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4"/>
  </p:notesMasterIdLst>
  <p:sldIdLst>
    <p:sldId id="256" r:id="rId2"/>
    <p:sldId id="257" r:id="rId3"/>
    <p:sldId id="258" r:id="rId4"/>
    <p:sldId id="261" r:id="rId5"/>
    <p:sldId id="262" r:id="rId6"/>
    <p:sldId id="263" r:id="rId7"/>
    <p:sldId id="264" r:id="rId8"/>
    <p:sldId id="265" r:id="rId9"/>
    <p:sldId id="266"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9"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4" r:id="rId74"/>
    <p:sldId id="335" r:id="rId75"/>
    <p:sldId id="336" r:id="rId76"/>
    <p:sldId id="337" r:id="rId77"/>
    <p:sldId id="338" r:id="rId78"/>
    <p:sldId id="339" r:id="rId79"/>
    <p:sldId id="340" r:id="rId80"/>
    <p:sldId id="341" r:id="rId81"/>
    <p:sldId id="342" r:id="rId82"/>
    <p:sldId id="343" r:id="rId83"/>
    <p:sldId id="344" r:id="rId84"/>
    <p:sldId id="345" r:id="rId85"/>
    <p:sldId id="346" r:id="rId86"/>
    <p:sldId id="347" r:id="rId87"/>
    <p:sldId id="348" r:id="rId88"/>
    <p:sldId id="349" r:id="rId89"/>
    <p:sldId id="350" r:id="rId90"/>
    <p:sldId id="351" r:id="rId91"/>
    <p:sldId id="352" r:id="rId92"/>
    <p:sldId id="353" r:id="rId93"/>
    <p:sldId id="354" r:id="rId94"/>
    <p:sldId id="355" r:id="rId95"/>
    <p:sldId id="356" r:id="rId96"/>
    <p:sldId id="357" r:id="rId97"/>
    <p:sldId id="358" r:id="rId98"/>
    <p:sldId id="359" r:id="rId99"/>
    <p:sldId id="360" r:id="rId100"/>
    <p:sldId id="361" r:id="rId101"/>
    <p:sldId id="362" r:id="rId102"/>
    <p:sldId id="363" r:id="rId103"/>
    <p:sldId id="364" r:id="rId104"/>
    <p:sldId id="365" r:id="rId105"/>
    <p:sldId id="366" r:id="rId106"/>
    <p:sldId id="367" r:id="rId107"/>
    <p:sldId id="368" r:id="rId108"/>
    <p:sldId id="369" r:id="rId109"/>
    <p:sldId id="370" r:id="rId110"/>
    <p:sldId id="371" r:id="rId111"/>
    <p:sldId id="372" r:id="rId112"/>
    <p:sldId id="373" r:id="rId113"/>
    <p:sldId id="374" r:id="rId114"/>
    <p:sldId id="375" r:id="rId115"/>
    <p:sldId id="376" r:id="rId116"/>
    <p:sldId id="377" r:id="rId117"/>
    <p:sldId id="378" r:id="rId118"/>
    <p:sldId id="379" r:id="rId119"/>
    <p:sldId id="380" r:id="rId120"/>
    <p:sldId id="381" r:id="rId121"/>
    <p:sldId id="382" r:id="rId122"/>
    <p:sldId id="383" r:id="rId123"/>
    <p:sldId id="384" r:id="rId124"/>
    <p:sldId id="385" r:id="rId125"/>
    <p:sldId id="386" r:id="rId126"/>
    <p:sldId id="387" r:id="rId127"/>
    <p:sldId id="388" r:id="rId128"/>
    <p:sldId id="389" r:id="rId129"/>
    <p:sldId id="390" r:id="rId130"/>
    <p:sldId id="391" r:id="rId131"/>
    <p:sldId id="392" r:id="rId132"/>
    <p:sldId id="393" r:id="rId133"/>
    <p:sldId id="394" r:id="rId134"/>
    <p:sldId id="395" r:id="rId135"/>
    <p:sldId id="396" r:id="rId136"/>
    <p:sldId id="397" r:id="rId137"/>
    <p:sldId id="398" r:id="rId138"/>
    <p:sldId id="399" r:id="rId139"/>
    <p:sldId id="400" r:id="rId140"/>
    <p:sldId id="401" r:id="rId141"/>
    <p:sldId id="402" r:id="rId142"/>
    <p:sldId id="403" r:id="rId143"/>
    <p:sldId id="404" r:id="rId144"/>
    <p:sldId id="405" r:id="rId145"/>
    <p:sldId id="406" r:id="rId146"/>
    <p:sldId id="407" r:id="rId147"/>
    <p:sldId id="408" r:id="rId148"/>
    <p:sldId id="409" r:id="rId149"/>
    <p:sldId id="410" r:id="rId150"/>
    <p:sldId id="411" r:id="rId151"/>
    <p:sldId id="412" r:id="rId152"/>
    <p:sldId id="413" r:id="rId153"/>
    <p:sldId id="414" r:id="rId154"/>
    <p:sldId id="415" r:id="rId155"/>
    <p:sldId id="416" r:id="rId156"/>
    <p:sldId id="417" r:id="rId157"/>
    <p:sldId id="418" r:id="rId158"/>
    <p:sldId id="419" r:id="rId159"/>
    <p:sldId id="420" r:id="rId160"/>
    <p:sldId id="421" r:id="rId161"/>
    <p:sldId id="422" r:id="rId162"/>
    <p:sldId id="423" r:id="rId163"/>
    <p:sldId id="424" r:id="rId164"/>
    <p:sldId id="425" r:id="rId165"/>
    <p:sldId id="426" r:id="rId166"/>
    <p:sldId id="427" r:id="rId167"/>
    <p:sldId id="428" r:id="rId168"/>
    <p:sldId id="429" r:id="rId169"/>
    <p:sldId id="430" r:id="rId170"/>
    <p:sldId id="431" r:id="rId171"/>
    <p:sldId id="432" r:id="rId172"/>
    <p:sldId id="433" r:id="rId173"/>
    <p:sldId id="434" r:id="rId174"/>
    <p:sldId id="435" r:id="rId175"/>
    <p:sldId id="436" r:id="rId176"/>
    <p:sldId id="437" r:id="rId177"/>
    <p:sldId id="438" r:id="rId178"/>
    <p:sldId id="439" r:id="rId179"/>
    <p:sldId id="440" r:id="rId180"/>
    <p:sldId id="441" r:id="rId181"/>
    <p:sldId id="442" r:id="rId182"/>
    <p:sldId id="443" r:id="rId183"/>
    <p:sldId id="444" r:id="rId184"/>
    <p:sldId id="445" r:id="rId185"/>
    <p:sldId id="446" r:id="rId186"/>
    <p:sldId id="447" r:id="rId187"/>
    <p:sldId id="448" r:id="rId188"/>
    <p:sldId id="449" r:id="rId189"/>
    <p:sldId id="450" r:id="rId190"/>
    <p:sldId id="474" r:id="rId191"/>
    <p:sldId id="452" r:id="rId192"/>
    <p:sldId id="453" r:id="rId193"/>
    <p:sldId id="454" r:id="rId194"/>
    <p:sldId id="455" r:id="rId195"/>
    <p:sldId id="456" r:id="rId196"/>
    <p:sldId id="457" r:id="rId197"/>
    <p:sldId id="458" r:id="rId198"/>
    <p:sldId id="459" r:id="rId199"/>
    <p:sldId id="460" r:id="rId200"/>
    <p:sldId id="461" r:id="rId201"/>
    <p:sldId id="462" r:id="rId202"/>
    <p:sldId id="463" r:id="rId203"/>
    <p:sldId id="464" r:id="rId204"/>
    <p:sldId id="465" r:id="rId205"/>
    <p:sldId id="466" r:id="rId206"/>
    <p:sldId id="467" r:id="rId207"/>
    <p:sldId id="468" r:id="rId208"/>
    <p:sldId id="469" r:id="rId209"/>
    <p:sldId id="470" r:id="rId210"/>
    <p:sldId id="471" r:id="rId211"/>
    <p:sldId id="472" r:id="rId212"/>
    <p:sldId id="473" r:id="rId213"/>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theme" Target="theme/theme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tableStyles" Target="tableStyle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notesMaster" Target="notesMasters/notesMaster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presProps" Target="pres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BF1DFE-52F8-4DA8-B5F4-C4CABE6A1EF7}" type="datetimeFigureOut">
              <a:rPr lang="sr-Latn-RS" smtClean="0"/>
              <a:t>19.03.2020</a:t>
            </a:fld>
            <a:endParaRPr lang="sr-Latn-R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22BBCF-9A5E-43B3-9B20-29E674A1F8EA}" type="slidenum">
              <a:rPr lang="sr-Latn-RS" smtClean="0"/>
              <a:t>‹#›</a:t>
            </a:fld>
            <a:endParaRPr lang="sr-Latn-RS"/>
          </a:p>
        </p:txBody>
      </p:sp>
    </p:spTree>
    <p:extLst>
      <p:ext uri="{BB962C8B-B14F-4D97-AF65-F5344CB8AC3E}">
        <p14:creationId xmlns:p14="http://schemas.microsoft.com/office/powerpoint/2010/main" val="407636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Arial" charset="0"/>
                <a:cs typeface="Arial" charset="0"/>
              </a:defRPr>
            </a:lvl1pPr>
            <a:lvl2pPr marL="742950" indent="-285750" eaLnBrk="0" hangingPunct="0">
              <a:defRPr sz="3600">
                <a:solidFill>
                  <a:schemeClr val="tx1"/>
                </a:solidFill>
                <a:latin typeface="Arial" charset="0"/>
                <a:cs typeface="Arial" charset="0"/>
              </a:defRPr>
            </a:lvl2pPr>
            <a:lvl3pPr marL="1143000" indent="-228600" eaLnBrk="0" hangingPunct="0">
              <a:defRPr sz="3600">
                <a:solidFill>
                  <a:schemeClr val="tx1"/>
                </a:solidFill>
                <a:latin typeface="Arial" charset="0"/>
                <a:cs typeface="Arial" charset="0"/>
              </a:defRPr>
            </a:lvl3pPr>
            <a:lvl4pPr marL="1600200" indent="-228600" eaLnBrk="0" hangingPunct="0">
              <a:defRPr sz="3600">
                <a:solidFill>
                  <a:schemeClr val="tx1"/>
                </a:solidFill>
                <a:latin typeface="Arial" charset="0"/>
                <a:cs typeface="Arial" charset="0"/>
              </a:defRPr>
            </a:lvl4pPr>
            <a:lvl5pPr marL="2057400" indent="-228600" eaLnBrk="0" hangingPunct="0">
              <a:defRPr sz="3600">
                <a:solidFill>
                  <a:schemeClr val="tx1"/>
                </a:solidFill>
                <a:latin typeface="Arial" charset="0"/>
                <a:cs typeface="Arial" charset="0"/>
              </a:defRPr>
            </a:lvl5pPr>
            <a:lvl6pPr marL="2514600" indent="-228600" eaLnBrk="0" fontAlgn="base" hangingPunct="0">
              <a:spcBef>
                <a:spcPct val="0"/>
              </a:spcBef>
              <a:spcAft>
                <a:spcPct val="0"/>
              </a:spcAft>
              <a:defRPr sz="3600">
                <a:solidFill>
                  <a:schemeClr val="tx1"/>
                </a:solidFill>
                <a:latin typeface="Arial" charset="0"/>
                <a:cs typeface="Arial" charset="0"/>
              </a:defRPr>
            </a:lvl6pPr>
            <a:lvl7pPr marL="2971800" indent="-228600" eaLnBrk="0" fontAlgn="base" hangingPunct="0">
              <a:spcBef>
                <a:spcPct val="0"/>
              </a:spcBef>
              <a:spcAft>
                <a:spcPct val="0"/>
              </a:spcAft>
              <a:defRPr sz="3600">
                <a:solidFill>
                  <a:schemeClr val="tx1"/>
                </a:solidFill>
                <a:latin typeface="Arial" charset="0"/>
                <a:cs typeface="Arial" charset="0"/>
              </a:defRPr>
            </a:lvl7pPr>
            <a:lvl8pPr marL="3429000" indent="-228600" eaLnBrk="0" fontAlgn="base" hangingPunct="0">
              <a:spcBef>
                <a:spcPct val="0"/>
              </a:spcBef>
              <a:spcAft>
                <a:spcPct val="0"/>
              </a:spcAft>
              <a:defRPr sz="3600">
                <a:solidFill>
                  <a:schemeClr val="tx1"/>
                </a:solidFill>
                <a:latin typeface="Arial" charset="0"/>
                <a:cs typeface="Arial" charset="0"/>
              </a:defRPr>
            </a:lvl8pPr>
            <a:lvl9pPr marL="3886200" indent="-228600" eaLnBrk="0" fontAlgn="base" hangingPunct="0">
              <a:spcBef>
                <a:spcPct val="0"/>
              </a:spcBef>
              <a:spcAft>
                <a:spcPct val="0"/>
              </a:spcAft>
              <a:defRPr sz="3600">
                <a:solidFill>
                  <a:schemeClr val="tx1"/>
                </a:solidFill>
                <a:latin typeface="Arial" charset="0"/>
                <a:cs typeface="Arial" charset="0"/>
              </a:defRPr>
            </a:lvl9pPr>
          </a:lstStyle>
          <a:p>
            <a:pPr eaLnBrk="1" hangingPunct="1"/>
            <a:fld id="{39D30B9E-87E1-4798-B325-9085121C2673}" type="slidenum">
              <a:rPr lang="ar-SA" sz="1200" smtClean="0"/>
              <a:pPr eaLnBrk="1" hangingPunct="1"/>
              <a:t>6</a:t>
            </a:fld>
            <a:endParaRPr lang="it-IT" sz="1200"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b="1" dirty="0" smtClean="0"/>
              <a:t>Mi </a:t>
            </a:r>
            <a:r>
              <a:rPr lang="en-US" b="1" dirty="0" err="1" smtClean="0"/>
              <a:t>smo</a:t>
            </a:r>
            <a:r>
              <a:rPr lang="en-US" b="1" dirty="0" smtClean="0"/>
              <a:t> </a:t>
            </a:r>
            <a:r>
              <a:rPr lang="sr-Latn-CS" b="1" dirty="0" smtClean="0"/>
              <a:t>samo </a:t>
            </a:r>
            <a:r>
              <a:rPr lang="en-US" b="1" dirty="0" err="1" smtClean="0"/>
              <a:t>deo</a:t>
            </a:r>
            <a:r>
              <a:rPr lang="en-US" b="1" dirty="0" smtClean="0"/>
              <a:t> </a:t>
            </a:r>
            <a:r>
              <a:rPr lang="sr-Latn-CS" b="1" dirty="0" smtClean="0"/>
              <a:t>životne </a:t>
            </a:r>
            <a:r>
              <a:rPr lang="en-US" b="1" dirty="0" err="1" smtClean="0"/>
              <a:t>sredine</a:t>
            </a:r>
            <a:r>
              <a:rPr lang="en-US" b="1" dirty="0" smtClean="0"/>
              <a:t> </a:t>
            </a:r>
            <a:r>
              <a:rPr lang="sr-Latn-CS" b="1" dirty="0" smtClean="0"/>
              <a:t>i</a:t>
            </a:r>
            <a:r>
              <a:rPr lang="en-US" b="1" dirty="0" smtClean="0"/>
              <a:t> </a:t>
            </a:r>
            <a:r>
              <a:rPr lang="sr-Latn-CS" b="1" dirty="0" smtClean="0"/>
              <a:t>homeocentričan stav (čovek u centru svega) doveo je do devastacije i globalnih promena životne sredine. Razvijanje svesti da ne postojimo izdvojeni iz sistema je prvi i najvažaniji korak u procesu rešavanja problema. Imajući svest o postojanju drugih i okoline dobijamo svest o sopstvenom postojanju. </a:t>
            </a:r>
            <a:endParaRPr lang="en-US" b="1"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2291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2393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2496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2598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2701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2803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2905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008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110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213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Arial" charset="0"/>
                <a:cs typeface="Arial" charset="0"/>
              </a:defRPr>
            </a:lvl1pPr>
            <a:lvl2pPr marL="742950" indent="-285750" eaLnBrk="0" hangingPunct="0">
              <a:defRPr sz="3600">
                <a:solidFill>
                  <a:schemeClr val="tx1"/>
                </a:solidFill>
                <a:latin typeface="Arial" charset="0"/>
                <a:cs typeface="Arial" charset="0"/>
              </a:defRPr>
            </a:lvl2pPr>
            <a:lvl3pPr marL="1143000" indent="-228600" eaLnBrk="0" hangingPunct="0">
              <a:defRPr sz="3600">
                <a:solidFill>
                  <a:schemeClr val="tx1"/>
                </a:solidFill>
                <a:latin typeface="Arial" charset="0"/>
                <a:cs typeface="Arial" charset="0"/>
              </a:defRPr>
            </a:lvl3pPr>
            <a:lvl4pPr marL="1600200" indent="-228600" eaLnBrk="0" hangingPunct="0">
              <a:defRPr sz="3600">
                <a:solidFill>
                  <a:schemeClr val="tx1"/>
                </a:solidFill>
                <a:latin typeface="Arial" charset="0"/>
                <a:cs typeface="Arial" charset="0"/>
              </a:defRPr>
            </a:lvl4pPr>
            <a:lvl5pPr marL="2057400" indent="-228600" eaLnBrk="0" hangingPunct="0">
              <a:defRPr sz="3600">
                <a:solidFill>
                  <a:schemeClr val="tx1"/>
                </a:solidFill>
                <a:latin typeface="Arial" charset="0"/>
                <a:cs typeface="Arial" charset="0"/>
              </a:defRPr>
            </a:lvl5pPr>
            <a:lvl6pPr marL="2514600" indent="-228600" eaLnBrk="0" fontAlgn="base" hangingPunct="0">
              <a:spcBef>
                <a:spcPct val="0"/>
              </a:spcBef>
              <a:spcAft>
                <a:spcPct val="0"/>
              </a:spcAft>
              <a:defRPr sz="3600">
                <a:solidFill>
                  <a:schemeClr val="tx1"/>
                </a:solidFill>
                <a:latin typeface="Arial" charset="0"/>
                <a:cs typeface="Arial" charset="0"/>
              </a:defRPr>
            </a:lvl6pPr>
            <a:lvl7pPr marL="2971800" indent="-228600" eaLnBrk="0" fontAlgn="base" hangingPunct="0">
              <a:spcBef>
                <a:spcPct val="0"/>
              </a:spcBef>
              <a:spcAft>
                <a:spcPct val="0"/>
              </a:spcAft>
              <a:defRPr sz="3600">
                <a:solidFill>
                  <a:schemeClr val="tx1"/>
                </a:solidFill>
                <a:latin typeface="Arial" charset="0"/>
                <a:cs typeface="Arial" charset="0"/>
              </a:defRPr>
            </a:lvl7pPr>
            <a:lvl8pPr marL="3429000" indent="-228600" eaLnBrk="0" fontAlgn="base" hangingPunct="0">
              <a:spcBef>
                <a:spcPct val="0"/>
              </a:spcBef>
              <a:spcAft>
                <a:spcPct val="0"/>
              </a:spcAft>
              <a:defRPr sz="3600">
                <a:solidFill>
                  <a:schemeClr val="tx1"/>
                </a:solidFill>
                <a:latin typeface="Arial" charset="0"/>
                <a:cs typeface="Arial" charset="0"/>
              </a:defRPr>
            </a:lvl8pPr>
            <a:lvl9pPr marL="3886200" indent="-228600" eaLnBrk="0" fontAlgn="base" hangingPunct="0">
              <a:spcBef>
                <a:spcPct val="0"/>
              </a:spcBef>
              <a:spcAft>
                <a:spcPct val="0"/>
              </a:spcAft>
              <a:defRPr sz="3600">
                <a:solidFill>
                  <a:schemeClr val="tx1"/>
                </a:solidFill>
                <a:latin typeface="Arial" charset="0"/>
                <a:cs typeface="Arial" charset="0"/>
              </a:defRPr>
            </a:lvl9pPr>
          </a:lstStyle>
          <a:p>
            <a:pPr eaLnBrk="1" hangingPunct="1"/>
            <a:fld id="{6BF54E72-E6CD-4C87-8B61-A06C98365E9D}" type="slidenum">
              <a:rPr lang="ar-SA" sz="1200" smtClean="0"/>
              <a:pPr eaLnBrk="1" hangingPunct="1"/>
              <a:t>9</a:t>
            </a:fld>
            <a:endParaRPr lang="it-IT" sz="1200"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sr-Latn-CS" sz="1000" b="1" smtClean="0"/>
              <a:t>Za ekotoksikologa su interesantni samo molekuli koji poseduju biodostupnost, to jest oni koji su sposobni da nemehaničkim putem interaguju sa živim organizmima. Po pravilu, to su jedinjenja koja se nalaze u gasovitom ili tečnom stanju, u obliku vodenih rastvora, adsorbovan</a:t>
            </a:r>
            <a:r>
              <a:rPr lang="en-US" sz="1000" b="1" smtClean="0"/>
              <a:t>a</a:t>
            </a:r>
            <a:r>
              <a:rPr lang="sr-Latn-CS" sz="1000" b="1" smtClean="0"/>
              <a:t> na česticama zemljišta i različitim površinama, čvrste materije</a:t>
            </a:r>
            <a:r>
              <a:rPr lang="en-US" sz="1000" b="1" smtClean="0"/>
              <a:t>,</a:t>
            </a:r>
            <a:r>
              <a:rPr lang="sr-Latn-CS" sz="1000" b="1" smtClean="0"/>
              <a:t> ali u obliku fino</a:t>
            </a:r>
            <a:r>
              <a:rPr lang="en-US" sz="1000" b="1" smtClean="0"/>
              <a:t> </a:t>
            </a:r>
            <a:r>
              <a:rPr lang="sr-Latn-CS" sz="1000" b="1" smtClean="0"/>
              <a:t>disperzne prašine (prečnik čestica manji od 50 mikrometara</a:t>
            </a:r>
            <a:r>
              <a:rPr lang="en-US" sz="1000" b="1" smtClean="0"/>
              <a:t>,</a:t>
            </a:r>
            <a:r>
              <a:rPr lang="sr-Latn-CS" sz="1000" b="1" smtClean="0"/>
              <a:t> i na kraju materije koje dospevaju u organizam sa hranom. </a:t>
            </a:r>
          </a:p>
          <a:p>
            <a:pPr eaLnBrk="1" hangingPunct="1">
              <a:lnSpc>
                <a:spcPct val="90000"/>
              </a:lnSpc>
            </a:pPr>
            <a:r>
              <a:rPr lang="sr-Latn-CS" sz="1000" b="1" smtClean="0"/>
              <a:t>Procesi biodostupnosti su fizičk</a:t>
            </a:r>
            <a:r>
              <a:rPr lang="sr-Cyrl-CS" sz="1000" b="1" smtClean="0"/>
              <a:t>е</a:t>
            </a:r>
            <a:r>
              <a:rPr lang="sr-Latn-CS" sz="1000" b="1" smtClean="0"/>
              <a:t>, hemijske i biološke interakcije, koje određuju izloženost biljaka i životinja hemijskim komponentama prisutnim u životnoj sredini.</a:t>
            </a:r>
          </a:p>
          <a:p>
            <a:pPr eaLnBrk="1" hangingPunct="1">
              <a:lnSpc>
                <a:spcPct val="90000"/>
              </a:lnSpc>
            </a:pPr>
            <a:r>
              <a:rPr lang="sr-Latn-CS" sz="1000" b="1" u="sng" smtClean="0"/>
              <a:t>Sveukupnost stranih materija koje se nalaze u životnoj sredini (vodi, zemljištu, vazduhu i živim organizmima) u obliku (agregatnom stanju) koji im omogućava da hemijski i fizičko</a:t>
            </a:r>
            <a:r>
              <a:rPr lang="en-US" sz="1000" b="1" u="sng" smtClean="0"/>
              <a:t>-</a:t>
            </a:r>
            <a:r>
              <a:rPr lang="sr-Latn-CS" sz="1000" b="1" u="sng" smtClean="0"/>
              <a:t>hemijski interaguju sa biološkim objektima eksositema čini ksenobiotički profil biogeocenoze. </a:t>
            </a:r>
            <a:endParaRPr lang="en-US" sz="1000" b="1" u="sng" smtClean="0"/>
          </a:p>
          <a:p>
            <a:pPr eaLnBrk="1" hangingPunct="1">
              <a:lnSpc>
                <a:spcPct val="90000"/>
              </a:lnSpc>
            </a:pPr>
            <a:r>
              <a:rPr lang="sr-Latn-CS" sz="1000" b="1" smtClean="0"/>
              <a:t> Nasuprot tome, hemijske supstancije, fiksirane u čvrstim, u vazduhu ne dispergovanim i u vodi nerastvornim objektima, predmetima (stene, čvrsti industrijski proizvodi, staklo, plastika itd.) ne poseduju biodostupnost. Oni se mogu razmatrati kao izvori formiranja ksenobiotičkog profila.</a:t>
            </a:r>
          </a:p>
          <a:p>
            <a:pPr eaLnBrk="1" hangingPunct="1">
              <a:lnSpc>
                <a:spcPct val="90000"/>
              </a:lnSpc>
            </a:pPr>
            <a:r>
              <a:rPr lang="sr-Latn-CS" sz="1000" b="1" u="sng" smtClean="0"/>
              <a:t>Hemijske supstancije koje se u sredini nagomilavaju u za nju nesvojstvenim količinama i koje menjaju prirodni ksenobiotički profil nazivaju se </a:t>
            </a:r>
            <a:r>
              <a:rPr lang="sr-Latn-CS" sz="1000" b="1" i="1" u="sng" smtClean="0"/>
              <a:t>ekopolutanti</a:t>
            </a:r>
            <a:r>
              <a:rPr lang="sr-Latn-CS" sz="1000" b="1" u="sng" smtClean="0"/>
              <a:t> (zagađujuće supstancije).</a:t>
            </a:r>
            <a:r>
              <a:rPr lang="sr-Latn-CS" sz="1000" b="1" smtClean="0"/>
              <a:t> </a:t>
            </a:r>
          </a:p>
          <a:p>
            <a:pPr eaLnBrk="1" hangingPunct="1">
              <a:lnSpc>
                <a:spcPct val="90000"/>
              </a:lnSpc>
            </a:pPr>
            <a:r>
              <a:rPr lang="sr-Latn-CS" sz="1000" b="1" u="sng" smtClean="0"/>
              <a:t>Samo onaj ekopolutant koji se akumulira u sredini u količinama dovoljnim za iniciranje toksičnog procesa u biocenozi (na svakom nivou organizacije žive materije), može biti označen kao </a:t>
            </a:r>
            <a:r>
              <a:rPr lang="sr-Latn-CS" sz="1000" b="1" i="1" u="sng" smtClean="0"/>
              <a:t>ekotoksikant</a:t>
            </a:r>
            <a:r>
              <a:rPr lang="sr-Latn-CS" sz="1000" b="1" u="sng" smtClean="0"/>
              <a:t>.</a:t>
            </a:r>
          </a:p>
          <a:p>
            <a:pPr eaLnBrk="1" hangingPunct="1">
              <a:lnSpc>
                <a:spcPct val="90000"/>
              </a:lnSpc>
            </a:pPr>
            <a:endParaRPr lang="it-IT" sz="1000" b="1" u="sng" smtClean="0"/>
          </a:p>
          <a:p>
            <a:pPr eaLnBrk="1" hangingPunct="1">
              <a:lnSpc>
                <a:spcPct val="90000"/>
              </a:lnSpc>
            </a:pPr>
            <a:r>
              <a:rPr lang="it-IT" sz="1000" b="1" smtClean="0"/>
              <a:t/>
            </a:r>
            <a:br>
              <a:rPr lang="it-IT" sz="1000" b="1" smtClean="0"/>
            </a:br>
            <a:endParaRPr lang="it-IT" sz="1000" b="1"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315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41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520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622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725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827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3929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4032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4134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4237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Arial" charset="0"/>
                <a:cs typeface="Arial" charset="0"/>
              </a:defRPr>
            </a:lvl1pPr>
            <a:lvl2pPr marL="742950" indent="-285750" eaLnBrk="0" hangingPunct="0">
              <a:defRPr sz="3600">
                <a:solidFill>
                  <a:schemeClr val="tx1"/>
                </a:solidFill>
                <a:latin typeface="Arial" charset="0"/>
                <a:cs typeface="Arial" charset="0"/>
              </a:defRPr>
            </a:lvl2pPr>
            <a:lvl3pPr marL="1143000" indent="-228600" eaLnBrk="0" hangingPunct="0">
              <a:defRPr sz="3600">
                <a:solidFill>
                  <a:schemeClr val="tx1"/>
                </a:solidFill>
                <a:latin typeface="Arial" charset="0"/>
                <a:cs typeface="Arial" charset="0"/>
              </a:defRPr>
            </a:lvl3pPr>
            <a:lvl4pPr marL="1600200" indent="-228600" eaLnBrk="0" hangingPunct="0">
              <a:defRPr sz="3600">
                <a:solidFill>
                  <a:schemeClr val="tx1"/>
                </a:solidFill>
                <a:latin typeface="Arial" charset="0"/>
                <a:cs typeface="Arial" charset="0"/>
              </a:defRPr>
            </a:lvl4pPr>
            <a:lvl5pPr marL="2057400" indent="-228600" eaLnBrk="0" hangingPunct="0">
              <a:defRPr sz="3600">
                <a:solidFill>
                  <a:schemeClr val="tx1"/>
                </a:solidFill>
                <a:latin typeface="Arial" charset="0"/>
                <a:cs typeface="Arial" charset="0"/>
              </a:defRPr>
            </a:lvl5pPr>
            <a:lvl6pPr marL="2514600" indent="-228600" eaLnBrk="0" fontAlgn="base" hangingPunct="0">
              <a:spcBef>
                <a:spcPct val="0"/>
              </a:spcBef>
              <a:spcAft>
                <a:spcPct val="0"/>
              </a:spcAft>
              <a:defRPr sz="3600">
                <a:solidFill>
                  <a:schemeClr val="tx1"/>
                </a:solidFill>
                <a:latin typeface="Arial" charset="0"/>
                <a:cs typeface="Arial" charset="0"/>
              </a:defRPr>
            </a:lvl6pPr>
            <a:lvl7pPr marL="2971800" indent="-228600" eaLnBrk="0" fontAlgn="base" hangingPunct="0">
              <a:spcBef>
                <a:spcPct val="0"/>
              </a:spcBef>
              <a:spcAft>
                <a:spcPct val="0"/>
              </a:spcAft>
              <a:defRPr sz="3600">
                <a:solidFill>
                  <a:schemeClr val="tx1"/>
                </a:solidFill>
                <a:latin typeface="Arial" charset="0"/>
                <a:cs typeface="Arial" charset="0"/>
              </a:defRPr>
            </a:lvl7pPr>
            <a:lvl8pPr marL="3429000" indent="-228600" eaLnBrk="0" fontAlgn="base" hangingPunct="0">
              <a:spcBef>
                <a:spcPct val="0"/>
              </a:spcBef>
              <a:spcAft>
                <a:spcPct val="0"/>
              </a:spcAft>
              <a:defRPr sz="3600">
                <a:solidFill>
                  <a:schemeClr val="tx1"/>
                </a:solidFill>
                <a:latin typeface="Arial" charset="0"/>
                <a:cs typeface="Arial" charset="0"/>
              </a:defRPr>
            </a:lvl8pPr>
            <a:lvl9pPr marL="3886200" indent="-228600" eaLnBrk="0" fontAlgn="base" hangingPunct="0">
              <a:spcBef>
                <a:spcPct val="0"/>
              </a:spcBef>
              <a:spcAft>
                <a:spcPct val="0"/>
              </a:spcAft>
              <a:defRPr sz="3600">
                <a:solidFill>
                  <a:schemeClr val="tx1"/>
                </a:solidFill>
                <a:latin typeface="Arial" charset="0"/>
                <a:cs typeface="Arial" charset="0"/>
              </a:defRPr>
            </a:lvl9pPr>
          </a:lstStyle>
          <a:p>
            <a:pPr eaLnBrk="1" hangingPunct="1"/>
            <a:fld id="{1A7DAA73-85C6-4AFF-B78A-D79891E67FBD}" type="slidenum">
              <a:rPr lang="ar-SA" sz="1200" smtClean="0"/>
              <a:pPr eaLnBrk="1" hangingPunct="1"/>
              <a:t>13</a:t>
            </a:fld>
            <a:endParaRPr lang="it-IT" sz="1200"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smtClean="0"/>
              <a:t>Biocidi - </a:t>
            </a:r>
            <a:endParaRPr lang="it-IT"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4339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fld id="{E7A0C062-7D81-4143-930A-EBFF6DC3E238}" type="slidenum">
              <a:rPr lang="en-US">
                <a:solidFill>
                  <a:schemeClr val="tx1"/>
                </a:solidFill>
                <a:latin typeface="Arial" pitchFamily="34" charset="0"/>
              </a:rPr>
              <a:pPr/>
              <a:t>163</a:t>
            </a:fld>
            <a:endParaRPr lang="en-US">
              <a:solidFill>
                <a:schemeClr val="tx1"/>
              </a:solidFill>
              <a:latin typeface="Arial" pitchFamily="34" charset="0"/>
            </a:endParaRPr>
          </a:p>
        </p:txBody>
      </p:sp>
      <p:sp>
        <p:nvSpPr>
          <p:cNvPr id="444419" name="Rectangle 2"/>
          <p:cNvSpPr>
            <a:spLocks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44420"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smtClean="0">
                <a:latin typeface="Arial" pitchFamily="34" charset="0"/>
              </a:rPr>
              <a:t>36/09</a:t>
            </a:r>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r" eaLnBrk="1" hangingPunct="1"/>
            <a:fld id="{072A3609-683D-4FE7-A146-ABB277E332C1}" type="slidenum">
              <a:rPr lang="hr-HR" sz="1200">
                <a:solidFill>
                  <a:schemeClr val="tx1"/>
                </a:solidFill>
              </a:rPr>
              <a:pPr algn="r" eaLnBrk="1" hangingPunct="1"/>
              <a:t>98</a:t>
            </a:fld>
            <a:endParaRPr lang="hr-HR" sz="1200">
              <a:solidFill>
                <a:schemeClr val="tx1"/>
              </a:solidFill>
            </a:endParaRPr>
          </a:p>
        </p:txBody>
      </p:sp>
      <p:sp>
        <p:nvSpPr>
          <p:cNvPr id="416771" name="Rectangle 2"/>
          <p:cNvSpPr>
            <a:spLocks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6772"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r-Latn-CS" smtClean="0">
                <a:latin typeface="Arial" pitchFamily="34" charset="0"/>
              </a:rPr>
              <a:t>Smanjenje sunčevog zračenja zbog rasprskavanja ili apsorbovanja od strane prašine</a:t>
            </a:r>
          </a:p>
          <a:p>
            <a:r>
              <a:rPr lang="sr-Latn-CS" smtClean="0">
                <a:latin typeface="Verdana" pitchFamily="34" charset="0"/>
              </a:rPr>
              <a:t>U ledenom dobu srednja vrednost temperature na planeti bila je samo 2°C manje nego što je sada. I male promene imaju ogroman značaj.</a:t>
            </a:r>
          </a:p>
          <a:p>
            <a:r>
              <a:rPr lang="sr-Latn-CS" smtClean="0">
                <a:latin typeface="Verdana" pitchFamily="34" charset="0"/>
              </a:rPr>
              <a:t>Efekti zagađenja na ljude</a:t>
            </a:r>
            <a:r>
              <a:rPr lang="sr-Latn-CS" sz="1000" smtClean="0">
                <a:latin typeface="Verdana" pitchFamily="34" charset="0"/>
              </a:rPr>
              <a:t>:</a:t>
            </a:r>
          </a:p>
          <a:p>
            <a:r>
              <a:rPr lang="sr-Latn-CS" sz="1000" smtClean="0">
                <a:latin typeface="Verdana" pitchFamily="34" charset="0"/>
              </a:rPr>
              <a:t>Povećanje nivoa elemenata koji čine normalan sastojak atmosfere</a:t>
            </a:r>
          </a:p>
          <a:p>
            <a:r>
              <a:rPr lang="sr-Latn-CS" sz="1000" smtClean="0">
                <a:latin typeface="Verdana" pitchFamily="34" charset="0"/>
              </a:rPr>
              <a:t>Pojava elemenata koji ne čine normalan sastojak atmosfere (otrovi)</a:t>
            </a:r>
            <a:endParaRPr lang="hr-HR" sz="1000" smtClean="0">
              <a:latin typeface="Verdana"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779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881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984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2086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Ro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218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r-Latn-R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Latn-RS"/>
          </a:p>
        </p:txBody>
      </p:sp>
      <p:sp>
        <p:nvSpPr>
          <p:cNvPr id="4" name="Date Placeholder 3"/>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1225984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3703423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r-Latn-R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3780277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7" name="Rectangle 6"/>
          <p:cNvSpPr>
            <a:spLocks noGrp="1" noChangeArrowheads="1"/>
          </p:cNvSpPr>
          <p:nvPr>
            <p:ph type="sldNum" sz="quarter" idx="12"/>
          </p:nvPr>
        </p:nvSpPr>
        <p:spPr>
          <a:ln/>
        </p:spPr>
        <p:txBody>
          <a:bodyPr/>
          <a:lstStyle>
            <a:lvl1pPr>
              <a:defRPr/>
            </a:lvl1pPr>
          </a:lstStyle>
          <a:p>
            <a:pPr>
              <a:defRPr/>
            </a:pPr>
            <a:fld id="{067475FA-1FFD-4A9E-9319-FEBAA95F8FD2}" type="slidenum">
              <a:rPr lang="ar-SA" altLang="en-US"/>
              <a:pPr>
                <a:defRPr/>
              </a:pPr>
              <a:t>‹#›</a:t>
            </a:fld>
            <a:endParaRPr lang="it-IT" altLang="en-US"/>
          </a:p>
        </p:txBody>
      </p:sp>
    </p:spTree>
    <p:extLst>
      <p:ext uri="{BB962C8B-B14F-4D97-AF65-F5344CB8AC3E}">
        <p14:creationId xmlns:p14="http://schemas.microsoft.com/office/powerpoint/2010/main" val="2079498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7" name="Rectangle 6"/>
          <p:cNvSpPr>
            <a:spLocks noGrp="1" noChangeArrowheads="1"/>
          </p:cNvSpPr>
          <p:nvPr>
            <p:ph type="sldNum" sz="quarter" idx="12"/>
          </p:nvPr>
        </p:nvSpPr>
        <p:spPr>
          <a:ln/>
        </p:spPr>
        <p:txBody>
          <a:bodyPr/>
          <a:lstStyle>
            <a:lvl1pPr>
              <a:defRPr/>
            </a:lvl1pPr>
          </a:lstStyle>
          <a:p>
            <a:pPr>
              <a:defRPr/>
            </a:pPr>
            <a:fld id="{D86EBFF8-FEF3-45D4-9612-9EA638F3DD6A}" type="slidenum">
              <a:rPr lang="ar-SA" altLang="en-US"/>
              <a:pPr>
                <a:defRPr/>
              </a:pPr>
              <a:t>‹#›</a:t>
            </a:fld>
            <a:endParaRPr lang="it-IT" altLang="en-US"/>
          </a:p>
        </p:txBody>
      </p:sp>
    </p:spTree>
    <p:extLst>
      <p:ext uri="{BB962C8B-B14F-4D97-AF65-F5344CB8AC3E}">
        <p14:creationId xmlns:p14="http://schemas.microsoft.com/office/powerpoint/2010/main" val="1254723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6020" y="609600"/>
            <a:ext cx="777196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6020" y="1981200"/>
            <a:ext cx="381562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2361" y="1981200"/>
            <a:ext cx="3815619" cy="4114800"/>
          </a:xfrm>
        </p:spPr>
        <p:txBody>
          <a:bodyPr rtlCol="0">
            <a:normAutofit/>
          </a:bodyPr>
          <a:lstStyle/>
          <a:p>
            <a:pPr lvl="0"/>
            <a:endParaRPr lang="en-US" noProof="0" smtClean="0"/>
          </a:p>
        </p:txBody>
      </p:sp>
      <p:sp>
        <p:nvSpPr>
          <p:cNvPr id="5" name="Date Placeholder 3"/>
          <p:cNvSpPr>
            <a:spLocks noGrp="1"/>
          </p:cNvSpPr>
          <p:nvPr>
            <p:ph type="dt" sz="half" idx="10"/>
          </p:nvPr>
        </p:nvSpPr>
        <p:spPr/>
        <p:txBody>
          <a:bodyPr/>
          <a:lstStyle>
            <a:lvl1pPr>
              <a:defRPr/>
            </a:lvl1pPr>
          </a:lstStyle>
          <a:p>
            <a:pPr>
              <a:defRPr/>
            </a:pPr>
            <a:endParaRPr lang="sr-Latn-RS"/>
          </a:p>
        </p:txBody>
      </p:sp>
      <p:sp>
        <p:nvSpPr>
          <p:cNvPr id="6" name="Footer Placeholder 4"/>
          <p:cNvSpPr>
            <a:spLocks noGrp="1"/>
          </p:cNvSpPr>
          <p:nvPr>
            <p:ph type="ftr" sz="quarter" idx="11"/>
          </p:nvPr>
        </p:nvSpPr>
        <p:spPr/>
        <p:txBody>
          <a:bodyPr/>
          <a:lstStyle>
            <a:lvl1pPr>
              <a:defRPr/>
            </a:lvl1pPr>
          </a:lstStyle>
          <a:p>
            <a:pPr>
              <a:defRPr/>
            </a:pPr>
            <a:endParaRPr lang="sr-Latn-RS"/>
          </a:p>
        </p:txBody>
      </p:sp>
      <p:sp>
        <p:nvSpPr>
          <p:cNvPr id="7" name="Slide Number Placeholder 5"/>
          <p:cNvSpPr>
            <a:spLocks noGrp="1"/>
          </p:cNvSpPr>
          <p:nvPr>
            <p:ph type="sldNum" sz="quarter" idx="12"/>
          </p:nvPr>
        </p:nvSpPr>
        <p:spPr/>
        <p:txBody>
          <a:bodyPr/>
          <a:lstStyle>
            <a:lvl1pPr>
              <a:defRPr/>
            </a:lvl1pPr>
          </a:lstStyle>
          <a:p>
            <a:pPr>
              <a:defRPr/>
            </a:pPr>
            <a:fld id="{C73259AB-F5F6-4FA6-A858-1DE1EA58F567}" type="slidenum">
              <a:rPr lang="en-US"/>
              <a:pPr>
                <a:defRPr/>
              </a:pPr>
              <a:t>‹#›</a:t>
            </a:fld>
            <a:endParaRPr lang="en-US"/>
          </a:p>
        </p:txBody>
      </p:sp>
    </p:spTree>
    <p:extLst>
      <p:ext uri="{BB962C8B-B14F-4D97-AF65-F5344CB8AC3E}">
        <p14:creationId xmlns:p14="http://schemas.microsoft.com/office/powerpoint/2010/main" val="3089368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2810722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R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2810978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Date Placeholder 4"/>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1298075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Latn-R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7" name="Date Placeholder 6"/>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4128336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Date Placeholder 2"/>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4190118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4196027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R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4106597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R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993BCF-9347-4219-8F37-9496302E06E0}" type="datetimeFigureOut">
              <a:rPr lang="sr-Latn-RS" smtClean="0"/>
              <a:t>19.03.2020</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EB8E9D69-24E8-4409-9556-9DFC016F657E}" type="slidenum">
              <a:rPr lang="sr-Latn-RS" smtClean="0"/>
              <a:t>‹#›</a:t>
            </a:fld>
            <a:endParaRPr lang="sr-Latn-RS"/>
          </a:p>
        </p:txBody>
      </p:sp>
    </p:spTree>
    <p:extLst>
      <p:ext uri="{BB962C8B-B14F-4D97-AF65-F5344CB8AC3E}">
        <p14:creationId xmlns:p14="http://schemas.microsoft.com/office/powerpoint/2010/main" val="3019955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sr-Latn-R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993BCF-9347-4219-8F37-9496302E06E0}" type="datetimeFigureOut">
              <a:rPr lang="sr-Latn-RS" smtClean="0"/>
              <a:t>19.03.2020</a:t>
            </a:fld>
            <a:endParaRPr lang="sr-Latn-R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8E9D69-24E8-4409-9556-9DFC016F657E}" type="slidenum">
              <a:rPr lang="sr-Latn-RS" smtClean="0"/>
              <a:t>‹#›</a:t>
            </a:fld>
            <a:endParaRPr lang="sr-Latn-RS"/>
          </a:p>
        </p:txBody>
      </p:sp>
    </p:spTree>
    <p:extLst>
      <p:ext uri="{BB962C8B-B14F-4D97-AF65-F5344CB8AC3E}">
        <p14:creationId xmlns:p14="http://schemas.microsoft.com/office/powerpoint/2010/main" val="40003834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1.wmf"/></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Videos/Descargas%20de%20RealPlayer/Top%20Gun%20-%20Danger%20Zone%20(Music%20Video)%20%20-%20YouTube.flv"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Cyrl-RS" dirty="0" smtClean="0"/>
              <a:t>ДАС ИП6-ПРЕВЕНТИВНА МЕДИЦИНА</a:t>
            </a:r>
            <a:endParaRPr lang="sr-Latn-RS" dirty="0"/>
          </a:p>
        </p:txBody>
      </p:sp>
      <p:sp>
        <p:nvSpPr>
          <p:cNvPr id="3" name="Subtitle 2"/>
          <p:cNvSpPr>
            <a:spLocks noGrp="1"/>
          </p:cNvSpPr>
          <p:nvPr>
            <p:ph type="subTitle" idx="1"/>
          </p:nvPr>
        </p:nvSpPr>
        <p:spPr>
          <a:xfrm>
            <a:off x="899592" y="3886200"/>
            <a:ext cx="7488832" cy="1752600"/>
          </a:xfrm>
        </p:spPr>
        <p:txBody>
          <a:bodyPr/>
          <a:lstStyle/>
          <a:p>
            <a:r>
              <a:rPr lang="sr-Cyrl-RS" dirty="0" smtClean="0"/>
              <a:t>ШЕСТА НЕДЕЉА НАСТАВЕ</a:t>
            </a:r>
          </a:p>
          <a:p>
            <a:r>
              <a:rPr lang="sr-Cyrl-RS" dirty="0" smtClean="0"/>
              <a:t>ЖИВОТНА СРЕДИНА-ЗДРАВЉЕ-БОЛЕСТ</a:t>
            </a:r>
            <a:endParaRPr lang="sr-Latn-RS" dirty="0"/>
          </a:p>
        </p:txBody>
      </p:sp>
    </p:spTree>
    <p:extLst>
      <p:ext uri="{BB962C8B-B14F-4D97-AF65-F5344CB8AC3E}">
        <p14:creationId xmlns:p14="http://schemas.microsoft.com/office/powerpoint/2010/main" val="11924863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eaLnBrk="1" hangingPunct="1"/>
            <a:r>
              <a:rPr lang="sr-Cyrl-CS" sz="2900" b="1" smtClean="0">
                <a:latin typeface="Times New Roman" pitchFamily="18" charset="0"/>
              </a:rPr>
              <a:t>ПРИМЕРИ</a:t>
            </a:r>
            <a:r>
              <a:rPr lang="sr-Latn-CS" sz="2900" b="1" smtClean="0">
                <a:latin typeface="Times New Roman" pitchFamily="18" charset="0"/>
              </a:rPr>
              <a:t> </a:t>
            </a:r>
            <a:r>
              <a:rPr lang="sr-Cyrl-CS" sz="2900" b="1" smtClean="0">
                <a:latin typeface="Times New Roman" pitchFamily="18" charset="0"/>
              </a:rPr>
              <a:t>КЛАСИФИКАЦИЈЕ</a:t>
            </a:r>
            <a:r>
              <a:rPr lang="sr-Latn-CS" sz="2900" b="1" smtClean="0">
                <a:latin typeface="Times New Roman" pitchFamily="18" charset="0"/>
              </a:rPr>
              <a:t> </a:t>
            </a:r>
            <a:r>
              <a:rPr lang="sr-Cyrl-CS" sz="2900" b="1" smtClean="0">
                <a:latin typeface="Times New Roman" pitchFamily="18" charset="0"/>
              </a:rPr>
              <a:t>ЗАГАЂИВАЧА</a:t>
            </a:r>
            <a:r>
              <a:rPr lang="sr-Latn-CS" sz="2900" b="1" smtClean="0">
                <a:latin typeface="Times New Roman" pitchFamily="18" charset="0"/>
              </a:rPr>
              <a:t> </a:t>
            </a:r>
            <a:r>
              <a:rPr lang="sr-Cyrl-CS" sz="2900" b="1" smtClean="0">
                <a:latin typeface="Times New Roman" pitchFamily="18" charset="0"/>
              </a:rPr>
              <a:t>ЖИВОТНЕ</a:t>
            </a:r>
            <a:r>
              <a:rPr lang="sr-Latn-CS" sz="2900" b="1" smtClean="0">
                <a:latin typeface="Times New Roman" pitchFamily="18" charset="0"/>
              </a:rPr>
              <a:t> </a:t>
            </a:r>
            <a:r>
              <a:rPr lang="sr-Cyrl-CS" sz="2900" b="1" smtClean="0">
                <a:latin typeface="Times New Roman" pitchFamily="18" charset="0"/>
              </a:rPr>
              <a:t>СРЕДИНЕ</a:t>
            </a:r>
            <a:endParaRPr lang="sr-Latn-CS" sz="2900" b="1" smtClean="0">
              <a:latin typeface="Times New Roman" pitchFamily="18" charset="0"/>
            </a:endParaRPr>
          </a:p>
        </p:txBody>
      </p:sp>
      <p:sp>
        <p:nvSpPr>
          <p:cNvPr id="28675" name="Rectangle 3"/>
          <p:cNvSpPr>
            <a:spLocks noGrp="1" noChangeArrowheads="1"/>
          </p:cNvSpPr>
          <p:nvPr>
            <p:ph sz="half" idx="1"/>
          </p:nvPr>
        </p:nvSpPr>
        <p:spPr>
          <a:xfrm>
            <a:off x="228600" y="1600200"/>
            <a:ext cx="4267200" cy="5029200"/>
          </a:xfrm>
          <a:ln w="38100" cmpd="dbl">
            <a:solidFill>
              <a:schemeClr val="tx1"/>
            </a:solidFill>
            <a:miter lim="800000"/>
            <a:headEnd/>
            <a:tailEnd/>
          </a:ln>
        </p:spPr>
        <p:txBody>
          <a:bodyPr/>
          <a:lstStyle/>
          <a:p>
            <a:pPr eaLnBrk="1" hangingPunct="1">
              <a:lnSpc>
                <a:spcPct val="90000"/>
              </a:lnSpc>
              <a:buFont typeface="Wingdings" pitchFamily="2" charset="2"/>
              <a:buNone/>
            </a:pPr>
            <a:r>
              <a:rPr lang="sr-Cyrl-CS" sz="1500" b="1" smtClean="0">
                <a:latin typeface="Times New Roman" pitchFamily="18" charset="0"/>
              </a:rPr>
              <a:t>ПРЕМА</a:t>
            </a:r>
            <a:r>
              <a:rPr lang="sr-Latn-CS" sz="1500" b="1" smtClean="0">
                <a:latin typeface="Times New Roman" pitchFamily="18" charset="0"/>
              </a:rPr>
              <a:t> </a:t>
            </a:r>
            <a:r>
              <a:rPr lang="sr-Cyrl-CS" sz="1500" b="1" smtClean="0">
                <a:latin typeface="Times New Roman" pitchFamily="18" charset="0"/>
              </a:rPr>
              <a:t>ПОРЕКЛУ</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природно</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антропогено</a:t>
            </a:r>
            <a:endParaRPr lang="sr-Latn-CS" sz="1500" b="1" smtClean="0">
              <a:latin typeface="Times New Roman" pitchFamily="18" charset="0"/>
            </a:endParaRPr>
          </a:p>
          <a:p>
            <a:pPr eaLnBrk="1" hangingPunct="1">
              <a:lnSpc>
                <a:spcPct val="90000"/>
              </a:lnSpc>
              <a:buFont typeface="Wingdings" pitchFamily="2" charset="2"/>
              <a:buNone/>
            </a:pPr>
            <a:r>
              <a:rPr lang="sr-Cyrl-CS" sz="1500" b="1" smtClean="0">
                <a:latin typeface="Times New Roman" pitchFamily="18" charset="0"/>
              </a:rPr>
              <a:t>ПРЕМА</a:t>
            </a:r>
            <a:r>
              <a:rPr lang="sr-Latn-CS" sz="1500" b="1" smtClean="0">
                <a:latin typeface="Times New Roman" pitchFamily="18" charset="0"/>
              </a:rPr>
              <a:t> </a:t>
            </a:r>
            <a:r>
              <a:rPr lang="sr-Cyrl-CS" sz="1500" b="1" smtClean="0">
                <a:latin typeface="Times New Roman" pitchFamily="18" charset="0"/>
              </a:rPr>
              <a:t>ФИЗИЧКО</a:t>
            </a:r>
            <a:r>
              <a:rPr lang="sr-Latn-CS" sz="1500" b="1" smtClean="0">
                <a:latin typeface="Times New Roman" pitchFamily="18" charset="0"/>
              </a:rPr>
              <a:t>-</a:t>
            </a:r>
            <a:r>
              <a:rPr lang="sr-Cyrl-CS" sz="1500" b="1" smtClean="0">
                <a:latin typeface="Times New Roman" pitchFamily="18" charset="0"/>
              </a:rPr>
              <a:t>ХЕМИЈСКОЈ</a:t>
            </a:r>
            <a:r>
              <a:rPr lang="sr-Latn-CS" sz="1500" b="1" smtClean="0">
                <a:latin typeface="Times New Roman" pitchFamily="18" charset="0"/>
              </a:rPr>
              <a:t>  </a:t>
            </a:r>
            <a:r>
              <a:rPr lang="sr-Cyrl-CS" sz="1500" b="1" smtClean="0">
                <a:latin typeface="Times New Roman" pitchFamily="18" charset="0"/>
              </a:rPr>
              <a:t>ПРИРОДИ</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а</a:t>
            </a:r>
            <a:r>
              <a:rPr lang="sr-Latn-CS" sz="1500" b="1" smtClean="0">
                <a:latin typeface="Times New Roman" pitchFamily="18" charset="0"/>
              </a:rPr>
              <a:t>) </a:t>
            </a:r>
            <a:r>
              <a:rPr lang="sr-Cyrl-CS" sz="1500" b="1" smtClean="0">
                <a:latin typeface="Times New Roman" pitchFamily="18" charset="0"/>
              </a:rPr>
              <a:t>физичко</a:t>
            </a:r>
            <a:r>
              <a:rPr lang="sr-Latn-CS" sz="1500" b="1" smtClean="0">
                <a:latin typeface="Times New Roman" pitchFamily="18" charset="0"/>
              </a:rPr>
              <a:t> </a:t>
            </a:r>
            <a:r>
              <a:rPr lang="sr-Cyrl-CS" sz="1500" b="1" smtClean="0">
                <a:latin typeface="Times New Roman" pitchFamily="18" charset="0"/>
              </a:rPr>
              <a:t>стање</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гасни</a:t>
            </a:r>
            <a:r>
              <a:rPr lang="sr-Latn-CS" sz="1500" b="1" smtClean="0">
                <a:latin typeface="Times New Roman" pitchFamily="18" charset="0"/>
              </a:rPr>
              <a:t> </a:t>
            </a:r>
            <a:r>
              <a:rPr lang="sr-Cyrl-CS" sz="1500" b="1" smtClean="0">
                <a:latin typeface="Times New Roman" pitchFamily="18" charset="0"/>
              </a:rPr>
              <a:t>полутанти</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течни</a:t>
            </a:r>
            <a:r>
              <a:rPr lang="sr-Latn-CS" sz="1500" b="1" smtClean="0">
                <a:latin typeface="Times New Roman" pitchFamily="18" charset="0"/>
              </a:rPr>
              <a:t> </a:t>
            </a:r>
            <a:r>
              <a:rPr lang="sr-Cyrl-CS" sz="1500" b="1" smtClean="0">
                <a:latin typeface="Times New Roman" pitchFamily="18" charset="0"/>
              </a:rPr>
              <a:t>полутанти</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чврсти</a:t>
            </a:r>
            <a:r>
              <a:rPr lang="sr-Latn-CS" sz="1500" b="1" smtClean="0">
                <a:latin typeface="Times New Roman" pitchFamily="18" charset="0"/>
              </a:rPr>
              <a:t> </a:t>
            </a:r>
            <a:r>
              <a:rPr lang="sr-Cyrl-CS" sz="1500" b="1" smtClean="0">
                <a:latin typeface="Times New Roman" pitchFamily="18" charset="0"/>
              </a:rPr>
              <a:t>полутанти</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б</a:t>
            </a:r>
            <a:r>
              <a:rPr lang="sr-Latn-CS" sz="1500" b="1" smtClean="0">
                <a:latin typeface="Times New Roman" pitchFamily="18" charset="0"/>
              </a:rPr>
              <a:t>) </a:t>
            </a:r>
            <a:r>
              <a:rPr lang="sr-Cyrl-CS" sz="1500" b="1" smtClean="0">
                <a:latin typeface="Times New Roman" pitchFamily="18" charset="0"/>
              </a:rPr>
              <a:t>хемијска</a:t>
            </a:r>
            <a:r>
              <a:rPr lang="sr-Latn-CS" sz="1500" b="1" smtClean="0">
                <a:latin typeface="Times New Roman" pitchFamily="18" charset="0"/>
              </a:rPr>
              <a:t> </a:t>
            </a:r>
            <a:r>
              <a:rPr lang="sr-Cyrl-CS" sz="1500" b="1" smtClean="0">
                <a:latin typeface="Times New Roman" pitchFamily="18" charset="0"/>
              </a:rPr>
              <a:t>природа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неоргански</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органски</a:t>
            </a:r>
            <a:endParaRPr lang="sr-Latn-CS" sz="1500" b="1" smtClean="0">
              <a:latin typeface="Times New Roman" pitchFamily="18" charset="0"/>
            </a:endParaRPr>
          </a:p>
          <a:p>
            <a:pPr eaLnBrk="1" hangingPunct="1">
              <a:lnSpc>
                <a:spcPct val="90000"/>
              </a:lnSpc>
              <a:buFont typeface="Wingdings" pitchFamily="2" charset="2"/>
              <a:buNone/>
            </a:pPr>
            <a:r>
              <a:rPr lang="sr-Cyrl-CS" sz="1500" b="1" smtClean="0">
                <a:latin typeface="Times New Roman" pitchFamily="18" charset="0"/>
              </a:rPr>
              <a:t>ПРЕМА</a:t>
            </a:r>
            <a:r>
              <a:rPr lang="sr-Latn-CS" sz="1500" b="1" smtClean="0">
                <a:latin typeface="Times New Roman" pitchFamily="18" charset="0"/>
              </a:rPr>
              <a:t> </a:t>
            </a:r>
            <a:r>
              <a:rPr lang="sr-Cyrl-CS" sz="1500" b="1" smtClean="0">
                <a:latin typeface="Times New Roman" pitchFamily="18" charset="0"/>
              </a:rPr>
              <a:t>СВОЈСТВИМА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растворљиви</a:t>
            </a:r>
            <a:r>
              <a:rPr lang="sr-Latn-CS" sz="1500" b="1" smtClean="0">
                <a:latin typeface="Times New Roman" pitchFamily="18" charset="0"/>
              </a:rPr>
              <a:t> </a:t>
            </a:r>
            <a:r>
              <a:rPr lang="sr-Cyrl-CS" sz="1500" b="1" smtClean="0">
                <a:latin typeface="Times New Roman" pitchFamily="18" charset="0"/>
              </a:rPr>
              <a:t>у</a:t>
            </a:r>
            <a:r>
              <a:rPr lang="sr-Latn-CS" sz="1500" b="1" smtClean="0">
                <a:latin typeface="Times New Roman" pitchFamily="18" charset="0"/>
              </a:rPr>
              <a:t> </a:t>
            </a:r>
            <a:r>
              <a:rPr lang="sr-Cyrl-CS" sz="1500" b="1" smtClean="0">
                <a:latin typeface="Times New Roman" pitchFamily="18" charset="0"/>
              </a:rPr>
              <a:t>води</a:t>
            </a:r>
            <a:r>
              <a:rPr lang="sr-Latn-CS" sz="1500" b="1" smtClean="0">
                <a:latin typeface="Times New Roman" pitchFamily="18" charset="0"/>
              </a:rPr>
              <a:t>, </a:t>
            </a:r>
            <a:r>
              <a:rPr lang="sr-Cyrl-CS" sz="1500" b="1" smtClean="0">
                <a:latin typeface="Times New Roman" pitchFamily="18" charset="0"/>
              </a:rPr>
              <a:t>уљу</a:t>
            </a:r>
            <a:r>
              <a:rPr lang="sr-Latn-CS" sz="1500" b="1" smtClean="0">
                <a:latin typeface="Times New Roman" pitchFamily="18" charset="0"/>
              </a:rPr>
              <a:t>, </a:t>
            </a:r>
            <a:r>
              <a:rPr lang="sr-Cyrl-CS" sz="1500" b="1" smtClean="0">
                <a:latin typeface="Times New Roman" pitchFamily="18" charset="0"/>
              </a:rPr>
              <a:t>мастима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степен</a:t>
            </a:r>
            <a:r>
              <a:rPr lang="sr-Latn-CS" sz="1500" b="1" smtClean="0">
                <a:latin typeface="Times New Roman" pitchFamily="18" charset="0"/>
              </a:rPr>
              <a:t> </a:t>
            </a:r>
            <a:r>
              <a:rPr lang="sr-Cyrl-CS" sz="1500" b="1" smtClean="0">
                <a:latin typeface="Times New Roman" pitchFamily="18" charset="0"/>
              </a:rPr>
              <a:t>дисперзије</a:t>
            </a:r>
            <a:r>
              <a:rPr lang="sr-Latn-CS" sz="1500" b="1" smtClean="0">
                <a:latin typeface="Times New Roman" pitchFamily="18" charset="0"/>
              </a:rPr>
              <a:t> </a:t>
            </a:r>
            <a:r>
              <a:rPr lang="sr-Cyrl-CS" sz="1500" b="1" smtClean="0">
                <a:latin typeface="Times New Roman" pitchFamily="18" charset="0"/>
              </a:rPr>
              <a:t>и</a:t>
            </a:r>
            <a:r>
              <a:rPr lang="sr-Latn-CS" sz="1500" b="1" smtClean="0">
                <a:latin typeface="Times New Roman" pitchFamily="18" charset="0"/>
              </a:rPr>
              <a:t> </a:t>
            </a:r>
            <a:r>
              <a:rPr lang="sr-Cyrl-CS" sz="1500" b="1" smtClean="0">
                <a:latin typeface="Times New Roman" pitchFamily="18" charset="0"/>
              </a:rPr>
              <a:t>дилуције</a:t>
            </a:r>
            <a:r>
              <a:rPr lang="sr-Latn-CS" sz="1500" b="1" smtClean="0">
                <a:latin typeface="Times New Roman" pitchFamily="18" charset="0"/>
              </a:rPr>
              <a:t> (</a:t>
            </a:r>
            <a:r>
              <a:rPr lang="sr-Cyrl-CS" sz="1500" b="1" smtClean="0">
                <a:latin typeface="Times New Roman" pitchFamily="18" charset="0"/>
              </a:rPr>
              <a:t>разблажења</a:t>
            </a:r>
            <a:r>
              <a:rPr lang="sr-Latn-CS" sz="1500" b="1" smtClean="0">
                <a:latin typeface="Times New Roman" pitchFamily="18" charset="0"/>
              </a:rPr>
              <a:t>)</a:t>
            </a: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постојаност</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реактивност</a:t>
            </a:r>
            <a:r>
              <a:rPr lang="sr-Latn-CS" sz="1500" b="1" smtClean="0">
                <a:latin typeface="Times New Roman" pitchFamily="18" charset="0"/>
              </a:rPr>
              <a:t> </a:t>
            </a:r>
            <a:r>
              <a:rPr lang="sr-Cyrl-CS" sz="1500" b="1" smtClean="0">
                <a:latin typeface="Times New Roman" pitchFamily="18" charset="0"/>
              </a:rPr>
              <a:t>према</a:t>
            </a:r>
            <a:r>
              <a:rPr lang="sr-Latn-CS" sz="1500" b="1" smtClean="0">
                <a:latin typeface="Times New Roman" pitchFamily="18" charset="0"/>
              </a:rPr>
              <a:t> </a:t>
            </a:r>
            <a:r>
              <a:rPr lang="sr-Cyrl-CS" sz="1500" b="1" smtClean="0">
                <a:latin typeface="Times New Roman" pitchFamily="18" charset="0"/>
              </a:rPr>
              <a:t>другим</a:t>
            </a:r>
            <a:r>
              <a:rPr lang="sr-Latn-CS" sz="1500" b="1" smtClean="0">
                <a:latin typeface="Times New Roman" pitchFamily="18" charset="0"/>
              </a:rPr>
              <a:t> </a:t>
            </a:r>
            <a:r>
              <a:rPr lang="sr-Cyrl-CS" sz="1500" b="1" smtClean="0">
                <a:latin typeface="Times New Roman" pitchFamily="18" charset="0"/>
              </a:rPr>
              <a:t>супстанцама</a:t>
            </a:r>
            <a:endParaRPr lang="en-US" sz="1500" b="1" smtClean="0">
              <a:latin typeface="Times New Roman" pitchFamily="18" charset="0"/>
            </a:endParaRPr>
          </a:p>
          <a:p>
            <a:pPr eaLnBrk="1" hangingPunct="1">
              <a:lnSpc>
                <a:spcPct val="90000"/>
              </a:lnSpc>
              <a:buFont typeface="Wingdings" pitchFamily="2" charset="2"/>
              <a:buNone/>
            </a:pPr>
            <a:r>
              <a:rPr lang="en-US" sz="1500" b="1" smtClean="0">
                <a:latin typeface="Times New Roman" pitchFamily="18" charset="0"/>
              </a:rPr>
              <a:t>       </a:t>
            </a:r>
            <a:r>
              <a:rPr lang="sr-Cyrl-CS" sz="1500" b="1" smtClean="0">
                <a:latin typeface="Times New Roman" pitchFamily="18" charset="0"/>
              </a:rPr>
              <a:t>не</a:t>
            </a:r>
            <a:r>
              <a:rPr lang="en-US" sz="1500" b="1" smtClean="0">
                <a:latin typeface="Times New Roman" pitchFamily="18" charset="0"/>
              </a:rPr>
              <a:t> </a:t>
            </a:r>
            <a:r>
              <a:rPr lang="sr-Cyrl-CS" sz="1500" b="1" smtClean="0">
                <a:latin typeface="Times New Roman" pitchFamily="18" charset="0"/>
              </a:rPr>
              <a:t>растворљиви</a:t>
            </a:r>
            <a:r>
              <a:rPr lang="en-US" sz="1500" b="1" smtClean="0">
                <a:latin typeface="Times New Roman" pitchFamily="18" charset="0"/>
              </a:rPr>
              <a:t> </a:t>
            </a:r>
            <a:r>
              <a:rPr lang="sr-Cyrl-CS" sz="1500" b="1" smtClean="0">
                <a:latin typeface="Times New Roman" pitchFamily="18" charset="0"/>
              </a:rPr>
              <a:t>у</a:t>
            </a:r>
            <a:r>
              <a:rPr lang="en-US" sz="1500" b="1" smtClean="0">
                <a:latin typeface="Times New Roman" pitchFamily="18" charset="0"/>
              </a:rPr>
              <a:t> </a:t>
            </a:r>
            <a:r>
              <a:rPr lang="sr-Cyrl-CS" sz="1500" b="1" smtClean="0">
                <a:latin typeface="Times New Roman" pitchFamily="18" charset="0"/>
              </a:rPr>
              <a:t>води</a:t>
            </a:r>
            <a:endParaRPr lang="sr-Latn-CS" sz="1500" b="1" smtClean="0">
              <a:latin typeface="Times New Roman" pitchFamily="18" charset="0"/>
            </a:endParaRPr>
          </a:p>
          <a:p>
            <a:pPr eaLnBrk="1" hangingPunct="1">
              <a:lnSpc>
                <a:spcPct val="90000"/>
              </a:lnSpc>
              <a:buFont typeface="Wingdings" pitchFamily="2" charset="2"/>
              <a:buNone/>
            </a:pPr>
            <a:endParaRPr lang="sr-Latn-CS" sz="1500" b="1" smtClean="0">
              <a:latin typeface="Times New Roman" pitchFamily="18" charset="0"/>
            </a:endParaRPr>
          </a:p>
        </p:txBody>
      </p:sp>
      <p:sp>
        <p:nvSpPr>
          <p:cNvPr id="28676" name="Rectangle 4"/>
          <p:cNvSpPr>
            <a:spLocks noGrp="1" noChangeArrowheads="1"/>
          </p:cNvSpPr>
          <p:nvPr>
            <p:ph sz="half" idx="2"/>
          </p:nvPr>
        </p:nvSpPr>
        <p:spPr>
          <a:xfrm>
            <a:off x="4648200" y="1600200"/>
            <a:ext cx="4267200" cy="5029200"/>
          </a:xfrm>
          <a:ln w="38100" cmpd="dbl">
            <a:solidFill>
              <a:schemeClr val="tx1"/>
            </a:solidFill>
            <a:miter lim="800000"/>
            <a:headEnd/>
            <a:tailEnd/>
          </a:ln>
        </p:spPr>
        <p:txBody>
          <a:bodyPr/>
          <a:lstStyle/>
          <a:p>
            <a:pPr eaLnBrk="1" hangingPunct="1">
              <a:lnSpc>
                <a:spcPct val="90000"/>
              </a:lnSpc>
              <a:buFont typeface="Wingdings" pitchFamily="2" charset="2"/>
              <a:buNone/>
            </a:pPr>
            <a:r>
              <a:rPr lang="sr-Cyrl-CS" sz="1500" b="1" smtClean="0">
                <a:latin typeface="Times New Roman" pitchFamily="18" charset="0"/>
              </a:rPr>
              <a:t>ПРЕМА</a:t>
            </a:r>
            <a:r>
              <a:rPr lang="sr-Latn-CS" sz="1500" b="1" smtClean="0">
                <a:latin typeface="Times New Roman" pitchFamily="18" charset="0"/>
              </a:rPr>
              <a:t> </a:t>
            </a:r>
            <a:r>
              <a:rPr lang="sr-Cyrl-CS" sz="1500" b="1" smtClean="0">
                <a:latin typeface="Times New Roman" pitchFamily="18" charset="0"/>
              </a:rPr>
              <a:t>СЕКТОРИМА</a:t>
            </a:r>
            <a:r>
              <a:rPr lang="sr-Latn-CS" sz="1500" b="1" smtClean="0">
                <a:latin typeface="Times New Roman" pitchFamily="18" charset="0"/>
              </a:rPr>
              <a:t> </a:t>
            </a:r>
            <a:r>
              <a:rPr lang="sr-Cyrl-CS" sz="1500" b="1" smtClean="0">
                <a:latin typeface="Times New Roman" pitchFamily="18" charset="0"/>
              </a:rPr>
              <a:t>СРЕДИНЕ</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полутанти</a:t>
            </a:r>
            <a:r>
              <a:rPr lang="sr-Latn-CS" sz="1500" b="1" smtClean="0">
                <a:latin typeface="Times New Roman" pitchFamily="18" charset="0"/>
              </a:rPr>
              <a:t> </a:t>
            </a:r>
            <a:r>
              <a:rPr lang="sr-Cyrl-CS" sz="1500" b="1" smtClean="0">
                <a:latin typeface="Times New Roman" pitchFamily="18" charset="0"/>
              </a:rPr>
              <a:t>ваздуха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полутанти</a:t>
            </a:r>
            <a:r>
              <a:rPr lang="sr-Latn-CS" sz="1500" b="1" smtClean="0">
                <a:latin typeface="Times New Roman" pitchFamily="18" charset="0"/>
              </a:rPr>
              <a:t> </a:t>
            </a:r>
            <a:r>
              <a:rPr lang="sr-Cyrl-CS" sz="1500" b="1" smtClean="0">
                <a:latin typeface="Times New Roman" pitchFamily="18" charset="0"/>
              </a:rPr>
              <a:t>воде</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полутанти</a:t>
            </a:r>
            <a:r>
              <a:rPr lang="sr-Latn-CS" sz="1500" b="1" smtClean="0">
                <a:latin typeface="Times New Roman" pitchFamily="18" charset="0"/>
              </a:rPr>
              <a:t> </a:t>
            </a:r>
            <a:r>
              <a:rPr lang="sr-Cyrl-CS" sz="1500" b="1" smtClean="0">
                <a:latin typeface="Times New Roman" pitchFamily="18" charset="0"/>
              </a:rPr>
              <a:t>земљишта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p>
          <a:p>
            <a:pPr eaLnBrk="1" hangingPunct="1">
              <a:lnSpc>
                <a:spcPct val="90000"/>
              </a:lnSpc>
              <a:buFont typeface="Wingdings" pitchFamily="2" charset="2"/>
              <a:buNone/>
            </a:pPr>
            <a:r>
              <a:rPr lang="sr-Cyrl-CS" sz="1500" b="1" smtClean="0">
                <a:latin typeface="Times New Roman" pitchFamily="18" charset="0"/>
              </a:rPr>
              <a:t>ПРЕМА</a:t>
            </a:r>
            <a:r>
              <a:rPr lang="sr-Latn-CS" sz="1500" b="1" smtClean="0">
                <a:latin typeface="Times New Roman" pitchFamily="18" charset="0"/>
              </a:rPr>
              <a:t> </a:t>
            </a:r>
            <a:r>
              <a:rPr lang="sr-Cyrl-CS" sz="1500" b="1" smtClean="0">
                <a:latin typeface="Times New Roman" pitchFamily="18" charset="0"/>
              </a:rPr>
              <a:t>ИЗВОРУ</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продукти</a:t>
            </a:r>
            <a:r>
              <a:rPr lang="sr-Latn-CS" sz="1500" b="1" smtClean="0">
                <a:latin typeface="Times New Roman" pitchFamily="18" charset="0"/>
              </a:rPr>
              <a:t> </a:t>
            </a:r>
            <a:r>
              <a:rPr lang="sr-Cyrl-CS" sz="1500" b="1" smtClean="0">
                <a:latin typeface="Times New Roman" pitchFamily="18" charset="0"/>
              </a:rPr>
              <a:t>сагоревања</a:t>
            </a:r>
            <a:r>
              <a:rPr lang="sr-Latn-CS" sz="1500" b="1" smtClean="0">
                <a:latin typeface="Times New Roman" pitchFamily="18" charset="0"/>
              </a:rPr>
              <a:t> </a:t>
            </a:r>
            <a:r>
              <a:rPr lang="sr-Cyrl-CS" sz="1500" b="1" smtClean="0">
                <a:latin typeface="Times New Roman" pitchFamily="18" charset="0"/>
              </a:rPr>
              <a:t>горива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полутанти</a:t>
            </a:r>
            <a:r>
              <a:rPr lang="sr-Latn-CS" sz="1500" b="1" smtClean="0">
                <a:latin typeface="Times New Roman" pitchFamily="18" charset="0"/>
              </a:rPr>
              <a:t> </a:t>
            </a:r>
            <a:r>
              <a:rPr lang="sr-Cyrl-CS" sz="1500" b="1" smtClean="0">
                <a:latin typeface="Times New Roman" pitchFamily="18" charset="0"/>
              </a:rPr>
              <a:t>индустријског</a:t>
            </a:r>
            <a:r>
              <a:rPr lang="sr-Latn-CS" sz="1500" b="1" smtClean="0">
                <a:latin typeface="Times New Roman" pitchFamily="18" charset="0"/>
              </a:rPr>
              <a:t> </a:t>
            </a:r>
            <a:r>
              <a:rPr lang="sr-Cyrl-CS" sz="1500" b="1" smtClean="0">
                <a:latin typeface="Times New Roman" pitchFamily="18" charset="0"/>
              </a:rPr>
              <a:t>порекла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комунални</a:t>
            </a:r>
            <a:r>
              <a:rPr lang="sr-Latn-CS" sz="1500" b="1" smtClean="0">
                <a:latin typeface="Times New Roman" pitchFamily="18" charset="0"/>
              </a:rPr>
              <a:t> </a:t>
            </a:r>
            <a:r>
              <a:rPr lang="sr-Cyrl-CS" sz="1500" b="1" smtClean="0">
                <a:latin typeface="Times New Roman" pitchFamily="18" charset="0"/>
              </a:rPr>
              <a:t>отпаци</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отпаци</a:t>
            </a:r>
            <a:r>
              <a:rPr lang="sr-Latn-CS" sz="1500" b="1" smtClean="0">
                <a:latin typeface="Times New Roman" pitchFamily="18" charset="0"/>
              </a:rPr>
              <a:t> </a:t>
            </a:r>
            <a:r>
              <a:rPr lang="sr-Cyrl-CS" sz="1500" b="1" smtClean="0">
                <a:latin typeface="Times New Roman" pitchFamily="18" charset="0"/>
              </a:rPr>
              <a:t>пољопривредног</a:t>
            </a:r>
            <a:r>
              <a:rPr lang="sr-Latn-CS" sz="1500" b="1" smtClean="0">
                <a:latin typeface="Times New Roman" pitchFamily="18" charset="0"/>
              </a:rPr>
              <a:t> </a:t>
            </a:r>
            <a:r>
              <a:rPr lang="sr-Cyrl-CS" sz="1500" b="1" smtClean="0">
                <a:latin typeface="Times New Roman" pitchFamily="18" charset="0"/>
              </a:rPr>
              <a:t>порекла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продукти</a:t>
            </a:r>
            <a:r>
              <a:rPr lang="sr-Latn-CS" sz="1500" b="1" smtClean="0">
                <a:latin typeface="Times New Roman" pitchFamily="18" charset="0"/>
              </a:rPr>
              <a:t> </a:t>
            </a:r>
            <a:r>
              <a:rPr lang="sr-Cyrl-CS" sz="1500" b="1" smtClean="0">
                <a:latin typeface="Times New Roman" pitchFamily="18" charset="0"/>
              </a:rPr>
              <a:t>микробијалне</a:t>
            </a:r>
            <a:r>
              <a:rPr lang="sr-Latn-CS" sz="1500" b="1" smtClean="0">
                <a:latin typeface="Times New Roman" pitchFamily="18" charset="0"/>
              </a:rPr>
              <a:t> </a:t>
            </a:r>
            <a:r>
              <a:rPr lang="sr-Cyrl-CS" sz="1500" b="1" smtClean="0">
                <a:latin typeface="Times New Roman" pitchFamily="18" charset="0"/>
              </a:rPr>
              <a:t>активности</a:t>
            </a:r>
            <a:endParaRPr lang="sr-Latn-CS" sz="1500" b="1" smtClean="0">
              <a:latin typeface="Times New Roman" pitchFamily="18" charset="0"/>
            </a:endParaRPr>
          </a:p>
          <a:p>
            <a:pPr eaLnBrk="1" hangingPunct="1">
              <a:lnSpc>
                <a:spcPct val="90000"/>
              </a:lnSpc>
              <a:buFont typeface="Wingdings" pitchFamily="2" charset="2"/>
              <a:buNone/>
            </a:pPr>
            <a:r>
              <a:rPr lang="sr-Cyrl-CS" sz="1500" b="1" smtClean="0">
                <a:latin typeface="Times New Roman" pitchFamily="18" charset="0"/>
              </a:rPr>
              <a:t>ПРЕМА</a:t>
            </a:r>
            <a:r>
              <a:rPr lang="sr-Latn-CS" sz="1500" b="1" smtClean="0">
                <a:latin typeface="Times New Roman" pitchFamily="18" charset="0"/>
              </a:rPr>
              <a:t> </a:t>
            </a:r>
            <a:r>
              <a:rPr lang="sr-Cyrl-CS" sz="1500" b="1" smtClean="0">
                <a:latin typeface="Times New Roman" pitchFamily="18" charset="0"/>
              </a:rPr>
              <a:t>ЕФЕКТИМА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директни</a:t>
            </a:r>
            <a:r>
              <a:rPr lang="sr-Latn-CS" sz="1500" b="1" smtClean="0">
                <a:latin typeface="Times New Roman" pitchFamily="18" charset="0"/>
              </a:rPr>
              <a:t> </a:t>
            </a:r>
            <a:r>
              <a:rPr lang="sr-Cyrl-CS" sz="1500" b="1" smtClean="0">
                <a:latin typeface="Times New Roman" pitchFamily="18" charset="0"/>
              </a:rPr>
              <a:t>и</a:t>
            </a:r>
            <a:r>
              <a:rPr lang="sr-Latn-CS" sz="1500" b="1" smtClean="0">
                <a:latin typeface="Times New Roman" pitchFamily="18" charset="0"/>
              </a:rPr>
              <a:t> </a:t>
            </a:r>
            <a:r>
              <a:rPr lang="sr-Cyrl-CS" sz="1500" b="1" smtClean="0">
                <a:latin typeface="Times New Roman" pitchFamily="18" charset="0"/>
              </a:rPr>
              <a:t>индиректни</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токсиканти</a:t>
            </a:r>
            <a:r>
              <a:rPr lang="sr-Latn-CS" sz="1500" b="1" smtClean="0">
                <a:latin typeface="Times New Roman" pitchFamily="18" charset="0"/>
              </a:rPr>
              <a:t> </a:t>
            </a:r>
            <a:r>
              <a:rPr lang="sr-Cyrl-CS" sz="1500" b="1" smtClean="0">
                <a:latin typeface="Times New Roman" pitchFamily="18" charset="0"/>
              </a:rPr>
              <a:t>акутног</a:t>
            </a:r>
            <a:r>
              <a:rPr lang="sr-Latn-CS" sz="1500" b="1" smtClean="0">
                <a:latin typeface="Times New Roman" pitchFamily="18" charset="0"/>
              </a:rPr>
              <a:t> </a:t>
            </a:r>
            <a:r>
              <a:rPr lang="sr-Cyrl-CS" sz="1500" b="1" smtClean="0">
                <a:latin typeface="Times New Roman" pitchFamily="18" charset="0"/>
              </a:rPr>
              <a:t>и</a:t>
            </a:r>
            <a:r>
              <a:rPr lang="sr-Latn-CS" sz="1500" b="1" smtClean="0">
                <a:latin typeface="Times New Roman" pitchFamily="18" charset="0"/>
              </a:rPr>
              <a:t> </a:t>
            </a:r>
            <a:r>
              <a:rPr lang="sr-Cyrl-CS" sz="1500" b="1" smtClean="0">
                <a:latin typeface="Times New Roman" pitchFamily="18" charset="0"/>
              </a:rPr>
              <a:t>и</a:t>
            </a:r>
            <a:r>
              <a:rPr lang="sr-Latn-CS" sz="1500" b="1" smtClean="0">
                <a:latin typeface="Times New Roman" pitchFamily="18" charset="0"/>
              </a:rPr>
              <a:t> </a:t>
            </a:r>
            <a:r>
              <a:rPr lang="sr-Cyrl-CS" sz="1500" b="1" smtClean="0">
                <a:latin typeface="Times New Roman" pitchFamily="18" charset="0"/>
              </a:rPr>
              <a:t>хроничног</a:t>
            </a:r>
            <a:r>
              <a:rPr lang="sr-Latn-CS" sz="1500" b="1" smtClean="0">
                <a:latin typeface="Times New Roman" pitchFamily="18" charset="0"/>
              </a:rPr>
              <a:t> </a:t>
            </a:r>
            <a:r>
              <a:rPr lang="sr-Cyrl-CS" sz="1500" b="1" smtClean="0">
                <a:latin typeface="Times New Roman" pitchFamily="18" charset="0"/>
              </a:rPr>
              <a:t>деловања</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корозивни</a:t>
            </a:r>
            <a:r>
              <a:rPr lang="sr-Latn-CS" sz="1500" b="1" smtClean="0">
                <a:latin typeface="Times New Roman" pitchFamily="18" charset="0"/>
              </a:rPr>
              <a:t> </a:t>
            </a:r>
            <a:r>
              <a:rPr lang="sr-Cyrl-CS" sz="1500" b="1" smtClean="0">
                <a:latin typeface="Times New Roman" pitchFamily="18" charset="0"/>
              </a:rPr>
              <a:t>агенси</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токсиканти</a:t>
            </a:r>
            <a:r>
              <a:rPr lang="sr-Latn-CS" sz="1500" b="1" smtClean="0">
                <a:latin typeface="Times New Roman" pitchFamily="18" charset="0"/>
              </a:rPr>
              <a:t> </a:t>
            </a:r>
            <a:r>
              <a:rPr lang="sr-Cyrl-CS" sz="1500" b="1" smtClean="0">
                <a:latin typeface="Times New Roman" pitchFamily="18" charset="0"/>
              </a:rPr>
              <a:t>са</a:t>
            </a:r>
            <a:r>
              <a:rPr lang="sr-Latn-CS" sz="1500" b="1" smtClean="0">
                <a:latin typeface="Times New Roman" pitchFamily="18" charset="0"/>
              </a:rPr>
              <a:t> </a:t>
            </a:r>
            <a:r>
              <a:rPr lang="sr-Cyrl-CS" sz="1500" b="1" smtClean="0">
                <a:latin typeface="Times New Roman" pitchFamily="18" charset="0"/>
              </a:rPr>
              <a:t>ефектима</a:t>
            </a:r>
            <a:r>
              <a:rPr lang="sr-Latn-CS" sz="1500" b="1" smtClean="0">
                <a:latin typeface="Times New Roman" pitchFamily="18" charset="0"/>
              </a:rPr>
              <a:t> </a:t>
            </a:r>
            <a:r>
              <a:rPr lang="sr-Cyrl-CS" sz="1500" b="1" smtClean="0">
                <a:latin typeface="Times New Roman" pitchFamily="18" charset="0"/>
              </a:rPr>
              <a:t>на</a:t>
            </a:r>
            <a:r>
              <a:rPr lang="sr-Latn-CS" sz="1500" b="1" smtClean="0">
                <a:latin typeface="Times New Roman" pitchFamily="18" charset="0"/>
              </a:rPr>
              <a:t> </a:t>
            </a:r>
            <a:r>
              <a:rPr lang="sr-Cyrl-CS" sz="1500" b="1" smtClean="0">
                <a:latin typeface="Times New Roman" pitchFamily="18" charset="0"/>
              </a:rPr>
              <a:t>циљне</a:t>
            </a:r>
            <a:r>
              <a:rPr lang="sr-Latn-CS" sz="1500" b="1" smtClean="0">
                <a:latin typeface="Times New Roman" pitchFamily="18" charset="0"/>
              </a:rPr>
              <a:t> </a:t>
            </a:r>
            <a:r>
              <a:rPr lang="sr-Cyrl-CS" sz="1500" b="1" smtClean="0">
                <a:latin typeface="Times New Roman" pitchFamily="18" charset="0"/>
              </a:rPr>
              <a:t>органе</a:t>
            </a:r>
            <a:endParaRPr lang="sr-Latn-CS" sz="1500" b="1" smtClean="0">
              <a:latin typeface="Times New Roman" pitchFamily="18" charset="0"/>
            </a:endParaRPr>
          </a:p>
          <a:p>
            <a:pPr eaLnBrk="1" hangingPunct="1">
              <a:lnSpc>
                <a:spcPct val="90000"/>
              </a:lnSpc>
              <a:buFont typeface="Wingdings" pitchFamily="2" charset="2"/>
              <a:buNone/>
            </a:pPr>
            <a:r>
              <a:rPr lang="sr-Latn-CS" sz="1500" b="1" smtClean="0">
                <a:latin typeface="Times New Roman" pitchFamily="18" charset="0"/>
              </a:rPr>
              <a:t>	(</a:t>
            </a:r>
            <a:r>
              <a:rPr lang="sr-Cyrl-CS" sz="1500" b="1" smtClean="0">
                <a:latin typeface="Times New Roman" pitchFamily="18" charset="0"/>
              </a:rPr>
              <a:t>блокатори</a:t>
            </a:r>
            <a:r>
              <a:rPr lang="sr-Latn-CS" sz="1500" b="1" smtClean="0">
                <a:latin typeface="Times New Roman" pitchFamily="18" charset="0"/>
              </a:rPr>
              <a:t> </a:t>
            </a:r>
            <a:r>
              <a:rPr lang="sr-Cyrl-CS" sz="1500" b="1" smtClean="0">
                <a:latin typeface="Times New Roman" pitchFamily="18" charset="0"/>
              </a:rPr>
              <a:t>нервног</a:t>
            </a:r>
            <a:r>
              <a:rPr lang="sr-Latn-CS" sz="1500" b="1" smtClean="0">
                <a:latin typeface="Times New Roman" pitchFamily="18" charset="0"/>
              </a:rPr>
              <a:t> </a:t>
            </a:r>
            <a:r>
              <a:rPr lang="sr-Cyrl-CS" sz="1500" b="1" smtClean="0">
                <a:latin typeface="Times New Roman" pitchFamily="18" charset="0"/>
              </a:rPr>
              <a:t>система</a:t>
            </a:r>
            <a:r>
              <a:rPr lang="sr-Latn-CS" sz="1500" b="1" smtClean="0">
                <a:latin typeface="Times New Roman" pitchFamily="18" charset="0"/>
              </a:rPr>
              <a:t>, </a:t>
            </a:r>
            <a:r>
              <a:rPr lang="sr-Cyrl-CS" sz="1500" b="1" smtClean="0">
                <a:latin typeface="Times New Roman" pitchFamily="18" charset="0"/>
              </a:rPr>
              <a:t>инхибитори</a:t>
            </a:r>
            <a:r>
              <a:rPr lang="sr-Latn-CS" sz="1500" b="1" smtClean="0">
                <a:latin typeface="Times New Roman" pitchFamily="18" charset="0"/>
              </a:rPr>
              <a:t> </a:t>
            </a:r>
            <a:r>
              <a:rPr lang="sr-Cyrl-CS" sz="1500" b="1" smtClean="0">
                <a:latin typeface="Times New Roman" pitchFamily="18" charset="0"/>
              </a:rPr>
              <a:t>ензима</a:t>
            </a:r>
            <a:r>
              <a:rPr lang="sr-Latn-CS" sz="1500" b="1" smtClean="0">
                <a:latin typeface="Times New Roman" pitchFamily="18" charset="0"/>
              </a:rPr>
              <a:t>, </a:t>
            </a:r>
            <a:r>
              <a:rPr lang="sr-Cyrl-CS" sz="1500" b="1" smtClean="0">
                <a:latin typeface="Times New Roman" pitchFamily="18" charset="0"/>
              </a:rPr>
              <a:t>мутагени</a:t>
            </a:r>
            <a:r>
              <a:rPr lang="sr-Latn-CS" sz="1500" b="1" smtClean="0">
                <a:latin typeface="Times New Roman" pitchFamily="18" charset="0"/>
              </a:rPr>
              <a:t>, </a:t>
            </a:r>
            <a:r>
              <a:rPr lang="sr-Cyrl-CS" sz="1500" b="1" smtClean="0">
                <a:latin typeface="Times New Roman" pitchFamily="18" charset="0"/>
              </a:rPr>
              <a:t>тератогени</a:t>
            </a:r>
            <a:r>
              <a:rPr lang="sr-Latn-CS" sz="1500" b="1" smtClean="0">
                <a:latin typeface="Times New Roman" pitchFamily="18" charset="0"/>
              </a:rPr>
              <a:t>, </a:t>
            </a:r>
            <a:r>
              <a:rPr lang="sr-Cyrl-CS" sz="1500" b="1" smtClean="0">
                <a:latin typeface="Times New Roman" pitchFamily="18" charset="0"/>
              </a:rPr>
              <a:t>канцерогени</a:t>
            </a:r>
            <a:r>
              <a:rPr lang="sr-Latn-CS" sz="1500" b="1" smtClean="0">
                <a:latin typeface="Times New Roman" pitchFamily="18" charset="0"/>
              </a:rPr>
              <a:t>, </a:t>
            </a:r>
            <a:r>
              <a:rPr lang="sr-Cyrl-CS" sz="1500" b="1" smtClean="0">
                <a:latin typeface="Times New Roman" pitchFamily="18" charset="0"/>
              </a:rPr>
              <a:t>итд</a:t>
            </a:r>
            <a:r>
              <a:rPr lang="sr-Latn-CS" sz="1500" b="1" smtClean="0">
                <a:latin typeface="Times New Roman" pitchFamily="18" charset="0"/>
              </a:rPr>
              <a:t>)</a:t>
            </a:r>
          </a:p>
        </p:txBody>
      </p:sp>
    </p:spTree>
    <p:extLst>
      <p:ext uri="{BB962C8B-B14F-4D97-AF65-F5344CB8AC3E}">
        <p14:creationId xmlns:p14="http://schemas.microsoft.com/office/powerpoint/2010/main" val="181138982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95234" name="Rectangle 8"/>
          <p:cNvSpPr>
            <a:spLocks noGrp="1" noRot="1" noChangeArrowheads="1"/>
          </p:cNvSpPr>
          <p:nvPr>
            <p:ph type="title"/>
          </p:nvPr>
        </p:nvSpPr>
        <p:spPr/>
        <p:txBody>
          <a:bodyPr/>
          <a:lstStyle/>
          <a:p>
            <a:pPr eaLnBrk="1" hangingPunct="1"/>
            <a:r>
              <a:rPr lang="sr-Latn-CS" sz="3200" smtClean="0">
                <a:solidFill>
                  <a:schemeClr val="bg1"/>
                </a:solidFill>
              </a:rPr>
              <a:t>Сумпор</a:t>
            </a:r>
            <a:r>
              <a:rPr lang="en-US" sz="3200" smtClean="0">
                <a:solidFill>
                  <a:schemeClr val="bg1"/>
                </a:solidFill>
              </a:rPr>
              <a:t> </a:t>
            </a:r>
            <a:r>
              <a:rPr lang="en-AU" sz="3200" smtClean="0">
                <a:solidFill>
                  <a:schemeClr val="bg1"/>
                </a:solidFill>
              </a:rPr>
              <a:t> </a:t>
            </a:r>
            <a:r>
              <a:rPr lang="sr-Latn-CS" sz="3200" smtClean="0">
                <a:solidFill>
                  <a:schemeClr val="bg1"/>
                </a:solidFill>
              </a:rPr>
              <a:t>ди</a:t>
            </a:r>
            <a:r>
              <a:rPr lang="en-US" sz="3200" smtClean="0">
                <a:solidFill>
                  <a:schemeClr val="bg1"/>
                </a:solidFill>
              </a:rPr>
              <a:t>o</a:t>
            </a:r>
            <a:r>
              <a:rPr lang="sr-Latn-CS" sz="3200" smtClean="0">
                <a:solidFill>
                  <a:schemeClr val="bg1"/>
                </a:solidFill>
              </a:rPr>
              <a:t>ксид</a:t>
            </a:r>
            <a:r>
              <a:rPr lang="en-AU" sz="3200" smtClean="0">
                <a:solidFill>
                  <a:schemeClr val="bg1"/>
                </a:solidFill>
              </a:rPr>
              <a:t> </a:t>
            </a:r>
            <a:r>
              <a:rPr lang="en-US" sz="3200" smtClean="0">
                <a:solidFill>
                  <a:schemeClr val="bg1"/>
                </a:solidFill>
              </a:rPr>
              <a:t>S</a:t>
            </a:r>
            <a:r>
              <a:rPr lang="sr-Latn-CS" sz="3200" smtClean="0">
                <a:solidFill>
                  <a:schemeClr val="bg1"/>
                </a:solidFill>
              </a:rPr>
              <a:t>О</a:t>
            </a:r>
            <a:r>
              <a:rPr lang="en-AU" sz="3200" baseline="-25000" smtClean="0">
                <a:solidFill>
                  <a:schemeClr val="bg1"/>
                </a:solidFill>
              </a:rPr>
              <a:t>2</a:t>
            </a:r>
            <a:r>
              <a:rPr lang="en-AU" smtClean="0">
                <a:solidFill>
                  <a:schemeClr val="bg1"/>
                </a:solidFill>
              </a:rPr>
              <a:t> </a:t>
            </a:r>
            <a:endParaRPr lang="sr-Latn-CS" smtClean="0">
              <a:solidFill>
                <a:schemeClr val="bg1"/>
              </a:solidFill>
            </a:endParaRPr>
          </a:p>
        </p:txBody>
      </p:sp>
      <p:sp>
        <p:nvSpPr>
          <p:cNvPr id="9523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fld id="{3FEA65C0-1E6D-45EB-B13B-88BAC7251C53}" type="slidenum">
              <a:rPr lang="en-US" sz="1400" smtClean="0">
                <a:solidFill>
                  <a:schemeClr val="tx1"/>
                </a:solidFill>
                <a:latin typeface="Arial" pitchFamily="34" charset="0"/>
              </a:rPr>
              <a:pPr/>
              <a:t>100</a:t>
            </a:fld>
            <a:endParaRPr lang="en-US" sz="1400" smtClean="0">
              <a:solidFill>
                <a:schemeClr val="tx1"/>
              </a:solidFill>
              <a:latin typeface="Arial" pitchFamily="34" charset="0"/>
            </a:endParaRPr>
          </a:p>
        </p:txBody>
      </p:sp>
      <p:sp>
        <p:nvSpPr>
          <p:cNvPr id="95236" name="Text Box 4"/>
          <p:cNvSpPr txBox="1">
            <a:spLocks noChangeArrowheads="1"/>
          </p:cNvSpPr>
          <p:nvPr/>
        </p:nvSpPr>
        <p:spPr bwMode="auto">
          <a:xfrm>
            <a:off x="209617" y="1628775"/>
            <a:ext cx="8865488"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buClr>
                <a:schemeClr val="hlink"/>
              </a:buClr>
              <a:buFont typeface="Wingdings" pitchFamily="2" charset="2"/>
              <a:buChar char="§"/>
            </a:pPr>
            <a:r>
              <a:rPr lang="en-AU" sz="2400">
                <a:solidFill>
                  <a:schemeClr val="tx2"/>
                </a:solidFill>
              </a:rPr>
              <a:t> </a:t>
            </a:r>
            <a:r>
              <a:rPr lang="en-US" sz="2400">
                <a:solidFill>
                  <a:schemeClr val="bg1"/>
                </a:solidFill>
              </a:rPr>
              <a:t>S</a:t>
            </a:r>
            <a:r>
              <a:rPr lang="sr-Latn-CS" sz="2400">
                <a:solidFill>
                  <a:schemeClr val="bg1"/>
                </a:solidFill>
              </a:rPr>
              <a:t>О</a:t>
            </a:r>
            <a:r>
              <a:rPr lang="en-AU" sz="2400" baseline="-25000">
                <a:solidFill>
                  <a:schemeClr val="bg1"/>
                </a:solidFill>
              </a:rPr>
              <a:t>2</a:t>
            </a:r>
            <a:r>
              <a:rPr lang="en-AU" sz="2400">
                <a:solidFill>
                  <a:schemeClr val="bg1"/>
                </a:solidFill>
              </a:rPr>
              <a:t> </a:t>
            </a:r>
            <a:r>
              <a:rPr lang="sr-Latn-CS" sz="2400">
                <a:solidFill>
                  <a:schemeClr val="bg1"/>
                </a:solidFill>
              </a:rPr>
              <a:t>настаје</a:t>
            </a:r>
            <a:r>
              <a:rPr lang="en-AU" sz="2400">
                <a:solidFill>
                  <a:schemeClr val="bg1"/>
                </a:solidFill>
              </a:rPr>
              <a:t> </a:t>
            </a:r>
            <a:r>
              <a:rPr lang="sr-Latn-CS" sz="2400">
                <a:solidFill>
                  <a:schemeClr val="bg1"/>
                </a:solidFill>
              </a:rPr>
              <a:t>претежно</a:t>
            </a:r>
            <a:r>
              <a:rPr lang="en-AU" sz="2400">
                <a:solidFill>
                  <a:schemeClr val="bg1"/>
                </a:solidFill>
              </a:rPr>
              <a:t> </a:t>
            </a:r>
            <a:r>
              <a:rPr lang="sr-Latn-CS" sz="2400">
                <a:solidFill>
                  <a:schemeClr val="bg1"/>
                </a:solidFill>
              </a:rPr>
              <a:t>код</a:t>
            </a:r>
            <a:r>
              <a:rPr lang="en-AU" sz="2400">
                <a:solidFill>
                  <a:schemeClr val="bg1"/>
                </a:solidFill>
              </a:rPr>
              <a:t> </a:t>
            </a:r>
            <a:r>
              <a:rPr lang="sr-Latn-CS" sz="2400" b="1">
                <a:solidFill>
                  <a:schemeClr val="bg1"/>
                </a:solidFill>
              </a:rPr>
              <a:t>сагоревања</a:t>
            </a:r>
            <a:r>
              <a:rPr lang="en-AU" sz="2400" b="1">
                <a:solidFill>
                  <a:schemeClr val="bg1"/>
                </a:solidFill>
              </a:rPr>
              <a:t> </a:t>
            </a:r>
            <a:r>
              <a:rPr lang="sr-Latn-CS" sz="2400" b="1">
                <a:solidFill>
                  <a:schemeClr val="bg1"/>
                </a:solidFill>
              </a:rPr>
              <a:t>угља</a:t>
            </a:r>
            <a:r>
              <a:rPr lang="en-AU" sz="2400" b="1">
                <a:solidFill>
                  <a:schemeClr val="bg1"/>
                </a:solidFill>
              </a:rPr>
              <a:t> </a:t>
            </a:r>
            <a:r>
              <a:rPr lang="sr-Latn-CS" sz="2400" b="1">
                <a:solidFill>
                  <a:schemeClr val="bg1"/>
                </a:solidFill>
              </a:rPr>
              <a:t>и</a:t>
            </a:r>
            <a:r>
              <a:rPr lang="en-AU" sz="2400" b="1">
                <a:solidFill>
                  <a:schemeClr val="bg1"/>
                </a:solidFill>
              </a:rPr>
              <a:t> </a:t>
            </a:r>
            <a:r>
              <a:rPr lang="sr-Latn-CS" sz="2400" b="1">
                <a:solidFill>
                  <a:schemeClr val="bg1"/>
                </a:solidFill>
              </a:rPr>
              <a:t>нафте</a:t>
            </a:r>
            <a:r>
              <a:rPr lang="en-US" sz="2400">
                <a:solidFill>
                  <a:schemeClr val="bg1"/>
                </a:solidFill>
              </a:rPr>
              <a:t>.</a:t>
            </a:r>
          </a:p>
          <a:p>
            <a:pPr>
              <a:buClr>
                <a:schemeClr val="hlink"/>
              </a:buClr>
              <a:buFont typeface="Wingdings" pitchFamily="2" charset="2"/>
              <a:buChar char="§"/>
            </a:pPr>
            <a:r>
              <a:rPr lang="en-AU" sz="2400">
                <a:solidFill>
                  <a:schemeClr val="bg1"/>
                </a:solidFill>
              </a:rPr>
              <a:t> </a:t>
            </a:r>
            <a:r>
              <a:rPr lang="sr-Latn-CS" sz="2400">
                <a:solidFill>
                  <a:schemeClr val="bg1"/>
                </a:solidFill>
              </a:rPr>
              <a:t>Поред</a:t>
            </a:r>
            <a:r>
              <a:rPr lang="en-AU" sz="2400">
                <a:solidFill>
                  <a:schemeClr val="bg1"/>
                </a:solidFill>
              </a:rPr>
              <a:t> </a:t>
            </a:r>
            <a:r>
              <a:rPr lang="en-US" sz="2400">
                <a:solidFill>
                  <a:schemeClr val="bg1"/>
                </a:solidFill>
              </a:rPr>
              <a:t>S</a:t>
            </a:r>
            <a:r>
              <a:rPr lang="sr-Latn-CS" sz="2400">
                <a:solidFill>
                  <a:schemeClr val="bg1"/>
                </a:solidFill>
              </a:rPr>
              <a:t>О</a:t>
            </a:r>
            <a:r>
              <a:rPr lang="en-AU" sz="2400" baseline="-25000">
                <a:solidFill>
                  <a:schemeClr val="bg1"/>
                </a:solidFill>
              </a:rPr>
              <a:t>2</a:t>
            </a:r>
            <a:r>
              <a:rPr lang="en-AU" sz="2400">
                <a:solidFill>
                  <a:schemeClr val="bg1"/>
                </a:solidFill>
              </a:rPr>
              <a:t> </a:t>
            </a:r>
            <a:r>
              <a:rPr lang="sr-Latn-CS" sz="2400">
                <a:solidFill>
                  <a:schemeClr val="bg1"/>
                </a:solidFill>
              </a:rPr>
              <a:t>при</a:t>
            </a:r>
            <a:r>
              <a:rPr lang="en-AU" sz="2400">
                <a:solidFill>
                  <a:schemeClr val="bg1"/>
                </a:solidFill>
              </a:rPr>
              <a:t> </a:t>
            </a:r>
            <a:r>
              <a:rPr lang="sr-Latn-CS" sz="2400">
                <a:solidFill>
                  <a:schemeClr val="bg1"/>
                </a:solidFill>
              </a:rPr>
              <a:t>сагоревању</a:t>
            </a:r>
            <a:r>
              <a:rPr lang="en-AU" sz="2400">
                <a:solidFill>
                  <a:schemeClr val="bg1"/>
                </a:solidFill>
              </a:rPr>
              <a:t> </a:t>
            </a:r>
            <a:r>
              <a:rPr lang="sr-Latn-CS" sz="2400">
                <a:solidFill>
                  <a:schemeClr val="bg1"/>
                </a:solidFill>
              </a:rPr>
              <a:t>настаје</a:t>
            </a:r>
            <a:r>
              <a:rPr lang="en-AU" sz="2400">
                <a:solidFill>
                  <a:schemeClr val="bg1"/>
                </a:solidFill>
              </a:rPr>
              <a:t> </a:t>
            </a:r>
            <a:r>
              <a:rPr lang="sr-Latn-CS" sz="2400">
                <a:solidFill>
                  <a:schemeClr val="bg1"/>
                </a:solidFill>
              </a:rPr>
              <a:t>и</a:t>
            </a:r>
            <a:r>
              <a:rPr lang="en-AU" sz="2400">
                <a:solidFill>
                  <a:schemeClr val="bg1"/>
                </a:solidFill>
              </a:rPr>
              <a:t> </a:t>
            </a:r>
            <a:r>
              <a:rPr lang="en-US" sz="2400">
                <a:solidFill>
                  <a:schemeClr val="bg1"/>
                </a:solidFill>
              </a:rPr>
              <a:t>S</a:t>
            </a:r>
            <a:r>
              <a:rPr lang="sr-Latn-CS" sz="2400">
                <a:solidFill>
                  <a:schemeClr val="bg1"/>
                </a:solidFill>
              </a:rPr>
              <a:t>О</a:t>
            </a:r>
            <a:r>
              <a:rPr lang="en-AU" sz="2400" baseline="-25000">
                <a:solidFill>
                  <a:schemeClr val="bg1"/>
                </a:solidFill>
              </a:rPr>
              <a:t>3</a:t>
            </a:r>
            <a:r>
              <a:rPr lang="en-AU" sz="2400">
                <a:solidFill>
                  <a:schemeClr val="bg1"/>
                </a:solidFill>
              </a:rPr>
              <a:t> </a:t>
            </a:r>
            <a:r>
              <a:rPr lang="sr-Latn-CS" sz="2400">
                <a:solidFill>
                  <a:schemeClr val="bg1"/>
                </a:solidFill>
              </a:rPr>
              <a:t>у</a:t>
            </a:r>
            <a:r>
              <a:rPr lang="en-AU" sz="2400">
                <a:solidFill>
                  <a:schemeClr val="bg1"/>
                </a:solidFill>
              </a:rPr>
              <a:t> </a:t>
            </a:r>
            <a:r>
              <a:rPr lang="sr-Latn-CS" sz="2400">
                <a:solidFill>
                  <a:schemeClr val="bg1"/>
                </a:solidFill>
              </a:rPr>
              <a:t>релативно</a:t>
            </a:r>
            <a:r>
              <a:rPr lang="en-AU" sz="2400">
                <a:solidFill>
                  <a:schemeClr val="bg1"/>
                </a:solidFill>
              </a:rPr>
              <a:t> </a:t>
            </a:r>
            <a:r>
              <a:rPr lang="sr-Latn-CS" sz="2400">
                <a:solidFill>
                  <a:schemeClr val="bg1"/>
                </a:solidFill>
              </a:rPr>
              <a:t>малој</a:t>
            </a:r>
            <a:r>
              <a:rPr lang="en-AU" sz="2400">
                <a:solidFill>
                  <a:schemeClr val="bg1"/>
                </a:solidFill>
              </a:rPr>
              <a:t>    </a:t>
            </a:r>
            <a:r>
              <a:rPr lang="sr-Latn-CS" sz="2400">
                <a:solidFill>
                  <a:schemeClr val="bg1"/>
                </a:solidFill>
              </a:rPr>
              <a:t>количини (3-8% од укупне емисије </a:t>
            </a:r>
            <a:r>
              <a:rPr lang="en-US" sz="2400">
                <a:solidFill>
                  <a:schemeClr val="bg1"/>
                </a:solidFill>
              </a:rPr>
              <a:t>S</a:t>
            </a:r>
            <a:r>
              <a:rPr lang="sr-Latn-CS" sz="2400">
                <a:solidFill>
                  <a:schemeClr val="bg1"/>
                </a:solidFill>
              </a:rPr>
              <a:t> једињења)</a:t>
            </a:r>
            <a:r>
              <a:rPr lang="en-AU" sz="2400">
                <a:solidFill>
                  <a:schemeClr val="bg1"/>
                </a:solidFill>
              </a:rPr>
              <a:t>.</a:t>
            </a:r>
          </a:p>
          <a:p>
            <a:pPr>
              <a:buClr>
                <a:schemeClr val="hlink"/>
              </a:buClr>
              <a:buFont typeface="Wingdings" pitchFamily="2" charset="2"/>
              <a:buChar char="§"/>
            </a:pPr>
            <a:r>
              <a:rPr lang="en-AU" sz="2400">
                <a:solidFill>
                  <a:schemeClr val="bg1"/>
                </a:solidFill>
              </a:rPr>
              <a:t> </a:t>
            </a:r>
            <a:r>
              <a:rPr lang="en-US" sz="2400">
                <a:solidFill>
                  <a:schemeClr val="bg1"/>
                </a:solidFill>
              </a:rPr>
              <a:t>S</a:t>
            </a:r>
            <a:r>
              <a:rPr lang="sr-Latn-CS" sz="2400">
                <a:solidFill>
                  <a:schemeClr val="bg1"/>
                </a:solidFill>
              </a:rPr>
              <a:t>О</a:t>
            </a:r>
            <a:r>
              <a:rPr lang="en-AU" sz="2400" baseline="-25000">
                <a:solidFill>
                  <a:schemeClr val="bg1"/>
                </a:solidFill>
              </a:rPr>
              <a:t>2</a:t>
            </a:r>
            <a:r>
              <a:rPr lang="en-AU" sz="2400">
                <a:solidFill>
                  <a:schemeClr val="bg1"/>
                </a:solidFill>
              </a:rPr>
              <a:t> </a:t>
            </a:r>
            <a:r>
              <a:rPr lang="sr-Latn-CS" sz="2400">
                <a:solidFill>
                  <a:schemeClr val="bg1"/>
                </a:solidFill>
              </a:rPr>
              <a:t>се</a:t>
            </a:r>
            <a:r>
              <a:rPr lang="en-AU" sz="2400">
                <a:solidFill>
                  <a:schemeClr val="bg1"/>
                </a:solidFill>
              </a:rPr>
              <a:t> </a:t>
            </a:r>
            <a:r>
              <a:rPr lang="sr-Latn-CS" sz="2400">
                <a:solidFill>
                  <a:schemeClr val="bg1"/>
                </a:solidFill>
              </a:rPr>
              <a:t>у</a:t>
            </a:r>
            <a:r>
              <a:rPr lang="en-AU" sz="2400">
                <a:solidFill>
                  <a:schemeClr val="bg1"/>
                </a:solidFill>
              </a:rPr>
              <a:t> </a:t>
            </a:r>
            <a:r>
              <a:rPr lang="sr-Latn-CS" sz="2400">
                <a:solidFill>
                  <a:schemeClr val="bg1"/>
                </a:solidFill>
              </a:rPr>
              <a:t>амосфери</a:t>
            </a:r>
            <a:r>
              <a:rPr lang="en-AU" sz="2400">
                <a:solidFill>
                  <a:schemeClr val="bg1"/>
                </a:solidFill>
              </a:rPr>
              <a:t> </a:t>
            </a:r>
            <a:r>
              <a:rPr lang="sr-Latn-CS" sz="2400">
                <a:solidFill>
                  <a:schemeClr val="bg1"/>
                </a:solidFill>
              </a:rPr>
              <a:t>оксидује</a:t>
            </a:r>
            <a:r>
              <a:rPr lang="en-AU" sz="2400">
                <a:solidFill>
                  <a:schemeClr val="bg1"/>
                </a:solidFill>
              </a:rPr>
              <a:t> </a:t>
            </a:r>
            <a:r>
              <a:rPr lang="sr-Latn-CS" sz="2400">
                <a:solidFill>
                  <a:schemeClr val="bg1"/>
                </a:solidFill>
              </a:rPr>
              <a:t>у</a:t>
            </a:r>
            <a:r>
              <a:rPr lang="en-AU" sz="2400">
                <a:solidFill>
                  <a:schemeClr val="bg1"/>
                </a:solidFill>
              </a:rPr>
              <a:t> </a:t>
            </a:r>
            <a:r>
              <a:rPr lang="en-US" sz="2400">
                <a:solidFill>
                  <a:schemeClr val="bg1"/>
                </a:solidFill>
              </a:rPr>
              <a:t>S</a:t>
            </a:r>
            <a:r>
              <a:rPr lang="sr-Latn-CS" sz="2400">
                <a:solidFill>
                  <a:schemeClr val="bg1"/>
                </a:solidFill>
              </a:rPr>
              <a:t>О</a:t>
            </a:r>
            <a:r>
              <a:rPr lang="en-AU" sz="2400" baseline="-25000">
                <a:solidFill>
                  <a:schemeClr val="bg1"/>
                </a:solidFill>
              </a:rPr>
              <a:t>3</a:t>
            </a:r>
            <a:r>
              <a:rPr lang="en-AU" sz="2400">
                <a:solidFill>
                  <a:schemeClr val="bg1"/>
                </a:solidFill>
              </a:rPr>
              <a:t>, </a:t>
            </a:r>
            <a:r>
              <a:rPr lang="sr-Latn-CS" sz="2400">
                <a:solidFill>
                  <a:schemeClr val="bg1"/>
                </a:solidFill>
              </a:rPr>
              <a:t>где</a:t>
            </a:r>
            <a:r>
              <a:rPr lang="en-AU" sz="2400">
                <a:solidFill>
                  <a:schemeClr val="bg1"/>
                </a:solidFill>
              </a:rPr>
              <a:t> </a:t>
            </a:r>
            <a:r>
              <a:rPr lang="sr-Latn-CS" sz="2400">
                <a:solidFill>
                  <a:schemeClr val="bg1"/>
                </a:solidFill>
              </a:rPr>
              <a:t>време</a:t>
            </a:r>
            <a:r>
              <a:rPr lang="en-AU" sz="2400">
                <a:solidFill>
                  <a:schemeClr val="bg1"/>
                </a:solidFill>
              </a:rPr>
              <a:t> </a:t>
            </a:r>
            <a:r>
              <a:rPr lang="sr-Latn-CS" sz="2400">
                <a:solidFill>
                  <a:schemeClr val="bg1"/>
                </a:solidFill>
              </a:rPr>
              <a:t>трансформације</a:t>
            </a:r>
            <a:r>
              <a:rPr lang="en-AU" sz="2400">
                <a:solidFill>
                  <a:schemeClr val="bg1"/>
                </a:solidFill>
              </a:rPr>
              <a:t> </a:t>
            </a:r>
            <a:r>
              <a:rPr lang="sr-Latn-CS" sz="2400">
                <a:solidFill>
                  <a:schemeClr val="bg1"/>
                </a:solidFill>
              </a:rPr>
              <a:t>зависи</a:t>
            </a:r>
            <a:r>
              <a:rPr lang="en-AU" sz="2400">
                <a:solidFill>
                  <a:schemeClr val="bg1"/>
                </a:solidFill>
              </a:rPr>
              <a:t> </a:t>
            </a:r>
            <a:r>
              <a:rPr lang="sr-Latn-CS" sz="2400">
                <a:solidFill>
                  <a:schemeClr val="bg1"/>
                </a:solidFill>
              </a:rPr>
              <a:t>од</a:t>
            </a:r>
            <a:r>
              <a:rPr lang="en-AU" sz="2400">
                <a:solidFill>
                  <a:schemeClr val="bg1"/>
                </a:solidFill>
              </a:rPr>
              <a:t> </a:t>
            </a:r>
            <a:r>
              <a:rPr lang="sr-Latn-CS" sz="2400">
                <a:solidFill>
                  <a:schemeClr val="bg1"/>
                </a:solidFill>
              </a:rPr>
              <a:t>влажности</a:t>
            </a:r>
            <a:r>
              <a:rPr lang="en-AU" sz="2400">
                <a:solidFill>
                  <a:schemeClr val="bg1"/>
                </a:solidFill>
              </a:rPr>
              <a:t> </a:t>
            </a:r>
            <a:r>
              <a:rPr lang="sr-Latn-CS" sz="2400">
                <a:solidFill>
                  <a:schemeClr val="bg1"/>
                </a:solidFill>
              </a:rPr>
              <a:t>ваздуха</a:t>
            </a:r>
            <a:r>
              <a:rPr lang="en-AU" sz="2400">
                <a:solidFill>
                  <a:schemeClr val="bg1"/>
                </a:solidFill>
              </a:rPr>
              <a:t> </a:t>
            </a:r>
            <a:r>
              <a:rPr lang="sr-Latn-CS" sz="2400">
                <a:solidFill>
                  <a:schemeClr val="bg1"/>
                </a:solidFill>
              </a:rPr>
              <a:t>и</a:t>
            </a:r>
            <a:r>
              <a:rPr lang="en-AU" sz="2400">
                <a:solidFill>
                  <a:schemeClr val="bg1"/>
                </a:solidFill>
              </a:rPr>
              <a:t> </a:t>
            </a:r>
            <a:r>
              <a:rPr lang="sr-Latn-CS" sz="2400">
                <a:solidFill>
                  <a:schemeClr val="bg1"/>
                </a:solidFill>
              </a:rPr>
              <a:t>присуства</a:t>
            </a:r>
            <a:r>
              <a:rPr lang="en-AU" sz="2400">
                <a:solidFill>
                  <a:schemeClr val="bg1"/>
                </a:solidFill>
              </a:rPr>
              <a:t> </a:t>
            </a:r>
            <a:r>
              <a:rPr lang="sr-Latn-CS" sz="2400">
                <a:solidFill>
                  <a:schemeClr val="bg1"/>
                </a:solidFill>
              </a:rPr>
              <a:t>чврстих</a:t>
            </a:r>
            <a:r>
              <a:rPr lang="en-AU" sz="2400">
                <a:solidFill>
                  <a:schemeClr val="bg1"/>
                </a:solidFill>
              </a:rPr>
              <a:t> </a:t>
            </a:r>
            <a:r>
              <a:rPr lang="sr-Latn-CS" sz="2400">
                <a:solidFill>
                  <a:schemeClr val="bg1"/>
                </a:solidFill>
              </a:rPr>
              <a:t>честица (каталишу)</a:t>
            </a:r>
            <a:r>
              <a:rPr lang="en-US" sz="2400">
                <a:solidFill>
                  <a:schemeClr val="bg1"/>
                </a:solidFill>
              </a:rPr>
              <a:t>.</a:t>
            </a:r>
          </a:p>
          <a:p>
            <a:pPr>
              <a:buClr>
                <a:schemeClr val="hlink"/>
              </a:buClr>
              <a:buFont typeface="Wingdings" pitchFamily="2" charset="2"/>
              <a:buChar char="§"/>
            </a:pPr>
            <a:r>
              <a:rPr lang="en-AU" sz="2400">
                <a:solidFill>
                  <a:schemeClr val="bg1"/>
                </a:solidFill>
              </a:rPr>
              <a:t> </a:t>
            </a:r>
            <a:r>
              <a:rPr lang="en-US" sz="2400">
                <a:solidFill>
                  <a:schemeClr val="bg1"/>
                </a:solidFill>
              </a:rPr>
              <a:t>S</a:t>
            </a:r>
            <a:r>
              <a:rPr lang="sr-Latn-CS" sz="2400">
                <a:solidFill>
                  <a:schemeClr val="bg1"/>
                </a:solidFill>
              </a:rPr>
              <a:t>О</a:t>
            </a:r>
            <a:r>
              <a:rPr lang="en-AU" sz="2400" baseline="-25000">
                <a:solidFill>
                  <a:schemeClr val="bg1"/>
                </a:solidFill>
              </a:rPr>
              <a:t>3</a:t>
            </a:r>
            <a:r>
              <a:rPr lang="en-AU" sz="2400">
                <a:solidFill>
                  <a:schemeClr val="bg1"/>
                </a:solidFill>
              </a:rPr>
              <a:t> </a:t>
            </a:r>
            <a:r>
              <a:rPr lang="sr-Latn-CS" sz="2400">
                <a:solidFill>
                  <a:schemeClr val="bg1"/>
                </a:solidFill>
              </a:rPr>
              <a:t>врло</a:t>
            </a:r>
            <a:r>
              <a:rPr lang="en-AU" sz="2400">
                <a:solidFill>
                  <a:schemeClr val="bg1"/>
                </a:solidFill>
              </a:rPr>
              <a:t> </a:t>
            </a:r>
            <a:r>
              <a:rPr lang="sr-Latn-CS" sz="2400">
                <a:solidFill>
                  <a:schemeClr val="bg1"/>
                </a:solidFill>
              </a:rPr>
              <a:t>брзо</a:t>
            </a:r>
            <a:r>
              <a:rPr lang="en-AU" sz="2400">
                <a:solidFill>
                  <a:schemeClr val="bg1"/>
                </a:solidFill>
              </a:rPr>
              <a:t> </a:t>
            </a:r>
            <a:r>
              <a:rPr lang="sr-Latn-CS" sz="2400">
                <a:solidFill>
                  <a:schemeClr val="bg1"/>
                </a:solidFill>
              </a:rPr>
              <a:t>реагује</a:t>
            </a:r>
            <a:r>
              <a:rPr lang="en-AU" sz="2400">
                <a:solidFill>
                  <a:schemeClr val="bg1"/>
                </a:solidFill>
              </a:rPr>
              <a:t> </a:t>
            </a:r>
            <a:r>
              <a:rPr lang="sr-Latn-CS" sz="2400">
                <a:solidFill>
                  <a:schemeClr val="bg1"/>
                </a:solidFill>
              </a:rPr>
              <a:t>са</a:t>
            </a:r>
            <a:r>
              <a:rPr lang="en-AU" sz="2400">
                <a:solidFill>
                  <a:schemeClr val="bg1"/>
                </a:solidFill>
              </a:rPr>
              <a:t> </a:t>
            </a:r>
            <a:r>
              <a:rPr lang="en-US" sz="2400">
                <a:solidFill>
                  <a:schemeClr val="bg1"/>
                </a:solidFill>
              </a:rPr>
              <a:t>H</a:t>
            </a:r>
            <a:r>
              <a:rPr lang="en-AU" sz="2400" baseline="-25000">
                <a:solidFill>
                  <a:schemeClr val="bg1"/>
                </a:solidFill>
              </a:rPr>
              <a:t>2</a:t>
            </a:r>
            <a:r>
              <a:rPr lang="sr-Latn-CS" sz="2400">
                <a:solidFill>
                  <a:schemeClr val="bg1"/>
                </a:solidFill>
              </a:rPr>
              <a:t>О</a:t>
            </a:r>
            <a:r>
              <a:rPr lang="en-AU" sz="2400">
                <a:solidFill>
                  <a:schemeClr val="bg1"/>
                </a:solidFill>
              </a:rPr>
              <a:t> </a:t>
            </a:r>
            <a:r>
              <a:rPr lang="sr-Latn-CS" sz="2400">
                <a:solidFill>
                  <a:schemeClr val="bg1"/>
                </a:solidFill>
              </a:rPr>
              <a:t>образујући</a:t>
            </a:r>
            <a:r>
              <a:rPr lang="en-AU" sz="2400">
                <a:solidFill>
                  <a:schemeClr val="bg1"/>
                </a:solidFill>
              </a:rPr>
              <a:t> </a:t>
            </a:r>
            <a:r>
              <a:rPr lang="sr-Latn-CS" sz="2400">
                <a:solidFill>
                  <a:schemeClr val="bg1"/>
                </a:solidFill>
              </a:rPr>
              <a:t>врло</a:t>
            </a:r>
            <a:r>
              <a:rPr lang="en-AU" sz="2400">
                <a:solidFill>
                  <a:schemeClr val="bg1"/>
                </a:solidFill>
              </a:rPr>
              <a:t> </a:t>
            </a:r>
            <a:r>
              <a:rPr lang="sr-Latn-CS" sz="2400">
                <a:solidFill>
                  <a:schemeClr val="bg1"/>
                </a:solidFill>
              </a:rPr>
              <a:t>агресивну</a:t>
            </a:r>
            <a:r>
              <a:rPr lang="en-AU" sz="2400">
                <a:solidFill>
                  <a:schemeClr val="bg1"/>
                </a:solidFill>
              </a:rPr>
              <a:t> </a:t>
            </a:r>
            <a:r>
              <a:rPr lang="sr-Latn-CS" sz="2400">
                <a:solidFill>
                  <a:schemeClr val="bg1"/>
                </a:solidFill>
              </a:rPr>
              <a:t>сумпорну</a:t>
            </a:r>
            <a:r>
              <a:rPr lang="en-AU" sz="2400">
                <a:solidFill>
                  <a:schemeClr val="bg1"/>
                </a:solidFill>
              </a:rPr>
              <a:t> </a:t>
            </a:r>
            <a:r>
              <a:rPr lang="sr-Latn-CS" sz="2400">
                <a:solidFill>
                  <a:schemeClr val="bg1"/>
                </a:solidFill>
              </a:rPr>
              <a:t>киселину</a:t>
            </a:r>
            <a:r>
              <a:rPr lang="en-AU" sz="2400">
                <a:solidFill>
                  <a:schemeClr val="bg1"/>
                </a:solidFill>
              </a:rPr>
              <a:t> </a:t>
            </a:r>
            <a:r>
              <a:rPr lang="en-US" sz="2400">
                <a:solidFill>
                  <a:schemeClr val="bg1"/>
                </a:solidFill>
              </a:rPr>
              <a:t>H</a:t>
            </a:r>
            <a:r>
              <a:rPr lang="en-AU" sz="2400" baseline="-25000">
                <a:solidFill>
                  <a:schemeClr val="bg1"/>
                </a:solidFill>
              </a:rPr>
              <a:t>2</a:t>
            </a:r>
            <a:r>
              <a:rPr lang="en-US" sz="2400">
                <a:solidFill>
                  <a:schemeClr val="bg1"/>
                </a:solidFill>
              </a:rPr>
              <a:t>S</a:t>
            </a:r>
            <a:r>
              <a:rPr lang="sr-Latn-CS" sz="2400">
                <a:solidFill>
                  <a:schemeClr val="bg1"/>
                </a:solidFill>
              </a:rPr>
              <a:t>О</a:t>
            </a:r>
            <a:r>
              <a:rPr lang="en-AU" sz="2400" b="1" baseline="-25000">
                <a:solidFill>
                  <a:schemeClr val="bg1"/>
                </a:solidFill>
              </a:rPr>
              <a:t>4</a:t>
            </a:r>
            <a:r>
              <a:rPr lang="en-AU" sz="2400" b="1">
                <a:solidFill>
                  <a:schemeClr val="bg1"/>
                </a:solidFill>
              </a:rPr>
              <a:t> </a:t>
            </a:r>
            <a:r>
              <a:rPr lang="en-AU" sz="2400">
                <a:solidFill>
                  <a:schemeClr val="bg1"/>
                </a:solidFill>
              </a:rPr>
              <a:t>(</a:t>
            </a:r>
            <a:r>
              <a:rPr lang="sr-Latn-CS" sz="2400">
                <a:solidFill>
                  <a:schemeClr val="bg1"/>
                </a:solidFill>
              </a:rPr>
              <a:t>киселе</a:t>
            </a:r>
            <a:r>
              <a:rPr lang="en-AU" sz="2400">
                <a:solidFill>
                  <a:schemeClr val="bg1"/>
                </a:solidFill>
              </a:rPr>
              <a:t> </a:t>
            </a:r>
            <a:r>
              <a:rPr lang="sr-Latn-CS" sz="2400">
                <a:solidFill>
                  <a:schemeClr val="bg1"/>
                </a:solidFill>
              </a:rPr>
              <a:t>кише</a:t>
            </a:r>
            <a:r>
              <a:rPr lang="en-AU" sz="2400">
                <a:solidFill>
                  <a:schemeClr val="bg1"/>
                </a:solidFill>
              </a:rPr>
              <a:t>)</a:t>
            </a:r>
            <a:r>
              <a:rPr lang="en-US" sz="2400">
                <a:solidFill>
                  <a:schemeClr val="bg1"/>
                </a:solidFill>
              </a:rPr>
              <a:t>.</a:t>
            </a:r>
          </a:p>
          <a:p>
            <a:pPr>
              <a:buClr>
                <a:schemeClr val="hlink"/>
              </a:buClr>
            </a:pPr>
            <a:endParaRPr lang="en-US" sz="2400">
              <a:solidFill>
                <a:schemeClr val="bg1"/>
              </a:solidFill>
            </a:endParaRPr>
          </a:p>
          <a:p>
            <a:pPr eaLnBrk="1" hangingPunct="1"/>
            <a:r>
              <a:rPr lang="sr-Latn-CS" sz="2400">
                <a:solidFill>
                  <a:schemeClr val="bg1"/>
                </a:solidFill>
              </a:rPr>
              <a:t>Сумпор</a:t>
            </a:r>
            <a:r>
              <a:rPr lang="en-US" sz="2400">
                <a:solidFill>
                  <a:schemeClr val="bg1"/>
                </a:solidFill>
              </a:rPr>
              <a:t> </a:t>
            </a:r>
            <a:r>
              <a:rPr lang="sr-Latn-CS" sz="2400">
                <a:solidFill>
                  <a:schemeClr val="bg1"/>
                </a:solidFill>
              </a:rPr>
              <a:t>у</a:t>
            </a:r>
            <a:r>
              <a:rPr lang="en-US" sz="2400">
                <a:solidFill>
                  <a:schemeClr val="bg1"/>
                </a:solidFill>
              </a:rPr>
              <a:t> </a:t>
            </a:r>
            <a:r>
              <a:rPr lang="sr-Latn-CS" sz="2400">
                <a:solidFill>
                  <a:schemeClr val="bg1"/>
                </a:solidFill>
              </a:rPr>
              <a:t>ваздуху</a:t>
            </a:r>
            <a:r>
              <a:rPr lang="en-US" sz="2400">
                <a:solidFill>
                  <a:schemeClr val="bg1"/>
                </a:solidFill>
              </a:rPr>
              <a:t> </a:t>
            </a:r>
            <a:r>
              <a:rPr lang="sr-Latn-CS" sz="2400">
                <a:solidFill>
                  <a:schemeClr val="bg1"/>
                </a:solidFill>
              </a:rPr>
              <a:t>делује</a:t>
            </a:r>
            <a:r>
              <a:rPr lang="en-US" sz="2400">
                <a:solidFill>
                  <a:schemeClr val="bg1"/>
                </a:solidFill>
              </a:rPr>
              <a:t> </a:t>
            </a:r>
            <a:r>
              <a:rPr lang="sr-Latn-CS" sz="2400">
                <a:solidFill>
                  <a:schemeClr val="bg1"/>
                </a:solidFill>
              </a:rPr>
              <a:t>негативно</a:t>
            </a:r>
            <a:r>
              <a:rPr lang="en-US" sz="2400">
                <a:solidFill>
                  <a:schemeClr val="bg1"/>
                </a:solidFill>
              </a:rPr>
              <a:t> </a:t>
            </a:r>
            <a:r>
              <a:rPr lang="sr-Latn-CS" sz="2400">
                <a:solidFill>
                  <a:schemeClr val="bg1"/>
                </a:solidFill>
              </a:rPr>
              <a:t>на</a:t>
            </a:r>
            <a:r>
              <a:rPr lang="en-US" sz="2400">
                <a:solidFill>
                  <a:schemeClr val="bg1"/>
                </a:solidFill>
              </a:rPr>
              <a:t> </a:t>
            </a:r>
            <a:r>
              <a:rPr lang="sr-Latn-CS" sz="2400">
                <a:solidFill>
                  <a:schemeClr val="bg1"/>
                </a:solidFill>
              </a:rPr>
              <a:t>биљке</a:t>
            </a:r>
            <a:r>
              <a:rPr lang="en-US" sz="2400">
                <a:solidFill>
                  <a:schemeClr val="bg1"/>
                </a:solidFill>
              </a:rPr>
              <a:t>, </a:t>
            </a:r>
            <a:r>
              <a:rPr lang="sr-Latn-CS" sz="2400">
                <a:solidFill>
                  <a:schemeClr val="bg1"/>
                </a:solidFill>
              </a:rPr>
              <a:t>омета</a:t>
            </a:r>
            <a:r>
              <a:rPr lang="en-US" sz="2400">
                <a:solidFill>
                  <a:schemeClr val="bg1"/>
                </a:solidFill>
              </a:rPr>
              <a:t> </a:t>
            </a:r>
            <a:r>
              <a:rPr lang="sr-Latn-CS" sz="2400">
                <a:solidFill>
                  <a:schemeClr val="bg1"/>
                </a:solidFill>
              </a:rPr>
              <a:t>ћелије</a:t>
            </a:r>
            <a:r>
              <a:rPr lang="en-US" sz="2400">
                <a:solidFill>
                  <a:schemeClr val="bg1"/>
                </a:solidFill>
              </a:rPr>
              <a:t> </a:t>
            </a:r>
            <a:r>
              <a:rPr lang="sr-Latn-CS" sz="2400">
                <a:solidFill>
                  <a:schemeClr val="bg1"/>
                </a:solidFill>
              </a:rPr>
              <a:t>и</a:t>
            </a:r>
            <a:r>
              <a:rPr lang="en-US" sz="2400">
                <a:solidFill>
                  <a:schemeClr val="bg1"/>
                </a:solidFill>
              </a:rPr>
              <a:t> </a:t>
            </a:r>
            <a:r>
              <a:rPr lang="sr-Latn-CS" sz="2400">
                <a:solidFill>
                  <a:schemeClr val="bg1"/>
                </a:solidFill>
              </a:rPr>
              <a:t>процес</a:t>
            </a:r>
            <a:r>
              <a:rPr lang="en-US" sz="2400">
                <a:solidFill>
                  <a:schemeClr val="bg1"/>
                </a:solidFill>
              </a:rPr>
              <a:t> </a:t>
            </a:r>
            <a:r>
              <a:rPr lang="sr-Latn-CS" sz="2400">
                <a:solidFill>
                  <a:schemeClr val="bg1"/>
                </a:solidFill>
              </a:rPr>
              <a:t>фотосинтезе</a:t>
            </a:r>
            <a:r>
              <a:rPr lang="en-US" sz="2400">
                <a:solidFill>
                  <a:schemeClr val="bg1"/>
                </a:solidFill>
              </a:rPr>
              <a:t> </a:t>
            </a:r>
            <a:r>
              <a:rPr lang="sr-Latn-CS" sz="2400">
                <a:solidFill>
                  <a:schemeClr val="bg1"/>
                </a:solidFill>
              </a:rPr>
              <a:t>пре</a:t>
            </a:r>
            <a:r>
              <a:rPr lang="en-US" sz="2400">
                <a:solidFill>
                  <a:schemeClr val="bg1"/>
                </a:solidFill>
              </a:rPr>
              <a:t> </a:t>
            </a:r>
            <a:r>
              <a:rPr lang="sr-Latn-CS" sz="2400">
                <a:solidFill>
                  <a:schemeClr val="bg1"/>
                </a:solidFill>
              </a:rPr>
              <a:t>свега</a:t>
            </a:r>
            <a:r>
              <a:rPr lang="en-US" sz="2400">
                <a:solidFill>
                  <a:schemeClr val="bg1"/>
                </a:solidFill>
              </a:rPr>
              <a:t> </a:t>
            </a:r>
            <a:r>
              <a:rPr lang="sr-Latn-CS" sz="2400">
                <a:solidFill>
                  <a:schemeClr val="bg1"/>
                </a:solidFill>
              </a:rPr>
              <a:t>код</a:t>
            </a:r>
            <a:r>
              <a:rPr lang="en-US" sz="2400">
                <a:solidFill>
                  <a:schemeClr val="bg1"/>
                </a:solidFill>
              </a:rPr>
              <a:t> </a:t>
            </a:r>
            <a:r>
              <a:rPr lang="sr-Latn-CS" sz="2400">
                <a:solidFill>
                  <a:schemeClr val="bg1"/>
                </a:solidFill>
              </a:rPr>
              <a:t>смрека</a:t>
            </a:r>
            <a:r>
              <a:rPr lang="en-US" sz="2400">
                <a:solidFill>
                  <a:schemeClr val="bg1"/>
                </a:solidFill>
              </a:rPr>
              <a:t> </a:t>
            </a:r>
            <a:r>
              <a:rPr lang="sr-Latn-CS" sz="2400">
                <a:solidFill>
                  <a:schemeClr val="bg1"/>
                </a:solidFill>
              </a:rPr>
              <a:t>и</a:t>
            </a:r>
            <a:r>
              <a:rPr lang="en-US" sz="2400">
                <a:solidFill>
                  <a:schemeClr val="bg1"/>
                </a:solidFill>
              </a:rPr>
              <a:t> </a:t>
            </a:r>
            <a:r>
              <a:rPr lang="sr-Latn-CS" sz="2400">
                <a:solidFill>
                  <a:schemeClr val="bg1"/>
                </a:solidFill>
              </a:rPr>
              <a:t>борових</a:t>
            </a:r>
            <a:r>
              <a:rPr lang="en-US" sz="2400">
                <a:solidFill>
                  <a:schemeClr val="bg1"/>
                </a:solidFill>
              </a:rPr>
              <a:t> </a:t>
            </a:r>
            <a:r>
              <a:rPr lang="sr-Latn-CS" sz="2400">
                <a:solidFill>
                  <a:schemeClr val="bg1"/>
                </a:solidFill>
              </a:rPr>
              <a:t>шума</a:t>
            </a:r>
            <a:r>
              <a:rPr lang="en-US" sz="2400">
                <a:solidFill>
                  <a:schemeClr val="bg1"/>
                </a:solidFill>
              </a:rPr>
              <a:t> - </a:t>
            </a:r>
            <a:r>
              <a:rPr lang="sr-Latn-CS" sz="2400">
                <a:solidFill>
                  <a:schemeClr val="bg1"/>
                </a:solidFill>
              </a:rPr>
              <a:t>дрвореда</a:t>
            </a:r>
            <a:r>
              <a:rPr lang="en-US" sz="2400">
                <a:solidFill>
                  <a:schemeClr val="bg1"/>
                </a:solidFill>
              </a:rPr>
              <a:t>. </a:t>
            </a:r>
          </a:p>
          <a:p>
            <a:pPr eaLnBrk="1" hangingPunct="1"/>
            <a:r>
              <a:rPr lang="en-US" sz="2400">
                <a:solidFill>
                  <a:schemeClr val="bg1"/>
                </a:solidFill>
              </a:rPr>
              <a:t>S</a:t>
            </a:r>
            <a:r>
              <a:rPr lang="sr-Latn-CS" sz="2400">
                <a:solidFill>
                  <a:schemeClr val="bg1"/>
                </a:solidFill>
              </a:rPr>
              <a:t>О</a:t>
            </a:r>
            <a:r>
              <a:rPr lang="en-US" sz="2400" baseline="-25000">
                <a:solidFill>
                  <a:schemeClr val="bg1"/>
                </a:solidFill>
              </a:rPr>
              <a:t>2</a:t>
            </a:r>
            <a:r>
              <a:rPr lang="en-US" sz="2400">
                <a:solidFill>
                  <a:schemeClr val="bg1"/>
                </a:solidFill>
              </a:rPr>
              <a:t> </a:t>
            </a:r>
            <a:r>
              <a:rPr lang="sr-Latn-CS" sz="2400">
                <a:solidFill>
                  <a:schemeClr val="bg1"/>
                </a:solidFill>
              </a:rPr>
              <a:t>и</a:t>
            </a:r>
            <a:r>
              <a:rPr lang="en-US" sz="2400">
                <a:solidFill>
                  <a:schemeClr val="bg1"/>
                </a:solidFill>
              </a:rPr>
              <a:t> </a:t>
            </a:r>
            <a:r>
              <a:rPr lang="sr-Latn-CS" sz="2400">
                <a:solidFill>
                  <a:schemeClr val="bg1"/>
                </a:solidFill>
              </a:rPr>
              <a:t>киселина</a:t>
            </a:r>
            <a:r>
              <a:rPr lang="en-US" sz="2400">
                <a:solidFill>
                  <a:schemeClr val="bg1"/>
                </a:solidFill>
              </a:rPr>
              <a:t> H</a:t>
            </a:r>
            <a:r>
              <a:rPr lang="en-AU" sz="2400" baseline="-25000">
                <a:solidFill>
                  <a:schemeClr val="bg1"/>
                </a:solidFill>
              </a:rPr>
              <a:t>2</a:t>
            </a:r>
            <a:r>
              <a:rPr lang="en-US" sz="2400">
                <a:solidFill>
                  <a:schemeClr val="bg1"/>
                </a:solidFill>
              </a:rPr>
              <a:t>S</a:t>
            </a:r>
            <a:r>
              <a:rPr lang="sr-Latn-CS" sz="2400">
                <a:solidFill>
                  <a:schemeClr val="bg1"/>
                </a:solidFill>
              </a:rPr>
              <a:t>О </a:t>
            </a:r>
            <a:r>
              <a:rPr lang="en-US" sz="2400" baseline="-25000">
                <a:solidFill>
                  <a:schemeClr val="bg1"/>
                </a:solidFill>
              </a:rPr>
              <a:t>4</a:t>
            </a:r>
            <a:r>
              <a:rPr lang="en-US" sz="2400">
                <a:solidFill>
                  <a:schemeClr val="bg1"/>
                </a:solidFill>
              </a:rPr>
              <a:t> </a:t>
            </a:r>
            <a:r>
              <a:rPr lang="sr-Latn-CS" sz="2400">
                <a:solidFill>
                  <a:schemeClr val="bg1"/>
                </a:solidFill>
              </a:rPr>
              <a:t>повећавају</a:t>
            </a:r>
            <a:r>
              <a:rPr lang="en-US" sz="2400">
                <a:solidFill>
                  <a:schemeClr val="bg1"/>
                </a:solidFill>
              </a:rPr>
              <a:t> </a:t>
            </a:r>
            <a:r>
              <a:rPr lang="sr-Latn-CS" sz="2400">
                <a:solidFill>
                  <a:schemeClr val="bg1"/>
                </a:solidFill>
              </a:rPr>
              <a:t>корозију</a:t>
            </a:r>
            <a:r>
              <a:rPr lang="en-US" sz="2400">
                <a:solidFill>
                  <a:schemeClr val="bg1"/>
                </a:solidFill>
              </a:rPr>
              <a:t> </a:t>
            </a:r>
            <a:r>
              <a:rPr lang="sr-Latn-CS" sz="2400">
                <a:solidFill>
                  <a:schemeClr val="bg1"/>
                </a:solidFill>
              </a:rPr>
              <a:t>материјала</a:t>
            </a:r>
            <a:r>
              <a:rPr lang="en-US" sz="2400">
                <a:solidFill>
                  <a:schemeClr val="bg1"/>
                </a:solidFill>
              </a:rPr>
              <a:t>, </a:t>
            </a:r>
            <a:r>
              <a:rPr lang="sr-Latn-CS" sz="2400">
                <a:solidFill>
                  <a:schemeClr val="bg1"/>
                </a:solidFill>
              </a:rPr>
              <a:t>оштећују</a:t>
            </a:r>
            <a:r>
              <a:rPr lang="en-US" sz="2400">
                <a:solidFill>
                  <a:schemeClr val="bg1"/>
                </a:solidFill>
              </a:rPr>
              <a:t> </a:t>
            </a:r>
            <a:r>
              <a:rPr lang="sr-Latn-CS" sz="2400">
                <a:solidFill>
                  <a:schemeClr val="bg1"/>
                </a:solidFill>
              </a:rPr>
              <a:t>споменике</a:t>
            </a:r>
            <a:r>
              <a:rPr lang="en-US" sz="2400">
                <a:solidFill>
                  <a:schemeClr val="bg1"/>
                </a:solidFill>
              </a:rPr>
              <a:t> (</a:t>
            </a:r>
            <a:r>
              <a:rPr lang="sr-Latn-CS" sz="2400">
                <a:solidFill>
                  <a:schemeClr val="bg1"/>
                </a:solidFill>
              </a:rPr>
              <a:t>нерастворљив</a:t>
            </a:r>
            <a:r>
              <a:rPr lang="en-US" sz="2400">
                <a:solidFill>
                  <a:schemeClr val="bg1"/>
                </a:solidFill>
              </a:rPr>
              <a:t> </a:t>
            </a:r>
            <a:r>
              <a:rPr lang="sr-Latn-CS" sz="2400">
                <a:solidFill>
                  <a:schemeClr val="bg1"/>
                </a:solidFill>
              </a:rPr>
              <a:t>кречњак</a:t>
            </a:r>
            <a:r>
              <a:rPr lang="en-US" sz="2400">
                <a:solidFill>
                  <a:schemeClr val="bg1"/>
                </a:solidFill>
              </a:rPr>
              <a:t> </a:t>
            </a:r>
            <a:r>
              <a:rPr lang="sr-Latn-CS" sz="2400">
                <a:solidFill>
                  <a:schemeClr val="bg1"/>
                </a:solidFill>
              </a:rPr>
              <a:t>се</a:t>
            </a:r>
            <a:r>
              <a:rPr lang="en-US" sz="2400">
                <a:solidFill>
                  <a:schemeClr val="bg1"/>
                </a:solidFill>
              </a:rPr>
              <a:t> </a:t>
            </a:r>
            <a:r>
              <a:rPr lang="sr-Latn-CS" sz="2400">
                <a:solidFill>
                  <a:schemeClr val="bg1"/>
                </a:solidFill>
              </a:rPr>
              <a:t>мења</a:t>
            </a:r>
            <a:r>
              <a:rPr lang="en-US" sz="2400">
                <a:solidFill>
                  <a:schemeClr val="bg1"/>
                </a:solidFill>
              </a:rPr>
              <a:t> </a:t>
            </a:r>
            <a:r>
              <a:rPr lang="sr-Latn-CS" sz="2400">
                <a:solidFill>
                  <a:schemeClr val="bg1"/>
                </a:solidFill>
              </a:rPr>
              <a:t>у</a:t>
            </a:r>
            <a:r>
              <a:rPr lang="en-US" sz="2400">
                <a:solidFill>
                  <a:schemeClr val="bg1"/>
                </a:solidFill>
              </a:rPr>
              <a:t> </a:t>
            </a:r>
            <a:r>
              <a:rPr lang="sr-Latn-CS" sz="2400">
                <a:solidFill>
                  <a:schemeClr val="bg1"/>
                </a:solidFill>
              </a:rPr>
              <a:t>растворљив</a:t>
            </a:r>
            <a:r>
              <a:rPr lang="en-US" sz="2400">
                <a:solidFill>
                  <a:schemeClr val="bg1"/>
                </a:solidFill>
              </a:rPr>
              <a:t> </a:t>
            </a:r>
            <a:r>
              <a:rPr lang="sr-Latn-CS" sz="2400">
                <a:solidFill>
                  <a:schemeClr val="bg1"/>
                </a:solidFill>
              </a:rPr>
              <a:t>гипс</a:t>
            </a:r>
            <a:r>
              <a:rPr lang="en-US" sz="2400">
                <a:solidFill>
                  <a:schemeClr val="bg1"/>
                </a:solidFill>
              </a:rPr>
              <a:t>)</a:t>
            </a:r>
          </a:p>
          <a:p>
            <a:pPr>
              <a:buClr>
                <a:schemeClr val="hlink"/>
              </a:buClr>
              <a:buFont typeface="Wingdings" pitchFamily="2" charset="2"/>
              <a:buChar char="§"/>
            </a:pPr>
            <a:endParaRPr lang="sr-Latn-CS" sz="2400">
              <a:solidFill>
                <a:schemeClr val="bg1"/>
              </a:solidFill>
            </a:endParaRPr>
          </a:p>
        </p:txBody>
      </p:sp>
      <p:pic>
        <p:nvPicPr>
          <p:cNvPr id="9523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60918" y="3970339"/>
            <a:ext cx="148197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99088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96258" name="Rectangle 2"/>
          <p:cNvSpPr>
            <a:spLocks noGrp="1" noRot="1" noChangeArrowheads="1"/>
          </p:cNvSpPr>
          <p:nvPr>
            <p:ph type="title"/>
          </p:nvPr>
        </p:nvSpPr>
        <p:spPr>
          <a:xfrm>
            <a:off x="323955" y="549275"/>
            <a:ext cx="7771960" cy="1143000"/>
          </a:xfrm>
        </p:spPr>
        <p:txBody>
          <a:bodyPr/>
          <a:lstStyle/>
          <a:p>
            <a:pPr eaLnBrk="1" hangingPunct="1"/>
            <a:r>
              <a:rPr lang="sr-Latn-CS" sz="3200" smtClean="0">
                <a:solidFill>
                  <a:schemeClr val="bg1"/>
                </a:solidFill>
              </a:rPr>
              <a:t>Оксиди</a:t>
            </a:r>
            <a:r>
              <a:rPr lang="en-AU" sz="3200" smtClean="0">
                <a:solidFill>
                  <a:schemeClr val="bg1"/>
                </a:solidFill>
              </a:rPr>
              <a:t> </a:t>
            </a:r>
            <a:r>
              <a:rPr lang="sr-Latn-CS" sz="3200" smtClean="0">
                <a:solidFill>
                  <a:schemeClr val="bg1"/>
                </a:solidFill>
              </a:rPr>
              <a:t>азота</a:t>
            </a:r>
            <a:r>
              <a:rPr lang="en-AU" sz="3200" smtClean="0">
                <a:solidFill>
                  <a:schemeClr val="bg1"/>
                </a:solidFill>
              </a:rPr>
              <a:t> N</a:t>
            </a:r>
            <a:r>
              <a:rPr lang="sr-Latn-CS" sz="3200" smtClean="0">
                <a:solidFill>
                  <a:schemeClr val="bg1"/>
                </a:solidFill>
              </a:rPr>
              <a:t>О</a:t>
            </a:r>
            <a:r>
              <a:rPr lang="en-AU" sz="3200" smtClean="0">
                <a:solidFill>
                  <a:schemeClr val="bg1"/>
                </a:solidFill>
              </a:rPr>
              <a:t>x</a:t>
            </a:r>
            <a:endParaRPr lang="sr-Latn-CS" sz="3200" smtClean="0">
              <a:solidFill>
                <a:schemeClr val="bg1"/>
              </a:solidFill>
            </a:endParaRPr>
          </a:p>
        </p:txBody>
      </p:sp>
      <p:sp>
        <p:nvSpPr>
          <p:cNvPr id="130051" name="Rectangle 6"/>
          <p:cNvSpPr>
            <a:spLocks noGrp="1" noChangeArrowheads="1"/>
          </p:cNvSpPr>
          <p:nvPr>
            <p:ph idx="1"/>
          </p:nvPr>
        </p:nvSpPr>
        <p:spPr>
          <a:xfrm>
            <a:off x="68895" y="1447800"/>
            <a:ext cx="8935849" cy="4678363"/>
          </a:xfrm>
        </p:spPr>
        <p:txBody>
          <a:bodyPr rtlCol="0">
            <a:normAutofit fontScale="92500"/>
          </a:bodyPr>
          <a:lstStyle/>
          <a:p>
            <a:pPr eaLnBrk="1" fontAlgn="auto" hangingPunct="1">
              <a:lnSpc>
                <a:spcPct val="80000"/>
              </a:lnSpc>
              <a:spcAft>
                <a:spcPts val="0"/>
              </a:spcAft>
              <a:defRPr/>
            </a:pPr>
            <a:r>
              <a:rPr lang="sr-Latn-CS" sz="2200" smtClean="0">
                <a:solidFill>
                  <a:schemeClr val="bg1"/>
                </a:solidFill>
              </a:rPr>
              <a:t>Од познатих пет оксида азота (од </a:t>
            </a:r>
            <a:r>
              <a:rPr lang="en-US" sz="2200" smtClean="0">
                <a:solidFill>
                  <a:schemeClr val="bg1"/>
                </a:solidFill>
              </a:rPr>
              <a:t>N</a:t>
            </a:r>
            <a:r>
              <a:rPr lang="sr-Latn-CS" sz="2200" smtClean="0">
                <a:solidFill>
                  <a:schemeClr val="bg1"/>
                </a:solidFill>
              </a:rPr>
              <a:t>О до </a:t>
            </a:r>
            <a:r>
              <a:rPr lang="en-US" sz="2200" smtClean="0">
                <a:solidFill>
                  <a:schemeClr val="bg1"/>
                </a:solidFill>
              </a:rPr>
              <a:t>N</a:t>
            </a:r>
            <a:r>
              <a:rPr lang="sr-Latn-CS" sz="2200" baseline="-25000" smtClean="0">
                <a:solidFill>
                  <a:schemeClr val="bg1"/>
                </a:solidFill>
              </a:rPr>
              <a:t>2</a:t>
            </a:r>
            <a:r>
              <a:rPr lang="sr-Latn-CS" sz="2200" smtClean="0">
                <a:solidFill>
                  <a:schemeClr val="bg1"/>
                </a:solidFill>
              </a:rPr>
              <a:t>О</a:t>
            </a:r>
            <a:r>
              <a:rPr lang="sr-Latn-CS" sz="2200" baseline="-25000" smtClean="0">
                <a:solidFill>
                  <a:schemeClr val="bg1"/>
                </a:solidFill>
              </a:rPr>
              <a:t>5</a:t>
            </a:r>
            <a:r>
              <a:rPr lang="sr-Latn-CS" sz="2200" smtClean="0">
                <a:solidFill>
                  <a:schemeClr val="bg1"/>
                </a:solidFill>
              </a:rPr>
              <a:t>), само два су битна за анализу загађења ваздуха - </a:t>
            </a:r>
            <a:r>
              <a:rPr lang="en-US" sz="2200" b="1" smtClean="0">
                <a:solidFill>
                  <a:schemeClr val="bg1"/>
                </a:solidFill>
              </a:rPr>
              <a:t>N</a:t>
            </a:r>
            <a:r>
              <a:rPr lang="sr-Latn-CS" sz="2200" b="1" smtClean="0">
                <a:solidFill>
                  <a:schemeClr val="bg1"/>
                </a:solidFill>
              </a:rPr>
              <a:t>О и </a:t>
            </a:r>
            <a:r>
              <a:rPr lang="en-US" sz="2200" b="1" smtClean="0">
                <a:solidFill>
                  <a:schemeClr val="bg1"/>
                </a:solidFill>
              </a:rPr>
              <a:t>N</a:t>
            </a:r>
            <a:r>
              <a:rPr lang="sr-Latn-CS" sz="2200" b="1" smtClean="0">
                <a:solidFill>
                  <a:schemeClr val="bg1"/>
                </a:solidFill>
              </a:rPr>
              <a:t>О</a:t>
            </a:r>
            <a:r>
              <a:rPr lang="sr-Latn-CS" sz="2200" b="1" baseline="-25000" smtClean="0">
                <a:solidFill>
                  <a:schemeClr val="bg1"/>
                </a:solidFill>
              </a:rPr>
              <a:t>2</a:t>
            </a:r>
            <a:r>
              <a:rPr lang="sr-Latn-CS" sz="2200" smtClean="0">
                <a:solidFill>
                  <a:schemeClr val="bg1"/>
                </a:solidFill>
              </a:rPr>
              <a:t> (заједнички названи </a:t>
            </a:r>
            <a:r>
              <a:rPr lang="en-US" sz="2200" smtClean="0">
                <a:solidFill>
                  <a:schemeClr val="bg1"/>
                </a:solidFill>
              </a:rPr>
              <a:t>N</a:t>
            </a:r>
            <a:r>
              <a:rPr lang="sr-Latn-CS" sz="2200" smtClean="0">
                <a:solidFill>
                  <a:schemeClr val="bg1"/>
                </a:solidFill>
              </a:rPr>
              <a:t>Оx). </a:t>
            </a:r>
          </a:p>
          <a:p>
            <a:pPr eaLnBrk="1" fontAlgn="auto" hangingPunct="1">
              <a:lnSpc>
                <a:spcPct val="80000"/>
              </a:lnSpc>
              <a:spcAft>
                <a:spcPts val="0"/>
              </a:spcAft>
              <a:defRPr/>
            </a:pPr>
            <a:r>
              <a:rPr lang="sr-Latn-CS" sz="2200" smtClean="0">
                <a:solidFill>
                  <a:schemeClr val="bg1"/>
                </a:solidFill>
              </a:rPr>
              <a:t>Код спаљивања фосилних горива постоје два извора </a:t>
            </a:r>
            <a:r>
              <a:rPr lang="en-US" sz="2200" smtClean="0">
                <a:solidFill>
                  <a:schemeClr val="bg1"/>
                </a:solidFill>
              </a:rPr>
              <a:t>N</a:t>
            </a:r>
            <a:r>
              <a:rPr lang="sr-Latn-CS" sz="2200" smtClean="0">
                <a:solidFill>
                  <a:schemeClr val="bg1"/>
                </a:solidFill>
              </a:rPr>
              <a:t>Оx: </a:t>
            </a:r>
          </a:p>
          <a:p>
            <a:pPr lvl="1" eaLnBrk="1" fontAlgn="auto" hangingPunct="1">
              <a:lnSpc>
                <a:spcPct val="80000"/>
              </a:lnSpc>
              <a:spcAft>
                <a:spcPts val="0"/>
              </a:spcAft>
              <a:defRPr/>
            </a:pPr>
            <a:r>
              <a:rPr lang="sr-Latn-CS" sz="2200" b="1" smtClean="0">
                <a:solidFill>
                  <a:schemeClr val="bg1"/>
                </a:solidFill>
              </a:rPr>
              <a:t>Топлотни </a:t>
            </a:r>
            <a:r>
              <a:rPr lang="en-US" sz="2200" b="1" smtClean="0">
                <a:solidFill>
                  <a:schemeClr val="bg1"/>
                </a:solidFill>
              </a:rPr>
              <a:t>N</a:t>
            </a:r>
            <a:r>
              <a:rPr lang="sr-Latn-CS" sz="2200" b="1" smtClean="0">
                <a:solidFill>
                  <a:schemeClr val="bg1"/>
                </a:solidFill>
              </a:rPr>
              <a:t>Оx</a:t>
            </a:r>
            <a:r>
              <a:rPr lang="sr-Latn-CS" sz="2200" smtClean="0">
                <a:solidFill>
                  <a:schemeClr val="bg1"/>
                </a:solidFill>
              </a:rPr>
              <a:t>, који настаје код загревања кисеоника и азота у сагоревајућем ваздуху на високој температури (вишој од 1000К), код које долази до оксидације азота. </a:t>
            </a:r>
          </a:p>
          <a:p>
            <a:pPr lvl="1" eaLnBrk="1" fontAlgn="auto" hangingPunct="1">
              <a:lnSpc>
                <a:spcPct val="80000"/>
              </a:lnSpc>
              <a:spcAft>
                <a:spcPts val="0"/>
              </a:spcAft>
              <a:defRPr/>
            </a:pPr>
            <a:r>
              <a:rPr lang="en-US" sz="2200" b="1" smtClean="0">
                <a:solidFill>
                  <a:schemeClr val="bg1"/>
                </a:solidFill>
              </a:rPr>
              <a:t>N</a:t>
            </a:r>
            <a:r>
              <a:rPr lang="sr-Latn-CS" sz="2200" b="1" smtClean="0">
                <a:solidFill>
                  <a:schemeClr val="bg1"/>
                </a:solidFill>
              </a:rPr>
              <a:t>Оx из горива</a:t>
            </a:r>
            <a:r>
              <a:rPr lang="sr-Latn-CS" sz="2200" smtClean="0">
                <a:solidFill>
                  <a:schemeClr val="bg1"/>
                </a:solidFill>
              </a:rPr>
              <a:t> настаје оксидацијом азота који је саставни део горива</a:t>
            </a:r>
            <a:r>
              <a:rPr lang="sr-Latn-CS" sz="2200" smtClean="0">
                <a:solidFill>
                  <a:schemeClr val="tx2"/>
                </a:solidFill>
              </a:rPr>
              <a:t>.</a:t>
            </a:r>
            <a:endParaRPr lang="en-US" sz="2200" smtClean="0">
              <a:solidFill>
                <a:schemeClr val="tx2"/>
              </a:solidFill>
            </a:endParaRPr>
          </a:p>
          <a:p>
            <a:pPr eaLnBrk="1" fontAlgn="auto" hangingPunct="1">
              <a:spcBef>
                <a:spcPct val="50000"/>
              </a:spcBef>
              <a:spcAft>
                <a:spcPts val="0"/>
              </a:spcAft>
              <a:buClr>
                <a:schemeClr val="hlink"/>
              </a:buClr>
              <a:buFont typeface="Wingdings" pitchFamily="2" charset="2"/>
              <a:buChar char="§"/>
              <a:defRPr/>
            </a:pPr>
            <a:r>
              <a:rPr lang="sr-Latn-CS" sz="2200" smtClean="0">
                <a:solidFill>
                  <a:schemeClr val="bg1"/>
                </a:solidFill>
                <a:cs typeface="Times New Roman" pitchFamily="18" charset="0"/>
              </a:rPr>
              <a:t>Самостално</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или</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везан</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у</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неко</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хемијско</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једињење</a:t>
            </a:r>
            <a:r>
              <a:rPr lang="en-AU" sz="2200" smtClean="0">
                <a:solidFill>
                  <a:schemeClr val="bg1"/>
                </a:solidFill>
                <a:cs typeface="Times New Roman" pitchFamily="18" charset="0"/>
              </a:rPr>
              <a:t> </a:t>
            </a:r>
            <a:r>
              <a:rPr lang="en-US" sz="2200" smtClean="0">
                <a:solidFill>
                  <a:schemeClr val="bg1"/>
                </a:solidFill>
                <a:cs typeface="Times New Roman" pitchFamily="18" charset="0"/>
              </a:rPr>
              <a:t>N</a:t>
            </a:r>
            <a:r>
              <a:rPr lang="sr-Latn-CS" sz="2200" smtClean="0">
                <a:solidFill>
                  <a:schemeClr val="bg1"/>
                </a:solidFill>
                <a:cs typeface="Times New Roman" pitchFamily="18" charset="0"/>
              </a:rPr>
              <a:t>О</a:t>
            </a:r>
            <a:r>
              <a:rPr lang="en-AU" sz="2200" baseline="-25000" smtClean="0">
                <a:solidFill>
                  <a:schemeClr val="bg1"/>
                </a:solidFill>
                <a:cs typeface="Times New Roman" pitchFamily="18" charset="0"/>
              </a:rPr>
              <a:t>2</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представља</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једну</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од</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најштетнијих</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материја</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у</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атмосфери</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са</a:t>
            </a:r>
            <a:r>
              <a:rPr lang="en-AU" sz="2200" smtClean="0">
                <a:solidFill>
                  <a:schemeClr val="bg1"/>
                </a:solidFill>
                <a:cs typeface="Times New Roman" pitchFamily="18" charset="0"/>
              </a:rPr>
              <a:t> </a:t>
            </a:r>
            <a:r>
              <a:rPr lang="en-US" sz="2200" smtClean="0">
                <a:solidFill>
                  <a:schemeClr val="bg1"/>
                </a:solidFill>
                <a:cs typeface="Times New Roman" pitchFamily="18" charset="0"/>
              </a:rPr>
              <a:t>H</a:t>
            </a:r>
            <a:r>
              <a:rPr lang="en-AU" sz="2200" baseline="-25000" smtClean="0">
                <a:solidFill>
                  <a:schemeClr val="bg1"/>
                </a:solidFill>
                <a:cs typeface="Times New Roman" pitchFamily="18" charset="0"/>
              </a:rPr>
              <a:t>2</a:t>
            </a:r>
            <a:r>
              <a:rPr lang="sr-Latn-CS" sz="2200" smtClean="0">
                <a:solidFill>
                  <a:schemeClr val="bg1"/>
                </a:solidFill>
                <a:cs typeface="Times New Roman" pitchFamily="18" charset="0"/>
              </a:rPr>
              <a:t>О</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гради</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јаку</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азотну</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киселину</a:t>
            </a:r>
            <a:r>
              <a:rPr lang="en-AU" sz="2200" smtClean="0">
                <a:solidFill>
                  <a:schemeClr val="bg1"/>
                </a:solidFill>
                <a:cs typeface="Times New Roman" pitchFamily="18" charset="0"/>
              </a:rPr>
              <a:t> </a:t>
            </a:r>
            <a:r>
              <a:rPr lang="sr-Latn-CS" sz="2200" smtClean="0">
                <a:solidFill>
                  <a:schemeClr val="bg1"/>
                </a:solidFill>
                <a:cs typeface="Times New Roman" pitchFamily="18" charset="0"/>
              </a:rPr>
              <a:t>Н</a:t>
            </a:r>
            <a:r>
              <a:rPr lang="en-US" sz="2200" smtClean="0">
                <a:solidFill>
                  <a:schemeClr val="bg1"/>
                </a:solidFill>
                <a:cs typeface="Times New Roman" pitchFamily="18" charset="0"/>
              </a:rPr>
              <a:t>N</a:t>
            </a:r>
            <a:r>
              <a:rPr lang="sr-Latn-CS" sz="2200" smtClean="0">
                <a:solidFill>
                  <a:schemeClr val="bg1"/>
                </a:solidFill>
                <a:cs typeface="Times New Roman" pitchFamily="18" charset="0"/>
              </a:rPr>
              <a:t>О</a:t>
            </a:r>
            <a:r>
              <a:rPr lang="en-AU" sz="2200" baseline="-25000" smtClean="0">
                <a:solidFill>
                  <a:schemeClr val="bg1"/>
                </a:solidFill>
                <a:cs typeface="Times New Roman" pitchFamily="18" charset="0"/>
              </a:rPr>
              <a:t>3</a:t>
            </a:r>
            <a:r>
              <a:rPr lang="en-AU" sz="2200" smtClean="0">
                <a:solidFill>
                  <a:schemeClr val="bg1"/>
                </a:solidFill>
                <a:cs typeface="Times New Roman" pitchFamily="18" charset="0"/>
              </a:rPr>
              <a:t>).</a:t>
            </a:r>
            <a:endParaRPr lang="sr-Latn-CS" sz="2200" smtClean="0">
              <a:solidFill>
                <a:schemeClr val="bg1"/>
              </a:solidFill>
            </a:endParaRPr>
          </a:p>
          <a:p>
            <a:pPr eaLnBrk="1" fontAlgn="auto" hangingPunct="1">
              <a:spcBef>
                <a:spcPct val="50000"/>
              </a:spcBef>
              <a:spcAft>
                <a:spcPts val="0"/>
              </a:spcAft>
              <a:buClr>
                <a:schemeClr val="hlink"/>
              </a:buClr>
              <a:buFont typeface="Wingdings" pitchFamily="2" charset="2"/>
              <a:buChar char="§"/>
              <a:defRPr/>
            </a:pPr>
            <a:r>
              <a:rPr lang="sr-Latn-CS" sz="2200" smtClean="0">
                <a:solidFill>
                  <a:schemeClr val="bg1"/>
                </a:solidFill>
              </a:rPr>
              <a:t> </a:t>
            </a:r>
            <a:r>
              <a:rPr lang="en-US" sz="2200" smtClean="0">
                <a:solidFill>
                  <a:schemeClr val="bg1"/>
                </a:solidFill>
              </a:rPr>
              <a:t>N</a:t>
            </a:r>
            <a:r>
              <a:rPr lang="sr-Latn-CS" sz="2200" smtClean="0">
                <a:solidFill>
                  <a:schemeClr val="bg1"/>
                </a:solidFill>
              </a:rPr>
              <a:t>О</a:t>
            </a:r>
            <a:r>
              <a:rPr lang="en-AU" sz="2200" baseline="-25000" smtClean="0">
                <a:solidFill>
                  <a:schemeClr val="bg1"/>
                </a:solidFill>
              </a:rPr>
              <a:t>2</a:t>
            </a:r>
            <a:r>
              <a:rPr lang="en-AU" sz="2200" smtClean="0">
                <a:solidFill>
                  <a:schemeClr val="bg1"/>
                </a:solidFill>
              </a:rPr>
              <a:t> </a:t>
            </a:r>
            <a:r>
              <a:rPr lang="sr-Latn-CS" sz="2200" smtClean="0">
                <a:solidFill>
                  <a:schemeClr val="bg1"/>
                </a:solidFill>
              </a:rPr>
              <a:t>је</a:t>
            </a:r>
            <a:r>
              <a:rPr lang="en-AU" sz="2200" smtClean="0">
                <a:solidFill>
                  <a:schemeClr val="bg1"/>
                </a:solidFill>
              </a:rPr>
              <a:t> </a:t>
            </a:r>
            <a:r>
              <a:rPr lang="sr-Latn-CS" sz="2200" smtClean="0">
                <a:solidFill>
                  <a:schemeClr val="bg1"/>
                </a:solidFill>
              </a:rPr>
              <a:t>основни</a:t>
            </a:r>
            <a:r>
              <a:rPr lang="en-AU" sz="2200" smtClean="0">
                <a:solidFill>
                  <a:schemeClr val="bg1"/>
                </a:solidFill>
              </a:rPr>
              <a:t> </a:t>
            </a:r>
            <a:r>
              <a:rPr lang="sr-Latn-CS" sz="2200" smtClean="0">
                <a:solidFill>
                  <a:schemeClr val="bg1"/>
                </a:solidFill>
              </a:rPr>
              <a:t>извор</a:t>
            </a:r>
            <a:r>
              <a:rPr lang="en-AU" sz="2200" smtClean="0">
                <a:solidFill>
                  <a:schemeClr val="bg1"/>
                </a:solidFill>
              </a:rPr>
              <a:t> </a:t>
            </a:r>
            <a:r>
              <a:rPr lang="sr-Latn-CS" sz="2200" smtClean="0">
                <a:solidFill>
                  <a:schemeClr val="bg1"/>
                </a:solidFill>
              </a:rPr>
              <a:t>за</a:t>
            </a:r>
            <a:r>
              <a:rPr lang="en-AU" sz="2200" smtClean="0">
                <a:solidFill>
                  <a:schemeClr val="bg1"/>
                </a:solidFill>
              </a:rPr>
              <a:t> </a:t>
            </a:r>
            <a:r>
              <a:rPr lang="sr-Latn-CS" sz="2200" smtClean="0">
                <a:solidFill>
                  <a:schemeClr val="bg1"/>
                </a:solidFill>
              </a:rPr>
              <a:t>настанак</a:t>
            </a:r>
            <a:r>
              <a:rPr lang="en-AU" sz="2200" smtClean="0">
                <a:solidFill>
                  <a:schemeClr val="bg1"/>
                </a:solidFill>
              </a:rPr>
              <a:t> </a:t>
            </a:r>
            <a:r>
              <a:rPr lang="sr-Latn-CS" sz="2200" b="1" smtClean="0">
                <a:solidFill>
                  <a:schemeClr val="bg1"/>
                </a:solidFill>
              </a:rPr>
              <a:t>фотохемијског</a:t>
            </a:r>
            <a:r>
              <a:rPr lang="en-AU" sz="2200" b="1" smtClean="0">
                <a:solidFill>
                  <a:schemeClr val="bg1"/>
                </a:solidFill>
              </a:rPr>
              <a:t> </a:t>
            </a:r>
            <a:r>
              <a:rPr lang="sr-Latn-CS" sz="2200" b="1" smtClean="0">
                <a:solidFill>
                  <a:schemeClr val="bg1"/>
                </a:solidFill>
              </a:rPr>
              <a:t>смога</a:t>
            </a:r>
            <a:r>
              <a:rPr lang="en-AU" sz="2200" smtClean="0">
                <a:solidFill>
                  <a:schemeClr val="bg1"/>
                </a:solidFill>
              </a:rPr>
              <a:t>. </a:t>
            </a:r>
            <a:r>
              <a:rPr lang="sr-Latn-CS" sz="2200" smtClean="0">
                <a:solidFill>
                  <a:schemeClr val="bg1"/>
                </a:solidFill>
              </a:rPr>
              <a:t>Приликом</a:t>
            </a:r>
            <a:r>
              <a:rPr lang="en-AU" sz="2200" smtClean="0">
                <a:solidFill>
                  <a:schemeClr val="bg1"/>
                </a:solidFill>
              </a:rPr>
              <a:t> </a:t>
            </a:r>
            <a:r>
              <a:rPr lang="sr-Latn-CS" sz="2200" smtClean="0">
                <a:solidFill>
                  <a:schemeClr val="bg1"/>
                </a:solidFill>
              </a:rPr>
              <a:t>хемијских</a:t>
            </a:r>
            <a:r>
              <a:rPr lang="en-AU" sz="2200" smtClean="0">
                <a:solidFill>
                  <a:schemeClr val="bg1"/>
                </a:solidFill>
              </a:rPr>
              <a:t> </a:t>
            </a:r>
            <a:r>
              <a:rPr lang="sr-Latn-CS" sz="2200" smtClean="0">
                <a:solidFill>
                  <a:schemeClr val="bg1"/>
                </a:solidFill>
              </a:rPr>
              <a:t>реакција</a:t>
            </a:r>
            <a:r>
              <a:rPr lang="en-AU" sz="2200" smtClean="0">
                <a:solidFill>
                  <a:schemeClr val="bg1"/>
                </a:solidFill>
              </a:rPr>
              <a:t> </a:t>
            </a:r>
            <a:r>
              <a:rPr lang="sr-Latn-CS" sz="2200" smtClean="0">
                <a:solidFill>
                  <a:schemeClr val="bg1"/>
                </a:solidFill>
              </a:rPr>
              <a:t>у</a:t>
            </a:r>
            <a:r>
              <a:rPr lang="en-AU" sz="2200" smtClean="0">
                <a:solidFill>
                  <a:schemeClr val="bg1"/>
                </a:solidFill>
              </a:rPr>
              <a:t> </a:t>
            </a:r>
            <a:r>
              <a:rPr lang="sr-Latn-CS" sz="2200" smtClean="0">
                <a:solidFill>
                  <a:schemeClr val="bg1"/>
                </a:solidFill>
              </a:rPr>
              <a:t>атмосфери</a:t>
            </a:r>
            <a:r>
              <a:rPr lang="en-AU" sz="2200" smtClean="0">
                <a:solidFill>
                  <a:schemeClr val="bg1"/>
                </a:solidFill>
              </a:rPr>
              <a:t> </a:t>
            </a:r>
            <a:r>
              <a:rPr lang="sr-Latn-CS" sz="2200" smtClean="0">
                <a:solidFill>
                  <a:schemeClr val="bg1"/>
                </a:solidFill>
              </a:rPr>
              <a:t>може</a:t>
            </a:r>
            <a:r>
              <a:rPr lang="en-AU" sz="2200" smtClean="0">
                <a:solidFill>
                  <a:schemeClr val="bg1"/>
                </a:solidFill>
              </a:rPr>
              <a:t> </a:t>
            </a:r>
            <a:r>
              <a:rPr lang="sr-Latn-CS" sz="2200" smtClean="0">
                <a:solidFill>
                  <a:schemeClr val="bg1"/>
                </a:solidFill>
              </a:rPr>
              <a:t>настати</a:t>
            </a:r>
            <a:r>
              <a:rPr lang="en-AU" sz="2200" smtClean="0">
                <a:solidFill>
                  <a:schemeClr val="bg1"/>
                </a:solidFill>
              </a:rPr>
              <a:t> </a:t>
            </a:r>
            <a:r>
              <a:rPr lang="sr-Latn-CS" sz="2200" smtClean="0">
                <a:solidFill>
                  <a:schemeClr val="bg1"/>
                </a:solidFill>
              </a:rPr>
              <a:t>азотна</a:t>
            </a:r>
            <a:r>
              <a:rPr lang="en-AU" sz="2200" smtClean="0">
                <a:solidFill>
                  <a:schemeClr val="bg1"/>
                </a:solidFill>
              </a:rPr>
              <a:t> </a:t>
            </a:r>
            <a:r>
              <a:rPr lang="sr-Latn-CS" sz="2200" smtClean="0">
                <a:solidFill>
                  <a:schemeClr val="bg1"/>
                </a:solidFill>
              </a:rPr>
              <a:t>киселина</a:t>
            </a:r>
            <a:r>
              <a:rPr lang="en-AU" sz="2200" smtClean="0">
                <a:solidFill>
                  <a:schemeClr val="bg1"/>
                </a:solidFill>
              </a:rPr>
              <a:t> </a:t>
            </a:r>
            <a:r>
              <a:rPr lang="en-US" sz="2200" smtClean="0">
                <a:solidFill>
                  <a:schemeClr val="bg1"/>
                </a:solidFill>
              </a:rPr>
              <a:t>HN</a:t>
            </a:r>
            <a:r>
              <a:rPr lang="sr-Latn-CS" sz="2200" smtClean="0">
                <a:solidFill>
                  <a:schemeClr val="bg1"/>
                </a:solidFill>
              </a:rPr>
              <a:t>О</a:t>
            </a:r>
            <a:r>
              <a:rPr lang="en-AU" sz="2200" baseline="-25000" smtClean="0">
                <a:solidFill>
                  <a:schemeClr val="bg1"/>
                </a:solidFill>
              </a:rPr>
              <a:t>3</a:t>
            </a:r>
            <a:r>
              <a:rPr lang="en-AU" sz="2200" smtClean="0">
                <a:solidFill>
                  <a:schemeClr val="bg1"/>
                </a:solidFill>
              </a:rPr>
              <a:t>.</a:t>
            </a:r>
            <a:endParaRPr lang="sr-Latn-CS" sz="2200" smtClean="0">
              <a:solidFill>
                <a:schemeClr val="bg1"/>
              </a:solidFill>
            </a:endParaRPr>
          </a:p>
          <a:p>
            <a:pPr eaLnBrk="1" fontAlgn="auto" hangingPunct="1">
              <a:spcBef>
                <a:spcPct val="50000"/>
              </a:spcBef>
              <a:spcAft>
                <a:spcPts val="0"/>
              </a:spcAft>
              <a:buClr>
                <a:schemeClr val="hlink"/>
              </a:buClr>
              <a:buFont typeface="Wingdings" pitchFamily="2" charset="2"/>
              <a:buChar char="§"/>
              <a:defRPr/>
            </a:pPr>
            <a:r>
              <a:rPr lang="en-AU" sz="2200" smtClean="0">
                <a:solidFill>
                  <a:schemeClr val="bg1"/>
                </a:solidFill>
              </a:rPr>
              <a:t> N</a:t>
            </a:r>
            <a:r>
              <a:rPr lang="sr-Latn-CS" sz="2200" smtClean="0">
                <a:solidFill>
                  <a:schemeClr val="bg1"/>
                </a:solidFill>
              </a:rPr>
              <a:t>О</a:t>
            </a:r>
            <a:r>
              <a:rPr lang="en-AU" sz="2200" baseline="-25000" smtClean="0">
                <a:solidFill>
                  <a:schemeClr val="bg1"/>
                </a:solidFill>
              </a:rPr>
              <a:t>2</a:t>
            </a:r>
            <a:r>
              <a:rPr lang="en-AU" sz="2200" smtClean="0">
                <a:solidFill>
                  <a:schemeClr val="bg1"/>
                </a:solidFill>
              </a:rPr>
              <a:t> </a:t>
            </a:r>
            <a:r>
              <a:rPr lang="sr-Latn-CS" sz="2200" smtClean="0">
                <a:solidFill>
                  <a:schemeClr val="bg1"/>
                </a:solidFill>
              </a:rPr>
              <a:t>делује</a:t>
            </a:r>
            <a:r>
              <a:rPr lang="en-AU" sz="2200" smtClean="0">
                <a:solidFill>
                  <a:schemeClr val="bg1"/>
                </a:solidFill>
              </a:rPr>
              <a:t> </a:t>
            </a:r>
            <a:r>
              <a:rPr lang="sr-Latn-CS" sz="2200" smtClean="0">
                <a:solidFill>
                  <a:schemeClr val="bg1"/>
                </a:solidFill>
              </a:rPr>
              <a:t>раздражљиво</a:t>
            </a:r>
            <a:r>
              <a:rPr lang="en-AU" sz="2200" smtClean="0">
                <a:solidFill>
                  <a:schemeClr val="bg1"/>
                </a:solidFill>
              </a:rPr>
              <a:t> </a:t>
            </a:r>
            <a:r>
              <a:rPr lang="sr-Latn-CS" sz="2200" smtClean="0">
                <a:solidFill>
                  <a:schemeClr val="bg1"/>
                </a:solidFill>
              </a:rPr>
              <a:t>на</a:t>
            </a:r>
            <a:r>
              <a:rPr lang="en-AU" sz="2200" smtClean="0">
                <a:solidFill>
                  <a:schemeClr val="bg1"/>
                </a:solidFill>
              </a:rPr>
              <a:t> </a:t>
            </a:r>
            <a:r>
              <a:rPr lang="sr-Latn-CS" sz="2200" smtClean="0">
                <a:solidFill>
                  <a:schemeClr val="bg1"/>
                </a:solidFill>
              </a:rPr>
              <a:t>очи</a:t>
            </a:r>
            <a:r>
              <a:rPr lang="en-AU" sz="2200" smtClean="0">
                <a:solidFill>
                  <a:schemeClr val="bg1"/>
                </a:solidFill>
              </a:rPr>
              <a:t> </a:t>
            </a:r>
            <a:r>
              <a:rPr lang="sr-Latn-CS" sz="2200" smtClean="0">
                <a:solidFill>
                  <a:schemeClr val="bg1"/>
                </a:solidFill>
              </a:rPr>
              <a:t>и</a:t>
            </a:r>
            <a:r>
              <a:rPr lang="en-AU" sz="2200" smtClean="0">
                <a:solidFill>
                  <a:schemeClr val="bg1"/>
                </a:solidFill>
              </a:rPr>
              <a:t> </a:t>
            </a:r>
            <a:r>
              <a:rPr lang="sr-Latn-CS" sz="2200" smtClean="0">
                <a:solidFill>
                  <a:schemeClr val="bg1"/>
                </a:solidFill>
              </a:rPr>
              <a:t>дисајне</a:t>
            </a:r>
            <a:r>
              <a:rPr lang="en-AU" sz="2200" smtClean="0">
                <a:solidFill>
                  <a:schemeClr val="bg1"/>
                </a:solidFill>
              </a:rPr>
              <a:t> </a:t>
            </a:r>
            <a:r>
              <a:rPr lang="sr-Latn-CS" sz="2200" smtClean="0">
                <a:solidFill>
                  <a:schemeClr val="bg1"/>
                </a:solidFill>
              </a:rPr>
              <a:t>путеве</a:t>
            </a:r>
            <a:r>
              <a:rPr lang="en-AU" sz="2200" smtClean="0">
                <a:solidFill>
                  <a:schemeClr val="bg1"/>
                </a:solidFill>
              </a:rPr>
              <a:t>, </a:t>
            </a:r>
            <a:r>
              <a:rPr lang="sr-Latn-CS" sz="2200" smtClean="0">
                <a:solidFill>
                  <a:schemeClr val="bg1"/>
                </a:solidFill>
              </a:rPr>
              <a:t>оштећује</a:t>
            </a:r>
            <a:r>
              <a:rPr lang="en-AU" sz="2200" smtClean="0">
                <a:solidFill>
                  <a:schemeClr val="bg1"/>
                </a:solidFill>
              </a:rPr>
              <a:t> </a:t>
            </a:r>
            <a:r>
              <a:rPr lang="sr-Latn-CS" sz="2200" smtClean="0">
                <a:solidFill>
                  <a:schemeClr val="bg1"/>
                </a:solidFill>
              </a:rPr>
              <a:t>ћелије</a:t>
            </a:r>
            <a:r>
              <a:rPr lang="en-AU" sz="2200" smtClean="0">
                <a:solidFill>
                  <a:schemeClr val="bg1"/>
                </a:solidFill>
              </a:rPr>
              <a:t> </a:t>
            </a:r>
            <a:r>
              <a:rPr lang="sr-Latn-CS" sz="2200" smtClean="0">
                <a:solidFill>
                  <a:schemeClr val="bg1"/>
                </a:solidFill>
              </a:rPr>
              <a:t>биљака</a:t>
            </a:r>
            <a:r>
              <a:rPr lang="en-AU" sz="2200" smtClean="0">
                <a:solidFill>
                  <a:schemeClr val="bg1"/>
                </a:solidFill>
              </a:rPr>
              <a:t>, </a:t>
            </a:r>
            <a:r>
              <a:rPr lang="sr-Latn-CS" sz="2200" smtClean="0">
                <a:solidFill>
                  <a:schemeClr val="bg1"/>
                </a:solidFill>
              </a:rPr>
              <a:t>Н</a:t>
            </a:r>
            <a:r>
              <a:rPr lang="en-US" sz="2200" smtClean="0">
                <a:solidFill>
                  <a:schemeClr val="bg1"/>
                </a:solidFill>
              </a:rPr>
              <a:t>N</a:t>
            </a:r>
            <a:r>
              <a:rPr lang="sr-Latn-CS" sz="2200" smtClean="0">
                <a:solidFill>
                  <a:schemeClr val="bg1"/>
                </a:solidFill>
              </a:rPr>
              <a:t>О</a:t>
            </a:r>
            <a:r>
              <a:rPr lang="en-AU" sz="2200" baseline="-25000" smtClean="0">
                <a:solidFill>
                  <a:schemeClr val="bg1"/>
                </a:solidFill>
              </a:rPr>
              <a:t>3</a:t>
            </a:r>
            <a:r>
              <a:rPr lang="en-AU" sz="2200" smtClean="0">
                <a:solidFill>
                  <a:schemeClr val="bg1"/>
                </a:solidFill>
              </a:rPr>
              <a:t> </a:t>
            </a:r>
            <a:r>
              <a:rPr lang="sr-Latn-CS" sz="2200" smtClean="0">
                <a:solidFill>
                  <a:schemeClr val="bg1"/>
                </a:solidFill>
              </a:rPr>
              <a:t>повећава</a:t>
            </a:r>
            <a:r>
              <a:rPr lang="en-AU" sz="2200" smtClean="0">
                <a:solidFill>
                  <a:schemeClr val="bg1"/>
                </a:solidFill>
              </a:rPr>
              <a:t> </a:t>
            </a:r>
            <a:r>
              <a:rPr lang="sr-Latn-CS" sz="2200" smtClean="0">
                <a:solidFill>
                  <a:schemeClr val="bg1"/>
                </a:solidFill>
              </a:rPr>
              <a:t>корозију</a:t>
            </a:r>
            <a:r>
              <a:rPr lang="en-AU" sz="2200" smtClean="0">
                <a:solidFill>
                  <a:schemeClr val="bg1"/>
                </a:solidFill>
              </a:rPr>
              <a:t> </a:t>
            </a:r>
            <a:r>
              <a:rPr lang="sr-Latn-CS" sz="2200" smtClean="0">
                <a:solidFill>
                  <a:schemeClr val="bg1"/>
                </a:solidFill>
              </a:rPr>
              <a:t>материјала</a:t>
            </a:r>
            <a:r>
              <a:rPr lang="en-AU" sz="2200" smtClean="0">
                <a:solidFill>
                  <a:schemeClr val="bg1"/>
                </a:solidFill>
              </a:rPr>
              <a:t>.</a:t>
            </a:r>
            <a:endParaRPr lang="sr-Latn-CS" sz="2200" smtClean="0">
              <a:solidFill>
                <a:schemeClr val="bg1"/>
              </a:solidFill>
            </a:endParaRPr>
          </a:p>
          <a:p>
            <a:pPr lvl="1" eaLnBrk="1" fontAlgn="auto" hangingPunct="1">
              <a:lnSpc>
                <a:spcPct val="80000"/>
              </a:lnSpc>
              <a:spcAft>
                <a:spcPts val="0"/>
              </a:spcAft>
              <a:defRPr/>
            </a:pPr>
            <a:endParaRPr lang="sr-Latn-CS" sz="2400" smtClean="0">
              <a:solidFill>
                <a:schemeClr val="tx2"/>
              </a:solidFill>
            </a:endParaRPr>
          </a:p>
        </p:txBody>
      </p:sp>
      <p:sp>
        <p:nvSpPr>
          <p:cNvPr id="9626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fld id="{F18FA535-7962-4BBA-98CF-F0716EA8CDAB}" type="slidenum">
              <a:rPr lang="en-US" sz="1400" smtClean="0">
                <a:solidFill>
                  <a:schemeClr val="tx1"/>
                </a:solidFill>
                <a:latin typeface="Arial" pitchFamily="34" charset="0"/>
              </a:rPr>
              <a:pPr/>
              <a:t>101</a:t>
            </a:fld>
            <a:endParaRPr lang="en-US" sz="1400" smtClean="0">
              <a:solidFill>
                <a:schemeClr val="tx1"/>
              </a:solidFill>
              <a:latin typeface="Arial" pitchFamily="34" charset="0"/>
            </a:endParaRPr>
          </a:p>
        </p:txBody>
      </p:sp>
    </p:spTree>
    <p:extLst>
      <p:ext uri="{BB962C8B-B14F-4D97-AF65-F5344CB8AC3E}">
        <p14:creationId xmlns:p14="http://schemas.microsoft.com/office/powerpoint/2010/main" val="422205271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97282" name="Rectangle 2"/>
          <p:cNvSpPr>
            <a:spLocks noGrp="1" noRot="1" noChangeArrowheads="1"/>
          </p:cNvSpPr>
          <p:nvPr>
            <p:ph type="title"/>
          </p:nvPr>
        </p:nvSpPr>
        <p:spPr/>
        <p:txBody>
          <a:bodyPr/>
          <a:lstStyle/>
          <a:p>
            <a:pPr eaLnBrk="1" hangingPunct="1"/>
            <a:r>
              <a:rPr lang="sr-Latn-CS" sz="3200" smtClean="0">
                <a:solidFill>
                  <a:schemeClr val="bg1"/>
                </a:solidFill>
              </a:rPr>
              <a:t>Оксиди</a:t>
            </a:r>
            <a:r>
              <a:rPr lang="en-AU" sz="3200" smtClean="0">
                <a:solidFill>
                  <a:schemeClr val="bg1"/>
                </a:solidFill>
              </a:rPr>
              <a:t> </a:t>
            </a:r>
            <a:r>
              <a:rPr lang="sr-Latn-CS" sz="3200" smtClean="0">
                <a:solidFill>
                  <a:schemeClr val="bg1"/>
                </a:solidFill>
              </a:rPr>
              <a:t>угљеника</a:t>
            </a:r>
            <a:r>
              <a:rPr lang="sr-Latn-CS" smtClean="0">
                <a:solidFill>
                  <a:schemeClr val="bg1"/>
                </a:solidFill>
              </a:rPr>
              <a:t> </a:t>
            </a:r>
          </a:p>
        </p:txBody>
      </p:sp>
      <p:sp>
        <p:nvSpPr>
          <p:cNvPr id="97283" name="Rectangle 3"/>
          <p:cNvSpPr>
            <a:spLocks noGrp="1" noChangeArrowheads="1"/>
          </p:cNvSpPr>
          <p:nvPr>
            <p:ph idx="1"/>
          </p:nvPr>
        </p:nvSpPr>
        <p:spPr>
          <a:xfrm>
            <a:off x="900035" y="1844675"/>
            <a:ext cx="7056623" cy="4032250"/>
          </a:xfrm>
        </p:spPr>
        <p:txBody>
          <a:bodyPr/>
          <a:lstStyle/>
          <a:p>
            <a:pPr eaLnBrk="1" hangingPunct="1">
              <a:buClr>
                <a:srgbClr val="FF0000"/>
              </a:buClr>
              <a:buFont typeface="Wingdings" pitchFamily="2" charset="2"/>
              <a:buNone/>
            </a:pPr>
            <a:r>
              <a:rPr lang="en-US" sz="2400" smtClean="0">
                <a:solidFill>
                  <a:schemeClr val="folHlink"/>
                </a:solidFill>
              </a:rPr>
              <a:t>C</a:t>
            </a:r>
            <a:r>
              <a:rPr lang="sr-Latn-CS" sz="2400" smtClean="0">
                <a:solidFill>
                  <a:schemeClr val="folHlink"/>
                </a:solidFill>
              </a:rPr>
              <a:t>О</a:t>
            </a:r>
            <a:r>
              <a:rPr lang="en-US" sz="2400" smtClean="0">
                <a:solidFill>
                  <a:schemeClr val="folHlink"/>
                </a:solidFill>
              </a:rPr>
              <a:t> </a:t>
            </a:r>
            <a:r>
              <a:rPr lang="sr-Latn-CS" sz="2400" smtClean="0">
                <a:solidFill>
                  <a:schemeClr val="folHlink"/>
                </a:solidFill>
              </a:rPr>
              <a:t>настаје код непотпуног сагоревања:</a:t>
            </a:r>
          </a:p>
          <a:p>
            <a:pPr lvl="1" eaLnBrk="1" hangingPunct="1">
              <a:buClr>
                <a:srgbClr val="FF0000"/>
              </a:buClr>
            </a:pPr>
            <a:r>
              <a:rPr lang="sr-Latn-CS" sz="2400" smtClean="0">
                <a:solidFill>
                  <a:schemeClr val="bg1"/>
                </a:solidFill>
              </a:rPr>
              <a:t>недостатак</a:t>
            </a:r>
            <a:r>
              <a:rPr lang="en-AU" sz="2400" smtClean="0">
                <a:solidFill>
                  <a:schemeClr val="bg1"/>
                </a:solidFill>
              </a:rPr>
              <a:t> </a:t>
            </a:r>
            <a:r>
              <a:rPr lang="sr-Latn-CS" sz="2400" smtClean="0">
                <a:solidFill>
                  <a:schemeClr val="bg1"/>
                </a:solidFill>
              </a:rPr>
              <a:t>кисеоника</a:t>
            </a:r>
            <a:r>
              <a:rPr lang="en-AU" sz="2400" smtClean="0">
                <a:solidFill>
                  <a:schemeClr val="bg1"/>
                </a:solidFill>
              </a:rPr>
              <a:t>,</a:t>
            </a:r>
          </a:p>
          <a:p>
            <a:pPr lvl="1" eaLnBrk="1" hangingPunct="1">
              <a:buClr>
                <a:srgbClr val="FF0000"/>
              </a:buClr>
            </a:pPr>
            <a:r>
              <a:rPr lang="sr-Latn-CS" sz="2400" smtClean="0">
                <a:solidFill>
                  <a:schemeClr val="bg1"/>
                </a:solidFill>
              </a:rPr>
              <a:t>ниске</a:t>
            </a:r>
            <a:r>
              <a:rPr lang="en-AU" sz="2400" smtClean="0">
                <a:solidFill>
                  <a:schemeClr val="bg1"/>
                </a:solidFill>
              </a:rPr>
              <a:t> </a:t>
            </a:r>
            <a:r>
              <a:rPr lang="sr-Latn-CS" sz="2400" smtClean="0">
                <a:solidFill>
                  <a:schemeClr val="bg1"/>
                </a:solidFill>
              </a:rPr>
              <a:t>температуре</a:t>
            </a:r>
            <a:r>
              <a:rPr lang="en-AU" sz="2400" smtClean="0">
                <a:solidFill>
                  <a:schemeClr val="bg1"/>
                </a:solidFill>
              </a:rPr>
              <a:t> </a:t>
            </a:r>
            <a:r>
              <a:rPr lang="sr-Latn-CS" sz="2400" smtClean="0">
                <a:solidFill>
                  <a:schemeClr val="bg1"/>
                </a:solidFill>
              </a:rPr>
              <a:t>пламена</a:t>
            </a:r>
            <a:r>
              <a:rPr lang="en-AU" sz="2400" smtClean="0">
                <a:solidFill>
                  <a:schemeClr val="bg1"/>
                </a:solidFill>
              </a:rPr>
              <a:t>,</a:t>
            </a:r>
          </a:p>
          <a:p>
            <a:pPr lvl="1" eaLnBrk="1" hangingPunct="1">
              <a:buClr>
                <a:srgbClr val="FF0000"/>
              </a:buClr>
            </a:pPr>
            <a:r>
              <a:rPr lang="sr-Latn-CS" sz="2400" smtClean="0">
                <a:solidFill>
                  <a:schemeClr val="bg1"/>
                </a:solidFill>
              </a:rPr>
              <a:t>кратко</a:t>
            </a:r>
            <a:r>
              <a:rPr lang="en-AU" sz="2400" smtClean="0">
                <a:solidFill>
                  <a:schemeClr val="bg1"/>
                </a:solidFill>
              </a:rPr>
              <a:t> </a:t>
            </a:r>
            <a:r>
              <a:rPr lang="sr-Latn-CS" sz="2400" smtClean="0">
                <a:solidFill>
                  <a:schemeClr val="bg1"/>
                </a:solidFill>
              </a:rPr>
              <a:t>време</a:t>
            </a:r>
            <a:r>
              <a:rPr lang="en-AU" sz="2400" smtClean="0">
                <a:solidFill>
                  <a:schemeClr val="bg1"/>
                </a:solidFill>
              </a:rPr>
              <a:t> </a:t>
            </a:r>
            <a:r>
              <a:rPr lang="sr-Latn-CS" sz="2400" smtClean="0">
                <a:solidFill>
                  <a:schemeClr val="bg1"/>
                </a:solidFill>
              </a:rPr>
              <a:t>задржавања</a:t>
            </a:r>
            <a:r>
              <a:rPr lang="en-AU" sz="2400" smtClean="0">
                <a:solidFill>
                  <a:schemeClr val="bg1"/>
                </a:solidFill>
              </a:rPr>
              <a:t> </a:t>
            </a:r>
            <a:r>
              <a:rPr lang="sr-Latn-CS" sz="2400" smtClean="0">
                <a:solidFill>
                  <a:schemeClr val="bg1"/>
                </a:solidFill>
              </a:rPr>
              <a:t>паљевине</a:t>
            </a:r>
            <a:r>
              <a:rPr lang="en-AU" sz="2400" smtClean="0">
                <a:solidFill>
                  <a:schemeClr val="bg1"/>
                </a:solidFill>
              </a:rPr>
              <a:t> </a:t>
            </a:r>
            <a:r>
              <a:rPr lang="sr-Latn-CS" sz="2400" smtClean="0">
                <a:solidFill>
                  <a:schemeClr val="bg1"/>
                </a:solidFill>
              </a:rPr>
              <a:t>код</a:t>
            </a:r>
            <a:r>
              <a:rPr lang="en-AU" sz="2400" smtClean="0">
                <a:solidFill>
                  <a:schemeClr val="bg1"/>
                </a:solidFill>
              </a:rPr>
              <a:t> </a:t>
            </a:r>
            <a:r>
              <a:rPr lang="sr-Latn-CS" sz="2400" smtClean="0">
                <a:solidFill>
                  <a:schemeClr val="bg1"/>
                </a:solidFill>
              </a:rPr>
              <a:t>довољно</a:t>
            </a:r>
            <a:r>
              <a:rPr lang="en-AU" sz="2400" smtClean="0">
                <a:solidFill>
                  <a:schemeClr val="bg1"/>
                </a:solidFill>
              </a:rPr>
              <a:t> </a:t>
            </a:r>
            <a:r>
              <a:rPr lang="sr-Latn-CS" sz="2400" smtClean="0">
                <a:solidFill>
                  <a:schemeClr val="bg1"/>
                </a:solidFill>
              </a:rPr>
              <a:t>високе</a:t>
            </a:r>
            <a:r>
              <a:rPr lang="en-AU" sz="2400" smtClean="0">
                <a:solidFill>
                  <a:schemeClr val="bg1"/>
                </a:solidFill>
              </a:rPr>
              <a:t> </a:t>
            </a:r>
            <a:r>
              <a:rPr lang="sr-Latn-CS" sz="2400" smtClean="0">
                <a:solidFill>
                  <a:schemeClr val="bg1"/>
                </a:solidFill>
              </a:rPr>
              <a:t>топлоте</a:t>
            </a:r>
            <a:r>
              <a:rPr lang="en-AU" sz="2400" smtClean="0">
                <a:solidFill>
                  <a:schemeClr val="bg1"/>
                </a:solidFill>
              </a:rPr>
              <a:t> </a:t>
            </a:r>
            <a:r>
              <a:rPr lang="sr-Latn-CS" sz="2400" smtClean="0">
                <a:solidFill>
                  <a:schemeClr val="bg1"/>
                </a:solidFill>
              </a:rPr>
              <a:t>и</a:t>
            </a:r>
            <a:endParaRPr lang="en-AU" sz="2400" smtClean="0">
              <a:solidFill>
                <a:schemeClr val="bg1"/>
              </a:solidFill>
            </a:endParaRPr>
          </a:p>
          <a:p>
            <a:pPr lvl="1" eaLnBrk="1" hangingPunct="1">
              <a:buClr>
                <a:srgbClr val="FF0000"/>
              </a:buClr>
            </a:pPr>
            <a:r>
              <a:rPr lang="sr-Latn-CS" sz="2400" smtClean="0">
                <a:solidFill>
                  <a:schemeClr val="bg1"/>
                </a:solidFill>
              </a:rPr>
              <a:t>ниска</a:t>
            </a:r>
            <a:r>
              <a:rPr lang="en-AU" sz="2400" smtClean="0">
                <a:solidFill>
                  <a:schemeClr val="bg1"/>
                </a:solidFill>
              </a:rPr>
              <a:t> </a:t>
            </a:r>
            <a:r>
              <a:rPr lang="sr-Latn-CS" sz="2400" smtClean="0">
                <a:solidFill>
                  <a:schemeClr val="bg1"/>
                </a:solidFill>
              </a:rPr>
              <a:t>турбуленција</a:t>
            </a:r>
            <a:r>
              <a:rPr lang="en-AU" sz="2400" smtClean="0">
                <a:solidFill>
                  <a:schemeClr val="bg1"/>
                </a:solidFill>
              </a:rPr>
              <a:t> </a:t>
            </a:r>
            <a:r>
              <a:rPr lang="sr-Latn-CS" sz="2400" smtClean="0">
                <a:solidFill>
                  <a:schemeClr val="bg1"/>
                </a:solidFill>
              </a:rPr>
              <a:t>у</a:t>
            </a:r>
            <a:r>
              <a:rPr lang="en-AU" sz="2400" smtClean="0">
                <a:solidFill>
                  <a:schemeClr val="bg1"/>
                </a:solidFill>
              </a:rPr>
              <a:t> </a:t>
            </a:r>
            <a:r>
              <a:rPr lang="sr-Latn-CS" sz="2400" smtClean="0">
                <a:solidFill>
                  <a:schemeClr val="bg1"/>
                </a:solidFill>
              </a:rPr>
              <a:t>сагоревајућем</a:t>
            </a:r>
            <a:r>
              <a:rPr lang="en-AU" sz="2400" smtClean="0">
                <a:solidFill>
                  <a:schemeClr val="bg1"/>
                </a:solidFill>
              </a:rPr>
              <a:t> </a:t>
            </a:r>
            <a:r>
              <a:rPr lang="sr-Latn-CS" sz="2400" smtClean="0">
                <a:solidFill>
                  <a:schemeClr val="bg1"/>
                </a:solidFill>
              </a:rPr>
              <a:t>простору</a:t>
            </a:r>
            <a:r>
              <a:rPr lang="en-AU" sz="2400" smtClean="0">
                <a:solidFill>
                  <a:schemeClr val="bg1"/>
                </a:solidFill>
              </a:rPr>
              <a:t>.</a:t>
            </a:r>
            <a:r>
              <a:rPr lang="sr-Latn-CS" sz="2400" smtClean="0">
                <a:solidFill>
                  <a:schemeClr val="bg1"/>
                </a:solidFill>
              </a:rPr>
              <a:t> </a:t>
            </a:r>
          </a:p>
        </p:txBody>
      </p:sp>
      <p:sp>
        <p:nvSpPr>
          <p:cNvPr id="9728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fld id="{ED8C7FBA-922D-4383-9FD2-9CE61504F3FD}" type="slidenum">
              <a:rPr lang="en-US" sz="1400" smtClean="0">
                <a:solidFill>
                  <a:schemeClr val="tx1"/>
                </a:solidFill>
                <a:latin typeface="Arial" pitchFamily="34" charset="0"/>
              </a:rPr>
              <a:pPr/>
              <a:t>102</a:t>
            </a:fld>
            <a:endParaRPr lang="en-US" sz="1400" smtClean="0">
              <a:solidFill>
                <a:schemeClr val="tx1"/>
              </a:solidFill>
              <a:latin typeface="Arial" pitchFamily="34" charset="0"/>
            </a:endParaRPr>
          </a:p>
        </p:txBody>
      </p:sp>
    </p:spTree>
    <p:extLst>
      <p:ext uri="{BB962C8B-B14F-4D97-AF65-F5344CB8AC3E}">
        <p14:creationId xmlns:p14="http://schemas.microsoft.com/office/powerpoint/2010/main" val="9439952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9830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fld id="{B93EC314-478D-4E95-A28A-FC4EE7BAA14C}" type="slidenum">
              <a:rPr lang="en-US" sz="1400" smtClean="0">
                <a:solidFill>
                  <a:schemeClr val="tx1"/>
                </a:solidFill>
                <a:latin typeface="Arial" pitchFamily="34" charset="0"/>
              </a:rPr>
              <a:pPr/>
              <a:t>103</a:t>
            </a:fld>
            <a:endParaRPr lang="en-US" sz="1400" smtClean="0">
              <a:solidFill>
                <a:schemeClr val="tx1"/>
              </a:solidFill>
              <a:latin typeface="Arial" pitchFamily="34" charset="0"/>
            </a:endParaRPr>
          </a:p>
        </p:txBody>
      </p:sp>
      <p:sp>
        <p:nvSpPr>
          <p:cNvPr id="98307" name="Text Box 4"/>
          <p:cNvSpPr txBox="1">
            <a:spLocks noChangeArrowheads="1"/>
          </p:cNvSpPr>
          <p:nvPr/>
        </p:nvSpPr>
        <p:spPr bwMode="auto">
          <a:xfrm>
            <a:off x="826742" y="1700213"/>
            <a:ext cx="7921477"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buClr>
                <a:schemeClr val="hlink"/>
              </a:buClr>
              <a:buFont typeface="Wingdings" pitchFamily="2" charset="2"/>
              <a:buChar char="§"/>
            </a:pPr>
            <a:r>
              <a:rPr lang="sr-Latn-CS" sz="2400" b="1">
                <a:solidFill>
                  <a:schemeClr val="bg1"/>
                </a:solidFill>
              </a:rPr>
              <a:t>Оптимални</a:t>
            </a:r>
            <a:r>
              <a:rPr lang="en-AU" sz="2400" b="1">
                <a:solidFill>
                  <a:schemeClr val="bg1"/>
                </a:solidFill>
              </a:rPr>
              <a:t> </a:t>
            </a:r>
            <a:r>
              <a:rPr lang="sr-Latn-CS" sz="2400" b="1">
                <a:solidFill>
                  <a:schemeClr val="bg1"/>
                </a:solidFill>
              </a:rPr>
              <a:t>услови</a:t>
            </a:r>
            <a:r>
              <a:rPr lang="en-AU" sz="2400" b="1">
                <a:solidFill>
                  <a:schemeClr val="bg1"/>
                </a:solidFill>
              </a:rPr>
              <a:t> </a:t>
            </a:r>
            <a:r>
              <a:rPr lang="sr-Latn-CS" sz="2400" b="1">
                <a:solidFill>
                  <a:schemeClr val="bg1"/>
                </a:solidFill>
              </a:rPr>
              <a:t>за</a:t>
            </a:r>
            <a:r>
              <a:rPr lang="en-AU" sz="2400" b="1">
                <a:solidFill>
                  <a:schemeClr val="bg1"/>
                </a:solidFill>
              </a:rPr>
              <a:t> </a:t>
            </a:r>
            <a:r>
              <a:rPr lang="sr-Latn-CS" sz="2400" b="1">
                <a:solidFill>
                  <a:schemeClr val="bg1"/>
                </a:solidFill>
              </a:rPr>
              <a:t>сагоревање</a:t>
            </a:r>
            <a:r>
              <a:rPr lang="en-AU" sz="2400">
                <a:solidFill>
                  <a:schemeClr val="bg1"/>
                </a:solidFill>
              </a:rPr>
              <a:t> </a:t>
            </a:r>
            <a:r>
              <a:rPr lang="sr-Latn-CS" sz="2400">
                <a:solidFill>
                  <a:schemeClr val="bg1"/>
                </a:solidFill>
              </a:rPr>
              <a:t>су</a:t>
            </a:r>
            <a:r>
              <a:rPr lang="en-AU" sz="2400">
                <a:solidFill>
                  <a:schemeClr val="bg1"/>
                </a:solidFill>
              </a:rPr>
              <a:t> </a:t>
            </a:r>
            <a:r>
              <a:rPr lang="sr-Latn-CS" sz="2400">
                <a:solidFill>
                  <a:schemeClr val="bg1"/>
                </a:solidFill>
              </a:rPr>
              <a:t>у</a:t>
            </a:r>
            <a:r>
              <a:rPr lang="en-AU" sz="2400">
                <a:solidFill>
                  <a:schemeClr val="bg1"/>
                </a:solidFill>
              </a:rPr>
              <a:t> </a:t>
            </a:r>
            <a:r>
              <a:rPr lang="sr-Latn-CS" sz="2400">
                <a:solidFill>
                  <a:schemeClr val="bg1"/>
                </a:solidFill>
              </a:rPr>
              <a:t>општем</a:t>
            </a:r>
            <a:r>
              <a:rPr lang="en-AU" sz="2400">
                <a:solidFill>
                  <a:schemeClr val="bg1"/>
                </a:solidFill>
              </a:rPr>
              <a:t> </a:t>
            </a:r>
            <a:r>
              <a:rPr lang="sr-Latn-CS" sz="2400">
                <a:solidFill>
                  <a:schemeClr val="bg1"/>
                </a:solidFill>
              </a:rPr>
              <a:t>случају</a:t>
            </a:r>
            <a:r>
              <a:rPr lang="en-AU" sz="2400">
                <a:solidFill>
                  <a:schemeClr val="bg1"/>
                </a:solidFill>
              </a:rPr>
              <a:t> </a:t>
            </a:r>
            <a:r>
              <a:rPr lang="sr-Latn-CS" sz="2400">
                <a:solidFill>
                  <a:schemeClr val="bg1"/>
                </a:solidFill>
              </a:rPr>
              <a:t>боље</a:t>
            </a:r>
            <a:r>
              <a:rPr lang="en-AU" sz="2400">
                <a:solidFill>
                  <a:schemeClr val="bg1"/>
                </a:solidFill>
              </a:rPr>
              <a:t> </a:t>
            </a:r>
            <a:r>
              <a:rPr lang="sr-Latn-CS" sz="2400">
                <a:solidFill>
                  <a:schemeClr val="bg1"/>
                </a:solidFill>
              </a:rPr>
              <a:t>створени</a:t>
            </a:r>
            <a:r>
              <a:rPr lang="en-AU" sz="2400">
                <a:solidFill>
                  <a:schemeClr val="bg1"/>
                </a:solidFill>
              </a:rPr>
              <a:t> </a:t>
            </a:r>
            <a:r>
              <a:rPr lang="sr-Latn-CS" sz="2400">
                <a:solidFill>
                  <a:schemeClr val="bg1"/>
                </a:solidFill>
              </a:rPr>
              <a:t>код</a:t>
            </a:r>
            <a:r>
              <a:rPr lang="en-AU" sz="2400">
                <a:solidFill>
                  <a:schemeClr val="bg1"/>
                </a:solidFill>
              </a:rPr>
              <a:t> </a:t>
            </a:r>
            <a:r>
              <a:rPr lang="sr-Latn-CS" sz="2400">
                <a:solidFill>
                  <a:schemeClr val="bg1"/>
                </a:solidFill>
              </a:rPr>
              <a:t>стационарних</a:t>
            </a:r>
            <a:r>
              <a:rPr lang="en-AU" sz="2400">
                <a:solidFill>
                  <a:schemeClr val="bg1"/>
                </a:solidFill>
              </a:rPr>
              <a:t> </a:t>
            </a:r>
            <a:r>
              <a:rPr lang="sr-Latn-CS" sz="2400">
                <a:solidFill>
                  <a:schemeClr val="bg1"/>
                </a:solidFill>
              </a:rPr>
              <a:t>места</a:t>
            </a:r>
            <a:r>
              <a:rPr lang="en-AU" sz="2400">
                <a:solidFill>
                  <a:schemeClr val="bg1"/>
                </a:solidFill>
              </a:rPr>
              <a:t> </a:t>
            </a:r>
            <a:r>
              <a:rPr lang="sr-Latn-CS" sz="2400">
                <a:solidFill>
                  <a:schemeClr val="bg1"/>
                </a:solidFill>
              </a:rPr>
              <a:t>сагоревања</a:t>
            </a:r>
            <a:r>
              <a:rPr lang="en-AU" sz="2400">
                <a:solidFill>
                  <a:schemeClr val="bg1"/>
                </a:solidFill>
              </a:rPr>
              <a:t> (</a:t>
            </a:r>
            <a:r>
              <a:rPr lang="sr-Latn-CS" sz="2400">
                <a:solidFill>
                  <a:schemeClr val="bg1"/>
                </a:solidFill>
              </a:rPr>
              <a:t>ложишта</a:t>
            </a:r>
            <a:r>
              <a:rPr lang="en-AU" sz="2400">
                <a:solidFill>
                  <a:schemeClr val="bg1"/>
                </a:solidFill>
              </a:rPr>
              <a:t>), </a:t>
            </a:r>
            <a:r>
              <a:rPr lang="sr-Latn-CS" sz="2400">
                <a:solidFill>
                  <a:schemeClr val="bg1"/>
                </a:solidFill>
              </a:rPr>
              <a:t>него</a:t>
            </a:r>
            <a:r>
              <a:rPr lang="en-AU" sz="2400">
                <a:solidFill>
                  <a:schemeClr val="bg1"/>
                </a:solidFill>
              </a:rPr>
              <a:t> </a:t>
            </a:r>
            <a:r>
              <a:rPr lang="sr-Latn-CS" sz="2400">
                <a:solidFill>
                  <a:schemeClr val="bg1"/>
                </a:solidFill>
              </a:rPr>
              <a:t>код</a:t>
            </a:r>
            <a:r>
              <a:rPr lang="en-AU" sz="2400">
                <a:solidFill>
                  <a:schemeClr val="bg1"/>
                </a:solidFill>
              </a:rPr>
              <a:t> </a:t>
            </a:r>
            <a:r>
              <a:rPr lang="sr-Latn-CS" sz="2400">
                <a:solidFill>
                  <a:schemeClr val="bg1"/>
                </a:solidFill>
              </a:rPr>
              <a:t>мотора</a:t>
            </a:r>
            <a:r>
              <a:rPr lang="en-AU" sz="2400">
                <a:solidFill>
                  <a:schemeClr val="bg1"/>
                </a:solidFill>
              </a:rPr>
              <a:t> </a:t>
            </a:r>
            <a:r>
              <a:rPr lang="sr-Latn-CS" sz="2400">
                <a:solidFill>
                  <a:schemeClr val="bg1"/>
                </a:solidFill>
              </a:rPr>
              <a:t>са</a:t>
            </a:r>
            <a:r>
              <a:rPr lang="en-AU" sz="2400">
                <a:solidFill>
                  <a:schemeClr val="bg1"/>
                </a:solidFill>
              </a:rPr>
              <a:t> </a:t>
            </a:r>
            <a:r>
              <a:rPr lang="sr-Latn-CS" sz="2400">
                <a:solidFill>
                  <a:schemeClr val="bg1"/>
                </a:solidFill>
              </a:rPr>
              <a:t>унутрашњим</a:t>
            </a:r>
            <a:r>
              <a:rPr lang="en-AU" sz="2400">
                <a:solidFill>
                  <a:schemeClr val="bg1"/>
                </a:solidFill>
              </a:rPr>
              <a:t> </a:t>
            </a:r>
            <a:r>
              <a:rPr lang="sr-Latn-CS" sz="2400">
                <a:solidFill>
                  <a:schemeClr val="bg1"/>
                </a:solidFill>
              </a:rPr>
              <a:t>сагоревањем</a:t>
            </a:r>
            <a:r>
              <a:rPr lang="en-AU" sz="2400">
                <a:solidFill>
                  <a:schemeClr val="bg1"/>
                </a:solidFill>
              </a:rPr>
              <a:t> </a:t>
            </a:r>
            <a:r>
              <a:rPr lang="sr-Latn-CS" sz="2400">
                <a:solidFill>
                  <a:schemeClr val="bg1"/>
                </a:solidFill>
              </a:rPr>
              <a:t>и</a:t>
            </a:r>
            <a:r>
              <a:rPr lang="en-AU" sz="2400">
                <a:solidFill>
                  <a:schemeClr val="bg1"/>
                </a:solidFill>
              </a:rPr>
              <a:t> </a:t>
            </a:r>
            <a:r>
              <a:rPr lang="sr-Latn-CS" sz="2400">
                <a:solidFill>
                  <a:schemeClr val="bg1"/>
                </a:solidFill>
              </a:rPr>
              <a:t>због</a:t>
            </a:r>
            <a:r>
              <a:rPr lang="en-AU" sz="2400">
                <a:solidFill>
                  <a:schemeClr val="bg1"/>
                </a:solidFill>
              </a:rPr>
              <a:t> </a:t>
            </a:r>
            <a:r>
              <a:rPr lang="sr-Latn-CS" sz="2400">
                <a:solidFill>
                  <a:schemeClr val="bg1"/>
                </a:solidFill>
              </a:rPr>
              <a:t>тога</a:t>
            </a:r>
            <a:r>
              <a:rPr lang="en-AU" sz="2400">
                <a:solidFill>
                  <a:schemeClr val="bg1"/>
                </a:solidFill>
              </a:rPr>
              <a:t> </a:t>
            </a:r>
            <a:r>
              <a:rPr lang="sr-Latn-CS" sz="2400">
                <a:solidFill>
                  <a:schemeClr val="bg1"/>
                </a:solidFill>
              </a:rPr>
              <a:t>је</a:t>
            </a:r>
            <a:r>
              <a:rPr lang="en-AU" sz="2400">
                <a:solidFill>
                  <a:schemeClr val="bg1"/>
                </a:solidFill>
              </a:rPr>
              <a:t> </a:t>
            </a:r>
            <a:r>
              <a:rPr lang="sr-Latn-CS" sz="2400">
                <a:solidFill>
                  <a:schemeClr val="bg1"/>
                </a:solidFill>
              </a:rPr>
              <a:t>удео</a:t>
            </a:r>
            <a:r>
              <a:rPr lang="en-AU" sz="2400">
                <a:solidFill>
                  <a:schemeClr val="bg1"/>
                </a:solidFill>
              </a:rPr>
              <a:t> </a:t>
            </a:r>
            <a:r>
              <a:rPr lang="sr-Latn-CS" sz="2400">
                <a:solidFill>
                  <a:schemeClr val="bg1"/>
                </a:solidFill>
              </a:rPr>
              <a:t>емисије</a:t>
            </a:r>
            <a:r>
              <a:rPr lang="en-AU" sz="2400">
                <a:solidFill>
                  <a:schemeClr val="bg1"/>
                </a:solidFill>
              </a:rPr>
              <a:t> </a:t>
            </a:r>
            <a:r>
              <a:rPr lang="en-US" sz="2400">
                <a:solidFill>
                  <a:schemeClr val="bg1"/>
                </a:solidFill>
              </a:rPr>
              <a:t>C</a:t>
            </a:r>
            <a:r>
              <a:rPr lang="sr-Latn-CS" sz="2400">
                <a:solidFill>
                  <a:schemeClr val="bg1"/>
                </a:solidFill>
              </a:rPr>
              <a:t>О</a:t>
            </a:r>
            <a:r>
              <a:rPr lang="en-AU" sz="2400">
                <a:solidFill>
                  <a:schemeClr val="bg1"/>
                </a:solidFill>
              </a:rPr>
              <a:t> </a:t>
            </a:r>
            <a:r>
              <a:rPr lang="sr-Latn-CS" sz="2400">
                <a:solidFill>
                  <a:schemeClr val="bg1"/>
                </a:solidFill>
              </a:rPr>
              <a:t>код</a:t>
            </a:r>
            <a:r>
              <a:rPr lang="en-AU" sz="2400">
                <a:solidFill>
                  <a:schemeClr val="bg1"/>
                </a:solidFill>
              </a:rPr>
              <a:t> </a:t>
            </a:r>
            <a:r>
              <a:rPr lang="sr-Latn-CS" sz="2400">
                <a:solidFill>
                  <a:schemeClr val="bg1"/>
                </a:solidFill>
              </a:rPr>
              <a:t>стационарних</a:t>
            </a:r>
            <a:r>
              <a:rPr lang="en-AU" sz="2400">
                <a:solidFill>
                  <a:schemeClr val="bg1"/>
                </a:solidFill>
              </a:rPr>
              <a:t> </a:t>
            </a:r>
            <a:r>
              <a:rPr lang="sr-Latn-CS" sz="2400">
                <a:solidFill>
                  <a:schemeClr val="bg1"/>
                </a:solidFill>
              </a:rPr>
              <a:t>извора</a:t>
            </a:r>
            <a:r>
              <a:rPr lang="en-AU" sz="2400">
                <a:solidFill>
                  <a:schemeClr val="bg1"/>
                </a:solidFill>
              </a:rPr>
              <a:t> </a:t>
            </a:r>
            <a:r>
              <a:rPr lang="sr-Latn-CS" sz="2400">
                <a:solidFill>
                  <a:schemeClr val="bg1"/>
                </a:solidFill>
              </a:rPr>
              <a:t>нижи</a:t>
            </a:r>
            <a:r>
              <a:rPr lang="en-AU" sz="2400">
                <a:solidFill>
                  <a:schemeClr val="bg1"/>
                </a:solidFill>
              </a:rPr>
              <a:t> </a:t>
            </a:r>
            <a:r>
              <a:rPr lang="sr-Latn-CS" sz="2400">
                <a:solidFill>
                  <a:schemeClr val="bg1"/>
                </a:solidFill>
              </a:rPr>
              <a:t>него</a:t>
            </a:r>
            <a:r>
              <a:rPr lang="en-AU" sz="2400">
                <a:solidFill>
                  <a:schemeClr val="bg1"/>
                </a:solidFill>
              </a:rPr>
              <a:t> </a:t>
            </a:r>
            <a:r>
              <a:rPr lang="sr-Latn-CS" sz="2400">
                <a:solidFill>
                  <a:schemeClr val="bg1"/>
                </a:solidFill>
              </a:rPr>
              <a:t>код</a:t>
            </a:r>
            <a:r>
              <a:rPr lang="en-AU" sz="2400">
                <a:solidFill>
                  <a:schemeClr val="bg1"/>
                </a:solidFill>
              </a:rPr>
              <a:t> </a:t>
            </a:r>
            <a:r>
              <a:rPr lang="sr-Latn-CS" sz="2400">
                <a:solidFill>
                  <a:schemeClr val="bg1"/>
                </a:solidFill>
              </a:rPr>
              <a:t>мобилних</a:t>
            </a:r>
            <a:r>
              <a:rPr lang="en-AU" sz="2400">
                <a:solidFill>
                  <a:schemeClr val="bg1"/>
                </a:solidFill>
              </a:rPr>
              <a:t> </a:t>
            </a:r>
            <a:r>
              <a:rPr lang="sr-Latn-CS" sz="2400">
                <a:solidFill>
                  <a:schemeClr val="bg1"/>
                </a:solidFill>
              </a:rPr>
              <a:t>система</a:t>
            </a:r>
            <a:r>
              <a:rPr lang="en-AU" sz="2400">
                <a:solidFill>
                  <a:schemeClr val="bg1"/>
                </a:solidFill>
              </a:rPr>
              <a:t>.</a:t>
            </a:r>
          </a:p>
          <a:p>
            <a:pPr>
              <a:spcBef>
                <a:spcPct val="50000"/>
              </a:spcBef>
              <a:buClr>
                <a:schemeClr val="hlink"/>
              </a:buClr>
              <a:buFont typeface="Wingdings" pitchFamily="2" charset="2"/>
              <a:buChar char="§"/>
            </a:pPr>
            <a:r>
              <a:rPr lang="en-US" sz="2400">
                <a:solidFill>
                  <a:schemeClr val="bg1"/>
                </a:solidFill>
              </a:rPr>
              <a:t>C</a:t>
            </a:r>
            <a:r>
              <a:rPr lang="sr-Latn-CS" sz="2400">
                <a:solidFill>
                  <a:schemeClr val="bg1"/>
                </a:solidFill>
              </a:rPr>
              <a:t>О</a:t>
            </a:r>
            <a:r>
              <a:rPr lang="en-AU" sz="2400">
                <a:solidFill>
                  <a:schemeClr val="bg1"/>
                </a:solidFill>
              </a:rPr>
              <a:t> </a:t>
            </a:r>
            <a:r>
              <a:rPr lang="sr-Latn-CS" sz="2400">
                <a:solidFill>
                  <a:schemeClr val="bg1"/>
                </a:solidFill>
              </a:rPr>
              <a:t>је</a:t>
            </a:r>
            <a:r>
              <a:rPr lang="en-AU" sz="2400">
                <a:solidFill>
                  <a:schemeClr val="bg1"/>
                </a:solidFill>
              </a:rPr>
              <a:t> </a:t>
            </a:r>
            <a:r>
              <a:rPr lang="sr-Latn-CS" sz="2400">
                <a:solidFill>
                  <a:schemeClr val="bg1"/>
                </a:solidFill>
              </a:rPr>
              <a:t>гас</a:t>
            </a:r>
            <a:r>
              <a:rPr lang="en-AU" sz="2400">
                <a:solidFill>
                  <a:schemeClr val="bg1"/>
                </a:solidFill>
              </a:rPr>
              <a:t>, </a:t>
            </a:r>
            <a:r>
              <a:rPr lang="sr-Latn-CS" sz="2400" b="1">
                <a:solidFill>
                  <a:schemeClr val="bg1"/>
                </a:solidFill>
              </a:rPr>
              <a:t>врло</a:t>
            </a:r>
            <a:r>
              <a:rPr lang="en-AU" sz="2400" b="1">
                <a:solidFill>
                  <a:schemeClr val="bg1"/>
                </a:solidFill>
              </a:rPr>
              <a:t> </a:t>
            </a:r>
            <a:r>
              <a:rPr lang="sr-Latn-CS" sz="2400" b="1">
                <a:solidFill>
                  <a:schemeClr val="bg1"/>
                </a:solidFill>
              </a:rPr>
              <a:t>отрован</a:t>
            </a:r>
            <a:r>
              <a:rPr lang="en-AU" sz="2400">
                <a:solidFill>
                  <a:schemeClr val="bg1"/>
                </a:solidFill>
              </a:rPr>
              <a:t> </a:t>
            </a:r>
            <a:r>
              <a:rPr lang="sr-Latn-CS" sz="2400">
                <a:solidFill>
                  <a:schemeClr val="bg1"/>
                </a:solidFill>
              </a:rPr>
              <a:t>и</a:t>
            </a:r>
            <a:r>
              <a:rPr lang="en-AU" sz="2400">
                <a:solidFill>
                  <a:schemeClr val="bg1"/>
                </a:solidFill>
              </a:rPr>
              <a:t> </a:t>
            </a:r>
            <a:r>
              <a:rPr lang="sr-Latn-CS" sz="2400">
                <a:solidFill>
                  <a:schemeClr val="bg1"/>
                </a:solidFill>
              </a:rPr>
              <a:t>релативно</a:t>
            </a:r>
            <a:r>
              <a:rPr lang="en-AU" sz="2400">
                <a:solidFill>
                  <a:schemeClr val="bg1"/>
                </a:solidFill>
              </a:rPr>
              <a:t> </a:t>
            </a:r>
            <a:r>
              <a:rPr lang="sr-Latn-CS" sz="2400">
                <a:solidFill>
                  <a:schemeClr val="bg1"/>
                </a:solidFill>
              </a:rPr>
              <a:t>врло</a:t>
            </a:r>
            <a:r>
              <a:rPr lang="en-AU" sz="2400">
                <a:solidFill>
                  <a:schemeClr val="bg1"/>
                </a:solidFill>
              </a:rPr>
              <a:t> </a:t>
            </a:r>
            <a:r>
              <a:rPr lang="sr-Latn-CS" sz="2400">
                <a:solidFill>
                  <a:schemeClr val="bg1"/>
                </a:solidFill>
              </a:rPr>
              <a:t>стабилан</a:t>
            </a:r>
            <a:endParaRPr lang="en-AU" sz="2400">
              <a:solidFill>
                <a:schemeClr val="bg1"/>
              </a:solidFill>
            </a:endParaRPr>
          </a:p>
          <a:p>
            <a:pPr>
              <a:spcBef>
                <a:spcPct val="50000"/>
              </a:spcBef>
              <a:buClr>
                <a:schemeClr val="hlink"/>
              </a:buClr>
              <a:buFont typeface="Wingdings" pitchFamily="2" charset="2"/>
              <a:buChar char="§"/>
            </a:pPr>
            <a:r>
              <a:rPr lang="sr-Latn-CS" sz="2400">
                <a:solidFill>
                  <a:schemeClr val="bg1"/>
                </a:solidFill>
              </a:rPr>
              <a:t>Код</a:t>
            </a:r>
            <a:r>
              <a:rPr lang="en-AU" sz="2400">
                <a:solidFill>
                  <a:schemeClr val="bg1"/>
                </a:solidFill>
              </a:rPr>
              <a:t> </a:t>
            </a:r>
            <a:r>
              <a:rPr lang="sr-Latn-CS" sz="2400">
                <a:solidFill>
                  <a:schemeClr val="bg1"/>
                </a:solidFill>
              </a:rPr>
              <a:t>атмосферских</a:t>
            </a:r>
            <a:r>
              <a:rPr lang="en-AU" sz="2400">
                <a:solidFill>
                  <a:schemeClr val="bg1"/>
                </a:solidFill>
              </a:rPr>
              <a:t> </a:t>
            </a:r>
            <a:r>
              <a:rPr lang="sr-Latn-CS" sz="2400">
                <a:solidFill>
                  <a:schemeClr val="bg1"/>
                </a:solidFill>
              </a:rPr>
              <a:t>хемијских</a:t>
            </a:r>
            <a:r>
              <a:rPr lang="en-AU" sz="2400">
                <a:solidFill>
                  <a:schemeClr val="bg1"/>
                </a:solidFill>
              </a:rPr>
              <a:t> </a:t>
            </a:r>
            <a:r>
              <a:rPr lang="sr-Latn-CS" sz="2400">
                <a:solidFill>
                  <a:schemeClr val="bg1"/>
                </a:solidFill>
              </a:rPr>
              <a:t>реакција</a:t>
            </a:r>
            <a:r>
              <a:rPr lang="en-AU" sz="2400">
                <a:solidFill>
                  <a:schemeClr val="bg1"/>
                </a:solidFill>
              </a:rPr>
              <a:t> </a:t>
            </a:r>
            <a:r>
              <a:rPr lang="en-US" sz="2400">
                <a:solidFill>
                  <a:schemeClr val="bg1"/>
                </a:solidFill>
              </a:rPr>
              <a:t>C</a:t>
            </a:r>
            <a:r>
              <a:rPr lang="sr-Latn-CS" sz="2400">
                <a:solidFill>
                  <a:schemeClr val="bg1"/>
                </a:solidFill>
              </a:rPr>
              <a:t>О</a:t>
            </a:r>
            <a:r>
              <a:rPr lang="en-AU" sz="2400">
                <a:solidFill>
                  <a:schemeClr val="bg1"/>
                </a:solidFill>
              </a:rPr>
              <a:t> </a:t>
            </a:r>
            <a:r>
              <a:rPr lang="sr-Latn-CS" sz="2400" b="1">
                <a:solidFill>
                  <a:schemeClr val="bg1"/>
                </a:solidFill>
              </a:rPr>
              <a:t>потпомаже</a:t>
            </a:r>
            <a:r>
              <a:rPr lang="sr-Latn-CS" sz="2400">
                <a:solidFill>
                  <a:schemeClr val="bg1"/>
                </a:solidFill>
              </a:rPr>
              <a:t> трансформацију </a:t>
            </a:r>
            <a:r>
              <a:rPr lang="en-US" sz="2400">
                <a:solidFill>
                  <a:schemeClr val="bg1"/>
                </a:solidFill>
              </a:rPr>
              <a:t>N</a:t>
            </a:r>
            <a:r>
              <a:rPr lang="sr-Latn-CS" sz="2400">
                <a:solidFill>
                  <a:schemeClr val="bg1"/>
                </a:solidFill>
              </a:rPr>
              <a:t>О и </a:t>
            </a:r>
            <a:r>
              <a:rPr lang="sr-Latn-CS" sz="2400" b="1">
                <a:solidFill>
                  <a:schemeClr val="bg1"/>
                </a:solidFill>
              </a:rPr>
              <a:t>настајење фотохемијског смога</a:t>
            </a:r>
            <a:endParaRPr lang="en-AU" sz="2400" b="1">
              <a:solidFill>
                <a:schemeClr val="bg1"/>
              </a:solidFill>
            </a:endParaRPr>
          </a:p>
          <a:p>
            <a:pPr>
              <a:spcBef>
                <a:spcPct val="50000"/>
              </a:spcBef>
              <a:buClr>
                <a:schemeClr val="hlink"/>
              </a:buClr>
              <a:buFont typeface="Wingdings" pitchFamily="2" charset="2"/>
              <a:buChar char="§"/>
            </a:pPr>
            <a:r>
              <a:rPr lang="sr-Latn-CS" sz="2400" b="1">
                <a:solidFill>
                  <a:schemeClr val="bg1"/>
                </a:solidFill>
              </a:rPr>
              <a:t>Код</a:t>
            </a:r>
            <a:r>
              <a:rPr lang="en-AU" sz="2400" b="1">
                <a:solidFill>
                  <a:schemeClr val="bg1"/>
                </a:solidFill>
              </a:rPr>
              <a:t> </a:t>
            </a:r>
            <a:r>
              <a:rPr lang="sr-Latn-CS" sz="2400" b="1">
                <a:solidFill>
                  <a:schemeClr val="bg1"/>
                </a:solidFill>
              </a:rPr>
              <a:t>удисања</a:t>
            </a:r>
            <a:r>
              <a:rPr lang="en-AU" sz="2400">
                <a:solidFill>
                  <a:schemeClr val="bg1"/>
                </a:solidFill>
              </a:rPr>
              <a:t>, </a:t>
            </a:r>
            <a:r>
              <a:rPr lang="en-US" sz="2400">
                <a:solidFill>
                  <a:schemeClr val="bg1"/>
                </a:solidFill>
              </a:rPr>
              <a:t>C</a:t>
            </a:r>
            <a:r>
              <a:rPr lang="sr-Latn-CS" sz="2400">
                <a:solidFill>
                  <a:schemeClr val="bg1"/>
                </a:solidFill>
              </a:rPr>
              <a:t>О</a:t>
            </a:r>
            <a:r>
              <a:rPr lang="en-AU" sz="2400">
                <a:solidFill>
                  <a:schemeClr val="bg1"/>
                </a:solidFill>
              </a:rPr>
              <a:t> </a:t>
            </a:r>
            <a:r>
              <a:rPr lang="sr-Latn-CS" sz="2400">
                <a:solidFill>
                  <a:schemeClr val="bg1"/>
                </a:solidFill>
              </a:rPr>
              <a:t>се</a:t>
            </a:r>
            <a:r>
              <a:rPr lang="en-AU" sz="2400">
                <a:solidFill>
                  <a:schemeClr val="bg1"/>
                </a:solidFill>
              </a:rPr>
              <a:t> </a:t>
            </a:r>
            <a:r>
              <a:rPr lang="sr-Latn-CS" sz="2400">
                <a:solidFill>
                  <a:schemeClr val="bg1"/>
                </a:solidFill>
              </a:rPr>
              <a:t>веже</a:t>
            </a:r>
            <a:r>
              <a:rPr lang="en-AU" sz="2400">
                <a:solidFill>
                  <a:schemeClr val="bg1"/>
                </a:solidFill>
              </a:rPr>
              <a:t> </a:t>
            </a:r>
            <a:r>
              <a:rPr lang="sr-Latn-CS" sz="2400">
                <a:solidFill>
                  <a:schemeClr val="bg1"/>
                </a:solidFill>
              </a:rPr>
              <a:t>у</a:t>
            </a:r>
            <a:r>
              <a:rPr lang="en-AU" sz="2400">
                <a:solidFill>
                  <a:schemeClr val="bg1"/>
                </a:solidFill>
              </a:rPr>
              <a:t> </a:t>
            </a:r>
            <a:r>
              <a:rPr lang="sr-Latn-CS" sz="2400">
                <a:solidFill>
                  <a:schemeClr val="bg1"/>
                </a:solidFill>
              </a:rPr>
              <a:t>крви</a:t>
            </a:r>
            <a:r>
              <a:rPr lang="en-AU" sz="2400">
                <a:solidFill>
                  <a:schemeClr val="bg1"/>
                </a:solidFill>
              </a:rPr>
              <a:t> </a:t>
            </a:r>
            <a:r>
              <a:rPr lang="sr-Latn-CS" sz="2400">
                <a:solidFill>
                  <a:schemeClr val="bg1"/>
                </a:solidFill>
              </a:rPr>
              <a:t>са</a:t>
            </a:r>
            <a:r>
              <a:rPr lang="en-AU" sz="2400">
                <a:solidFill>
                  <a:schemeClr val="bg1"/>
                </a:solidFill>
              </a:rPr>
              <a:t> </a:t>
            </a:r>
            <a:r>
              <a:rPr lang="sr-Latn-CS" sz="2400">
                <a:solidFill>
                  <a:schemeClr val="bg1"/>
                </a:solidFill>
              </a:rPr>
              <a:t>хемоглобином</a:t>
            </a:r>
            <a:r>
              <a:rPr lang="en-AU" sz="2400">
                <a:solidFill>
                  <a:schemeClr val="bg1"/>
                </a:solidFill>
              </a:rPr>
              <a:t> </a:t>
            </a:r>
            <a:r>
              <a:rPr lang="sr-Latn-CS" sz="2400">
                <a:solidFill>
                  <a:schemeClr val="bg1"/>
                </a:solidFill>
              </a:rPr>
              <a:t>формирајући</a:t>
            </a:r>
            <a:r>
              <a:rPr lang="en-AU" sz="2400">
                <a:solidFill>
                  <a:schemeClr val="bg1"/>
                </a:solidFill>
              </a:rPr>
              <a:t> </a:t>
            </a:r>
            <a:r>
              <a:rPr lang="sr-Latn-CS" sz="2400">
                <a:solidFill>
                  <a:schemeClr val="bg1"/>
                </a:solidFill>
              </a:rPr>
              <a:t>карбоксихемоглобин</a:t>
            </a:r>
            <a:r>
              <a:rPr lang="en-AU" sz="2400">
                <a:solidFill>
                  <a:schemeClr val="bg1"/>
                </a:solidFill>
              </a:rPr>
              <a:t> (</a:t>
            </a:r>
            <a:r>
              <a:rPr lang="en-US" sz="2400">
                <a:solidFill>
                  <a:schemeClr val="bg1"/>
                </a:solidFill>
              </a:rPr>
              <a:t>C</a:t>
            </a:r>
            <a:r>
              <a:rPr lang="sr-Latn-CS" sz="2400">
                <a:solidFill>
                  <a:schemeClr val="bg1"/>
                </a:solidFill>
              </a:rPr>
              <a:t>О</a:t>
            </a:r>
            <a:r>
              <a:rPr lang="en-US" sz="2400">
                <a:solidFill>
                  <a:schemeClr val="bg1"/>
                </a:solidFill>
              </a:rPr>
              <a:t>H</a:t>
            </a:r>
            <a:r>
              <a:rPr lang="sr-Latn-CS" sz="2400" baseline="-25000">
                <a:solidFill>
                  <a:schemeClr val="bg1"/>
                </a:solidFill>
              </a:rPr>
              <a:t>б</a:t>
            </a:r>
            <a:r>
              <a:rPr lang="en-AU" sz="2400">
                <a:solidFill>
                  <a:schemeClr val="bg1"/>
                </a:solidFill>
              </a:rPr>
              <a:t>). </a:t>
            </a:r>
            <a:r>
              <a:rPr lang="sr-Latn-CS" sz="2400">
                <a:solidFill>
                  <a:schemeClr val="bg1"/>
                </a:solidFill>
              </a:rPr>
              <a:t>Садржај</a:t>
            </a:r>
            <a:r>
              <a:rPr lang="en-AU" sz="2400">
                <a:solidFill>
                  <a:schemeClr val="bg1"/>
                </a:solidFill>
              </a:rPr>
              <a:t> </a:t>
            </a:r>
            <a:r>
              <a:rPr lang="en-US" sz="2400">
                <a:solidFill>
                  <a:schemeClr val="bg1"/>
                </a:solidFill>
              </a:rPr>
              <a:t>C</a:t>
            </a:r>
            <a:r>
              <a:rPr lang="sr-Latn-CS" sz="2400">
                <a:solidFill>
                  <a:schemeClr val="bg1"/>
                </a:solidFill>
              </a:rPr>
              <a:t>О</a:t>
            </a:r>
            <a:r>
              <a:rPr lang="en-US" sz="2400">
                <a:solidFill>
                  <a:schemeClr val="bg1"/>
                </a:solidFill>
              </a:rPr>
              <a:t>H</a:t>
            </a:r>
            <a:r>
              <a:rPr lang="sr-Latn-CS" sz="2400" baseline="-25000">
                <a:solidFill>
                  <a:schemeClr val="bg1"/>
                </a:solidFill>
              </a:rPr>
              <a:t>б </a:t>
            </a:r>
            <a:r>
              <a:rPr lang="sr-Latn-CS" sz="2400">
                <a:solidFill>
                  <a:schemeClr val="bg1"/>
                </a:solidFill>
              </a:rPr>
              <a:t>одређује</a:t>
            </a:r>
            <a:r>
              <a:rPr lang="en-AU" sz="2400">
                <a:solidFill>
                  <a:schemeClr val="bg1"/>
                </a:solidFill>
              </a:rPr>
              <a:t> </a:t>
            </a:r>
            <a:r>
              <a:rPr lang="sr-Latn-CS" sz="2400">
                <a:solidFill>
                  <a:schemeClr val="bg1"/>
                </a:solidFill>
              </a:rPr>
              <a:t>степен</a:t>
            </a:r>
            <a:r>
              <a:rPr lang="en-AU" sz="2400">
                <a:solidFill>
                  <a:schemeClr val="bg1"/>
                </a:solidFill>
              </a:rPr>
              <a:t> </a:t>
            </a:r>
            <a:r>
              <a:rPr lang="sr-Latn-CS" sz="2400">
                <a:solidFill>
                  <a:schemeClr val="bg1"/>
                </a:solidFill>
              </a:rPr>
              <a:t>оштећења</a:t>
            </a:r>
            <a:r>
              <a:rPr lang="en-AU" sz="2400">
                <a:solidFill>
                  <a:schemeClr val="bg1"/>
                </a:solidFill>
              </a:rPr>
              <a:t> </a:t>
            </a:r>
            <a:r>
              <a:rPr lang="sr-Latn-CS" sz="2400">
                <a:solidFill>
                  <a:schemeClr val="bg1"/>
                </a:solidFill>
              </a:rPr>
              <a:t>људског</a:t>
            </a:r>
            <a:r>
              <a:rPr lang="en-AU" sz="2400">
                <a:solidFill>
                  <a:schemeClr val="bg1"/>
                </a:solidFill>
              </a:rPr>
              <a:t> </a:t>
            </a:r>
            <a:r>
              <a:rPr lang="sr-Latn-CS" sz="2400">
                <a:solidFill>
                  <a:schemeClr val="bg1"/>
                </a:solidFill>
              </a:rPr>
              <a:t>здравља</a:t>
            </a:r>
            <a:r>
              <a:rPr lang="en-AU" sz="2400">
                <a:solidFill>
                  <a:schemeClr val="bg1"/>
                </a:solidFill>
              </a:rPr>
              <a:t>.</a:t>
            </a:r>
            <a:r>
              <a:rPr lang="sr-Latn-CS" sz="2400">
                <a:solidFill>
                  <a:schemeClr val="bg1"/>
                </a:solidFill>
              </a:rPr>
              <a:t> </a:t>
            </a:r>
          </a:p>
        </p:txBody>
      </p:sp>
      <p:sp>
        <p:nvSpPr>
          <p:cNvPr id="59398" name="Rectangle 6"/>
          <p:cNvSpPr>
            <a:spLocks noRot="1" noChangeArrowheads="1"/>
          </p:cNvSpPr>
          <p:nvPr/>
        </p:nvSpPr>
        <p:spPr bwMode="auto">
          <a:xfrm>
            <a:off x="457347" y="274638"/>
            <a:ext cx="8229307" cy="1143000"/>
          </a:xfrm>
          <a:prstGeom prst="rect">
            <a:avLst/>
          </a:prstGeom>
          <a:noFill/>
          <a:ln w="9525">
            <a:noFill/>
            <a:miter lim="800000"/>
            <a:headEnd/>
            <a:tailEnd/>
          </a:ln>
          <a:effectLst/>
        </p:spPr>
        <p:txBody>
          <a:bodyPr anchor="ctr"/>
          <a:lstStyle/>
          <a:p>
            <a:pPr algn="ctr" eaLnBrk="1" hangingPunct="1">
              <a:defRPr/>
            </a:pPr>
            <a:r>
              <a:rPr lang="sr-Cyrl-RS" sz="3200" b="1">
                <a:effectLst>
                  <a:outerShdw blurRad="38100" dist="38100" dir="2700000" algn="tl">
                    <a:srgbClr val="000000"/>
                  </a:outerShdw>
                </a:effectLst>
              </a:rPr>
              <a:t>Оксиди</a:t>
            </a:r>
            <a:r>
              <a:rPr lang="en-AU" sz="3200" b="1">
                <a:effectLst>
                  <a:outerShdw blurRad="38100" dist="38100" dir="2700000" algn="tl">
                    <a:srgbClr val="000000"/>
                  </a:outerShdw>
                </a:effectLst>
              </a:rPr>
              <a:t> </a:t>
            </a:r>
            <a:r>
              <a:rPr lang="sr-Cyrl-RS" sz="3200" b="1">
                <a:effectLst>
                  <a:outerShdw blurRad="38100" dist="38100" dir="2700000" algn="tl">
                    <a:srgbClr val="000000"/>
                  </a:outerShdw>
                </a:effectLst>
              </a:rPr>
              <a:t>угљеника</a:t>
            </a:r>
            <a:r>
              <a:rPr lang="sr-Latn-CS" b="1">
                <a:solidFill>
                  <a:srgbClr val="FF0000"/>
                </a:solidFill>
                <a:effectLst>
                  <a:outerShdw blurRad="38100" dist="38100" dir="2700000" algn="tl">
                    <a:srgbClr val="000000"/>
                  </a:outerShdw>
                </a:effectLst>
              </a:rPr>
              <a:t> </a:t>
            </a:r>
          </a:p>
        </p:txBody>
      </p:sp>
    </p:spTree>
    <p:extLst>
      <p:ext uri="{BB962C8B-B14F-4D97-AF65-F5344CB8AC3E}">
        <p14:creationId xmlns:p14="http://schemas.microsoft.com/office/powerpoint/2010/main" val="372811829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99330" name="Rectangle 2"/>
          <p:cNvSpPr>
            <a:spLocks noGrp="1" noRot="1" noChangeArrowheads="1"/>
          </p:cNvSpPr>
          <p:nvPr>
            <p:ph type="title"/>
          </p:nvPr>
        </p:nvSpPr>
        <p:spPr>
          <a:xfrm>
            <a:off x="287308" y="765176"/>
            <a:ext cx="8856693" cy="784225"/>
          </a:xfrm>
        </p:spPr>
        <p:txBody>
          <a:bodyPr/>
          <a:lstStyle/>
          <a:p>
            <a:pPr eaLnBrk="1" hangingPunct="1"/>
            <a:r>
              <a:rPr lang="en-AU" sz="3200" smtClean="0">
                <a:solidFill>
                  <a:schemeClr val="bg1"/>
                </a:solidFill>
              </a:rPr>
              <a:t> </a:t>
            </a:r>
            <a:r>
              <a:rPr lang="sr-Latn-CS" sz="3200" smtClean="0">
                <a:solidFill>
                  <a:schemeClr val="bg1"/>
                </a:solidFill>
              </a:rPr>
              <a:t>Лако</a:t>
            </a:r>
            <a:r>
              <a:rPr lang="en-AU" sz="3200" smtClean="0">
                <a:solidFill>
                  <a:schemeClr val="bg1"/>
                </a:solidFill>
              </a:rPr>
              <a:t> </a:t>
            </a:r>
            <a:r>
              <a:rPr lang="sr-Latn-CS" sz="3200" smtClean="0">
                <a:solidFill>
                  <a:schemeClr val="bg1"/>
                </a:solidFill>
              </a:rPr>
              <a:t>испарљиве</a:t>
            </a:r>
            <a:r>
              <a:rPr lang="en-AU" sz="3200" smtClean="0">
                <a:solidFill>
                  <a:schemeClr val="bg1"/>
                </a:solidFill>
              </a:rPr>
              <a:t> </a:t>
            </a:r>
            <a:r>
              <a:rPr lang="sr-Latn-CS" sz="3200" smtClean="0">
                <a:solidFill>
                  <a:schemeClr val="bg1"/>
                </a:solidFill>
              </a:rPr>
              <a:t>органске</a:t>
            </a:r>
            <a:r>
              <a:rPr lang="en-AU" sz="3200" smtClean="0">
                <a:solidFill>
                  <a:schemeClr val="bg1"/>
                </a:solidFill>
              </a:rPr>
              <a:t> </a:t>
            </a:r>
            <a:r>
              <a:rPr lang="sr-Latn-CS" sz="3200" smtClean="0">
                <a:solidFill>
                  <a:schemeClr val="bg1"/>
                </a:solidFill>
              </a:rPr>
              <a:t>материје</a:t>
            </a:r>
            <a:r>
              <a:rPr lang="sr-Latn-CS" sz="4100" smtClean="0">
                <a:solidFill>
                  <a:schemeClr val="bg1"/>
                </a:solidFill>
              </a:rPr>
              <a:t> </a:t>
            </a:r>
          </a:p>
        </p:txBody>
      </p:sp>
      <p:sp>
        <p:nvSpPr>
          <p:cNvPr id="99331" name="Text Box 4"/>
          <p:cNvSpPr txBox="1">
            <a:spLocks noChangeArrowheads="1"/>
          </p:cNvSpPr>
          <p:nvPr/>
        </p:nvSpPr>
        <p:spPr bwMode="auto">
          <a:xfrm>
            <a:off x="900035" y="1844676"/>
            <a:ext cx="7345397"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buClr>
                <a:schemeClr val="hlink"/>
              </a:buClr>
              <a:buFont typeface="Wingdings" pitchFamily="2" charset="2"/>
              <a:buChar char="§"/>
            </a:pPr>
            <a:r>
              <a:rPr lang="sr-Latn-CS" sz="2400">
                <a:solidFill>
                  <a:schemeClr val="bg1"/>
                </a:solidFill>
              </a:rPr>
              <a:t>Лако</a:t>
            </a:r>
            <a:r>
              <a:rPr lang="en-AU" sz="2400">
                <a:solidFill>
                  <a:schemeClr val="bg1"/>
                </a:solidFill>
              </a:rPr>
              <a:t> </a:t>
            </a:r>
            <a:r>
              <a:rPr lang="sr-Latn-CS" sz="2400">
                <a:solidFill>
                  <a:schemeClr val="bg1"/>
                </a:solidFill>
              </a:rPr>
              <a:t>испарљиве</a:t>
            </a:r>
            <a:r>
              <a:rPr lang="en-AU" sz="2400">
                <a:solidFill>
                  <a:schemeClr val="bg1"/>
                </a:solidFill>
              </a:rPr>
              <a:t> </a:t>
            </a:r>
            <a:r>
              <a:rPr lang="sr-Latn-CS" sz="2400">
                <a:solidFill>
                  <a:schemeClr val="bg1"/>
                </a:solidFill>
              </a:rPr>
              <a:t>органске</a:t>
            </a:r>
            <a:r>
              <a:rPr lang="en-AU" sz="2400">
                <a:solidFill>
                  <a:schemeClr val="bg1"/>
                </a:solidFill>
              </a:rPr>
              <a:t> </a:t>
            </a:r>
            <a:r>
              <a:rPr lang="sr-Latn-CS" sz="2400">
                <a:solidFill>
                  <a:schemeClr val="bg1"/>
                </a:solidFill>
              </a:rPr>
              <a:t>материје</a:t>
            </a:r>
            <a:r>
              <a:rPr lang="en-AU" sz="2400">
                <a:solidFill>
                  <a:schemeClr val="bg1"/>
                </a:solidFill>
              </a:rPr>
              <a:t> - </a:t>
            </a:r>
            <a:r>
              <a:rPr lang="en-AU" sz="2400" b="1">
                <a:solidFill>
                  <a:schemeClr val="bg1"/>
                </a:solidFill>
              </a:rPr>
              <a:t>VOC</a:t>
            </a:r>
            <a:r>
              <a:rPr lang="en-AU" sz="2400">
                <a:solidFill>
                  <a:schemeClr val="bg1"/>
                </a:solidFill>
              </a:rPr>
              <a:t> (Volatile organic compounds) </a:t>
            </a:r>
            <a:r>
              <a:rPr lang="sr-Latn-CS" sz="2400">
                <a:solidFill>
                  <a:schemeClr val="bg1"/>
                </a:solidFill>
              </a:rPr>
              <a:t>је</a:t>
            </a:r>
            <a:r>
              <a:rPr lang="en-AU" sz="2400">
                <a:solidFill>
                  <a:schemeClr val="bg1"/>
                </a:solidFill>
              </a:rPr>
              <a:t> </a:t>
            </a:r>
            <a:r>
              <a:rPr lang="sr-Latn-CS" sz="2400">
                <a:solidFill>
                  <a:schemeClr val="bg1"/>
                </a:solidFill>
              </a:rPr>
              <a:t>заједничка</a:t>
            </a:r>
            <a:r>
              <a:rPr lang="en-AU" sz="2400">
                <a:solidFill>
                  <a:schemeClr val="bg1"/>
                </a:solidFill>
              </a:rPr>
              <a:t> </a:t>
            </a:r>
            <a:r>
              <a:rPr lang="sr-Latn-CS" sz="2400">
                <a:solidFill>
                  <a:schemeClr val="bg1"/>
                </a:solidFill>
              </a:rPr>
              <a:t>ознака</a:t>
            </a:r>
            <a:r>
              <a:rPr lang="en-AU" sz="2400">
                <a:solidFill>
                  <a:schemeClr val="bg1"/>
                </a:solidFill>
              </a:rPr>
              <a:t> </a:t>
            </a:r>
            <a:r>
              <a:rPr lang="sr-Latn-CS" sz="2400">
                <a:solidFill>
                  <a:schemeClr val="bg1"/>
                </a:solidFill>
              </a:rPr>
              <a:t>за</a:t>
            </a:r>
            <a:r>
              <a:rPr lang="en-AU" sz="2400">
                <a:solidFill>
                  <a:schemeClr val="bg1"/>
                </a:solidFill>
              </a:rPr>
              <a:t> </a:t>
            </a:r>
            <a:r>
              <a:rPr lang="sr-Latn-CS" sz="2400">
                <a:solidFill>
                  <a:schemeClr val="bg1"/>
                </a:solidFill>
              </a:rPr>
              <a:t>лако</a:t>
            </a:r>
            <a:r>
              <a:rPr lang="en-AU" sz="2400">
                <a:solidFill>
                  <a:schemeClr val="bg1"/>
                </a:solidFill>
              </a:rPr>
              <a:t> </a:t>
            </a:r>
            <a:r>
              <a:rPr lang="sr-Latn-CS" sz="2400">
                <a:solidFill>
                  <a:schemeClr val="bg1"/>
                </a:solidFill>
              </a:rPr>
              <a:t>испарљиве</a:t>
            </a:r>
            <a:r>
              <a:rPr lang="en-AU" sz="2400">
                <a:solidFill>
                  <a:schemeClr val="bg1"/>
                </a:solidFill>
              </a:rPr>
              <a:t>, </a:t>
            </a:r>
            <a:r>
              <a:rPr lang="sr-Latn-CS" sz="2400">
                <a:solidFill>
                  <a:schemeClr val="bg1"/>
                </a:solidFill>
              </a:rPr>
              <a:t>за</a:t>
            </a:r>
            <a:r>
              <a:rPr lang="en-AU" sz="2400">
                <a:solidFill>
                  <a:schemeClr val="bg1"/>
                </a:solidFill>
              </a:rPr>
              <a:t> </a:t>
            </a:r>
            <a:r>
              <a:rPr lang="sr-Latn-CS" sz="2400">
                <a:solidFill>
                  <a:schemeClr val="bg1"/>
                </a:solidFill>
              </a:rPr>
              <a:t>здравље</a:t>
            </a:r>
            <a:r>
              <a:rPr lang="en-AU" sz="2400">
                <a:solidFill>
                  <a:schemeClr val="bg1"/>
                </a:solidFill>
              </a:rPr>
              <a:t> </a:t>
            </a:r>
            <a:r>
              <a:rPr lang="sr-Latn-CS" sz="2400">
                <a:solidFill>
                  <a:schemeClr val="bg1"/>
                </a:solidFill>
              </a:rPr>
              <a:t>штетне</a:t>
            </a:r>
            <a:r>
              <a:rPr lang="en-AU" sz="2400">
                <a:solidFill>
                  <a:schemeClr val="bg1"/>
                </a:solidFill>
              </a:rPr>
              <a:t> </a:t>
            </a:r>
            <a:r>
              <a:rPr lang="sr-Latn-CS" sz="2400">
                <a:solidFill>
                  <a:schemeClr val="bg1"/>
                </a:solidFill>
              </a:rPr>
              <a:t>материје</a:t>
            </a:r>
            <a:r>
              <a:rPr lang="en-AU" sz="2400">
                <a:solidFill>
                  <a:schemeClr val="bg1"/>
                </a:solidFill>
              </a:rPr>
              <a:t>. </a:t>
            </a:r>
          </a:p>
          <a:p>
            <a:pPr>
              <a:spcBef>
                <a:spcPct val="50000"/>
              </a:spcBef>
              <a:buClr>
                <a:schemeClr val="hlink"/>
              </a:buClr>
              <a:buFont typeface="Wingdings" pitchFamily="2" charset="2"/>
              <a:buChar char="§"/>
            </a:pPr>
            <a:r>
              <a:rPr lang="sr-Latn-CS" sz="2400">
                <a:solidFill>
                  <a:schemeClr val="bg1"/>
                </a:solidFill>
              </a:rPr>
              <a:t>Типичан</a:t>
            </a:r>
            <a:r>
              <a:rPr lang="en-AU" sz="2400">
                <a:solidFill>
                  <a:schemeClr val="bg1"/>
                </a:solidFill>
              </a:rPr>
              <a:t> </a:t>
            </a:r>
            <a:r>
              <a:rPr lang="sr-Latn-CS" sz="2400">
                <a:solidFill>
                  <a:schemeClr val="bg1"/>
                </a:solidFill>
              </a:rPr>
              <a:t>представник</a:t>
            </a:r>
            <a:r>
              <a:rPr lang="en-AU" sz="2400">
                <a:solidFill>
                  <a:schemeClr val="bg1"/>
                </a:solidFill>
              </a:rPr>
              <a:t> </a:t>
            </a:r>
            <a:r>
              <a:rPr lang="en-AU" sz="2400" b="1">
                <a:solidFill>
                  <a:schemeClr val="bg1"/>
                </a:solidFill>
              </a:rPr>
              <a:t>VOC</a:t>
            </a:r>
            <a:r>
              <a:rPr lang="en-AU" sz="2400">
                <a:solidFill>
                  <a:schemeClr val="bg1"/>
                </a:solidFill>
              </a:rPr>
              <a:t> (Volatile organic compounds) </a:t>
            </a:r>
            <a:r>
              <a:rPr lang="sr-Latn-CS" sz="2400">
                <a:solidFill>
                  <a:schemeClr val="bg1"/>
                </a:solidFill>
              </a:rPr>
              <a:t>су</a:t>
            </a:r>
            <a:r>
              <a:rPr lang="en-AU" sz="2400">
                <a:solidFill>
                  <a:schemeClr val="bg1"/>
                </a:solidFill>
              </a:rPr>
              <a:t> </a:t>
            </a:r>
            <a:r>
              <a:rPr lang="sr-Latn-CS" sz="2400">
                <a:solidFill>
                  <a:schemeClr val="bg1"/>
                </a:solidFill>
              </a:rPr>
              <a:t>угљоводоници</a:t>
            </a:r>
            <a:r>
              <a:rPr lang="en-AU" sz="2400">
                <a:solidFill>
                  <a:schemeClr val="bg1"/>
                </a:solidFill>
              </a:rPr>
              <a:t> </a:t>
            </a:r>
            <a:r>
              <a:rPr lang="en-US" sz="2400" b="1">
                <a:solidFill>
                  <a:schemeClr val="bg1"/>
                </a:solidFill>
              </a:rPr>
              <a:t>C</a:t>
            </a:r>
            <a:r>
              <a:rPr lang="en-AU" sz="2400" b="1">
                <a:solidFill>
                  <a:schemeClr val="bg1"/>
                </a:solidFill>
              </a:rPr>
              <a:t>x</a:t>
            </a:r>
            <a:r>
              <a:rPr lang="en-US" sz="2400" b="1">
                <a:solidFill>
                  <a:schemeClr val="bg1"/>
                </a:solidFill>
              </a:rPr>
              <a:t>H</a:t>
            </a:r>
            <a:r>
              <a:rPr lang="en-AU" sz="2400" b="1">
                <a:solidFill>
                  <a:schemeClr val="bg1"/>
                </a:solidFill>
              </a:rPr>
              <a:t>y</a:t>
            </a:r>
            <a:r>
              <a:rPr lang="en-AU" sz="2400">
                <a:solidFill>
                  <a:schemeClr val="bg1"/>
                </a:solidFill>
              </a:rPr>
              <a:t>-</a:t>
            </a:r>
            <a:r>
              <a:rPr lang="sr-Latn-CS" sz="2400">
                <a:solidFill>
                  <a:schemeClr val="bg1"/>
                </a:solidFill>
              </a:rPr>
              <a:t>органска</a:t>
            </a:r>
            <a:r>
              <a:rPr lang="en-AU" sz="2400">
                <a:solidFill>
                  <a:schemeClr val="bg1"/>
                </a:solidFill>
              </a:rPr>
              <a:t> </a:t>
            </a:r>
            <a:r>
              <a:rPr lang="sr-Latn-CS" sz="2400">
                <a:solidFill>
                  <a:schemeClr val="bg1"/>
                </a:solidFill>
              </a:rPr>
              <a:t>једињења</a:t>
            </a:r>
            <a:r>
              <a:rPr lang="en-AU" sz="2400">
                <a:solidFill>
                  <a:schemeClr val="bg1"/>
                </a:solidFill>
              </a:rPr>
              <a:t> </a:t>
            </a:r>
            <a:r>
              <a:rPr lang="sr-Latn-CS" sz="2400">
                <a:solidFill>
                  <a:schemeClr val="bg1"/>
                </a:solidFill>
              </a:rPr>
              <a:t>састављена</a:t>
            </a:r>
            <a:r>
              <a:rPr lang="en-AU" sz="2400">
                <a:solidFill>
                  <a:schemeClr val="bg1"/>
                </a:solidFill>
              </a:rPr>
              <a:t> </a:t>
            </a:r>
            <a:r>
              <a:rPr lang="sr-Latn-CS" sz="2400">
                <a:solidFill>
                  <a:schemeClr val="bg1"/>
                </a:solidFill>
              </a:rPr>
              <a:t>само</a:t>
            </a:r>
            <a:r>
              <a:rPr lang="en-AU" sz="2400">
                <a:solidFill>
                  <a:schemeClr val="bg1"/>
                </a:solidFill>
              </a:rPr>
              <a:t> </a:t>
            </a:r>
            <a:r>
              <a:rPr lang="sr-Latn-CS" sz="2400">
                <a:solidFill>
                  <a:schemeClr val="bg1"/>
                </a:solidFill>
              </a:rPr>
              <a:t>од</a:t>
            </a:r>
            <a:r>
              <a:rPr lang="en-AU" sz="2400">
                <a:solidFill>
                  <a:schemeClr val="bg1"/>
                </a:solidFill>
              </a:rPr>
              <a:t> </a:t>
            </a:r>
            <a:r>
              <a:rPr lang="sr-Latn-CS" sz="2400">
                <a:solidFill>
                  <a:schemeClr val="bg1"/>
                </a:solidFill>
              </a:rPr>
              <a:t>угљеника</a:t>
            </a:r>
            <a:r>
              <a:rPr lang="en-AU" sz="2400">
                <a:solidFill>
                  <a:schemeClr val="bg1"/>
                </a:solidFill>
              </a:rPr>
              <a:t> </a:t>
            </a:r>
            <a:r>
              <a:rPr lang="sr-Latn-CS" sz="2400">
                <a:solidFill>
                  <a:schemeClr val="bg1"/>
                </a:solidFill>
              </a:rPr>
              <a:t>и</a:t>
            </a:r>
            <a:r>
              <a:rPr lang="en-AU" sz="2400">
                <a:solidFill>
                  <a:schemeClr val="bg1"/>
                </a:solidFill>
              </a:rPr>
              <a:t> </a:t>
            </a:r>
            <a:r>
              <a:rPr lang="sr-Latn-CS" sz="2400">
                <a:solidFill>
                  <a:schemeClr val="bg1"/>
                </a:solidFill>
              </a:rPr>
              <a:t>водоника</a:t>
            </a:r>
            <a:r>
              <a:rPr lang="en-AU" sz="2400">
                <a:solidFill>
                  <a:schemeClr val="bg1"/>
                </a:solidFill>
              </a:rPr>
              <a:t>. </a:t>
            </a:r>
          </a:p>
          <a:p>
            <a:pPr>
              <a:spcBef>
                <a:spcPct val="50000"/>
              </a:spcBef>
              <a:buClr>
                <a:schemeClr val="hlink"/>
              </a:buClr>
              <a:buFont typeface="Wingdings" pitchFamily="2" charset="2"/>
              <a:buChar char="§"/>
            </a:pPr>
            <a:r>
              <a:rPr lang="sr-Latn-CS" sz="2400">
                <a:solidFill>
                  <a:schemeClr val="bg1"/>
                </a:solidFill>
              </a:rPr>
              <a:t>Угљоводоници</a:t>
            </a:r>
            <a:r>
              <a:rPr lang="en-AU" sz="2400">
                <a:solidFill>
                  <a:schemeClr val="bg1"/>
                </a:solidFill>
              </a:rPr>
              <a:t> </a:t>
            </a:r>
            <a:r>
              <a:rPr lang="sr-Latn-CS" sz="2400">
                <a:solidFill>
                  <a:schemeClr val="bg1"/>
                </a:solidFill>
              </a:rPr>
              <a:t>се</a:t>
            </a:r>
            <a:r>
              <a:rPr lang="en-AU" sz="2400">
                <a:solidFill>
                  <a:schemeClr val="bg1"/>
                </a:solidFill>
              </a:rPr>
              <a:t> </a:t>
            </a:r>
            <a:r>
              <a:rPr lang="sr-Latn-CS" sz="2400">
                <a:solidFill>
                  <a:schemeClr val="bg1"/>
                </a:solidFill>
              </a:rPr>
              <a:t>користе</a:t>
            </a:r>
            <a:r>
              <a:rPr lang="en-AU" sz="2400">
                <a:solidFill>
                  <a:schemeClr val="bg1"/>
                </a:solidFill>
              </a:rPr>
              <a:t> </a:t>
            </a:r>
            <a:r>
              <a:rPr lang="sr-Latn-CS" sz="2400">
                <a:solidFill>
                  <a:schemeClr val="bg1"/>
                </a:solidFill>
              </a:rPr>
              <a:t>као</a:t>
            </a:r>
            <a:r>
              <a:rPr lang="en-AU" sz="2400">
                <a:solidFill>
                  <a:schemeClr val="bg1"/>
                </a:solidFill>
              </a:rPr>
              <a:t> </a:t>
            </a:r>
            <a:r>
              <a:rPr lang="sr-Latn-CS" sz="2400" b="1">
                <a:solidFill>
                  <a:schemeClr val="bg1"/>
                </a:solidFill>
              </a:rPr>
              <a:t>горива</a:t>
            </a:r>
            <a:r>
              <a:rPr lang="en-AU" sz="2400" b="1">
                <a:solidFill>
                  <a:schemeClr val="bg1"/>
                </a:solidFill>
              </a:rPr>
              <a:t>, </a:t>
            </a:r>
            <a:r>
              <a:rPr lang="sr-Latn-CS" sz="2400" b="1">
                <a:solidFill>
                  <a:schemeClr val="bg1"/>
                </a:solidFill>
              </a:rPr>
              <a:t>мазива</a:t>
            </a:r>
            <a:r>
              <a:rPr lang="en-AU" sz="2400" b="1">
                <a:solidFill>
                  <a:schemeClr val="bg1"/>
                </a:solidFill>
              </a:rPr>
              <a:t>, </a:t>
            </a:r>
            <a:r>
              <a:rPr lang="sr-Latn-CS" sz="2400" b="1">
                <a:solidFill>
                  <a:schemeClr val="bg1"/>
                </a:solidFill>
              </a:rPr>
              <a:t>погонске</a:t>
            </a:r>
            <a:r>
              <a:rPr lang="en-AU" sz="2400" b="1">
                <a:solidFill>
                  <a:schemeClr val="bg1"/>
                </a:solidFill>
              </a:rPr>
              <a:t> </a:t>
            </a:r>
            <a:r>
              <a:rPr lang="sr-Latn-CS" sz="2400" b="1">
                <a:solidFill>
                  <a:schemeClr val="bg1"/>
                </a:solidFill>
              </a:rPr>
              <a:t>материје</a:t>
            </a:r>
            <a:r>
              <a:rPr lang="en-AU" sz="2400" b="1">
                <a:solidFill>
                  <a:schemeClr val="bg1"/>
                </a:solidFill>
              </a:rPr>
              <a:t>, </a:t>
            </a:r>
            <a:r>
              <a:rPr lang="sr-Latn-CS" sz="2400" b="1">
                <a:solidFill>
                  <a:schemeClr val="bg1"/>
                </a:solidFill>
              </a:rPr>
              <a:t>растварачи, сировине</a:t>
            </a:r>
            <a:r>
              <a:rPr lang="en-AU" sz="2400">
                <a:solidFill>
                  <a:schemeClr val="bg1"/>
                </a:solidFill>
              </a:rPr>
              <a:t>.</a:t>
            </a:r>
          </a:p>
          <a:p>
            <a:pPr>
              <a:spcBef>
                <a:spcPct val="50000"/>
              </a:spcBef>
              <a:buClr>
                <a:schemeClr val="hlink"/>
              </a:buClr>
              <a:buFont typeface="Wingdings" pitchFamily="2" charset="2"/>
              <a:buChar char="§"/>
            </a:pPr>
            <a:r>
              <a:rPr lang="sr-Latn-CS" sz="2400">
                <a:solidFill>
                  <a:schemeClr val="bg1"/>
                </a:solidFill>
              </a:rPr>
              <a:t>Разликују</a:t>
            </a:r>
            <a:r>
              <a:rPr lang="en-AU" sz="2400">
                <a:solidFill>
                  <a:schemeClr val="bg1"/>
                </a:solidFill>
              </a:rPr>
              <a:t> </a:t>
            </a:r>
            <a:r>
              <a:rPr lang="sr-Latn-CS" sz="2400">
                <a:solidFill>
                  <a:schemeClr val="bg1"/>
                </a:solidFill>
              </a:rPr>
              <a:t>се</a:t>
            </a:r>
            <a:r>
              <a:rPr lang="en-AU" sz="2400">
                <a:solidFill>
                  <a:schemeClr val="bg1"/>
                </a:solidFill>
              </a:rPr>
              <a:t> </a:t>
            </a:r>
            <a:r>
              <a:rPr lang="sr-Latn-CS" sz="2400" b="1">
                <a:solidFill>
                  <a:schemeClr val="bg1"/>
                </a:solidFill>
              </a:rPr>
              <a:t>алифатични</a:t>
            </a:r>
            <a:r>
              <a:rPr lang="en-AU" sz="2400">
                <a:solidFill>
                  <a:schemeClr val="bg1"/>
                </a:solidFill>
              </a:rPr>
              <a:t> </a:t>
            </a:r>
            <a:r>
              <a:rPr lang="sr-Latn-CS" sz="2400">
                <a:solidFill>
                  <a:schemeClr val="bg1"/>
                </a:solidFill>
              </a:rPr>
              <a:t>угљоводоници</a:t>
            </a:r>
            <a:r>
              <a:rPr lang="en-AU" sz="2400">
                <a:solidFill>
                  <a:schemeClr val="bg1"/>
                </a:solidFill>
              </a:rPr>
              <a:t> (</a:t>
            </a:r>
            <a:r>
              <a:rPr lang="sr-Latn-CS" sz="2400">
                <a:solidFill>
                  <a:schemeClr val="bg1"/>
                </a:solidFill>
              </a:rPr>
              <a:t>атоми</a:t>
            </a:r>
            <a:r>
              <a:rPr lang="en-AU" sz="2400">
                <a:solidFill>
                  <a:schemeClr val="bg1"/>
                </a:solidFill>
              </a:rPr>
              <a:t> </a:t>
            </a:r>
            <a:r>
              <a:rPr lang="sr-Latn-CS" sz="2400">
                <a:solidFill>
                  <a:schemeClr val="bg1"/>
                </a:solidFill>
              </a:rPr>
              <a:t>угљеника</a:t>
            </a:r>
            <a:r>
              <a:rPr lang="en-AU" sz="2400">
                <a:solidFill>
                  <a:schemeClr val="bg1"/>
                </a:solidFill>
              </a:rPr>
              <a:t> </a:t>
            </a:r>
            <a:r>
              <a:rPr lang="sr-Latn-CS" sz="2400">
                <a:solidFill>
                  <a:schemeClr val="bg1"/>
                </a:solidFill>
              </a:rPr>
              <a:t>имају</a:t>
            </a:r>
            <a:r>
              <a:rPr lang="en-AU" sz="2400">
                <a:solidFill>
                  <a:schemeClr val="bg1"/>
                </a:solidFill>
              </a:rPr>
              <a:t> </a:t>
            </a:r>
            <a:r>
              <a:rPr lang="sr-Latn-CS" sz="2400">
                <a:solidFill>
                  <a:schemeClr val="bg1"/>
                </a:solidFill>
              </a:rPr>
              <a:t>ланчану</a:t>
            </a:r>
            <a:r>
              <a:rPr lang="en-AU" sz="2400">
                <a:solidFill>
                  <a:schemeClr val="bg1"/>
                </a:solidFill>
              </a:rPr>
              <a:t> </a:t>
            </a:r>
            <a:r>
              <a:rPr lang="sr-Latn-CS" sz="2400">
                <a:solidFill>
                  <a:schemeClr val="bg1"/>
                </a:solidFill>
              </a:rPr>
              <a:t>структуру</a:t>
            </a:r>
            <a:r>
              <a:rPr lang="en-AU" sz="2400">
                <a:solidFill>
                  <a:schemeClr val="bg1"/>
                </a:solidFill>
              </a:rPr>
              <a:t>) </a:t>
            </a:r>
            <a:r>
              <a:rPr lang="sr-Latn-CS" sz="2400">
                <a:solidFill>
                  <a:schemeClr val="bg1"/>
                </a:solidFill>
              </a:rPr>
              <a:t>и</a:t>
            </a:r>
            <a:r>
              <a:rPr lang="en-AU" sz="2400">
                <a:solidFill>
                  <a:schemeClr val="bg1"/>
                </a:solidFill>
              </a:rPr>
              <a:t> </a:t>
            </a:r>
            <a:r>
              <a:rPr lang="sr-Latn-CS" sz="2400" b="1">
                <a:solidFill>
                  <a:schemeClr val="bg1"/>
                </a:solidFill>
              </a:rPr>
              <a:t>циклични</a:t>
            </a:r>
            <a:r>
              <a:rPr lang="en-AU" sz="2400" b="1">
                <a:solidFill>
                  <a:schemeClr val="bg1"/>
                </a:solidFill>
              </a:rPr>
              <a:t> </a:t>
            </a:r>
            <a:r>
              <a:rPr lang="sr-Latn-CS" sz="2400">
                <a:solidFill>
                  <a:schemeClr val="bg1"/>
                </a:solidFill>
              </a:rPr>
              <a:t>угљеноводоници</a:t>
            </a:r>
            <a:r>
              <a:rPr lang="en-AU" sz="2400">
                <a:solidFill>
                  <a:schemeClr val="bg1"/>
                </a:solidFill>
              </a:rPr>
              <a:t> (</a:t>
            </a:r>
            <a:r>
              <a:rPr lang="sr-Latn-CS" sz="2400">
                <a:solidFill>
                  <a:schemeClr val="bg1"/>
                </a:solidFill>
              </a:rPr>
              <a:t>атоми</a:t>
            </a:r>
            <a:r>
              <a:rPr lang="en-AU" sz="2400">
                <a:solidFill>
                  <a:schemeClr val="bg1"/>
                </a:solidFill>
              </a:rPr>
              <a:t> </a:t>
            </a:r>
            <a:r>
              <a:rPr lang="sr-Latn-CS" sz="2400">
                <a:solidFill>
                  <a:schemeClr val="bg1"/>
                </a:solidFill>
              </a:rPr>
              <a:t>угљеника</a:t>
            </a:r>
            <a:r>
              <a:rPr lang="en-AU" sz="2400">
                <a:solidFill>
                  <a:schemeClr val="bg1"/>
                </a:solidFill>
              </a:rPr>
              <a:t> </a:t>
            </a:r>
            <a:r>
              <a:rPr lang="sr-Latn-CS" sz="2400">
                <a:solidFill>
                  <a:schemeClr val="bg1"/>
                </a:solidFill>
              </a:rPr>
              <a:t>везани</a:t>
            </a:r>
            <a:r>
              <a:rPr lang="en-AU" sz="2400">
                <a:solidFill>
                  <a:schemeClr val="bg1"/>
                </a:solidFill>
              </a:rPr>
              <a:t> </a:t>
            </a:r>
            <a:r>
              <a:rPr lang="sr-Latn-CS" sz="2400">
                <a:solidFill>
                  <a:schemeClr val="bg1"/>
                </a:solidFill>
              </a:rPr>
              <a:t>у</a:t>
            </a:r>
            <a:r>
              <a:rPr lang="en-AU" sz="2400">
                <a:solidFill>
                  <a:schemeClr val="bg1"/>
                </a:solidFill>
              </a:rPr>
              <a:t> </a:t>
            </a:r>
            <a:r>
              <a:rPr lang="sr-Latn-CS" sz="2400">
                <a:solidFill>
                  <a:schemeClr val="bg1"/>
                </a:solidFill>
              </a:rPr>
              <a:t>цикличном</a:t>
            </a:r>
            <a:r>
              <a:rPr lang="en-AU" sz="2400">
                <a:solidFill>
                  <a:schemeClr val="bg1"/>
                </a:solidFill>
              </a:rPr>
              <a:t> </a:t>
            </a:r>
            <a:r>
              <a:rPr lang="sr-Latn-CS" sz="2400">
                <a:solidFill>
                  <a:schemeClr val="bg1"/>
                </a:solidFill>
              </a:rPr>
              <a:t>облику</a:t>
            </a:r>
            <a:r>
              <a:rPr lang="en-AU" sz="2400">
                <a:solidFill>
                  <a:schemeClr val="bg1"/>
                </a:solidFill>
              </a:rPr>
              <a:t>). </a:t>
            </a:r>
            <a:endParaRPr lang="sr-Latn-CS" sz="2400">
              <a:solidFill>
                <a:schemeClr val="bg1"/>
              </a:solidFill>
            </a:endParaRPr>
          </a:p>
        </p:txBody>
      </p:sp>
    </p:spTree>
    <p:extLst>
      <p:ext uri="{BB962C8B-B14F-4D97-AF65-F5344CB8AC3E}">
        <p14:creationId xmlns:p14="http://schemas.microsoft.com/office/powerpoint/2010/main" val="347972175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xfrm>
            <a:off x="772506" y="685800"/>
            <a:ext cx="7771960" cy="1143000"/>
          </a:xfrm>
        </p:spPr>
        <p:txBody>
          <a:bodyPr rtlCol="0">
            <a:normAutofit/>
          </a:bodyPr>
          <a:lstStyle/>
          <a:p>
            <a:pPr eaLnBrk="1" fontAlgn="auto" hangingPunct="1">
              <a:spcAft>
                <a:spcPts val="0"/>
              </a:spcAft>
              <a:defRPr/>
            </a:pPr>
            <a:r>
              <a:rPr lang="sr-Cyrl-RS" sz="3200" dirty="0" smtClean="0">
                <a:solidFill>
                  <a:schemeClr val="accent1">
                    <a:lumMod val="20000"/>
                    <a:lumOff val="80000"/>
                  </a:schemeClr>
                </a:solidFill>
              </a:rPr>
              <a:t>Фотохемијске</a:t>
            </a:r>
            <a:r>
              <a:rPr lang="hr-HR" sz="3200" dirty="0" smtClean="0">
                <a:solidFill>
                  <a:schemeClr val="accent1">
                    <a:lumMod val="20000"/>
                    <a:lumOff val="80000"/>
                  </a:schemeClr>
                </a:solidFill>
              </a:rPr>
              <a:t> </a:t>
            </a:r>
            <a:r>
              <a:rPr lang="sr-Cyrl-RS" sz="3200" dirty="0" smtClean="0">
                <a:solidFill>
                  <a:schemeClr val="accent1">
                    <a:lumMod val="20000"/>
                    <a:lumOff val="80000"/>
                  </a:schemeClr>
                </a:solidFill>
              </a:rPr>
              <a:t>промене</a:t>
            </a:r>
            <a:endParaRPr lang="sr-Latn-CS" sz="3200" dirty="0" smtClean="0">
              <a:solidFill>
                <a:schemeClr val="accent1">
                  <a:lumMod val="20000"/>
                  <a:lumOff val="80000"/>
                </a:schemeClr>
              </a:solidFill>
            </a:endParaRPr>
          </a:p>
        </p:txBody>
      </p:sp>
      <p:sp>
        <p:nvSpPr>
          <p:cNvPr id="50179" name="Rectangle 3"/>
          <p:cNvSpPr>
            <a:spLocks noGrp="1" noChangeArrowheads="1"/>
          </p:cNvSpPr>
          <p:nvPr>
            <p:ph idx="1"/>
          </p:nvPr>
        </p:nvSpPr>
        <p:spPr>
          <a:xfrm>
            <a:off x="1115516" y="2060576"/>
            <a:ext cx="6625662" cy="4105275"/>
          </a:xfrm>
        </p:spPr>
        <p:txBody>
          <a:bodyPr rtlCol="0">
            <a:normAutofit/>
          </a:bodyPr>
          <a:lstStyle/>
          <a:p>
            <a:pPr eaLnBrk="1" fontAlgn="auto" hangingPunct="1">
              <a:lnSpc>
                <a:spcPct val="90000"/>
              </a:lnSpc>
              <a:spcAft>
                <a:spcPts val="0"/>
              </a:spcAft>
              <a:buFont typeface="Wingdings" pitchFamily="2" charset="2"/>
              <a:buChar char="§"/>
              <a:defRPr/>
            </a:pPr>
            <a:r>
              <a:rPr lang="en-US" sz="2400" dirty="0" smtClean="0">
                <a:solidFill>
                  <a:schemeClr val="accent1">
                    <a:lumMod val="20000"/>
                    <a:lumOff val="80000"/>
                  </a:schemeClr>
                </a:solidFill>
              </a:rPr>
              <a:t>N</a:t>
            </a:r>
            <a:r>
              <a:rPr lang="sr-Cyrl-RS" sz="2400" dirty="0" smtClean="0">
                <a:solidFill>
                  <a:schemeClr val="accent1">
                    <a:lumMod val="20000"/>
                    <a:lumOff val="80000"/>
                  </a:schemeClr>
                </a:solidFill>
              </a:rPr>
              <a:t>О</a:t>
            </a:r>
            <a:r>
              <a:rPr lang="hr-HR" sz="2400" dirty="0" smtClean="0">
                <a:solidFill>
                  <a:schemeClr val="accent1">
                    <a:lumMod val="20000"/>
                    <a:lumOff val="80000"/>
                  </a:schemeClr>
                </a:solidFill>
              </a:rPr>
              <a:t>x, </a:t>
            </a:r>
            <a:r>
              <a:rPr lang="en-US" sz="2400" dirty="0">
                <a:solidFill>
                  <a:schemeClr val="accent1">
                    <a:lumMod val="20000"/>
                    <a:lumOff val="80000"/>
                  </a:schemeClr>
                </a:solidFill>
              </a:rPr>
              <a:t>C</a:t>
            </a:r>
            <a:r>
              <a:rPr lang="hr-HR" sz="2400" dirty="0" smtClean="0">
                <a:solidFill>
                  <a:schemeClr val="accent1">
                    <a:lumMod val="20000"/>
                    <a:lumOff val="80000"/>
                  </a:schemeClr>
                </a:solidFill>
              </a:rPr>
              <a:t>x</a:t>
            </a:r>
            <a:r>
              <a:rPr lang="en-US" sz="2400" dirty="0">
                <a:solidFill>
                  <a:schemeClr val="accent1">
                    <a:lumMod val="20000"/>
                    <a:lumOff val="80000"/>
                  </a:schemeClr>
                </a:solidFill>
              </a:rPr>
              <a:t>H</a:t>
            </a:r>
            <a:r>
              <a:rPr lang="hr-HR" sz="2400" dirty="0" smtClean="0">
                <a:solidFill>
                  <a:schemeClr val="accent1">
                    <a:lumMod val="20000"/>
                    <a:lumOff val="80000"/>
                  </a:schemeClr>
                </a:solidFill>
              </a:rPr>
              <a:t>y </a:t>
            </a:r>
            <a:r>
              <a:rPr lang="sr-Cyrl-RS" sz="2400" dirty="0" smtClean="0">
                <a:solidFill>
                  <a:schemeClr val="accent1">
                    <a:lumMod val="20000"/>
                    <a:lumOff val="80000"/>
                  </a:schemeClr>
                </a:solidFill>
              </a:rPr>
              <a:t>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сунчево</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зрачење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заједно</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иницирају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више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хемијских</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реакција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атмосфери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при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чему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продукују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секундарно</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загађење</a:t>
            </a:r>
            <a:r>
              <a:rPr lang="hr-HR" sz="2400" dirty="0" smtClean="0">
                <a:solidFill>
                  <a:schemeClr val="accent1">
                    <a:lumMod val="20000"/>
                    <a:lumOff val="80000"/>
                  </a:schemeClr>
                </a:solidFill>
              </a:rPr>
              <a:t> - </a:t>
            </a:r>
            <a:r>
              <a:rPr lang="sr-Cyrl-RS" sz="2400" dirty="0" smtClean="0">
                <a:solidFill>
                  <a:schemeClr val="accent1">
                    <a:lumMod val="20000"/>
                    <a:lumOff val="80000"/>
                  </a:schemeClr>
                </a:solidFill>
              </a:rPr>
              <a:t>фотохемијски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смог</a:t>
            </a:r>
            <a:r>
              <a:rPr lang="hr-HR" sz="2400" dirty="0" smtClean="0">
                <a:solidFill>
                  <a:schemeClr val="accent1">
                    <a:lumMod val="20000"/>
                    <a:lumOff val="80000"/>
                  </a:schemeClr>
                </a:solidFill>
              </a:rPr>
              <a:t>.</a:t>
            </a:r>
            <a:endParaRPr lang="en-US" sz="2400" dirty="0" smtClean="0">
              <a:solidFill>
                <a:schemeClr val="accent1">
                  <a:lumMod val="20000"/>
                  <a:lumOff val="80000"/>
                </a:schemeClr>
              </a:solidFill>
            </a:endParaRPr>
          </a:p>
          <a:p>
            <a:pPr eaLnBrk="1" fontAlgn="auto" hangingPunct="1">
              <a:lnSpc>
                <a:spcPct val="90000"/>
              </a:lnSpc>
              <a:spcAft>
                <a:spcPts val="0"/>
              </a:spcAft>
              <a:buFont typeface="Wingdings" pitchFamily="2" charset="2"/>
              <a:buNone/>
              <a:defRPr/>
            </a:pPr>
            <a:endParaRPr lang="en-US" sz="2400" dirty="0" smtClean="0">
              <a:solidFill>
                <a:schemeClr val="accent1">
                  <a:lumMod val="20000"/>
                  <a:lumOff val="80000"/>
                </a:schemeClr>
              </a:solidFill>
            </a:endParaRPr>
          </a:p>
          <a:p>
            <a:pPr eaLnBrk="1" fontAlgn="auto" hangingPunct="1">
              <a:lnSpc>
                <a:spcPct val="90000"/>
              </a:lnSpc>
              <a:spcAft>
                <a:spcPts val="0"/>
              </a:spcAft>
              <a:buFont typeface="Wingdings" pitchFamily="2" charset="2"/>
              <a:buChar char="§"/>
              <a:defRPr/>
            </a:pP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Фотохемијски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смог</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изазива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надраживање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слузокоже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очију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дисајних</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органа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нарушава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вегетацију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оштећује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све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остале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производе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метале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неметале</a:t>
            </a:r>
            <a:r>
              <a:rPr lang="hr-HR" sz="2400" dirty="0" smtClean="0">
                <a:solidFill>
                  <a:schemeClr val="accent1">
                    <a:lumMod val="20000"/>
                    <a:lumOff val="80000"/>
                  </a:schemeClr>
                </a:solidFill>
              </a:rPr>
              <a:t>).</a:t>
            </a:r>
          </a:p>
          <a:p>
            <a:pPr eaLnBrk="1" fontAlgn="auto" hangingPunct="1">
              <a:lnSpc>
                <a:spcPct val="90000"/>
              </a:lnSpc>
              <a:spcAft>
                <a:spcPts val="0"/>
              </a:spcAft>
              <a:buFont typeface="Wingdings" pitchFamily="2" charset="2"/>
              <a:buNone/>
              <a:defRPr/>
            </a:pPr>
            <a:endParaRPr lang="sr-Latn-CS" sz="2400" dirty="0" smtClean="0"/>
          </a:p>
        </p:txBody>
      </p:sp>
    </p:spTree>
    <p:extLst>
      <p:ext uri="{BB962C8B-B14F-4D97-AF65-F5344CB8AC3E}">
        <p14:creationId xmlns:p14="http://schemas.microsoft.com/office/powerpoint/2010/main" val="320045226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rrowheads="1"/>
          </p:cNvSpPr>
          <p:nvPr>
            <p:ph type="title"/>
          </p:nvPr>
        </p:nvSpPr>
        <p:spPr>
          <a:xfrm>
            <a:off x="684555" y="404813"/>
            <a:ext cx="7771960" cy="1143000"/>
          </a:xfrm>
        </p:spPr>
        <p:txBody>
          <a:bodyPr rtlCol="0">
            <a:normAutofit/>
          </a:bodyPr>
          <a:lstStyle/>
          <a:p>
            <a:pPr eaLnBrk="1" fontAlgn="auto" hangingPunct="1">
              <a:spcAft>
                <a:spcPts val="0"/>
              </a:spcAft>
              <a:defRPr/>
            </a:pPr>
            <a:r>
              <a:rPr lang="sr-Cyrl-RS" sz="3200" dirty="0" smtClean="0">
                <a:solidFill>
                  <a:schemeClr val="accent1">
                    <a:lumMod val="20000"/>
                    <a:lumOff val="80000"/>
                  </a:schemeClr>
                </a:solidFill>
              </a:rPr>
              <a:t>Тешки</a:t>
            </a:r>
            <a:r>
              <a:rPr lang="hr-HR" sz="3200" dirty="0" smtClean="0">
                <a:solidFill>
                  <a:schemeClr val="accent1">
                    <a:lumMod val="20000"/>
                    <a:lumOff val="80000"/>
                  </a:schemeClr>
                </a:solidFill>
              </a:rPr>
              <a:t> </a:t>
            </a:r>
            <a:r>
              <a:rPr lang="sr-Cyrl-RS" sz="3200" dirty="0" smtClean="0">
                <a:solidFill>
                  <a:schemeClr val="accent1">
                    <a:lumMod val="20000"/>
                    <a:lumOff val="80000"/>
                  </a:schemeClr>
                </a:solidFill>
              </a:rPr>
              <a:t>метали</a:t>
            </a:r>
            <a:endParaRPr lang="sr-Latn-CS" sz="3200" dirty="0" smtClean="0">
              <a:solidFill>
                <a:schemeClr val="accent1">
                  <a:lumMod val="20000"/>
                  <a:lumOff val="80000"/>
                </a:schemeClr>
              </a:solidFill>
            </a:endParaRPr>
          </a:p>
        </p:txBody>
      </p:sp>
      <p:sp>
        <p:nvSpPr>
          <p:cNvPr id="51203" name="Text Box 4"/>
          <p:cNvSpPr txBox="1">
            <a:spLocks noChangeArrowheads="1"/>
          </p:cNvSpPr>
          <p:nvPr/>
        </p:nvSpPr>
        <p:spPr bwMode="auto">
          <a:xfrm>
            <a:off x="350339" y="1484313"/>
            <a:ext cx="8443322" cy="5200650"/>
          </a:xfrm>
          <a:prstGeom prst="rect">
            <a:avLst/>
          </a:prstGeom>
          <a:noFill/>
          <a:ln>
            <a:noFill/>
          </a:ln>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buClr>
                <a:schemeClr val="hlink"/>
              </a:buClr>
              <a:buFont typeface="Wingdings" pitchFamily="2" charset="2"/>
              <a:buChar char="§"/>
              <a:defRPr/>
            </a:pPr>
            <a:r>
              <a:rPr lang="sr-Cyrl-RS" sz="2400" dirty="0" smtClean="0">
                <a:solidFill>
                  <a:schemeClr val="accent1">
                    <a:lumMod val="20000"/>
                    <a:lumOff val="80000"/>
                  </a:schemeClr>
                </a:solidFill>
              </a:rPr>
              <a:t>Тешки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метали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карактеришу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се</a:t>
            </a:r>
            <a:r>
              <a:rPr lang="hr-HR" sz="2400" dirty="0" smtClean="0">
                <a:solidFill>
                  <a:schemeClr val="accent1">
                    <a:lumMod val="20000"/>
                    <a:lumOff val="80000"/>
                  </a:schemeClr>
                </a:solidFill>
              </a:rPr>
              <a:t> </a:t>
            </a:r>
            <a:r>
              <a:rPr lang="sr-Cyrl-RS" sz="2400" b="1" dirty="0" smtClean="0">
                <a:solidFill>
                  <a:schemeClr val="accent1">
                    <a:lumMod val="20000"/>
                    <a:lumOff val="80000"/>
                  </a:schemeClr>
                </a:solidFill>
              </a:rPr>
              <a:t>високом</a:t>
            </a:r>
            <a:r>
              <a:rPr lang="hr-HR" sz="2400" b="1" dirty="0" smtClean="0">
                <a:solidFill>
                  <a:schemeClr val="accent1">
                    <a:lumMod val="20000"/>
                    <a:lumOff val="80000"/>
                  </a:schemeClr>
                </a:solidFill>
              </a:rPr>
              <a:t> </a:t>
            </a:r>
            <a:r>
              <a:rPr lang="sr-Cyrl-RS" sz="2400" b="1" dirty="0" smtClean="0">
                <a:solidFill>
                  <a:schemeClr val="accent1">
                    <a:lumMod val="20000"/>
                    <a:lumOff val="80000"/>
                  </a:schemeClr>
                </a:solidFill>
              </a:rPr>
              <a:t>густином</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већом</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од</a:t>
            </a:r>
            <a:r>
              <a:rPr lang="hr-HR" sz="2400" dirty="0" smtClean="0">
                <a:solidFill>
                  <a:schemeClr val="accent1">
                    <a:lumMod val="20000"/>
                    <a:lumOff val="80000"/>
                  </a:schemeClr>
                </a:solidFill>
              </a:rPr>
              <a:t> 5 </a:t>
            </a:r>
            <a:r>
              <a:rPr lang="en-US" sz="2400" dirty="0">
                <a:solidFill>
                  <a:schemeClr val="accent1">
                    <a:lumMod val="20000"/>
                    <a:lumOff val="80000"/>
                  </a:schemeClr>
                </a:solidFill>
              </a:rPr>
              <a:t>g</a:t>
            </a:r>
            <a:r>
              <a:rPr lang="hr-HR" sz="2400" dirty="0" smtClean="0">
                <a:solidFill>
                  <a:schemeClr val="accent1">
                    <a:lumMod val="20000"/>
                    <a:lumOff val="80000"/>
                  </a:schemeClr>
                </a:solidFill>
                <a:sym typeface="Symbol" pitchFamily="18" charset="2"/>
              </a:rPr>
              <a:t></a:t>
            </a:r>
            <a:r>
              <a:rPr lang="en-US" sz="2400" dirty="0" smtClean="0">
                <a:solidFill>
                  <a:schemeClr val="accent1">
                    <a:lumMod val="20000"/>
                    <a:lumOff val="80000"/>
                  </a:schemeClr>
                </a:solidFill>
                <a:sym typeface="Symbol" pitchFamily="18" charset="2"/>
              </a:rPr>
              <a:t>cm</a:t>
            </a:r>
            <a:r>
              <a:rPr lang="hr-HR" sz="2400" baseline="30000" dirty="0" smtClean="0">
                <a:solidFill>
                  <a:schemeClr val="accent1">
                    <a:lumMod val="20000"/>
                    <a:lumOff val="80000"/>
                  </a:schemeClr>
                </a:solidFill>
              </a:rPr>
              <a:t>3</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данас</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поистовећују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токсичним</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металима</a:t>
            </a:r>
            <a:r>
              <a:rPr lang="hr-HR" sz="2400" dirty="0" smtClean="0">
                <a:solidFill>
                  <a:schemeClr val="accent1">
                    <a:lumMod val="20000"/>
                    <a:lumOff val="80000"/>
                  </a:schemeClr>
                </a:solidFill>
              </a:rPr>
              <a:t>. </a:t>
            </a:r>
            <a:endParaRPr lang="en-US" sz="2400" dirty="0" smtClean="0">
              <a:solidFill>
                <a:schemeClr val="accent1">
                  <a:lumMod val="20000"/>
                  <a:lumOff val="80000"/>
                </a:schemeClr>
              </a:solidFill>
            </a:endParaRPr>
          </a:p>
          <a:p>
            <a:pPr>
              <a:spcBef>
                <a:spcPct val="50000"/>
              </a:spcBef>
              <a:buClr>
                <a:schemeClr val="hlink"/>
              </a:buClr>
              <a:buFont typeface="Wingdings" pitchFamily="2" charset="2"/>
              <a:buChar char="§"/>
              <a:defRPr/>
            </a:pPr>
            <a:r>
              <a:rPr lang="sr-Cyrl-RS" sz="2400" dirty="0" smtClean="0">
                <a:solidFill>
                  <a:schemeClr val="accent1">
                    <a:lumMod val="20000"/>
                    <a:lumOff val="80000"/>
                  </a:schemeClr>
                </a:solidFill>
              </a:rPr>
              <a:t>За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најопасније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сматрају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кадмијум</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жива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олово</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хром</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значајни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могу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бити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бакар</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цинк</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молибден</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никл</a:t>
            </a:r>
            <a:r>
              <a:rPr lang="hr-HR" sz="2400" dirty="0" smtClean="0">
                <a:solidFill>
                  <a:schemeClr val="accent1">
                    <a:lumMod val="20000"/>
                    <a:lumOff val="80000"/>
                  </a:schemeClr>
                </a:solidFill>
              </a:rPr>
              <a:t>.</a:t>
            </a:r>
            <a:endParaRPr lang="en-US" sz="2400" dirty="0" smtClean="0">
              <a:solidFill>
                <a:schemeClr val="accent1">
                  <a:lumMod val="20000"/>
                  <a:lumOff val="80000"/>
                </a:schemeClr>
              </a:solidFill>
            </a:endParaRPr>
          </a:p>
          <a:p>
            <a:pPr>
              <a:spcBef>
                <a:spcPct val="50000"/>
              </a:spcBef>
              <a:buClr>
                <a:schemeClr val="hlink"/>
              </a:buClr>
              <a:buFont typeface="Wingdings" pitchFamily="2" charset="2"/>
              <a:buChar char="§"/>
              <a:defRPr/>
            </a:pPr>
            <a:r>
              <a:rPr lang="sr-Cyrl-RS" sz="2400" dirty="0" smtClean="0">
                <a:solidFill>
                  <a:schemeClr val="accent1">
                    <a:lumMod val="20000"/>
                    <a:lumOff val="80000"/>
                  </a:schemeClr>
                </a:solidFill>
              </a:rPr>
              <a:t>Извори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тешких</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метала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животној</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средини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су</a:t>
            </a:r>
            <a:r>
              <a:rPr lang="hr-HR" sz="2400" dirty="0" smtClean="0">
                <a:solidFill>
                  <a:schemeClr val="accent1">
                    <a:lumMod val="20000"/>
                    <a:lumOff val="80000"/>
                  </a:schemeClr>
                </a:solidFill>
              </a:rPr>
              <a:t> </a:t>
            </a:r>
            <a:r>
              <a:rPr lang="sr-Cyrl-RS" sz="2400" b="1" dirty="0" smtClean="0">
                <a:solidFill>
                  <a:schemeClr val="accent1">
                    <a:lumMod val="20000"/>
                    <a:lumOff val="80000"/>
                  </a:schemeClr>
                </a:solidFill>
              </a:rPr>
              <a:t>имисије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отпади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из</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индустрије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комунални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отпади</a:t>
            </a:r>
            <a:r>
              <a:rPr lang="hr-HR" sz="2400" dirty="0" smtClean="0">
                <a:solidFill>
                  <a:schemeClr val="accent1">
                    <a:lumMod val="20000"/>
                    <a:lumOff val="80000"/>
                  </a:schemeClr>
                </a:solidFill>
              </a:rPr>
              <a:t>. </a:t>
            </a:r>
            <a:endParaRPr lang="en-US" sz="2400" dirty="0" smtClean="0">
              <a:solidFill>
                <a:schemeClr val="accent1">
                  <a:lumMod val="20000"/>
                  <a:lumOff val="80000"/>
                </a:schemeClr>
              </a:solidFill>
            </a:endParaRPr>
          </a:p>
          <a:p>
            <a:pPr>
              <a:spcBef>
                <a:spcPct val="50000"/>
              </a:spcBef>
              <a:buClr>
                <a:schemeClr val="hlink"/>
              </a:buClr>
              <a:buFont typeface="Wingdings" pitchFamily="2" charset="2"/>
              <a:buChar char="§"/>
              <a:defRPr/>
            </a:pPr>
            <a:r>
              <a:rPr lang="sr-Cyrl-RS" sz="2400" dirty="0" smtClean="0">
                <a:solidFill>
                  <a:schemeClr val="accent1">
                    <a:lumMod val="20000"/>
                    <a:lumOff val="80000"/>
                  </a:schemeClr>
                </a:solidFill>
              </a:rPr>
              <a:t>Тешки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метали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делују</a:t>
            </a:r>
            <a:r>
              <a:rPr lang="hr-HR" sz="2400" dirty="0" smtClean="0">
                <a:solidFill>
                  <a:schemeClr val="accent1">
                    <a:lumMod val="20000"/>
                    <a:lumOff val="80000"/>
                  </a:schemeClr>
                </a:solidFill>
              </a:rPr>
              <a:t> </a:t>
            </a:r>
            <a:r>
              <a:rPr lang="sr-Cyrl-RS" sz="2400" b="1" dirty="0" smtClean="0">
                <a:solidFill>
                  <a:schemeClr val="accent1">
                    <a:lumMod val="20000"/>
                    <a:lumOff val="80000"/>
                  </a:schemeClr>
                </a:solidFill>
              </a:rPr>
              <a:t>негативно</a:t>
            </a:r>
            <a:r>
              <a:rPr lang="hr-HR" sz="2400" b="1" dirty="0" smtClean="0">
                <a:solidFill>
                  <a:schemeClr val="accent1">
                    <a:lumMod val="20000"/>
                    <a:lumOff val="80000"/>
                  </a:schemeClr>
                </a:solidFill>
              </a:rPr>
              <a:t> </a:t>
            </a:r>
            <a:r>
              <a:rPr lang="sr-Cyrl-RS" sz="2400" b="1" dirty="0" smtClean="0">
                <a:solidFill>
                  <a:schemeClr val="accent1">
                    <a:lumMod val="20000"/>
                    <a:lumOff val="80000"/>
                  </a:schemeClr>
                </a:solidFill>
              </a:rPr>
              <a:t>у</a:t>
            </a:r>
            <a:r>
              <a:rPr lang="hr-HR" sz="2400" b="1" dirty="0" smtClean="0">
                <a:solidFill>
                  <a:schemeClr val="accent1">
                    <a:lumMod val="20000"/>
                    <a:lumOff val="80000"/>
                  </a:schemeClr>
                </a:solidFill>
              </a:rPr>
              <a:t> </a:t>
            </a:r>
            <a:r>
              <a:rPr lang="sr-Cyrl-RS" sz="2400" b="1" dirty="0" smtClean="0">
                <a:solidFill>
                  <a:schemeClr val="accent1">
                    <a:lumMod val="20000"/>
                    <a:lumOff val="80000"/>
                  </a:schemeClr>
                </a:solidFill>
              </a:rPr>
              <a:t>ланцу</a:t>
            </a:r>
            <a:r>
              <a:rPr lang="hr-HR" sz="2400" b="1" dirty="0" smtClean="0">
                <a:solidFill>
                  <a:schemeClr val="accent1">
                    <a:lumMod val="20000"/>
                    <a:lumOff val="80000"/>
                  </a:schemeClr>
                </a:solidFill>
              </a:rPr>
              <a:t> </a:t>
            </a:r>
            <a:r>
              <a:rPr lang="sr-Cyrl-RS" sz="2400" b="1" dirty="0" smtClean="0">
                <a:solidFill>
                  <a:schemeClr val="accent1">
                    <a:lumMod val="20000"/>
                    <a:lumOff val="80000"/>
                  </a:schemeClr>
                </a:solidFill>
              </a:rPr>
              <a:t>исхране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земљишту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организму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биљака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животиња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по</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правилу</a:t>
            </a:r>
            <a:r>
              <a:rPr lang="hr-HR" sz="2400" dirty="0" smtClean="0">
                <a:solidFill>
                  <a:schemeClr val="accent1">
                    <a:lumMod val="20000"/>
                    <a:lumOff val="80000"/>
                  </a:schemeClr>
                </a:solidFill>
              </a:rPr>
              <a:t> </a:t>
            </a:r>
            <a:r>
              <a:rPr lang="sr-Cyrl-RS" sz="2400" b="1" dirty="0" smtClean="0">
                <a:solidFill>
                  <a:schemeClr val="accent1">
                    <a:lumMod val="20000"/>
                    <a:lumOff val="80000"/>
                  </a:schemeClr>
                </a:solidFill>
              </a:rPr>
              <a:t>кумулирају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што</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погоршава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њихова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дејства</a:t>
            </a:r>
            <a:r>
              <a:rPr lang="hr-HR" sz="2400" dirty="0" smtClean="0">
                <a:solidFill>
                  <a:schemeClr val="accent1">
                    <a:lumMod val="20000"/>
                    <a:lumOff val="80000"/>
                  </a:schemeClr>
                </a:solidFill>
              </a:rPr>
              <a:t>. </a:t>
            </a:r>
            <a:endParaRPr lang="en-US" sz="2400" dirty="0" smtClean="0">
              <a:solidFill>
                <a:schemeClr val="accent1">
                  <a:lumMod val="20000"/>
                  <a:lumOff val="80000"/>
                </a:schemeClr>
              </a:solidFill>
            </a:endParaRPr>
          </a:p>
          <a:p>
            <a:pPr>
              <a:spcBef>
                <a:spcPct val="50000"/>
              </a:spcBef>
              <a:buClr>
                <a:schemeClr val="hlink"/>
              </a:buClr>
              <a:buFont typeface="Wingdings" pitchFamily="2" charset="2"/>
              <a:buChar char="§"/>
              <a:defRPr/>
            </a:pPr>
            <a:r>
              <a:rPr lang="sr-Cyrl-RS" sz="2400" dirty="0" smtClean="0">
                <a:solidFill>
                  <a:schemeClr val="accent1">
                    <a:lumMod val="20000"/>
                    <a:lumOff val="80000"/>
                  </a:schemeClr>
                </a:solidFill>
              </a:rPr>
              <a:t>Код</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човека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нарушавају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нервни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систем</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бубреге</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а</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могу</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бити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извор</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мутагених</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и</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канцерогених</a:t>
            </a:r>
            <a:r>
              <a:rPr lang="hr-HR" sz="2400" dirty="0" smtClean="0">
                <a:solidFill>
                  <a:schemeClr val="accent1">
                    <a:lumMod val="20000"/>
                    <a:lumOff val="80000"/>
                  </a:schemeClr>
                </a:solidFill>
              </a:rPr>
              <a:t> </a:t>
            </a:r>
            <a:r>
              <a:rPr lang="sr-Cyrl-RS" sz="2400" dirty="0" smtClean="0">
                <a:solidFill>
                  <a:schemeClr val="accent1">
                    <a:lumMod val="20000"/>
                    <a:lumOff val="80000"/>
                  </a:schemeClr>
                </a:solidFill>
              </a:rPr>
              <a:t>промена</a:t>
            </a:r>
            <a:r>
              <a:rPr lang="hr-HR" sz="2400" dirty="0" smtClean="0">
                <a:solidFill>
                  <a:schemeClr val="accent1">
                    <a:lumMod val="20000"/>
                    <a:lumOff val="80000"/>
                  </a:schemeClr>
                </a:solidFill>
              </a:rPr>
              <a:t>.</a:t>
            </a:r>
            <a:r>
              <a:rPr lang="sr-Latn-CS" dirty="0" smtClean="0">
                <a:solidFill>
                  <a:schemeClr val="accent1">
                    <a:lumMod val="20000"/>
                    <a:lumOff val="80000"/>
                  </a:schemeClr>
                </a:solidFill>
                <a:latin typeface="Verdana" pitchFamily="34" charset="0"/>
              </a:rPr>
              <a:t> </a:t>
            </a:r>
          </a:p>
        </p:txBody>
      </p:sp>
    </p:spTree>
    <p:extLst>
      <p:ext uri="{BB962C8B-B14F-4D97-AF65-F5344CB8AC3E}">
        <p14:creationId xmlns:p14="http://schemas.microsoft.com/office/powerpoint/2010/main" val="281468468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5107" name="Rectangle 3"/>
          <p:cNvSpPr>
            <a:spLocks noGrp="1" noChangeArrowheads="1"/>
          </p:cNvSpPr>
          <p:nvPr>
            <p:ph type="subTitle" idx="1"/>
          </p:nvPr>
        </p:nvSpPr>
        <p:spPr>
          <a:xfrm>
            <a:off x="609796" y="685800"/>
            <a:ext cx="7771960" cy="4114800"/>
          </a:xfrm>
        </p:spPr>
        <p:txBody>
          <a:bodyPr rtlCol="0">
            <a:normAutofit fontScale="92500" lnSpcReduction="20000"/>
          </a:bodyPr>
          <a:lstStyle/>
          <a:p>
            <a:pPr eaLnBrk="1" fontAlgn="auto" hangingPunct="1">
              <a:spcAft>
                <a:spcPts val="0"/>
              </a:spcAft>
              <a:defRPr/>
            </a:pPr>
            <a:r>
              <a:rPr lang="sr-Latn-CS" b="1" dirty="0" smtClean="0">
                <a:solidFill>
                  <a:srgbClr val="FFFF00"/>
                </a:solidFill>
                <a:cs typeface="Times New Roman" pitchFamily="18" charset="0"/>
              </a:rPr>
              <a:t>ЗА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ТОКСИКОЛОГИЈУ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ПОСЕБНО</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ПРОФЕСИОНАЛНУ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ГАСОВИ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ПАРЕ</a:t>
            </a:r>
            <a:r>
              <a:rPr lang="hr-HR" b="1" dirty="0" smtClean="0">
                <a:solidFill>
                  <a:srgbClr val="FFFF00"/>
                </a:solidFill>
              </a:rPr>
              <a:t> </a:t>
            </a:r>
            <a:r>
              <a:rPr lang="sr-Latn-CS" b="1" dirty="0" smtClean="0">
                <a:solidFill>
                  <a:srgbClr val="FFFF00"/>
                </a:solidFill>
              </a:rPr>
              <a:t>СУ</a:t>
            </a:r>
            <a:r>
              <a:rPr lang="en-GB" b="1" dirty="0" smtClean="0">
                <a:solidFill>
                  <a:srgbClr val="FFFF00"/>
                </a:solidFill>
                <a:cs typeface="Times New Roman" pitchFamily="18" charset="0"/>
              </a:rPr>
              <a:t> </a:t>
            </a:r>
            <a:r>
              <a:rPr lang="sr-Latn-CS" b="1" u="sng" dirty="0" smtClean="0">
                <a:solidFill>
                  <a:schemeClr val="folHlink"/>
                </a:solidFill>
                <a:cs typeface="Times New Roman" pitchFamily="18" charset="0"/>
              </a:rPr>
              <a:t>НАЈВАЖНИЈЕ</a:t>
            </a:r>
            <a:r>
              <a:rPr lang="en-GB" b="1" u="sng" dirty="0" smtClean="0">
                <a:solidFill>
                  <a:schemeClr val="folHlink"/>
                </a:solidFill>
                <a:cs typeface="Times New Roman" pitchFamily="18" charset="0"/>
              </a:rPr>
              <a:t> </a:t>
            </a:r>
            <a:r>
              <a:rPr lang="sr-Latn-CS" b="1" u="sng" dirty="0" smtClean="0">
                <a:solidFill>
                  <a:schemeClr val="folHlink"/>
                </a:solidFill>
                <a:cs typeface="Times New Roman" pitchFamily="18" charset="0"/>
              </a:rPr>
              <a:t>АГРЕГАТНО</a:t>
            </a:r>
            <a:r>
              <a:rPr lang="en-GB" b="1" u="sng" dirty="0" smtClean="0">
                <a:solidFill>
                  <a:schemeClr val="folHlink"/>
                </a:solidFill>
                <a:cs typeface="Times New Roman" pitchFamily="18" charset="0"/>
              </a:rPr>
              <a:t> </a:t>
            </a:r>
            <a:r>
              <a:rPr lang="sr-Latn-CS" b="1" u="sng" dirty="0" smtClean="0">
                <a:solidFill>
                  <a:schemeClr val="folHlink"/>
                </a:solidFill>
                <a:cs typeface="Times New Roman" pitchFamily="18" charset="0"/>
              </a:rPr>
              <a:t>СТАЊЕ</a:t>
            </a:r>
            <a:r>
              <a:rPr lang="en-GB" b="1" u="sng" dirty="0" smtClean="0">
                <a:solidFill>
                  <a:schemeClr val="folHlink"/>
                </a:solidFill>
                <a:cs typeface="Times New Roman" pitchFamily="18" charset="0"/>
              </a:rPr>
              <a:t> !!!</a:t>
            </a:r>
            <a:endParaRPr lang="sr-Latn-CS" b="1" u="sng" dirty="0" smtClean="0">
              <a:solidFill>
                <a:schemeClr val="folHlink"/>
              </a:solidFill>
              <a:cs typeface="Times New Roman" pitchFamily="18" charset="0"/>
            </a:endParaRPr>
          </a:p>
          <a:p>
            <a:pPr eaLnBrk="1" fontAlgn="auto" hangingPunct="1">
              <a:spcAft>
                <a:spcPts val="0"/>
              </a:spcAft>
              <a:buFontTx/>
              <a:buNone/>
              <a:defRPr/>
            </a:pPr>
            <a:r>
              <a:rPr lang="sr-Latn-CS" b="1" dirty="0" smtClean="0">
                <a:solidFill>
                  <a:srgbClr val="FFFF00"/>
                </a:solidFill>
                <a:cs typeface="Times New Roman" pitchFamily="18" charset="0"/>
              </a:rPr>
              <a:t>Подела гасова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пара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по</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Хендерсону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Хагарду</a:t>
            </a:r>
            <a:r>
              <a:rPr lang="en-GB" b="1" dirty="0" smtClean="0">
                <a:solidFill>
                  <a:srgbClr val="FFFF00"/>
                </a:solidFill>
                <a:cs typeface="Times New Roman" pitchFamily="18" charset="0"/>
              </a:rPr>
              <a:t>:</a:t>
            </a:r>
            <a:r>
              <a:rPr lang="hr-HR" dirty="0" smtClean="0">
                <a:solidFill>
                  <a:srgbClr val="FFFF00"/>
                </a:solidFill>
              </a:rPr>
              <a:t> </a:t>
            </a:r>
            <a:endParaRPr lang="sr-Latn-CS" b="1" dirty="0" smtClean="0">
              <a:solidFill>
                <a:srgbClr val="FFFF00"/>
              </a:solidFill>
              <a:cs typeface="Times New Roman" pitchFamily="18" charset="0"/>
            </a:endParaRPr>
          </a:p>
          <a:p>
            <a:pPr eaLnBrk="1" fontAlgn="auto" hangingPunct="1">
              <a:spcAft>
                <a:spcPts val="0"/>
              </a:spcAft>
              <a:defRPr/>
            </a:pPr>
            <a:r>
              <a:rPr lang="en-GB" b="1" dirty="0" smtClean="0">
                <a:solidFill>
                  <a:srgbClr val="FFFF00"/>
                </a:solidFill>
                <a:cs typeface="Times New Roman" pitchFamily="18" charset="0"/>
              </a:rPr>
              <a:t>1. </a:t>
            </a:r>
            <a:r>
              <a:rPr lang="sr-Latn-CS" b="1" dirty="0" smtClean="0">
                <a:solidFill>
                  <a:srgbClr val="FFFF00"/>
                </a:solidFill>
                <a:cs typeface="Times New Roman" pitchFamily="18" charset="0"/>
              </a:rPr>
              <a:t>ЗАГУШЉИВЦИ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или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АСФИКТАНСИ</a:t>
            </a:r>
            <a:endParaRPr lang="en-GB" dirty="0" smtClean="0">
              <a:solidFill>
                <a:srgbClr val="FFFF00"/>
              </a:solidFill>
              <a:cs typeface="Times New Roman" pitchFamily="18" charset="0"/>
            </a:endParaRPr>
          </a:p>
          <a:p>
            <a:pPr eaLnBrk="1" fontAlgn="auto" hangingPunct="1">
              <a:spcAft>
                <a:spcPts val="0"/>
              </a:spcAft>
              <a:defRPr/>
            </a:pPr>
            <a:r>
              <a:rPr lang="en-GB" b="1" dirty="0" smtClean="0">
                <a:solidFill>
                  <a:srgbClr val="FFFF00"/>
                </a:solidFill>
                <a:cs typeface="Times New Roman" pitchFamily="18" charset="0"/>
              </a:rPr>
              <a:t>2. </a:t>
            </a:r>
            <a:r>
              <a:rPr lang="sr-Latn-CS" b="1" dirty="0" smtClean="0">
                <a:solidFill>
                  <a:srgbClr val="FFFF00"/>
                </a:solidFill>
                <a:cs typeface="Times New Roman" pitchFamily="18" charset="0"/>
              </a:rPr>
              <a:t>НАДРАЖЉИВЦИ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или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ИРИТАНСИ</a:t>
            </a:r>
            <a:endParaRPr lang="en-GB" dirty="0" smtClean="0">
              <a:solidFill>
                <a:srgbClr val="FFFF00"/>
              </a:solidFill>
              <a:cs typeface="Times New Roman" pitchFamily="18" charset="0"/>
            </a:endParaRPr>
          </a:p>
          <a:p>
            <a:pPr eaLnBrk="1" fontAlgn="auto" hangingPunct="1">
              <a:spcAft>
                <a:spcPts val="0"/>
              </a:spcAft>
              <a:defRPr/>
            </a:pPr>
            <a:r>
              <a:rPr lang="en-GB" b="1" dirty="0" smtClean="0">
                <a:solidFill>
                  <a:srgbClr val="FFFF00"/>
                </a:solidFill>
                <a:cs typeface="Times New Roman" pitchFamily="18" charset="0"/>
              </a:rPr>
              <a:t>3. </a:t>
            </a:r>
            <a:r>
              <a:rPr lang="sr-Latn-CS" b="1" dirty="0" smtClean="0">
                <a:solidFill>
                  <a:srgbClr val="FFFF00"/>
                </a:solidFill>
                <a:cs typeface="Times New Roman" pitchFamily="18" charset="0"/>
              </a:rPr>
              <a:t>ОПОЈНИ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ГАСОВИ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или</a:t>
            </a:r>
            <a:r>
              <a:rPr lang="en-GB" b="1" dirty="0" smtClean="0">
                <a:solidFill>
                  <a:srgbClr val="FFFF00"/>
                </a:solidFill>
                <a:cs typeface="Times New Roman" pitchFamily="18" charset="0"/>
              </a:rPr>
              <a:t> </a:t>
            </a:r>
            <a:endParaRPr lang="en-GB" dirty="0" smtClean="0">
              <a:solidFill>
                <a:srgbClr val="FFFF00"/>
              </a:solidFill>
              <a:cs typeface="Times New Roman" pitchFamily="18" charset="0"/>
            </a:endParaRPr>
          </a:p>
          <a:p>
            <a:pPr eaLnBrk="1" fontAlgn="auto" hangingPunct="1">
              <a:spcAft>
                <a:spcPts val="0"/>
              </a:spcAft>
              <a:buFontTx/>
              <a:buNone/>
              <a:defRPr/>
            </a:pP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АНЕСТЕТИЦИ</a:t>
            </a:r>
            <a:r>
              <a:rPr lang="en-GB" b="1" dirty="0" smtClean="0">
                <a:solidFill>
                  <a:srgbClr val="FFFF00"/>
                </a:solidFill>
                <a:cs typeface="Times New Roman" pitchFamily="18" charset="0"/>
              </a:rPr>
              <a:t>/</a:t>
            </a:r>
            <a:r>
              <a:rPr lang="sr-Latn-CS" b="1" dirty="0" smtClean="0">
                <a:solidFill>
                  <a:srgbClr val="FFFF00"/>
                </a:solidFill>
                <a:cs typeface="Times New Roman" pitchFamily="18" charset="0"/>
              </a:rPr>
              <a:t>НАРКОТИЦИ</a:t>
            </a:r>
            <a:r>
              <a:rPr lang="hr-HR" dirty="0" smtClean="0">
                <a:solidFill>
                  <a:srgbClr val="FFFF00"/>
                </a:solidFill>
              </a:rPr>
              <a:t> </a:t>
            </a:r>
          </a:p>
          <a:p>
            <a:pPr eaLnBrk="1" fontAlgn="auto" hangingPunct="1">
              <a:spcAft>
                <a:spcPts val="0"/>
              </a:spcAft>
              <a:defRPr/>
            </a:pPr>
            <a:endParaRPr lang="en-GB" dirty="0" smtClean="0">
              <a:solidFill>
                <a:schemeClr val="folHlink"/>
              </a:solidFill>
              <a:cs typeface="Times New Roman" pitchFamily="18" charset="0"/>
            </a:endParaRPr>
          </a:p>
          <a:p>
            <a:pPr eaLnBrk="1" fontAlgn="auto" hangingPunct="1">
              <a:spcAft>
                <a:spcPts val="0"/>
              </a:spcAft>
              <a:defRPr/>
            </a:pPr>
            <a:endParaRPr lang="hr-HR" dirty="0" smtClean="0">
              <a:solidFill>
                <a:schemeClr val="folHlink"/>
              </a:solidFill>
            </a:endParaRPr>
          </a:p>
        </p:txBody>
      </p:sp>
    </p:spTree>
    <p:extLst>
      <p:ext uri="{BB962C8B-B14F-4D97-AF65-F5344CB8AC3E}">
        <p14:creationId xmlns:p14="http://schemas.microsoft.com/office/powerpoint/2010/main" val="11341117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5107">
                                            <p:txEl>
                                              <p:pRg st="0" end="0"/>
                                            </p:txEl>
                                          </p:spTgt>
                                        </p:tgtEl>
                                        <p:attrNameLst>
                                          <p:attrName>style.visibility</p:attrName>
                                        </p:attrNameLst>
                                      </p:cBhvr>
                                      <p:to>
                                        <p:strVal val="visible"/>
                                      </p:to>
                                    </p:set>
                                    <p:animEffect transition="in" filter="box(out)">
                                      <p:cBhvr>
                                        <p:cTn id="7" dur="500"/>
                                        <p:tgtEl>
                                          <p:spTgt spid="1751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75107">
                                            <p:txEl>
                                              <p:pRg st="1" end="1"/>
                                            </p:txEl>
                                          </p:spTgt>
                                        </p:tgtEl>
                                        <p:attrNameLst>
                                          <p:attrName>style.visibility</p:attrName>
                                        </p:attrNameLst>
                                      </p:cBhvr>
                                      <p:to>
                                        <p:strVal val="visible"/>
                                      </p:to>
                                    </p:set>
                                    <p:animEffect transition="in" filter="box(out)">
                                      <p:cBhvr>
                                        <p:cTn id="12" dur="500"/>
                                        <p:tgtEl>
                                          <p:spTgt spid="1751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75107">
                                            <p:txEl>
                                              <p:pRg st="2" end="2"/>
                                            </p:txEl>
                                          </p:spTgt>
                                        </p:tgtEl>
                                        <p:attrNameLst>
                                          <p:attrName>style.visibility</p:attrName>
                                        </p:attrNameLst>
                                      </p:cBhvr>
                                      <p:to>
                                        <p:strVal val="visible"/>
                                      </p:to>
                                    </p:set>
                                    <p:animEffect transition="in" filter="box(out)">
                                      <p:cBhvr>
                                        <p:cTn id="17" dur="500"/>
                                        <p:tgtEl>
                                          <p:spTgt spid="17510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75107">
                                            <p:txEl>
                                              <p:pRg st="3" end="3"/>
                                            </p:txEl>
                                          </p:spTgt>
                                        </p:tgtEl>
                                        <p:attrNameLst>
                                          <p:attrName>style.visibility</p:attrName>
                                        </p:attrNameLst>
                                      </p:cBhvr>
                                      <p:to>
                                        <p:strVal val="visible"/>
                                      </p:to>
                                    </p:set>
                                    <p:animEffect transition="in" filter="box(out)">
                                      <p:cBhvr>
                                        <p:cTn id="22" dur="500"/>
                                        <p:tgtEl>
                                          <p:spTgt spid="17510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75107">
                                            <p:txEl>
                                              <p:pRg st="4" end="4"/>
                                            </p:txEl>
                                          </p:spTgt>
                                        </p:tgtEl>
                                        <p:attrNameLst>
                                          <p:attrName>style.visibility</p:attrName>
                                        </p:attrNameLst>
                                      </p:cBhvr>
                                      <p:to>
                                        <p:strVal val="visible"/>
                                      </p:to>
                                    </p:set>
                                    <p:animEffect transition="in" filter="box(out)">
                                      <p:cBhvr>
                                        <p:cTn id="27" dur="500"/>
                                        <p:tgtEl>
                                          <p:spTgt spid="17510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75107">
                                            <p:txEl>
                                              <p:pRg st="5" end="5"/>
                                            </p:txEl>
                                          </p:spTgt>
                                        </p:tgtEl>
                                        <p:attrNameLst>
                                          <p:attrName>style.visibility</p:attrName>
                                        </p:attrNameLst>
                                      </p:cBhvr>
                                      <p:to>
                                        <p:strVal val="visible"/>
                                      </p:to>
                                    </p:set>
                                    <p:animEffect transition="in" filter="box(out)">
                                      <p:cBhvr>
                                        <p:cTn id="32" dur="500"/>
                                        <p:tgtEl>
                                          <p:spTgt spid="1751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7" grpId="0" build="p"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7154" name="Rectangle 2"/>
          <p:cNvSpPr>
            <a:spLocks noGrp="1" noChangeArrowheads="1"/>
          </p:cNvSpPr>
          <p:nvPr>
            <p:ph type="ctrTitle"/>
          </p:nvPr>
        </p:nvSpPr>
        <p:spPr/>
        <p:txBody>
          <a:bodyPr/>
          <a:lstStyle/>
          <a:p>
            <a:pPr eaLnBrk="1" hangingPunct="1"/>
            <a:r>
              <a:rPr lang="en-GB" smtClean="0">
                <a:solidFill>
                  <a:schemeClr val="bg1"/>
                </a:solidFill>
              </a:rPr>
              <a:t>1. </a:t>
            </a:r>
            <a:r>
              <a:rPr lang="sr-Latn-CS" smtClean="0">
                <a:solidFill>
                  <a:schemeClr val="bg1"/>
                </a:solidFill>
              </a:rPr>
              <a:t>ЗАГУШЉИВЦИ</a:t>
            </a:r>
            <a:r>
              <a:rPr lang="en-GB" smtClean="0">
                <a:solidFill>
                  <a:schemeClr val="bg1"/>
                </a:solidFill>
              </a:rPr>
              <a:t> </a:t>
            </a:r>
            <a:r>
              <a:rPr lang="sr-Latn-CS" smtClean="0">
                <a:solidFill>
                  <a:schemeClr val="bg1"/>
                </a:solidFill>
              </a:rPr>
              <a:t>или</a:t>
            </a:r>
            <a:r>
              <a:rPr lang="en-GB" smtClean="0">
                <a:solidFill>
                  <a:schemeClr val="bg1"/>
                </a:solidFill>
              </a:rPr>
              <a:t> </a:t>
            </a:r>
            <a:r>
              <a:rPr lang="sr-Latn-CS" smtClean="0">
                <a:solidFill>
                  <a:schemeClr val="bg1"/>
                </a:solidFill>
              </a:rPr>
              <a:t>АСФИКТАНСИ</a:t>
            </a:r>
            <a:endParaRPr lang="en-GB" smtClean="0">
              <a:solidFill>
                <a:schemeClr val="bg1"/>
              </a:solidFill>
            </a:endParaRPr>
          </a:p>
        </p:txBody>
      </p:sp>
      <p:sp>
        <p:nvSpPr>
          <p:cNvPr id="177155" name="Rectangle 3"/>
          <p:cNvSpPr>
            <a:spLocks noGrp="1" noChangeArrowheads="1"/>
          </p:cNvSpPr>
          <p:nvPr>
            <p:ph type="subTitle" idx="1"/>
          </p:nvPr>
        </p:nvSpPr>
        <p:spPr>
          <a:xfrm>
            <a:off x="457347" y="609600"/>
            <a:ext cx="7843788" cy="5791200"/>
          </a:xfrm>
        </p:spPr>
        <p:txBody>
          <a:bodyPr>
            <a:normAutofit lnSpcReduction="10000"/>
          </a:bodyPr>
          <a:lstStyle/>
          <a:p>
            <a:pPr eaLnBrk="1" hangingPunct="1">
              <a:buFontTx/>
              <a:buNone/>
            </a:pPr>
            <a:r>
              <a:rPr lang="sr-Cyrl-RS" sz="2800" b="1" i="1" u="sng" smtClean="0">
                <a:solidFill>
                  <a:srgbClr val="FFFF00"/>
                </a:solidFill>
                <a:cs typeface="Times New Roman" pitchFamily="18" charset="0"/>
              </a:rPr>
              <a:t>А</a:t>
            </a:r>
            <a:r>
              <a:rPr lang="en-GB" sz="2800" b="1" i="1" u="sng" smtClean="0">
                <a:solidFill>
                  <a:srgbClr val="FFFF00"/>
                </a:solidFill>
                <a:cs typeface="Times New Roman" pitchFamily="18" charset="0"/>
              </a:rPr>
              <a:t>) </a:t>
            </a:r>
            <a:r>
              <a:rPr lang="sr-Cyrl-RS" sz="2800" b="1" i="1" u="sng" smtClean="0">
                <a:solidFill>
                  <a:srgbClr val="FFFF00"/>
                </a:solidFill>
                <a:cs typeface="Times New Roman" pitchFamily="18" charset="0"/>
              </a:rPr>
              <a:t>ЈЕДНОСТАВНИ</a:t>
            </a:r>
            <a:r>
              <a:rPr lang="en-GB" sz="2800" b="1" i="1" u="sng" smtClean="0">
                <a:solidFill>
                  <a:srgbClr val="FFFF00"/>
                </a:solidFill>
                <a:cs typeface="Times New Roman" pitchFamily="18" charset="0"/>
              </a:rPr>
              <a:t> </a:t>
            </a:r>
            <a:r>
              <a:rPr lang="sr-Cyrl-RS" sz="2800" b="1" i="1" u="sng" smtClean="0">
                <a:solidFill>
                  <a:srgbClr val="FFFF00"/>
                </a:solidFill>
                <a:cs typeface="Times New Roman" pitchFamily="18" charset="0"/>
              </a:rPr>
              <a:t>ИЛИ</a:t>
            </a:r>
            <a:r>
              <a:rPr lang="en-GB" sz="2800" b="1" i="1" u="sng" smtClean="0">
                <a:solidFill>
                  <a:srgbClr val="FFFF00"/>
                </a:solidFill>
                <a:cs typeface="Times New Roman" pitchFamily="18" charset="0"/>
              </a:rPr>
              <a:t> </a:t>
            </a:r>
            <a:r>
              <a:rPr lang="sr-Cyrl-RS" sz="2800" b="1" i="1" u="sng" smtClean="0">
                <a:solidFill>
                  <a:srgbClr val="FFFF00"/>
                </a:solidFill>
                <a:cs typeface="Times New Roman" pitchFamily="18" charset="0"/>
              </a:rPr>
              <a:t>ИНЕРТНИ</a:t>
            </a:r>
            <a:r>
              <a:rPr lang="hr-HR" sz="2800" smtClean="0">
                <a:solidFill>
                  <a:srgbClr val="FFFF00"/>
                </a:solidFill>
              </a:rPr>
              <a:t> </a:t>
            </a:r>
          </a:p>
          <a:p>
            <a:pPr eaLnBrk="1" hangingPunct="1"/>
            <a:r>
              <a:rPr lang="sr-Cyrl-RS" sz="2800" b="1" smtClean="0">
                <a:solidFill>
                  <a:srgbClr val="FFFF00"/>
                </a:solidFill>
                <a:cs typeface="Times New Roman" pitchFamily="18" charset="0"/>
              </a:rPr>
              <a:t>Издишу</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се</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у</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истом</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облику</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у</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каквом</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су</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удахнути</a:t>
            </a:r>
            <a:r>
              <a:rPr lang="en-GB" sz="2800" b="1" smtClean="0">
                <a:solidFill>
                  <a:srgbClr val="FFFF00"/>
                </a:solidFill>
                <a:cs typeface="Times New Roman" pitchFamily="18" charset="0"/>
                <a:sym typeface="Symbol" pitchFamily="18" charset="2"/>
              </a:rPr>
              <a:t></a:t>
            </a:r>
            <a:r>
              <a:rPr lang="en-GB" sz="2800" b="1" smtClean="0">
                <a:solidFill>
                  <a:srgbClr val="FFFF00"/>
                </a:solidFill>
                <a:cs typeface="Times New Roman" pitchFamily="18" charset="0"/>
              </a:rPr>
              <a:t> </a:t>
            </a:r>
            <a:r>
              <a:rPr lang="sr-Cyrl-RS" sz="2800" b="1" smtClean="0">
                <a:solidFill>
                  <a:schemeClr val="hlink"/>
                </a:solidFill>
                <a:cs typeface="Times New Roman" pitchFamily="18" charset="0"/>
              </a:rPr>
              <a:t>НЕМА</a:t>
            </a:r>
            <a:r>
              <a:rPr lang="en-GB" sz="2800" b="1" smtClean="0">
                <a:solidFill>
                  <a:schemeClr val="hlink"/>
                </a:solidFill>
                <a:cs typeface="Times New Roman" pitchFamily="18" charset="0"/>
              </a:rPr>
              <a:t> </a:t>
            </a:r>
            <a:r>
              <a:rPr lang="sr-Cyrl-RS" sz="2800" b="1" smtClean="0">
                <a:solidFill>
                  <a:schemeClr val="hlink"/>
                </a:solidFill>
                <a:cs typeface="Times New Roman" pitchFamily="18" charset="0"/>
              </a:rPr>
              <a:t>КЛАСИЧНОГ</a:t>
            </a:r>
            <a:r>
              <a:rPr lang="en-GB" sz="2800" b="1" smtClean="0">
                <a:solidFill>
                  <a:schemeClr val="hlink"/>
                </a:solidFill>
                <a:cs typeface="Times New Roman" pitchFamily="18" charset="0"/>
              </a:rPr>
              <a:t> </a:t>
            </a:r>
            <a:r>
              <a:rPr lang="sr-Cyrl-RS" sz="2800" b="1" smtClean="0">
                <a:solidFill>
                  <a:schemeClr val="hlink"/>
                </a:solidFill>
                <a:cs typeface="Times New Roman" pitchFamily="18" charset="0"/>
              </a:rPr>
              <a:t>ТОКСИЧНОГ</a:t>
            </a:r>
            <a:r>
              <a:rPr lang="en-GB" sz="2800" b="1" smtClean="0">
                <a:solidFill>
                  <a:schemeClr val="hlink"/>
                </a:solidFill>
                <a:cs typeface="Times New Roman" pitchFamily="18" charset="0"/>
              </a:rPr>
              <a:t> </a:t>
            </a:r>
            <a:r>
              <a:rPr lang="sr-Cyrl-RS" sz="2800" b="1" smtClean="0">
                <a:solidFill>
                  <a:schemeClr val="hlink"/>
                </a:solidFill>
                <a:cs typeface="Times New Roman" pitchFamily="18" charset="0"/>
              </a:rPr>
              <a:t>УЧИНКА</a:t>
            </a:r>
            <a:r>
              <a:rPr lang="hr-HR" sz="2800" smtClean="0">
                <a:solidFill>
                  <a:schemeClr val="hlink"/>
                </a:solidFill>
              </a:rPr>
              <a:t> </a:t>
            </a:r>
            <a:endParaRPr lang="sr-Cyrl-RS" sz="2800" smtClean="0">
              <a:solidFill>
                <a:schemeClr val="hlink"/>
              </a:solidFill>
            </a:endParaRPr>
          </a:p>
          <a:p>
            <a:pPr eaLnBrk="1" hangingPunct="1">
              <a:buFontTx/>
              <a:buNone/>
            </a:pPr>
            <a:endParaRPr lang="sr-Cyrl-RS" sz="2800" smtClean="0">
              <a:solidFill>
                <a:schemeClr val="hlink"/>
              </a:solidFill>
            </a:endParaRPr>
          </a:p>
          <a:p>
            <a:pPr eaLnBrk="1" hangingPunct="1">
              <a:buFontTx/>
              <a:buNone/>
            </a:pPr>
            <a:endParaRPr lang="sr-Cyrl-RS" sz="2800" smtClean="0">
              <a:solidFill>
                <a:srgbClr val="FFFF00"/>
              </a:solidFill>
            </a:endParaRPr>
          </a:p>
          <a:p>
            <a:pPr eaLnBrk="1" hangingPunct="1">
              <a:buFontTx/>
              <a:buNone/>
            </a:pPr>
            <a:endParaRPr lang="sr-Cyrl-RS" sz="2800" smtClean="0">
              <a:solidFill>
                <a:srgbClr val="FFFF00"/>
              </a:solidFill>
            </a:endParaRPr>
          </a:p>
          <a:p>
            <a:pPr eaLnBrk="1" hangingPunct="1">
              <a:buFontTx/>
              <a:buNone/>
            </a:pPr>
            <a:endParaRPr lang="sr-Cyrl-RS" sz="2800" smtClean="0">
              <a:solidFill>
                <a:srgbClr val="FFFF00"/>
              </a:solidFill>
            </a:endParaRPr>
          </a:p>
          <a:p>
            <a:pPr eaLnBrk="1" hangingPunct="1">
              <a:buFontTx/>
              <a:buNone/>
            </a:pPr>
            <a:r>
              <a:rPr lang="sr-Cyrl-RS" sz="2800" smtClean="0">
                <a:solidFill>
                  <a:srgbClr val="FFFF00"/>
                </a:solidFill>
              </a:rPr>
              <a:t>МЕТАН</a:t>
            </a:r>
            <a:r>
              <a:rPr lang="hr-HR" sz="2800" smtClean="0">
                <a:solidFill>
                  <a:srgbClr val="FFFF00"/>
                </a:solidFill>
              </a:rPr>
              <a:t>, </a:t>
            </a:r>
            <a:r>
              <a:rPr lang="sr-Cyrl-RS" sz="2800" smtClean="0">
                <a:solidFill>
                  <a:srgbClr val="FFFF00"/>
                </a:solidFill>
              </a:rPr>
              <a:t>ЕТАН</a:t>
            </a:r>
            <a:r>
              <a:rPr lang="hr-HR" sz="2800" smtClean="0">
                <a:solidFill>
                  <a:srgbClr val="FFFF00"/>
                </a:solidFill>
              </a:rPr>
              <a:t>, </a:t>
            </a:r>
            <a:r>
              <a:rPr lang="sr-Cyrl-RS" sz="2800" smtClean="0">
                <a:solidFill>
                  <a:srgbClr val="FFFF00"/>
                </a:solidFill>
              </a:rPr>
              <a:t>АЗОТ</a:t>
            </a:r>
            <a:endParaRPr lang="sr-Cyrl-RS" sz="2800" smtClean="0">
              <a:solidFill>
                <a:schemeClr val="hlink"/>
              </a:solidFill>
            </a:endParaRPr>
          </a:p>
          <a:p>
            <a:pPr eaLnBrk="1" hangingPunct="1"/>
            <a:r>
              <a:rPr lang="sr-Cyrl-RS" sz="2800" b="1" smtClean="0">
                <a:solidFill>
                  <a:srgbClr val="FFFF00"/>
                </a:solidFill>
                <a:cs typeface="Times New Roman" pitchFamily="18" charset="0"/>
              </a:rPr>
              <a:t>Делују</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механизмом</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индиректне</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хипоксије</a:t>
            </a:r>
            <a:r>
              <a:rPr lang="hr-HR" sz="2800" b="1" smtClean="0">
                <a:solidFill>
                  <a:srgbClr val="FFFF00"/>
                </a:solidFill>
              </a:rPr>
              <a:t> </a:t>
            </a:r>
            <a:r>
              <a:rPr lang="en-US" sz="2800" b="1" smtClean="0">
                <a:solidFill>
                  <a:srgbClr val="FFFF00"/>
                </a:solidFill>
              </a:rPr>
              <a:t>-</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смањују</a:t>
            </a:r>
            <a:r>
              <a:rPr lang="en-GB" sz="2800" b="1" smtClean="0">
                <a:solidFill>
                  <a:srgbClr val="FFFF00"/>
                </a:solidFill>
                <a:cs typeface="Times New Roman" pitchFamily="18" charset="0"/>
              </a:rPr>
              <a:t> </a:t>
            </a:r>
            <a:r>
              <a:rPr lang="en-US" sz="2800" b="1" smtClean="0">
                <a:solidFill>
                  <a:srgbClr val="FFFF00"/>
                </a:solidFill>
                <a:cs typeface="Times New Roman" pitchFamily="18" charset="0"/>
              </a:rPr>
              <a:t>p</a:t>
            </a:r>
            <a:r>
              <a:rPr lang="sr-Cyrl-RS" sz="2800" b="1" smtClean="0">
                <a:solidFill>
                  <a:srgbClr val="FFFF00"/>
                </a:solidFill>
                <a:cs typeface="Times New Roman" pitchFamily="18" charset="0"/>
              </a:rPr>
              <a:t>О</a:t>
            </a:r>
            <a:r>
              <a:rPr lang="en-GB" sz="2800" b="1" baseline="-30000" smtClean="0">
                <a:solidFill>
                  <a:srgbClr val="FFFF00"/>
                </a:solidFill>
                <a:cs typeface="Times New Roman" pitchFamily="18" charset="0"/>
              </a:rPr>
              <a:t>2</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у</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ваздуху</a:t>
            </a:r>
            <a:r>
              <a:rPr lang="en-GB" sz="2800" b="1" smtClean="0">
                <a:solidFill>
                  <a:srgbClr val="FFFF00"/>
                </a:solidFill>
                <a:cs typeface="Times New Roman" pitchFamily="18" charset="0"/>
                <a:sym typeface="Symbol" pitchFamily="18" charset="2"/>
              </a:rPr>
              <a:t></a:t>
            </a:r>
            <a:r>
              <a:rPr lang="sr-Cyrl-RS" sz="2800" b="1" smtClean="0">
                <a:solidFill>
                  <a:srgbClr val="FFFF00"/>
                </a:solidFill>
                <a:cs typeface="Times New Roman" pitchFamily="18" charset="0"/>
              </a:rPr>
              <a:t>сва</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је</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симптоматологија</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с</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тим</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у</a:t>
            </a:r>
            <a:r>
              <a:rPr lang="en-GB" sz="2800" b="1" smtClean="0">
                <a:solidFill>
                  <a:srgbClr val="FFFF00"/>
                </a:solidFill>
                <a:cs typeface="Times New Roman" pitchFamily="18" charset="0"/>
              </a:rPr>
              <a:t> </a:t>
            </a:r>
            <a:r>
              <a:rPr lang="sr-Cyrl-RS" sz="2800" b="1" smtClean="0">
                <a:solidFill>
                  <a:srgbClr val="FFFF00"/>
                </a:solidFill>
                <a:cs typeface="Times New Roman" pitchFamily="18" charset="0"/>
              </a:rPr>
              <a:t>вези</a:t>
            </a:r>
            <a:endParaRPr lang="en-GB" sz="2800" smtClean="0">
              <a:solidFill>
                <a:srgbClr val="FFFF00"/>
              </a:solidFill>
              <a:cs typeface="Times New Roman" pitchFamily="18" charset="0"/>
            </a:endParaRPr>
          </a:p>
          <a:p>
            <a:pPr eaLnBrk="1" hangingPunct="1"/>
            <a:endParaRPr lang="hr-HR" sz="2800" smtClean="0">
              <a:solidFill>
                <a:schemeClr val="hlink"/>
              </a:solidFill>
            </a:endParaRPr>
          </a:p>
        </p:txBody>
      </p:sp>
    </p:spTree>
    <p:extLst>
      <p:ext uri="{BB962C8B-B14F-4D97-AF65-F5344CB8AC3E}">
        <p14:creationId xmlns:p14="http://schemas.microsoft.com/office/powerpoint/2010/main" val="779805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71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77155">
                                            <p:txEl>
                                              <p:pRg st="0" end="0"/>
                                            </p:txEl>
                                          </p:spTgt>
                                        </p:tgtEl>
                                        <p:attrNameLst>
                                          <p:attrName>style.visibility</p:attrName>
                                        </p:attrNameLst>
                                      </p:cBhvr>
                                      <p:to>
                                        <p:strVal val="visible"/>
                                      </p:to>
                                    </p:set>
                                    <p:anim calcmode="lin" valueType="num">
                                      <p:cBhvr additive="base">
                                        <p:cTn id="11" dur="500" fill="hold"/>
                                        <p:tgtEl>
                                          <p:spTgt spid="17715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7715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77155">
                                            <p:txEl>
                                              <p:pRg st="1" end="1"/>
                                            </p:txEl>
                                          </p:spTgt>
                                        </p:tgtEl>
                                        <p:attrNameLst>
                                          <p:attrName>style.visibility</p:attrName>
                                        </p:attrNameLst>
                                      </p:cBhvr>
                                      <p:to>
                                        <p:strVal val="visible"/>
                                      </p:to>
                                    </p:set>
                                    <p:anim calcmode="lin" valueType="num">
                                      <p:cBhvr additive="base">
                                        <p:cTn id="17" dur="500" fill="hold"/>
                                        <p:tgtEl>
                                          <p:spTgt spid="177155">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7715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77155">
                                            <p:txEl>
                                              <p:pRg st="6" end="6"/>
                                            </p:txEl>
                                          </p:spTgt>
                                        </p:tgtEl>
                                        <p:attrNameLst>
                                          <p:attrName>style.visibility</p:attrName>
                                        </p:attrNameLst>
                                      </p:cBhvr>
                                      <p:to>
                                        <p:strVal val="visible"/>
                                      </p:to>
                                    </p:set>
                                    <p:anim calcmode="lin" valueType="num">
                                      <p:cBhvr additive="base">
                                        <p:cTn id="23" dur="500" fill="hold"/>
                                        <p:tgtEl>
                                          <p:spTgt spid="177155">
                                            <p:txEl>
                                              <p:pRg st="6" end="6"/>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7715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77155">
                                            <p:txEl>
                                              <p:pRg st="7" end="7"/>
                                            </p:txEl>
                                          </p:spTgt>
                                        </p:tgtEl>
                                        <p:attrNameLst>
                                          <p:attrName>style.visibility</p:attrName>
                                        </p:attrNameLst>
                                      </p:cBhvr>
                                      <p:to>
                                        <p:strVal val="visible"/>
                                      </p:to>
                                    </p:set>
                                    <p:anim calcmode="lin" valueType="num">
                                      <p:cBhvr additive="base">
                                        <p:cTn id="29" dur="500" fill="hold"/>
                                        <p:tgtEl>
                                          <p:spTgt spid="177155">
                                            <p:txEl>
                                              <p:pRg st="7" end="7"/>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77155">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4" grpId="0" autoUpdateAnimBg="0"/>
      <p:bldP spid="177155" grpId="0" build="p" autoUpdateAnimBg="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ctrTitle"/>
          </p:nvPr>
        </p:nvSpPr>
        <p:spPr>
          <a:xfrm>
            <a:off x="350340" y="228600"/>
            <a:ext cx="7771960" cy="1143000"/>
          </a:xfrm>
        </p:spPr>
        <p:txBody>
          <a:bodyPr/>
          <a:lstStyle/>
          <a:p>
            <a:pPr eaLnBrk="1" hangingPunct="1"/>
            <a:r>
              <a:rPr lang="sr-Latn-CS" sz="2800" b="1" smtClean="0">
                <a:solidFill>
                  <a:srgbClr val="FFFF00"/>
                </a:solidFill>
              </a:rPr>
              <a:t>КИСЕОНИК</a:t>
            </a:r>
            <a:endParaRPr lang="hr-HR" sz="2800" smtClean="0">
              <a:solidFill>
                <a:srgbClr val="FFFF00"/>
              </a:solidFill>
              <a:cs typeface="Times New Roman" pitchFamily="18" charset="0"/>
            </a:endParaRPr>
          </a:p>
        </p:txBody>
      </p:sp>
      <p:sp>
        <p:nvSpPr>
          <p:cNvPr id="141315" name="Rectangle 3"/>
          <p:cNvSpPr>
            <a:spLocks noGrp="1" noChangeArrowheads="1"/>
          </p:cNvSpPr>
          <p:nvPr>
            <p:ph type="subTitle" idx="1"/>
          </p:nvPr>
        </p:nvSpPr>
        <p:spPr>
          <a:xfrm>
            <a:off x="139256" y="1524000"/>
            <a:ext cx="8865488" cy="4114800"/>
          </a:xfrm>
        </p:spPr>
        <p:txBody>
          <a:bodyPr rtlCol="0">
            <a:normAutofit fontScale="92500" lnSpcReduction="20000"/>
          </a:bodyPr>
          <a:lstStyle/>
          <a:p>
            <a:pPr eaLnBrk="1" fontAlgn="auto" hangingPunct="1">
              <a:spcAft>
                <a:spcPts val="0"/>
              </a:spcAft>
              <a:defRPr/>
            </a:pPr>
            <a:r>
              <a:rPr lang="sr-Latn-CS" sz="2300" b="1" u="sng" smtClean="0">
                <a:solidFill>
                  <a:srgbClr val="FFFF00"/>
                </a:solidFill>
                <a:cs typeface="Times New Roman" pitchFamily="18" charset="0"/>
              </a:rPr>
              <a:t>Код</a:t>
            </a:r>
            <a:r>
              <a:rPr lang="en-GB" sz="2300" b="1" u="sng" smtClean="0">
                <a:solidFill>
                  <a:srgbClr val="FFFF00"/>
                </a:solidFill>
                <a:cs typeface="Times New Roman" pitchFamily="18" charset="0"/>
              </a:rPr>
              <a:t> 15%:</a:t>
            </a:r>
            <a:r>
              <a:rPr lang="en-GB" sz="2300" b="1" smtClean="0">
                <a:solidFill>
                  <a:srgbClr val="FFFF00"/>
                </a:solidFill>
                <a:cs typeface="Times New Roman" pitchFamily="18" charset="0"/>
              </a:rPr>
              <a:t> </a:t>
            </a:r>
            <a:r>
              <a:rPr lang="sr-Latn-CS" sz="2300" b="1" i="1" u="sng" smtClean="0">
                <a:solidFill>
                  <a:srgbClr val="FFFF00"/>
                </a:solidFill>
                <a:cs typeface="Times New Roman" pitchFamily="18" charset="0"/>
              </a:rPr>
              <a:t>у</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базалним</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условима</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ништа</a:t>
            </a:r>
            <a:endParaRPr lang="en-GB" sz="2300" smtClean="0">
              <a:solidFill>
                <a:srgbClr val="FFFF00"/>
              </a:solidFill>
              <a:cs typeface="Times New Roman" pitchFamily="18" charset="0"/>
            </a:endParaRPr>
          </a:p>
          <a:p>
            <a:pPr eaLnBrk="1" fontAlgn="auto" hangingPunct="1">
              <a:spcAft>
                <a:spcPts val="0"/>
              </a:spcAft>
              <a:buFontTx/>
              <a:buNone/>
              <a:defRPr/>
            </a:pPr>
            <a:r>
              <a:rPr lang="en-GB" sz="2300" b="1" smtClean="0">
                <a:solidFill>
                  <a:srgbClr val="FFFF00"/>
                </a:solidFill>
                <a:cs typeface="Times New Roman" pitchFamily="18" charset="0"/>
              </a:rPr>
              <a:t>	</a:t>
            </a:r>
            <a:r>
              <a:rPr lang="sr-Latn-CS" sz="2300" b="1" i="1" u="sng" smtClean="0">
                <a:solidFill>
                  <a:srgbClr val="FFFF00"/>
                </a:solidFill>
                <a:cs typeface="Times New Roman" pitchFamily="18" charset="0"/>
              </a:rPr>
              <a:t>код</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тешког</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рада</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већ</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главобоља</a:t>
            </a:r>
            <a:endParaRPr lang="hr-HR" sz="2300" b="1" smtClean="0">
              <a:solidFill>
                <a:srgbClr val="FFFF00"/>
              </a:solidFill>
            </a:endParaRPr>
          </a:p>
          <a:p>
            <a:pPr eaLnBrk="1" fontAlgn="auto" hangingPunct="1">
              <a:spcAft>
                <a:spcPts val="0"/>
              </a:spcAft>
              <a:defRPr/>
            </a:pPr>
            <a:r>
              <a:rPr lang="sr-Latn-CS" sz="2300" b="1" u="sng" smtClean="0">
                <a:solidFill>
                  <a:srgbClr val="FFFF00"/>
                </a:solidFill>
                <a:cs typeface="Times New Roman" pitchFamily="18" charset="0"/>
              </a:rPr>
              <a:t>Код</a:t>
            </a:r>
            <a:r>
              <a:rPr lang="en-GB" sz="2300" b="1" u="sng" smtClean="0">
                <a:solidFill>
                  <a:srgbClr val="FFFF00"/>
                </a:solidFill>
                <a:cs typeface="Times New Roman" pitchFamily="18" charset="0"/>
              </a:rPr>
              <a:t> 12%:</a:t>
            </a:r>
            <a:r>
              <a:rPr lang="en-GB" sz="2300" b="1" smtClean="0">
                <a:solidFill>
                  <a:srgbClr val="FFFF00"/>
                </a:solidFill>
                <a:cs typeface="Times New Roman" pitchFamily="18" charset="0"/>
              </a:rPr>
              <a:t> </a:t>
            </a:r>
            <a:r>
              <a:rPr lang="sr-Latn-CS" sz="2300" b="1" i="1" u="sng" smtClean="0">
                <a:solidFill>
                  <a:srgbClr val="FFFF00"/>
                </a:solidFill>
                <a:cs typeface="Times New Roman" pitchFamily="18" charset="0"/>
              </a:rPr>
              <a:t>у</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базалним</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условима</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главоб</a:t>
            </a:r>
            <a:r>
              <a:rPr lang="sr-Latn-CS" sz="2300" b="1" smtClean="0">
                <a:solidFill>
                  <a:srgbClr val="FFFF00"/>
                </a:solidFill>
              </a:rPr>
              <a:t>оља</a:t>
            </a:r>
            <a:endParaRPr lang="hr-HR" sz="2300" b="1" smtClean="0">
              <a:solidFill>
                <a:srgbClr val="FFFF00"/>
              </a:solidFill>
            </a:endParaRPr>
          </a:p>
          <a:p>
            <a:pPr eaLnBrk="1" fontAlgn="auto" hangingPunct="1">
              <a:spcAft>
                <a:spcPts val="0"/>
              </a:spcAft>
              <a:defRPr/>
            </a:pPr>
            <a:r>
              <a:rPr lang="sr-Latn-CS" sz="2300" b="1" i="1" u="sng" smtClean="0">
                <a:solidFill>
                  <a:srgbClr val="FFFF00"/>
                </a:solidFill>
                <a:cs typeface="Times New Roman" pitchFamily="18" charset="0"/>
              </a:rPr>
              <a:t>код</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тешког</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рада</a:t>
            </a:r>
            <a:r>
              <a:rPr lang="en-GB" sz="2300" b="1" smtClean="0">
                <a:solidFill>
                  <a:srgbClr val="FFFF00"/>
                </a:solidFill>
                <a:cs typeface="Times New Roman" pitchFamily="18" charset="0"/>
              </a:rPr>
              <a:t> : </a:t>
            </a:r>
            <a:r>
              <a:rPr lang="sr-Latn-CS" sz="2300" b="1" smtClean="0">
                <a:solidFill>
                  <a:srgbClr val="FFFF00"/>
                </a:solidFill>
                <a:cs typeface="Times New Roman" pitchFamily="18" charset="0"/>
              </a:rPr>
              <a:t>палпитације</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тахипнеа</a:t>
            </a:r>
            <a:r>
              <a:rPr lang="en-GB" sz="2300" b="1" smtClean="0">
                <a:solidFill>
                  <a:srgbClr val="FFFF00"/>
                </a:solidFill>
                <a:cs typeface="Times New Roman" pitchFamily="18" charset="0"/>
              </a:rPr>
              <a:t>, </a:t>
            </a:r>
          </a:p>
          <a:p>
            <a:pPr eaLnBrk="1" fontAlgn="auto" hangingPunct="1">
              <a:spcAft>
                <a:spcPts val="0"/>
              </a:spcAft>
              <a:buFontTx/>
              <a:buNone/>
              <a:defRPr/>
            </a:pP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хипервентилација</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мучнина</a:t>
            </a:r>
            <a:endParaRPr lang="en-GB" sz="2300" smtClean="0">
              <a:solidFill>
                <a:srgbClr val="FFFF00"/>
              </a:solidFill>
            </a:endParaRPr>
          </a:p>
          <a:p>
            <a:pPr eaLnBrk="1" fontAlgn="auto" hangingPunct="1">
              <a:spcAft>
                <a:spcPts val="0"/>
              </a:spcAft>
              <a:defRPr/>
            </a:pPr>
            <a:r>
              <a:rPr lang="sr-Latn-CS" sz="2300" b="1" u="sng" smtClean="0">
                <a:solidFill>
                  <a:srgbClr val="FFFF00"/>
                </a:solidFill>
                <a:cs typeface="Times New Roman" pitchFamily="18" charset="0"/>
              </a:rPr>
              <a:t>Код</a:t>
            </a:r>
            <a:r>
              <a:rPr lang="en-GB" sz="2300" b="1" u="sng" smtClean="0">
                <a:solidFill>
                  <a:srgbClr val="FFFF00"/>
                </a:solidFill>
                <a:cs typeface="Times New Roman" pitchFamily="18" charset="0"/>
              </a:rPr>
              <a:t> 10%:</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у</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базалним</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условима</a:t>
            </a:r>
            <a:r>
              <a:rPr lang="en-GB" sz="2300" b="1" i="1" u="sng" smtClean="0">
                <a:solidFill>
                  <a:srgbClr val="FFFF00"/>
                </a:solidFill>
                <a:cs typeface="Times New Roman" pitchFamily="18" charset="0"/>
              </a:rPr>
              <a:t> </a:t>
            </a:r>
            <a:r>
              <a:rPr lang="sr-Latn-CS" sz="2300" b="1" smtClean="0">
                <a:solidFill>
                  <a:srgbClr val="FFFF00"/>
                </a:solidFill>
                <a:cs typeface="Times New Roman" pitchFamily="18" charset="0"/>
                <a:sym typeface="Symbol" pitchFamily="18" charset="2"/>
              </a:rPr>
              <a:t>-</a:t>
            </a:r>
            <a:r>
              <a:rPr lang="en-GB" sz="2300" b="1" smtClean="0">
                <a:solidFill>
                  <a:srgbClr val="FFFF00"/>
                </a:solidFill>
                <a:cs typeface="Times New Roman" pitchFamily="18" charset="0"/>
                <a:sym typeface="Symbol" pitchFamily="18" charset="2"/>
              </a:rPr>
              <a:t> </a:t>
            </a:r>
            <a:r>
              <a:rPr lang="sr-Latn-CS" sz="2300" b="1" smtClean="0">
                <a:solidFill>
                  <a:srgbClr val="FFFF00"/>
                </a:solidFill>
                <a:cs typeface="Times New Roman" pitchFamily="18" charset="0"/>
              </a:rPr>
              <a:t>палпитације</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тахипнеа</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хипервентилација</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мучнина</a:t>
            </a:r>
            <a:r>
              <a:rPr lang="en-GB" sz="2300" b="1" smtClean="0">
                <a:solidFill>
                  <a:srgbClr val="FFFF00"/>
                </a:solidFill>
                <a:cs typeface="Times New Roman" pitchFamily="18" charset="0"/>
                <a:sym typeface="Symbol" pitchFamily="18" charset="2"/>
              </a:rPr>
              <a:t> </a:t>
            </a:r>
            <a:r>
              <a:rPr lang="en-GB" sz="2300" b="1" smtClean="0">
                <a:solidFill>
                  <a:srgbClr val="FFFF00"/>
                </a:solidFill>
                <a:cs typeface="Times New Roman" pitchFamily="18" charset="0"/>
              </a:rPr>
              <a:t>		</a:t>
            </a:r>
            <a:endParaRPr lang="hr-HR" sz="2300" b="1" smtClean="0">
              <a:solidFill>
                <a:srgbClr val="FFFF00"/>
              </a:solidFill>
            </a:endParaRPr>
          </a:p>
          <a:p>
            <a:pPr eaLnBrk="1" fontAlgn="auto" hangingPunct="1">
              <a:spcAft>
                <a:spcPts val="0"/>
              </a:spcAft>
              <a:defRPr/>
            </a:pPr>
            <a:r>
              <a:rPr lang="sr-Latn-CS" sz="2300" b="1" i="1" u="sng" smtClean="0">
                <a:solidFill>
                  <a:srgbClr val="FFFF00"/>
                </a:solidFill>
                <a:cs typeface="Times New Roman" pitchFamily="18" charset="0"/>
              </a:rPr>
              <a:t>код</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тешког</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рада</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централно</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повраћање</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адинамија</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свест</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очувана</a:t>
            </a:r>
            <a:r>
              <a:rPr lang="en-GB" sz="2300" b="1" smtClean="0">
                <a:solidFill>
                  <a:srgbClr val="FFFF00"/>
                </a:solidFill>
                <a:cs typeface="Times New Roman" pitchFamily="18" charset="0"/>
              </a:rPr>
              <a:t> </a:t>
            </a:r>
            <a:endParaRPr lang="sr-Latn-CS" sz="2300" b="1" smtClean="0">
              <a:solidFill>
                <a:srgbClr val="FFFF00"/>
              </a:solidFill>
              <a:cs typeface="Times New Roman" pitchFamily="18" charset="0"/>
            </a:endParaRPr>
          </a:p>
          <a:p>
            <a:pPr eaLnBrk="1" fontAlgn="auto" hangingPunct="1">
              <a:spcAft>
                <a:spcPts val="0"/>
              </a:spcAft>
              <a:defRPr/>
            </a:pPr>
            <a:r>
              <a:rPr lang="sr-Latn-CS" sz="2300" b="1" u="sng" smtClean="0">
                <a:solidFill>
                  <a:srgbClr val="FFFF00"/>
                </a:solidFill>
                <a:cs typeface="Times New Roman" pitchFamily="18" charset="0"/>
              </a:rPr>
              <a:t>Код</a:t>
            </a:r>
            <a:r>
              <a:rPr lang="en-GB" sz="2300" b="1" u="sng" smtClean="0">
                <a:solidFill>
                  <a:srgbClr val="FFFF00"/>
                </a:solidFill>
                <a:cs typeface="Times New Roman" pitchFamily="18" charset="0"/>
              </a:rPr>
              <a:t> 8%: </a:t>
            </a:r>
            <a:r>
              <a:rPr lang="sr-Latn-CS" sz="2300" b="1" i="1" u="sng" smtClean="0">
                <a:solidFill>
                  <a:srgbClr val="FFFF00"/>
                </a:solidFill>
                <a:cs typeface="Times New Roman" pitchFamily="18" charset="0"/>
              </a:rPr>
              <a:t>у</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базалним</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условима</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sym typeface="Symbol" pitchFamily="18" charset="2"/>
              </a:rPr>
              <a:t>-</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централно</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повраћање</a:t>
            </a:r>
            <a:r>
              <a:rPr lang="en-GB" sz="2300" b="1" smtClean="0">
                <a:solidFill>
                  <a:srgbClr val="FFFF00"/>
                </a:solidFill>
                <a:cs typeface="Times New Roman" pitchFamily="18" charset="0"/>
              </a:rPr>
              <a:t>, </a:t>
            </a:r>
            <a:r>
              <a:rPr lang="sr-Latn-CS" sz="2300" b="1" smtClean="0">
                <a:solidFill>
                  <a:srgbClr val="FFFF00"/>
                </a:solidFill>
              </a:rPr>
              <a:t>а</a:t>
            </a:r>
            <a:r>
              <a:rPr lang="sr-Latn-CS" sz="2300" b="1" smtClean="0">
                <a:solidFill>
                  <a:srgbClr val="FFFF00"/>
                </a:solidFill>
                <a:cs typeface="Times New Roman" pitchFamily="18" charset="0"/>
              </a:rPr>
              <a:t>динамија</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свест</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очувана</a:t>
            </a:r>
            <a:r>
              <a:rPr lang="en-GB" sz="2300" b="1" smtClean="0">
                <a:solidFill>
                  <a:srgbClr val="FFFF00"/>
                </a:solidFill>
                <a:cs typeface="Times New Roman" pitchFamily="18" charset="0"/>
              </a:rPr>
              <a:t> </a:t>
            </a:r>
            <a:r>
              <a:rPr lang="sr-Latn-CS" sz="2300" b="1" i="1" u="sng" smtClean="0">
                <a:solidFill>
                  <a:srgbClr val="FFFF00"/>
                </a:solidFill>
                <a:cs typeface="Times New Roman" pitchFamily="18" charset="0"/>
              </a:rPr>
              <a:t>код</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тешког</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рада</a:t>
            </a:r>
            <a:r>
              <a:rPr lang="en-GB" sz="2300" b="1" i="1" u="sng" smtClean="0">
                <a:solidFill>
                  <a:srgbClr val="FFFF00"/>
                </a:solidFill>
                <a:cs typeface="Times New Roman" pitchFamily="18" charset="0"/>
              </a:rPr>
              <a:t> </a:t>
            </a:r>
            <a:r>
              <a:rPr lang="sr-Latn-CS" sz="2300" b="1" smtClean="0">
                <a:solidFill>
                  <a:srgbClr val="FFFF00"/>
                </a:solidFill>
                <a:cs typeface="Times New Roman" pitchFamily="18" charset="0"/>
                <a:sym typeface="Symbol" pitchFamily="18" charset="2"/>
              </a:rPr>
              <a:t>-</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губитак</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свести</a:t>
            </a:r>
          </a:p>
          <a:p>
            <a:pPr eaLnBrk="1" fontAlgn="auto" hangingPunct="1">
              <a:spcAft>
                <a:spcPts val="0"/>
              </a:spcAft>
              <a:defRPr/>
            </a:pPr>
            <a:r>
              <a:rPr lang="sr-Latn-CS" sz="2300" b="1" u="sng" smtClean="0">
                <a:solidFill>
                  <a:srgbClr val="FFFF00"/>
                </a:solidFill>
                <a:cs typeface="Times New Roman" pitchFamily="18" charset="0"/>
              </a:rPr>
              <a:t>Код</a:t>
            </a:r>
            <a:r>
              <a:rPr lang="en-GB" sz="2300" b="1" u="sng" smtClean="0">
                <a:solidFill>
                  <a:srgbClr val="FFFF00"/>
                </a:solidFill>
                <a:cs typeface="Times New Roman" pitchFamily="18" charset="0"/>
              </a:rPr>
              <a:t> 5%:</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у</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базалним</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условима</a:t>
            </a:r>
            <a:r>
              <a:rPr lang="en-GB" sz="2300" b="1" smtClean="0">
                <a:solidFill>
                  <a:srgbClr val="FFFF00"/>
                </a:solidFill>
                <a:cs typeface="Times New Roman" pitchFamily="18" charset="0"/>
              </a:rPr>
              <a:t> </a:t>
            </a:r>
            <a:r>
              <a:rPr lang="en-GB" sz="2300" b="1" smtClean="0">
                <a:solidFill>
                  <a:srgbClr val="FFFF00"/>
                </a:solidFill>
                <a:cs typeface="Times New Roman" pitchFamily="18" charset="0"/>
                <a:sym typeface="Symbol" pitchFamily="18" charset="2"/>
              </a:rPr>
              <a:t>-</a:t>
            </a:r>
            <a:r>
              <a:rPr lang="sr-Latn-CS" sz="2300" b="1" smtClean="0">
                <a:solidFill>
                  <a:srgbClr val="FFFF00"/>
                </a:solidFill>
                <a:cs typeface="Times New Roman" pitchFamily="18" charset="0"/>
              </a:rPr>
              <a:t>губитак</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свести</a:t>
            </a:r>
            <a:endParaRPr lang="hr-HR" sz="2300" b="1" smtClean="0">
              <a:solidFill>
                <a:srgbClr val="FFFF00"/>
              </a:solidFill>
            </a:endParaRPr>
          </a:p>
          <a:p>
            <a:pPr eaLnBrk="1" fontAlgn="auto" hangingPunct="1">
              <a:spcAft>
                <a:spcPts val="0"/>
              </a:spcAft>
              <a:defRPr/>
            </a:pPr>
            <a:r>
              <a:rPr lang="sr-Latn-CS" sz="2300" b="1" i="1" u="sng" smtClean="0">
                <a:solidFill>
                  <a:srgbClr val="FFFF00"/>
                </a:solidFill>
                <a:cs typeface="Times New Roman" pitchFamily="18" charset="0"/>
              </a:rPr>
              <a:t>код</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тешког</a:t>
            </a:r>
            <a:r>
              <a:rPr lang="en-GB" sz="2300" b="1" i="1" u="sng" smtClean="0">
                <a:solidFill>
                  <a:srgbClr val="FFFF00"/>
                </a:solidFill>
                <a:cs typeface="Times New Roman" pitchFamily="18" charset="0"/>
              </a:rPr>
              <a:t> </a:t>
            </a:r>
            <a:r>
              <a:rPr lang="sr-Latn-CS" sz="2300" b="1" i="1" u="sng" smtClean="0">
                <a:solidFill>
                  <a:srgbClr val="FFFF00"/>
                </a:solidFill>
                <a:cs typeface="Times New Roman" pitchFamily="18" charset="0"/>
              </a:rPr>
              <a:t>рада</a:t>
            </a:r>
            <a:r>
              <a:rPr lang="en-GB" sz="2300" b="1" i="1" u="sng" smtClean="0">
                <a:solidFill>
                  <a:srgbClr val="FFFF00"/>
                </a:solidFill>
                <a:cs typeface="Times New Roman" pitchFamily="18" charset="0"/>
              </a:rPr>
              <a:t> </a:t>
            </a:r>
            <a:r>
              <a:rPr lang="en-GB" sz="2300" b="1" i="1" u="sng" smtClean="0">
                <a:solidFill>
                  <a:srgbClr val="FFFF00"/>
                </a:solidFill>
                <a:cs typeface="Times New Roman" pitchFamily="18" charset="0"/>
                <a:sym typeface="Symbol" pitchFamily="18" charset="2"/>
              </a:rPr>
              <a:t>-</a:t>
            </a:r>
            <a:r>
              <a:rPr lang="en-GB" sz="2300" b="1" i="1" u="sng" smtClean="0">
                <a:solidFill>
                  <a:srgbClr val="FFFF00"/>
                </a:solidFill>
                <a:cs typeface="Times New Roman" pitchFamily="18" charset="0"/>
              </a:rPr>
              <a:t> </a:t>
            </a:r>
            <a:r>
              <a:rPr lang="sr-Latn-CS" sz="2300" b="1" smtClean="0">
                <a:solidFill>
                  <a:srgbClr val="FFFF00"/>
                </a:solidFill>
                <a:cs typeface="Times New Roman" pitchFamily="18" charset="0"/>
              </a:rPr>
              <a:t>тоничко</a:t>
            </a:r>
            <a:r>
              <a:rPr lang="en-GB" sz="2300" b="1" smtClean="0">
                <a:solidFill>
                  <a:srgbClr val="FFFF00"/>
                </a:solidFill>
                <a:cs typeface="Times New Roman" pitchFamily="18" charset="0"/>
              </a:rPr>
              <a:t>-</a:t>
            </a:r>
            <a:r>
              <a:rPr lang="sr-Latn-CS" sz="2300" b="1" smtClean="0">
                <a:solidFill>
                  <a:srgbClr val="FFFF00"/>
                </a:solidFill>
                <a:cs typeface="Times New Roman" pitchFamily="18" charset="0"/>
              </a:rPr>
              <a:t>клонички</a:t>
            </a:r>
            <a:r>
              <a:rPr lang="en-GB" sz="2300" b="1" smtClean="0">
                <a:solidFill>
                  <a:srgbClr val="FFFF00"/>
                </a:solidFill>
                <a:cs typeface="Times New Roman" pitchFamily="18" charset="0"/>
              </a:rPr>
              <a:t> </a:t>
            </a:r>
            <a:r>
              <a:rPr lang="sr-Latn-CS" sz="2300" b="1" smtClean="0">
                <a:solidFill>
                  <a:srgbClr val="FFFF00"/>
                </a:solidFill>
                <a:cs typeface="Times New Roman" pitchFamily="18" charset="0"/>
              </a:rPr>
              <a:t>грчеви</a:t>
            </a:r>
            <a:r>
              <a:rPr lang="hr-HR" sz="2300" b="1" smtClean="0">
                <a:solidFill>
                  <a:srgbClr val="FFFF00"/>
                </a:solidFill>
              </a:rPr>
              <a:t> </a:t>
            </a:r>
            <a:endParaRPr lang="hr-HR" sz="2300" smtClean="0">
              <a:solidFill>
                <a:srgbClr val="FFFF00"/>
              </a:solidFill>
            </a:endParaRPr>
          </a:p>
          <a:p>
            <a:pPr eaLnBrk="1" fontAlgn="auto" hangingPunct="1">
              <a:spcAft>
                <a:spcPts val="0"/>
              </a:spcAft>
              <a:defRPr/>
            </a:pPr>
            <a:endParaRPr lang="en-GB" sz="2400" smtClean="0">
              <a:solidFill>
                <a:srgbClr val="FFFF00"/>
              </a:solidFill>
              <a:cs typeface="Times New Roman" pitchFamily="18" charset="0"/>
            </a:endParaRPr>
          </a:p>
          <a:p>
            <a:pPr eaLnBrk="1" fontAlgn="auto" hangingPunct="1">
              <a:spcAft>
                <a:spcPts val="0"/>
              </a:spcAft>
              <a:defRPr/>
            </a:pPr>
            <a:endParaRPr lang="en-GB" sz="2400" smtClean="0">
              <a:solidFill>
                <a:srgbClr val="FFFF00"/>
              </a:solidFill>
              <a:cs typeface="Times New Roman" pitchFamily="18" charset="0"/>
            </a:endParaRPr>
          </a:p>
          <a:p>
            <a:pPr eaLnBrk="1" fontAlgn="auto" hangingPunct="1">
              <a:spcAft>
                <a:spcPts val="0"/>
              </a:spcAft>
              <a:defRPr/>
            </a:pPr>
            <a:endParaRPr lang="hr-HR" sz="2400" smtClean="0"/>
          </a:p>
        </p:txBody>
      </p:sp>
    </p:spTree>
    <p:extLst>
      <p:ext uri="{BB962C8B-B14F-4D97-AF65-F5344CB8AC3E}">
        <p14:creationId xmlns:p14="http://schemas.microsoft.com/office/powerpoint/2010/main" val="398817867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228600"/>
            <a:ext cx="8077200" cy="6384925"/>
          </a:xfrm>
          <a:noFill/>
          <a:ln w="38100" cmpd="dbl">
            <a:solidFill>
              <a:schemeClr val="tx1"/>
            </a:solidFill>
            <a:miter lim="800000"/>
            <a:headEnd/>
            <a:tailEnd/>
          </a:ln>
        </p:spPr>
      </p:pic>
    </p:spTree>
    <p:extLst>
      <p:ext uri="{BB962C8B-B14F-4D97-AF65-F5344CB8AC3E}">
        <p14:creationId xmlns:p14="http://schemas.microsoft.com/office/powerpoint/2010/main" val="66218339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pPr eaLnBrk="1" hangingPunct="1"/>
            <a:r>
              <a:rPr lang="sr-Latn-CS" smtClean="0">
                <a:solidFill>
                  <a:schemeClr val="bg1"/>
                </a:solidFill>
              </a:rPr>
              <a:t>УГЉЕН ДИОКСИД</a:t>
            </a:r>
          </a:p>
        </p:txBody>
      </p:sp>
      <p:sp>
        <p:nvSpPr>
          <p:cNvPr id="3" name="Content Placeholder 2"/>
          <p:cNvSpPr>
            <a:spLocks noGrp="1"/>
          </p:cNvSpPr>
          <p:nvPr>
            <p:ph idx="1"/>
          </p:nvPr>
        </p:nvSpPr>
        <p:spPr>
          <a:xfrm>
            <a:off x="279978" y="1676400"/>
            <a:ext cx="8724766" cy="4876800"/>
          </a:xfrm>
          <a:ln>
            <a:miter lim="800000"/>
            <a:headEnd/>
            <a:tailEnd/>
          </a:ln>
          <a:extLst/>
        </p:spPr>
        <p:txBody>
          <a:bodyPr numCol="2" rtlCol="0">
            <a:normAutofit/>
          </a:bodyPr>
          <a:lstStyle/>
          <a:p>
            <a:pPr eaLnBrk="1" fontAlgn="auto" hangingPunct="1">
              <a:spcAft>
                <a:spcPts val="0"/>
              </a:spcAft>
              <a:defRPr/>
            </a:pPr>
            <a:r>
              <a:rPr lang="sr-Latn-RS" sz="2000" dirty="0">
                <a:solidFill>
                  <a:schemeClr val="bg1"/>
                </a:solidFill>
              </a:rPr>
              <a:t>Безбојан гас,  благо киселог укуса. Тежи  је  од ваздуха и не гори</a:t>
            </a:r>
            <a:r>
              <a:rPr lang="sr-Latn-RS" sz="2000" dirty="0" smtClean="0">
                <a:solidFill>
                  <a:schemeClr val="bg1"/>
                </a:solidFill>
              </a:rPr>
              <a:t>.</a:t>
            </a:r>
            <a:endParaRPr lang="sr-Cyrl-RS" sz="2000" dirty="0" smtClean="0">
              <a:solidFill>
                <a:schemeClr val="bg1"/>
              </a:solidFill>
            </a:endParaRPr>
          </a:p>
          <a:p>
            <a:pPr eaLnBrk="1" fontAlgn="auto" hangingPunct="1">
              <a:spcAft>
                <a:spcPts val="0"/>
              </a:spcAft>
              <a:defRPr/>
            </a:pPr>
            <a:r>
              <a:rPr lang="sr-Latn-RS" sz="2000" dirty="0">
                <a:solidFill>
                  <a:schemeClr val="bg1"/>
                </a:solidFill>
              </a:rPr>
              <a:t>Уноси се преко плућа (незнатно преко коже). Елиминише се неизмењен издахнутим ваздухом.</a:t>
            </a:r>
          </a:p>
          <a:p>
            <a:pPr eaLnBrk="1" fontAlgn="auto" hangingPunct="1">
              <a:spcAft>
                <a:spcPts val="0"/>
              </a:spcAft>
              <a:defRPr/>
            </a:pPr>
            <a:r>
              <a:rPr lang="sr-Latn-RS" sz="2000" dirty="0">
                <a:solidFill>
                  <a:schemeClr val="bg1"/>
                </a:solidFill>
              </a:rPr>
              <a:t>Угљендиоксид  својим  присуством  смањује</a:t>
            </a:r>
          </a:p>
          <a:p>
            <a:pPr eaLnBrk="1" fontAlgn="auto" hangingPunct="1">
              <a:spcAft>
                <a:spcPts val="0"/>
              </a:spcAft>
              <a:defRPr/>
            </a:pPr>
            <a:r>
              <a:rPr lang="en-US" sz="2000" dirty="0" err="1" smtClean="0">
                <a:solidFill>
                  <a:schemeClr val="bg1"/>
                </a:solidFill>
              </a:rPr>
              <a:t>pP</a:t>
            </a:r>
            <a:r>
              <a:rPr lang="sr-Latn-RS" sz="2000" dirty="0" smtClean="0">
                <a:solidFill>
                  <a:schemeClr val="bg1"/>
                </a:solidFill>
              </a:rPr>
              <a:t>О2  </a:t>
            </a:r>
            <a:r>
              <a:rPr lang="sr-Latn-RS" sz="2000" dirty="0">
                <a:solidFill>
                  <a:schemeClr val="bg1"/>
                </a:solidFill>
              </a:rPr>
              <a:t>(поремећаји настају када </a:t>
            </a:r>
            <a:r>
              <a:rPr lang="en-US" sz="2000" dirty="0" err="1" smtClean="0">
                <a:solidFill>
                  <a:schemeClr val="bg1"/>
                </a:solidFill>
              </a:rPr>
              <a:t>pP</a:t>
            </a:r>
            <a:r>
              <a:rPr lang="sr-Latn-RS" sz="2000" dirty="0" smtClean="0">
                <a:solidFill>
                  <a:schemeClr val="bg1"/>
                </a:solidFill>
              </a:rPr>
              <a:t>О2  </a:t>
            </a:r>
            <a:r>
              <a:rPr lang="sr-Latn-RS" sz="2000" dirty="0">
                <a:solidFill>
                  <a:schemeClr val="bg1"/>
                </a:solidFill>
              </a:rPr>
              <a:t>падне на </a:t>
            </a:r>
            <a:r>
              <a:rPr lang="sr-Latn-RS" sz="2000" dirty="0" smtClean="0">
                <a:solidFill>
                  <a:schemeClr val="bg1"/>
                </a:solidFill>
              </a:rPr>
              <a:t>12-16</a:t>
            </a:r>
            <a:r>
              <a:rPr lang="sr-Latn-RS" sz="2000" dirty="0">
                <a:solidFill>
                  <a:schemeClr val="bg1"/>
                </a:solidFill>
              </a:rPr>
              <a:t>%).</a:t>
            </a:r>
          </a:p>
          <a:p>
            <a:pPr marL="0" indent="0" eaLnBrk="1" fontAlgn="auto" hangingPunct="1">
              <a:spcAft>
                <a:spcPts val="0"/>
              </a:spcAft>
              <a:buFontTx/>
              <a:buNone/>
              <a:defRPr/>
            </a:pPr>
            <a:r>
              <a:rPr lang="sr-Latn-RS" sz="2000" dirty="0">
                <a:solidFill>
                  <a:schemeClr val="bg1"/>
                </a:solidFill>
              </a:rPr>
              <a:t> </a:t>
            </a:r>
          </a:p>
          <a:p>
            <a:pPr marL="0" indent="0" eaLnBrk="1" fontAlgn="auto" hangingPunct="1">
              <a:spcAft>
                <a:spcPts val="0"/>
              </a:spcAft>
              <a:buFontTx/>
              <a:buNone/>
              <a:defRPr/>
            </a:pPr>
            <a:r>
              <a:rPr lang="sr-Latn-RS" sz="2000" b="1" dirty="0">
                <a:solidFill>
                  <a:schemeClr val="bg1"/>
                </a:solidFill>
              </a:rPr>
              <a:t>	</a:t>
            </a:r>
            <a:endParaRPr lang="sr-Cyrl-RS" sz="2000" b="1" dirty="0" smtClean="0">
              <a:solidFill>
                <a:schemeClr val="bg1"/>
              </a:solidFill>
            </a:endParaRPr>
          </a:p>
          <a:p>
            <a:pPr marL="0" indent="0" eaLnBrk="1" fontAlgn="auto" hangingPunct="1">
              <a:spcAft>
                <a:spcPts val="0"/>
              </a:spcAft>
              <a:buFontTx/>
              <a:buNone/>
              <a:defRPr/>
            </a:pPr>
            <a:endParaRPr lang="sr-Cyrl-RS" sz="2000" b="1" dirty="0">
              <a:solidFill>
                <a:schemeClr val="bg1"/>
              </a:solidFill>
            </a:endParaRPr>
          </a:p>
          <a:p>
            <a:pPr marL="0" indent="0" eaLnBrk="1" fontAlgn="auto" hangingPunct="1">
              <a:spcAft>
                <a:spcPts val="0"/>
              </a:spcAft>
              <a:buFontTx/>
              <a:buNone/>
              <a:defRPr/>
            </a:pPr>
            <a:endParaRPr lang="sr-Cyrl-RS" sz="2000" b="1" dirty="0" smtClean="0">
              <a:solidFill>
                <a:schemeClr val="bg1"/>
              </a:solidFill>
            </a:endParaRPr>
          </a:p>
          <a:p>
            <a:pPr marL="0" indent="0" eaLnBrk="1" fontAlgn="auto" hangingPunct="1">
              <a:spcAft>
                <a:spcPts val="0"/>
              </a:spcAft>
              <a:buFontTx/>
              <a:buNone/>
              <a:defRPr/>
            </a:pPr>
            <a:endParaRPr lang="sr-Latn-RS" sz="2000" dirty="0">
              <a:solidFill>
                <a:schemeClr val="bg1"/>
              </a:solidFill>
            </a:endParaRPr>
          </a:p>
          <a:p>
            <a:pPr marL="0" indent="0" eaLnBrk="1" fontAlgn="auto" hangingPunct="1">
              <a:spcAft>
                <a:spcPts val="0"/>
              </a:spcAft>
              <a:buFontTx/>
              <a:buNone/>
              <a:defRPr/>
            </a:pPr>
            <a:r>
              <a:rPr lang="sr-Latn-RS" sz="2000" b="1" dirty="0" smtClean="0">
                <a:solidFill>
                  <a:schemeClr val="bg1"/>
                </a:solidFill>
              </a:rPr>
              <a:t>У </a:t>
            </a:r>
            <a:r>
              <a:rPr lang="sr-Latn-RS" sz="2000" b="1" dirty="0">
                <a:solidFill>
                  <a:schemeClr val="bg1"/>
                </a:solidFill>
              </a:rPr>
              <a:t>НИСКИМ КОНЦЕНТРАЦИЈАМА</a:t>
            </a:r>
            <a:endParaRPr lang="sr-Latn-RS" sz="2000" dirty="0">
              <a:solidFill>
                <a:schemeClr val="bg1"/>
              </a:solidFill>
            </a:endParaRPr>
          </a:p>
          <a:p>
            <a:pPr marL="0" indent="0" eaLnBrk="1" fontAlgn="auto" hangingPunct="1">
              <a:spcAft>
                <a:spcPts val="0"/>
              </a:spcAft>
              <a:buFontTx/>
              <a:buNone/>
              <a:defRPr/>
            </a:pPr>
            <a:r>
              <a:rPr lang="sr-Latn-RS" sz="2000" b="1" dirty="0">
                <a:solidFill>
                  <a:schemeClr val="bg1"/>
                </a:solidFill>
              </a:rPr>
              <a:t>1.    </a:t>
            </a:r>
            <a:r>
              <a:rPr lang="sr-Latn-RS" sz="2000" dirty="0">
                <a:solidFill>
                  <a:schemeClr val="bg1"/>
                </a:solidFill>
              </a:rPr>
              <a:t>Стимулише респираторни центар</a:t>
            </a:r>
          </a:p>
          <a:p>
            <a:pPr marL="0" indent="0" eaLnBrk="1" fontAlgn="auto" hangingPunct="1">
              <a:spcAft>
                <a:spcPts val="0"/>
              </a:spcAft>
              <a:buFontTx/>
              <a:buNone/>
              <a:defRPr/>
            </a:pPr>
            <a:r>
              <a:rPr lang="sr-Latn-RS" sz="2000" b="1" dirty="0">
                <a:solidFill>
                  <a:schemeClr val="bg1"/>
                </a:solidFill>
              </a:rPr>
              <a:t>2.    </a:t>
            </a:r>
            <a:r>
              <a:rPr lang="sr-Latn-RS" sz="2000" dirty="0">
                <a:solidFill>
                  <a:schemeClr val="bg1"/>
                </a:solidFill>
              </a:rPr>
              <a:t>Појачава рад срца</a:t>
            </a:r>
          </a:p>
          <a:p>
            <a:pPr marL="0" indent="0" eaLnBrk="1" fontAlgn="auto" hangingPunct="1">
              <a:spcAft>
                <a:spcPts val="0"/>
              </a:spcAft>
              <a:buFontTx/>
              <a:buNone/>
              <a:defRPr/>
            </a:pPr>
            <a:r>
              <a:rPr lang="sr-Latn-RS" sz="2000" b="1" dirty="0">
                <a:solidFill>
                  <a:schemeClr val="bg1"/>
                </a:solidFill>
              </a:rPr>
              <a:t>3.    </a:t>
            </a:r>
            <a:r>
              <a:rPr lang="sr-Latn-RS" sz="2000" dirty="0">
                <a:solidFill>
                  <a:schemeClr val="bg1"/>
                </a:solidFill>
              </a:rPr>
              <a:t>Убрзава дисоцијацију окси-хемоглобина</a:t>
            </a:r>
          </a:p>
          <a:p>
            <a:pPr marL="0" indent="0" eaLnBrk="1" fontAlgn="auto" hangingPunct="1">
              <a:spcAft>
                <a:spcPts val="0"/>
              </a:spcAft>
              <a:buFontTx/>
              <a:buNone/>
              <a:defRPr/>
            </a:pPr>
            <a:r>
              <a:rPr lang="sr-Latn-RS" sz="2000" b="1" dirty="0">
                <a:solidFill>
                  <a:schemeClr val="bg1"/>
                </a:solidFill>
              </a:rPr>
              <a:t>4.    </a:t>
            </a:r>
            <a:r>
              <a:rPr lang="sr-Latn-RS" sz="2000" dirty="0">
                <a:solidFill>
                  <a:schemeClr val="bg1"/>
                </a:solidFill>
              </a:rPr>
              <a:t>Убрзава растварање кисеоника у плазми</a:t>
            </a:r>
          </a:p>
          <a:p>
            <a:pPr marL="0" indent="0" eaLnBrk="1" fontAlgn="auto" hangingPunct="1">
              <a:spcAft>
                <a:spcPts val="0"/>
              </a:spcAft>
              <a:buFontTx/>
              <a:buNone/>
              <a:defRPr/>
            </a:pPr>
            <a:r>
              <a:rPr lang="sr-Cyrl-RS" sz="2000" b="1" dirty="0" smtClean="0">
                <a:solidFill>
                  <a:schemeClr val="bg1"/>
                </a:solidFill>
              </a:rPr>
              <a:t>У ВИСОКИМ КОНЦЕНТРАЦИЈ</a:t>
            </a:r>
            <a:r>
              <a:rPr lang="sr-Cyrl-RS" sz="2000" dirty="0" smtClean="0">
                <a:solidFill>
                  <a:schemeClr val="bg1"/>
                </a:solidFill>
              </a:rPr>
              <a:t>АМА</a:t>
            </a:r>
            <a:endParaRPr lang="sr-Latn-RS" sz="2000" dirty="0">
              <a:solidFill>
                <a:schemeClr val="bg1"/>
              </a:solidFill>
            </a:endParaRPr>
          </a:p>
          <a:p>
            <a:pPr marL="0" indent="0" eaLnBrk="1" fontAlgn="auto" hangingPunct="1">
              <a:spcAft>
                <a:spcPts val="0"/>
              </a:spcAft>
              <a:buFontTx/>
              <a:buNone/>
              <a:defRPr/>
            </a:pPr>
            <a:r>
              <a:rPr lang="sr-Cyrl-RS" sz="2000" dirty="0" smtClean="0">
                <a:solidFill>
                  <a:schemeClr val="bg1"/>
                </a:solidFill>
              </a:rPr>
              <a:t>1. инхибира респираторни центар</a:t>
            </a:r>
          </a:p>
          <a:p>
            <a:pPr marL="0" indent="0" eaLnBrk="1" fontAlgn="auto" hangingPunct="1">
              <a:spcAft>
                <a:spcPts val="0"/>
              </a:spcAft>
              <a:buFontTx/>
              <a:buNone/>
              <a:defRPr/>
            </a:pPr>
            <a:r>
              <a:rPr lang="sr-Cyrl-RS" sz="2000" dirty="0" smtClean="0">
                <a:solidFill>
                  <a:schemeClr val="bg1"/>
                </a:solidFill>
              </a:rPr>
              <a:t>2. делује као анестетик</a:t>
            </a:r>
          </a:p>
          <a:p>
            <a:pPr marL="0" indent="0" eaLnBrk="1" fontAlgn="auto" hangingPunct="1">
              <a:spcAft>
                <a:spcPts val="0"/>
              </a:spcAft>
              <a:buFontTx/>
              <a:buNone/>
              <a:defRPr/>
            </a:pPr>
            <a:r>
              <a:rPr lang="sr-Cyrl-RS" sz="2000" dirty="0" smtClean="0">
                <a:solidFill>
                  <a:schemeClr val="bg1"/>
                </a:solidFill>
              </a:rPr>
              <a:t>3. изазива парализе мишића</a:t>
            </a:r>
          </a:p>
          <a:p>
            <a:pPr marL="0" indent="0" eaLnBrk="1" fontAlgn="auto" hangingPunct="1">
              <a:spcAft>
                <a:spcPts val="0"/>
              </a:spcAft>
              <a:buFontTx/>
              <a:buNone/>
              <a:defRPr/>
            </a:pPr>
            <a:r>
              <a:rPr lang="sr-Cyrl-RS" sz="2000" dirty="0" smtClean="0">
                <a:solidFill>
                  <a:schemeClr val="bg1"/>
                </a:solidFill>
              </a:rPr>
              <a:t>4. изазива вазодилатацију</a:t>
            </a:r>
          </a:p>
          <a:p>
            <a:pPr marL="0" indent="0" eaLnBrk="1" fontAlgn="auto" hangingPunct="1">
              <a:spcAft>
                <a:spcPts val="0"/>
              </a:spcAft>
              <a:buFontTx/>
              <a:buNone/>
              <a:defRPr/>
            </a:pPr>
            <a:r>
              <a:rPr lang="sr-Cyrl-RS" sz="2000" dirty="0" smtClean="0">
                <a:solidFill>
                  <a:schemeClr val="bg1"/>
                </a:solidFill>
              </a:rPr>
              <a:t>5. иритира кожу и слузокоже</a:t>
            </a:r>
            <a:endParaRPr lang="sr-Latn-RS" sz="2000" dirty="0">
              <a:solidFill>
                <a:schemeClr val="bg1"/>
              </a:solidFill>
            </a:endParaRPr>
          </a:p>
        </p:txBody>
      </p:sp>
    </p:spTree>
    <p:extLst>
      <p:ext uri="{BB962C8B-B14F-4D97-AF65-F5344CB8AC3E}">
        <p14:creationId xmlns:p14="http://schemas.microsoft.com/office/powerpoint/2010/main" val="102444765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pPr eaLnBrk="1" hangingPunct="1"/>
            <a:r>
              <a:rPr lang="sr-Latn-CS" smtClean="0">
                <a:solidFill>
                  <a:schemeClr val="bg1"/>
                </a:solidFill>
              </a:rPr>
              <a:t>Акутн</a:t>
            </a:r>
            <a:r>
              <a:rPr lang="sr-Cyrl-RS" smtClean="0">
                <a:solidFill>
                  <a:schemeClr val="bg1"/>
                </a:solidFill>
              </a:rPr>
              <a:t>о</a:t>
            </a:r>
            <a:r>
              <a:rPr lang="sr-Latn-CS" smtClean="0">
                <a:solidFill>
                  <a:schemeClr val="bg1"/>
                </a:solidFill>
              </a:rPr>
              <a:t> тровање</a:t>
            </a:r>
          </a:p>
        </p:txBody>
      </p:sp>
      <p:pic>
        <p:nvPicPr>
          <p:cNvPr id="1064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123728" y="1772816"/>
            <a:ext cx="10096500" cy="4463008"/>
          </a:xfrm>
          <a:noFill/>
        </p:spPr>
      </p:pic>
    </p:spTree>
    <p:extLst>
      <p:ext uri="{BB962C8B-B14F-4D97-AF65-F5344CB8AC3E}">
        <p14:creationId xmlns:p14="http://schemas.microsoft.com/office/powerpoint/2010/main" val="294375534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ctrTitle"/>
          </p:nvPr>
        </p:nvSpPr>
        <p:spPr>
          <a:xfrm>
            <a:off x="279979" y="609600"/>
            <a:ext cx="8178001" cy="1143000"/>
          </a:xfrm>
        </p:spPr>
        <p:txBody>
          <a:bodyPr/>
          <a:lstStyle/>
          <a:p>
            <a:pPr eaLnBrk="1" hangingPunct="1"/>
            <a:r>
              <a:rPr lang="sr-Latn-CS" b="1" i="1" smtClean="0">
                <a:solidFill>
                  <a:srgbClr val="FFFF00"/>
                </a:solidFill>
                <a:cs typeface="Times New Roman" pitchFamily="18" charset="0"/>
              </a:rPr>
              <a:t>б</a:t>
            </a:r>
            <a:r>
              <a:rPr lang="en-GB" b="1" i="1" smtClean="0">
                <a:solidFill>
                  <a:srgbClr val="FFFF00"/>
                </a:solidFill>
                <a:cs typeface="Times New Roman" pitchFamily="18" charset="0"/>
              </a:rPr>
              <a:t>) </a:t>
            </a:r>
            <a:r>
              <a:rPr lang="sr-Latn-CS" b="1" i="1" smtClean="0">
                <a:solidFill>
                  <a:srgbClr val="FFFF00"/>
                </a:solidFill>
                <a:cs typeface="Times New Roman" pitchFamily="18" charset="0"/>
              </a:rPr>
              <a:t>Хемијски</a:t>
            </a:r>
            <a:r>
              <a:rPr lang="sr-Latn-CS" smtClean="0">
                <a:solidFill>
                  <a:srgbClr val="FFFF00"/>
                </a:solidFill>
                <a:cs typeface="Times New Roman" pitchFamily="18" charset="0"/>
              </a:rPr>
              <a:t> </a:t>
            </a:r>
            <a:r>
              <a:rPr lang="sr-Latn-CS" b="1" i="1" smtClean="0">
                <a:solidFill>
                  <a:srgbClr val="FFFF00"/>
                </a:solidFill>
              </a:rPr>
              <a:t>загушљивци</a:t>
            </a:r>
            <a:r>
              <a:rPr lang="hr-HR" smtClean="0">
                <a:solidFill>
                  <a:srgbClr val="FFFF00"/>
                </a:solidFill>
              </a:rPr>
              <a:t> </a:t>
            </a:r>
          </a:p>
        </p:txBody>
      </p:sp>
      <p:sp>
        <p:nvSpPr>
          <p:cNvPr id="57347" name="Rectangle 3"/>
          <p:cNvSpPr>
            <a:spLocks noGrp="1" noChangeArrowheads="1"/>
          </p:cNvSpPr>
          <p:nvPr>
            <p:ph type="subTitle" idx="1"/>
          </p:nvPr>
        </p:nvSpPr>
        <p:spPr>
          <a:xfrm>
            <a:off x="350339" y="1524000"/>
            <a:ext cx="8724766" cy="4114800"/>
          </a:xfrm>
        </p:spPr>
        <p:txBody>
          <a:bodyPr rtlCol="0">
            <a:normAutofit fontScale="92500" lnSpcReduction="10000"/>
          </a:bodyPr>
          <a:lstStyle/>
          <a:p>
            <a:pPr eaLnBrk="1" fontAlgn="auto" hangingPunct="1">
              <a:spcAft>
                <a:spcPts val="0"/>
              </a:spcAft>
              <a:buFontTx/>
              <a:buNone/>
              <a:defRPr/>
            </a:pPr>
            <a:r>
              <a:rPr lang="sr-Cyrl-RS" sz="2800" b="1" i="1" u="sng" dirty="0" smtClean="0">
                <a:solidFill>
                  <a:schemeClr val="folHlink"/>
                </a:solidFill>
                <a:cs typeface="Times New Roman" pitchFamily="18" charset="0"/>
              </a:rPr>
              <a:t>УГЉЕН</a:t>
            </a:r>
            <a:r>
              <a:rPr lang="en-GB" sz="2800" b="1" i="1" u="sng" dirty="0" smtClean="0">
                <a:solidFill>
                  <a:schemeClr val="folHlink"/>
                </a:solidFill>
                <a:cs typeface="Times New Roman" pitchFamily="18" charset="0"/>
              </a:rPr>
              <a:t> </a:t>
            </a:r>
            <a:r>
              <a:rPr lang="sr-Cyrl-RS" sz="2800" b="1" i="1" u="sng" dirty="0" smtClean="0">
                <a:solidFill>
                  <a:schemeClr val="folHlink"/>
                </a:solidFill>
                <a:cs typeface="Times New Roman" pitchFamily="18" charset="0"/>
              </a:rPr>
              <a:t>МОНОКСИД</a:t>
            </a:r>
            <a:endParaRPr lang="en-GB" sz="2800" dirty="0" smtClean="0">
              <a:solidFill>
                <a:schemeClr val="folHlink"/>
              </a:solidFill>
              <a:cs typeface="Times New Roman" pitchFamily="18" charset="0"/>
            </a:endParaRPr>
          </a:p>
          <a:p>
            <a:pPr eaLnBrk="1" fontAlgn="auto" hangingPunct="1">
              <a:spcAft>
                <a:spcPts val="0"/>
              </a:spcAft>
              <a:defRPr/>
            </a:pPr>
            <a:r>
              <a:rPr lang="sr-Cyrl-RS" sz="2600" b="1" dirty="0" smtClean="0">
                <a:solidFill>
                  <a:schemeClr val="folHlink"/>
                </a:solidFill>
                <a:cs typeface="Times New Roman" pitchFamily="18" charset="0"/>
              </a:rPr>
              <a:t>Неки</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га</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називају</a:t>
            </a:r>
            <a:r>
              <a:rPr lang="en-GB" sz="2600" b="1" dirty="0" smtClean="0">
                <a:solidFill>
                  <a:schemeClr val="folHlink"/>
                </a:solidFill>
                <a:cs typeface="Times New Roman" pitchFamily="18" charset="0"/>
              </a:rPr>
              <a:t> “</a:t>
            </a:r>
            <a:r>
              <a:rPr lang="en-GB" sz="2600" b="1" i="1" dirty="0" smtClean="0">
                <a:solidFill>
                  <a:schemeClr val="folHlink"/>
                </a:solidFill>
                <a:cs typeface="Times New Roman" pitchFamily="18" charset="0"/>
              </a:rPr>
              <a:t>the main killer of the mankind”</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јер</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је</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не</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само</a:t>
            </a:r>
            <a:r>
              <a:rPr lang="en-GB" sz="2600" b="1" dirty="0" smtClean="0">
                <a:solidFill>
                  <a:schemeClr val="folHlink"/>
                </a:solidFill>
                <a:cs typeface="Times New Roman" pitchFamily="18" charset="0"/>
              </a:rPr>
              <a:t> </a:t>
            </a:r>
            <a:r>
              <a:rPr lang="sr-Cyrl-RS" sz="2600" b="1" dirty="0" smtClean="0">
                <a:solidFill>
                  <a:schemeClr val="folHlink"/>
                </a:solidFill>
              </a:rPr>
              <a:t>загађивач</a:t>
            </a:r>
            <a:r>
              <a:rPr lang="hr-HR" sz="2600" b="1" dirty="0" smtClean="0">
                <a:solidFill>
                  <a:schemeClr val="folHlink"/>
                </a:solidFill>
              </a:rPr>
              <a:t> </a:t>
            </a:r>
            <a:r>
              <a:rPr lang="sr-Cyrl-RS" sz="2600" b="1" dirty="0" smtClean="0">
                <a:solidFill>
                  <a:schemeClr val="folHlink"/>
                </a:solidFill>
                <a:cs typeface="Times New Roman" pitchFamily="18" charset="0"/>
              </a:rPr>
              <a:t>радне</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него</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и</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животне</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околине</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главни</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отров</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дуванског</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дима</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издувни</a:t>
            </a:r>
            <a:r>
              <a:rPr lang="sr-Latn-CS"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гасови</a:t>
            </a:r>
            <a:r>
              <a:rPr lang="en-GB" sz="2600" b="1" dirty="0" smtClean="0">
                <a:solidFill>
                  <a:schemeClr val="folHlink"/>
                </a:solidFill>
                <a:cs typeface="Times New Roman" pitchFamily="18" charset="0"/>
              </a:rPr>
              <a:t> </a:t>
            </a:r>
            <a:r>
              <a:rPr lang="sr-Cyrl-RS" sz="2600" b="1" dirty="0" smtClean="0">
                <a:solidFill>
                  <a:schemeClr val="folHlink"/>
                </a:solidFill>
                <a:cs typeface="Times New Roman" pitchFamily="18" charset="0"/>
              </a:rPr>
              <a:t>итд</a:t>
            </a:r>
            <a:r>
              <a:rPr lang="en-GB" sz="2600" b="1" dirty="0" smtClean="0">
                <a:solidFill>
                  <a:schemeClr val="folHlink"/>
                </a:solidFill>
                <a:cs typeface="Times New Roman" pitchFamily="18" charset="0"/>
              </a:rPr>
              <a:t>.)</a:t>
            </a:r>
            <a:endParaRPr lang="sr-Cyrl-RS" sz="2600" b="1" dirty="0" smtClean="0">
              <a:solidFill>
                <a:schemeClr val="folHlink"/>
              </a:solidFill>
              <a:cs typeface="Times New Roman" pitchFamily="18" charset="0"/>
            </a:endParaRPr>
          </a:p>
          <a:p>
            <a:pPr eaLnBrk="1" fontAlgn="auto" hangingPunct="1">
              <a:spcAft>
                <a:spcPts val="0"/>
              </a:spcAft>
              <a:defRPr/>
            </a:pPr>
            <a:r>
              <a:rPr lang="sr-Cyrl-RS" sz="2600" b="1" dirty="0" smtClean="0">
                <a:solidFill>
                  <a:srgbClr val="FFFF00"/>
                </a:solidFill>
                <a:cs typeface="Times New Roman" pitchFamily="18" charset="0"/>
              </a:rPr>
              <a:t>Јавља</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се</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свуда</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ГДЕ</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ГОРИ</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ОРГАНСКА</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СУПСТАНЦА</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УЗ</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НЕПОТПУНИ</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ПРИСТУП</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КИСЕОНИКА</a:t>
            </a:r>
            <a:r>
              <a:rPr lang="en-GB" sz="2600" b="1" dirty="0" smtClean="0">
                <a:solidFill>
                  <a:srgbClr val="FFFF00"/>
                </a:solidFill>
                <a:cs typeface="Times New Roman" pitchFamily="18" charset="0"/>
              </a:rPr>
              <a:t>.</a:t>
            </a:r>
            <a:endParaRPr lang="sr-Cyrl-RS" sz="2600" b="1" dirty="0" smtClean="0">
              <a:solidFill>
                <a:srgbClr val="FFFF00"/>
              </a:solidFill>
              <a:cs typeface="Times New Roman" pitchFamily="18" charset="0"/>
            </a:endParaRPr>
          </a:p>
          <a:p>
            <a:pPr eaLnBrk="1" fontAlgn="auto" hangingPunct="1">
              <a:spcAft>
                <a:spcPts val="0"/>
              </a:spcAft>
              <a:defRPr/>
            </a:pPr>
            <a:r>
              <a:rPr lang="sr-Cyrl-RS" sz="2600" b="1" dirty="0" smtClean="0">
                <a:cs typeface="Times New Roman" pitchFamily="18" charset="0"/>
              </a:rPr>
              <a:t>Главни</a:t>
            </a:r>
            <a:r>
              <a:rPr lang="en-GB" sz="2600" b="1" dirty="0" smtClean="0">
                <a:cs typeface="Times New Roman" pitchFamily="18" charset="0"/>
              </a:rPr>
              <a:t> </a:t>
            </a:r>
            <a:r>
              <a:rPr lang="sr-Cyrl-RS" sz="2600" b="1" dirty="0" smtClean="0">
                <a:cs typeface="Times New Roman" pitchFamily="18" charset="0"/>
              </a:rPr>
              <a:t>токсични</a:t>
            </a:r>
            <a:r>
              <a:rPr lang="en-GB" sz="2600" b="1" dirty="0" smtClean="0">
                <a:cs typeface="Times New Roman" pitchFamily="18" charset="0"/>
              </a:rPr>
              <a:t> </a:t>
            </a:r>
            <a:r>
              <a:rPr lang="sr-Cyrl-RS" sz="2600" b="1" dirty="0" smtClean="0">
                <a:cs typeface="Times New Roman" pitchFamily="18" charset="0"/>
              </a:rPr>
              <a:t>учинак</a:t>
            </a:r>
            <a:r>
              <a:rPr lang="en-GB" sz="2600" b="1" dirty="0" smtClean="0">
                <a:cs typeface="Times New Roman" pitchFamily="18" charset="0"/>
                <a:sym typeface="Symbol" pitchFamily="18" charset="2"/>
              </a:rPr>
              <a:t></a:t>
            </a:r>
            <a:r>
              <a:rPr lang="sr-Cyrl-RS" sz="2600" b="1" dirty="0" smtClean="0">
                <a:cs typeface="Times New Roman" pitchFamily="18" charset="0"/>
              </a:rPr>
              <a:t>везивање</a:t>
            </a:r>
            <a:r>
              <a:rPr lang="en-GB" sz="2600" b="1" dirty="0" smtClean="0">
                <a:cs typeface="Times New Roman" pitchFamily="18" charset="0"/>
              </a:rPr>
              <a:t> </a:t>
            </a:r>
            <a:r>
              <a:rPr lang="sr-Cyrl-RS" sz="2600" b="1" dirty="0" smtClean="0">
                <a:cs typeface="Times New Roman" pitchFamily="18" charset="0"/>
              </a:rPr>
              <a:t>за</a:t>
            </a:r>
            <a:r>
              <a:rPr lang="en-GB" sz="2600" b="1" dirty="0" smtClean="0">
                <a:cs typeface="Times New Roman" pitchFamily="18" charset="0"/>
              </a:rPr>
              <a:t> </a:t>
            </a:r>
            <a:r>
              <a:rPr lang="en-US" sz="2600" b="1" dirty="0" err="1" smtClean="0">
                <a:cs typeface="Times New Roman" pitchFamily="18" charset="0"/>
              </a:rPr>
              <a:t>H</a:t>
            </a:r>
            <a:r>
              <a:rPr lang="en-US" sz="2600" b="1" dirty="0" err="1">
                <a:cs typeface="Times New Roman" pitchFamily="18" charset="0"/>
              </a:rPr>
              <a:t>b</a:t>
            </a:r>
            <a:r>
              <a:rPr lang="en-GB" sz="2600" b="1" dirty="0" smtClean="0">
                <a:cs typeface="Times New Roman" pitchFamily="18" charset="0"/>
              </a:rPr>
              <a:t> </a:t>
            </a:r>
            <a:r>
              <a:rPr lang="en-GB" sz="2600" b="1" dirty="0" smtClean="0">
                <a:cs typeface="Times New Roman" pitchFamily="18" charset="0"/>
                <a:sym typeface="Symbol" pitchFamily="18" charset="2"/>
              </a:rPr>
              <a:t></a:t>
            </a:r>
            <a:r>
              <a:rPr lang="en-GB" sz="2600" b="1" dirty="0" smtClean="0">
                <a:cs typeface="Times New Roman" pitchFamily="18" charset="0"/>
              </a:rPr>
              <a:t> </a:t>
            </a:r>
            <a:r>
              <a:rPr lang="sr-Cyrl-RS" sz="2600" b="1" dirty="0" smtClean="0">
                <a:cs typeface="Times New Roman" pitchFamily="18" charset="0"/>
              </a:rPr>
              <a:t>КАРБОКСИХЕМОГЛОБИН</a:t>
            </a:r>
            <a:r>
              <a:rPr lang="hr-HR" sz="2600" b="1" dirty="0" smtClean="0"/>
              <a:t> (</a:t>
            </a:r>
            <a:r>
              <a:rPr lang="en-US" sz="2600" b="1" dirty="0"/>
              <a:t>C</a:t>
            </a:r>
            <a:r>
              <a:rPr lang="sr-Cyrl-RS" sz="2600" b="1" dirty="0" smtClean="0"/>
              <a:t>О</a:t>
            </a:r>
            <a:r>
              <a:rPr lang="en-US" sz="2600" b="1" dirty="0" err="1" smtClean="0"/>
              <a:t>Hb</a:t>
            </a:r>
            <a:r>
              <a:rPr lang="hr-HR" sz="2600" b="1" dirty="0" smtClean="0"/>
              <a:t>)</a:t>
            </a:r>
            <a:endParaRPr lang="en-GB" sz="2600" dirty="0" smtClean="0"/>
          </a:p>
          <a:p>
            <a:pPr eaLnBrk="1" fontAlgn="auto" hangingPunct="1">
              <a:spcAft>
                <a:spcPts val="0"/>
              </a:spcAft>
              <a:defRPr/>
            </a:pPr>
            <a:r>
              <a:rPr lang="hr-HR" sz="2600" dirty="0" smtClean="0">
                <a:solidFill>
                  <a:srgbClr val="FFFF00"/>
                </a:solidFill>
              </a:rPr>
              <a:t> </a:t>
            </a:r>
            <a:r>
              <a:rPr lang="sr-Cyrl-RS" sz="2600" b="1" dirty="0" smtClean="0">
                <a:solidFill>
                  <a:srgbClr val="FFFF00"/>
                </a:solidFill>
                <a:cs typeface="Times New Roman" pitchFamily="18" charset="0"/>
              </a:rPr>
              <a:t>Количина</a:t>
            </a:r>
            <a:r>
              <a:rPr lang="en-GB" sz="2600" b="1" dirty="0" smtClean="0">
                <a:solidFill>
                  <a:srgbClr val="FFFF00"/>
                </a:solidFill>
                <a:cs typeface="Times New Roman" pitchFamily="18" charset="0"/>
              </a:rPr>
              <a:t> X C</a:t>
            </a:r>
            <a:r>
              <a:rPr lang="sr-Cyrl-RS" sz="2600" b="1" dirty="0" smtClean="0">
                <a:solidFill>
                  <a:srgbClr val="FFFF00"/>
                </a:solidFill>
                <a:cs typeface="Times New Roman" pitchFamily="18" charset="0"/>
              </a:rPr>
              <a:t>О</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блокира</a:t>
            </a:r>
            <a:r>
              <a:rPr lang="en-GB" sz="2600" b="1" dirty="0" smtClean="0">
                <a:solidFill>
                  <a:srgbClr val="FFFF00"/>
                </a:solidFill>
                <a:cs typeface="Times New Roman" pitchFamily="18" charset="0"/>
              </a:rPr>
              <a:t> </a:t>
            </a:r>
            <a:r>
              <a:rPr lang="en-GB" sz="2600" b="1" u="sng" dirty="0" smtClean="0">
                <a:solidFill>
                  <a:srgbClr val="FFFF00"/>
                </a:solidFill>
                <a:cs typeface="Times New Roman" pitchFamily="18" charset="0"/>
              </a:rPr>
              <a:t>1,5 </a:t>
            </a:r>
            <a:r>
              <a:rPr lang="sr-Cyrl-RS" sz="2600" b="1" u="sng" dirty="0" smtClean="0">
                <a:solidFill>
                  <a:srgbClr val="FFFF00"/>
                </a:solidFill>
                <a:cs typeface="Times New Roman" pitchFamily="18" charset="0"/>
              </a:rPr>
              <a:t>пута</a:t>
            </a:r>
            <a:r>
              <a:rPr lang="en-GB" sz="2600" b="1" u="sng" dirty="0" smtClean="0">
                <a:solidFill>
                  <a:srgbClr val="FFFF00"/>
                </a:solidFill>
                <a:cs typeface="Times New Roman" pitchFamily="18" charset="0"/>
              </a:rPr>
              <a:t> </a:t>
            </a:r>
            <a:r>
              <a:rPr lang="sr-Cyrl-RS" sz="2600" b="1" u="sng" dirty="0" smtClean="0">
                <a:solidFill>
                  <a:srgbClr val="FFFF00"/>
                </a:solidFill>
                <a:cs typeface="Times New Roman" pitchFamily="18" charset="0"/>
              </a:rPr>
              <a:t>већу</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количину</a:t>
            </a:r>
            <a:r>
              <a:rPr lang="en-GB" sz="2600" b="1" dirty="0" smtClean="0">
                <a:solidFill>
                  <a:srgbClr val="FFFF00"/>
                </a:solidFill>
                <a:cs typeface="Times New Roman" pitchFamily="18" charset="0"/>
              </a:rPr>
              <a:t> </a:t>
            </a:r>
            <a:r>
              <a:rPr lang="en-GB" sz="2600" b="1" dirty="0" err="1" smtClean="0">
                <a:solidFill>
                  <a:srgbClr val="FFFF00"/>
                </a:solidFill>
                <a:cs typeface="Times New Roman" pitchFamily="18" charset="0"/>
              </a:rPr>
              <a:t>Hb</a:t>
            </a:r>
            <a:r>
              <a:rPr lang="en-GB" sz="2600" b="1" dirty="0" smtClean="0">
                <a:solidFill>
                  <a:srgbClr val="FFFF00"/>
                </a:solidFill>
                <a:cs typeface="Times New Roman" pitchFamily="18" charset="0"/>
              </a:rPr>
              <a:t> </a:t>
            </a:r>
            <a:endParaRPr lang="hr-HR" sz="2600" b="1" dirty="0" smtClean="0">
              <a:solidFill>
                <a:srgbClr val="FFFF00"/>
              </a:solidFill>
            </a:endParaRPr>
          </a:p>
          <a:p>
            <a:pPr eaLnBrk="1" fontAlgn="auto" hangingPunct="1">
              <a:spcAft>
                <a:spcPts val="0"/>
              </a:spcAft>
              <a:defRPr/>
            </a:pPr>
            <a:r>
              <a:rPr lang="sr-Cyrl-RS" sz="2600" b="1" dirty="0" smtClean="0">
                <a:solidFill>
                  <a:srgbClr val="FFFF00"/>
                </a:solidFill>
                <a:cs typeface="Times New Roman" pitchFamily="18" charset="0"/>
              </a:rPr>
              <a:t>на</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оксигенацијској</a:t>
            </a:r>
            <a:r>
              <a:rPr lang="en-GB" sz="2600" b="1" dirty="0" smtClean="0">
                <a:solidFill>
                  <a:srgbClr val="FFFF00"/>
                </a:solidFill>
                <a:cs typeface="Times New Roman" pitchFamily="18" charset="0"/>
              </a:rPr>
              <a:t> </a:t>
            </a:r>
            <a:r>
              <a:rPr lang="sr-Cyrl-RS" sz="2600" b="1" dirty="0" smtClean="0">
                <a:solidFill>
                  <a:srgbClr val="FFFF00"/>
                </a:solidFill>
                <a:cs typeface="Times New Roman" pitchFamily="18" charset="0"/>
              </a:rPr>
              <a:t>криви</a:t>
            </a:r>
            <a:r>
              <a:rPr lang="en-GB" sz="2600" b="1" dirty="0" smtClean="0">
                <a:solidFill>
                  <a:srgbClr val="FFFF00"/>
                </a:solidFill>
                <a:cs typeface="Times New Roman" pitchFamily="18" charset="0"/>
              </a:rPr>
              <a:t> </a:t>
            </a:r>
            <a:r>
              <a:rPr lang="en-US" sz="2600" b="1" dirty="0" smtClean="0">
                <a:solidFill>
                  <a:srgbClr val="FFFF00"/>
                </a:solidFill>
                <a:cs typeface="Times New Roman" pitchFamily="18" charset="0"/>
              </a:rPr>
              <a:t>-</a:t>
            </a:r>
            <a:r>
              <a:rPr lang="en-GB" sz="2600" b="1" dirty="0" smtClean="0">
                <a:solidFill>
                  <a:srgbClr val="FFFF00"/>
                </a:solidFill>
                <a:cs typeface="Times New Roman" pitchFamily="18" charset="0"/>
              </a:rPr>
              <a:t> </a:t>
            </a:r>
            <a:r>
              <a:rPr lang="sr-Cyrl-RS" sz="2600" b="1" i="1" dirty="0" smtClean="0">
                <a:solidFill>
                  <a:srgbClr val="FFFF00"/>
                </a:solidFill>
                <a:cs typeface="Times New Roman" pitchFamily="18" charset="0"/>
              </a:rPr>
              <a:t>Холденов</a:t>
            </a:r>
            <a:r>
              <a:rPr lang="en-GB" sz="2600" b="1" i="1" dirty="0" smtClean="0">
                <a:solidFill>
                  <a:srgbClr val="FFFF00"/>
                </a:solidFill>
                <a:cs typeface="Times New Roman" pitchFamily="18" charset="0"/>
              </a:rPr>
              <a:t> </a:t>
            </a:r>
            <a:r>
              <a:rPr lang="sr-Cyrl-RS" sz="2600" b="1" i="1" dirty="0" smtClean="0">
                <a:solidFill>
                  <a:srgbClr val="FFFF00"/>
                </a:solidFill>
                <a:cs typeface="Times New Roman" pitchFamily="18" charset="0"/>
              </a:rPr>
              <a:t>учинак</a:t>
            </a:r>
            <a:r>
              <a:rPr lang="en-GB" sz="2600" b="1" i="1" dirty="0" smtClean="0">
                <a:solidFill>
                  <a:srgbClr val="FFFF00"/>
                </a:solidFill>
                <a:cs typeface="Times New Roman" pitchFamily="18" charset="0"/>
              </a:rPr>
              <a:t> “</a:t>
            </a:r>
            <a:r>
              <a:rPr lang="sr-Cyrl-RS" sz="2600" b="1" i="1" dirty="0" smtClean="0">
                <a:solidFill>
                  <a:srgbClr val="FFFF00"/>
                </a:solidFill>
                <a:cs typeface="Times New Roman" pitchFamily="18" charset="0"/>
              </a:rPr>
              <a:t>скретања</a:t>
            </a:r>
            <a:r>
              <a:rPr lang="en-GB" sz="2600" b="1" i="1" dirty="0" smtClean="0">
                <a:solidFill>
                  <a:srgbClr val="FFFF00"/>
                </a:solidFill>
                <a:cs typeface="Times New Roman" pitchFamily="18" charset="0"/>
              </a:rPr>
              <a:t> </a:t>
            </a:r>
            <a:r>
              <a:rPr lang="sr-Cyrl-RS" sz="2600" b="1" i="1" dirty="0" smtClean="0">
                <a:solidFill>
                  <a:srgbClr val="FFFF00"/>
                </a:solidFill>
                <a:cs typeface="Times New Roman" pitchFamily="18" charset="0"/>
              </a:rPr>
              <a:t>у</a:t>
            </a:r>
            <a:r>
              <a:rPr lang="en-GB" sz="2600" b="1" i="1" dirty="0" smtClean="0">
                <a:solidFill>
                  <a:srgbClr val="FFFF00"/>
                </a:solidFill>
                <a:cs typeface="Times New Roman" pitchFamily="18" charset="0"/>
              </a:rPr>
              <a:t> </a:t>
            </a:r>
            <a:r>
              <a:rPr lang="sr-Cyrl-RS" sz="2600" b="1" i="1" dirty="0" smtClean="0">
                <a:solidFill>
                  <a:srgbClr val="FFFF00"/>
                </a:solidFill>
                <a:cs typeface="Times New Roman" pitchFamily="18" charset="0"/>
              </a:rPr>
              <a:t>лево</a:t>
            </a:r>
            <a:r>
              <a:rPr lang="en-GB" sz="2600" b="1" i="1" dirty="0" smtClean="0">
                <a:solidFill>
                  <a:srgbClr val="FFFF00"/>
                </a:solidFill>
                <a:cs typeface="Times New Roman" pitchFamily="18" charset="0"/>
              </a:rPr>
              <a:t>”</a:t>
            </a:r>
            <a:endParaRPr lang="en-GB" sz="2600" dirty="0" smtClean="0">
              <a:solidFill>
                <a:srgbClr val="FFFF00"/>
              </a:solidFill>
              <a:cs typeface="Times New Roman" pitchFamily="18" charset="0"/>
            </a:endParaRPr>
          </a:p>
          <a:p>
            <a:pPr eaLnBrk="1" fontAlgn="auto" hangingPunct="1">
              <a:spcAft>
                <a:spcPts val="0"/>
              </a:spcAft>
              <a:defRPr/>
            </a:pPr>
            <a:endParaRPr lang="hr-HR" dirty="0" smtClean="0">
              <a:solidFill>
                <a:srgbClr val="FFFF00"/>
              </a:solidFill>
            </a:endParaRPr>
          </a:p>
          <a:p>
            <a:pPr eaLnBrk="1" fontAlgn="auto" hangingPunct="1">
              <a:spcAft>
                <a:spcPts val="0"/>
              </a:spcAft>
              <a:defRPr/>
            </a:pPr>
            <a:endParaRPr lang="en-GB" dirty="0" smtClean="0">
              <a:solidFill>
                <a:schemeClr val="folHlink"/>
              </a:solidFill>
              <a:cs typeface="Times New Roman" pitchFamily="18" charset="0"/>
            </a:endParaRPr>
          </a:p>
          <a:p>
            <a:pPr eaLnBrk="1" fontAlgn="auto" hangingPunct="1">
              <a:spcAft>
                <a:spcPts val="0"/>
              </a:spcAft>
              <a:defRPr/>
            </a:pPr>
            <a:endParaRPr lang="hr-HR" dirty="0" smtClean="0">
              <a:solidFill>
                <a:schemeClr val="folHlink"/>
              </a:solidFill>
            </a:endParaRPr>
          </a:p>
        </p:txBody>
      </p:sp>
    </p:spTree>
    <p:extLst>
      <p:ext uri="{BB962C8B-B14F-4D97-AF65-F5344CB8AC3E}">
        <p14:creationId xmlns:p14="http://schemas.microsoft.com/office/powerpoint/2010/main" val="1294401321"/>
      </p:ext>
    </p:extLst>
  </p:cSld>
  <p:clrMapOvr>
    <a:masterClrMapping/>
  </p:clrMapOvr>
  <p:transition spd="slow"/>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ctrTitle"/>
          </p:nvPr>
        </p:nvSpPr>
        <p:spPr/>
        <p:txBody>
          <a:bodyPr/>
          <a:lstStyle/>
          <a:p>
            <a:pPr eaLnBrk="1" hangingPunct="1"/>
            <a:r>
              <a:rPr lang="sr-Latn-CS" b="1" u="sng" smtClean="0">
                <a:solidFill>
                  <a:srgbClr val="FFFF00"/>
                </a:solidFill>
                <a:cs typeface="Times New Roman" pitchFamily="18" charset="0"/>
              </a:rPr>
              <a:t>Клиника</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тровања</a:t>
            </a:r>
            <a:r>
              <a:rPr lang="en-GB" b="1" u="sng" smtClean="0">
                <a:solidFill>
                  <a:srgbClr val="FFFF00"/>
                </a:solidFill>
                <a:cs typeface="Times New Roman" pitchFamily="18" charset="0"/>
              </a:rPr>
              <a:t> </a:t>
            </a:r>
            <a:r>
              <a:rPr lang="en-US" b="1" u="sng" smtClean="0">
                <a:solidFill>
                  <a:srgbClr val="FFFF00"/>
                </a:solidFill>
                <a:cs typeface="Times New Roman" pitchFamily="18" charset="0"/>
              </a:rPr>
              <a:t>C</a:t>
            </a:r>
            <a:r>
              <a:rPr lang="sr-Latn-CS" b="1" u="sng" smtClean="0">
                <a:solidFill>
                  <a:srgbClr val="FFFF00"/>
                </a:solidFill>
                <a:cs typeface="Times New Roman" pitchFamily="18" charset="0"/>
              </a:rPr>
              <a:t>О</a:t>
            </a:r>
            <a:endParaRPr lang="hr-HR" smtClean="0">
              <a:solidFill>
                <a:srgbClr val="FFFF00"/>
              </a:solidFill>
              <a:cs typeface="Times New Roman" pitchFamily="18" charset="0"/>
            </a:endParaRPr>
          </a:p>
        </p:txBody>
      </p:sp>
      <p:sp>
        <p:nvSpPr>
          <p:cNvPr id="148483" name="Rectangle 3"/>
          <p:cNvSpPr>
            <a:spLocks noGrp="1" noChangeArrowheads="1"/>
          </p:cNvSpPr>
          <p:nvPr>
            <p:ph type="subTitle" idx="1"/>
          </p:nvPr>
        </p:nvSpPr>
        <p:spPr/>
        <p:txBody>
          <a:bodyPr rtlCol="0">
            <a:normAutofit fontScale="77500" lnSpcReduction="20000"/>
          </a:bodyPr>
          <a:lstStyle/>
          <a:p>
            <a:pPr marL="514350" indent="-514350" eaLnBrk="1" fontAlgn="auto" hangingPunct="1">
              <a:spcAft>
                <a:spcPts val="0"/>
              </a:spcAft>
              <a:buFont typeface="Times New Roman" pitchFamily="18" charset="0"/>
              <a:buAutoNum type="arabicPeriod"/>
              <a:defRPr/>
            </a:pPr>
            <a:r>
              <a:rPr lang="sr-Latn-CS" b="1" smtClean="0">
                <a:solidFill>
                  <a:srgbClr val="FFFF00"/>
                </a:solidFill>
                <a:cs typeface="Times New Roman" pitchFamily="18" charset="0"/>
              </a:rPr>
              <a:t>у</a:t>
            </a:r>
            <a:r>
              <a:rPr lang="en-GB" b="1" smtClean="0">
                <a:solidFill>
                  <a:srgbClr val="FFFF00"/>
                </a:solidFill>
                <a:cs typeface="Times New Roman" pitchFamily="18" charset="0"/>
              </a:rPr>
              <a:t> </a:t>
            </a:r>
            <a:r>
              <a:rPr lang="sr-Latn-CS" b="1" smtClean="0">
                <a:solidFill>
                  <a:srgbClr val="FFFF00"/>
                </a:solidFill>
                <a:cs typeface="Times New Roman" pitchFamily="18" charset="0"/>
              </a:rPr>
              <a:t>нижим</a:t>
            </a:r>
            <a:r>
              <a:rPr lang="en-GB" b="1" smtClean="0">
                <a:solidFill>
                  <a:srgbClr val="FFFF00"/>
                </a:solidFill>
                <a:cs typeface="Times New Roman" pitchFamily="18" charset="0"/>
              </a:rPr>
              <a:t> </a:t>
            </a:r>
            <a:r>
              <a:rPr lang="sr-Latn-CS" b="1" smtClean="0">
                <a:solidFill>
                  <a:srgbClr val="FFFF00"/>
                </a:solidFill>
                <a:cs typeface="Times New Roman" pitchFamily="18" charset="0"/>
              </a:rPr>
              <a:t>конц</a:t>
            </a:r>
            <a:r>
              <a:rPr lang="en-GB" b="1" smtClean="0">
                <a:solidFill>
                  <a:srgbClr val="FFFF00"/>
                </a:solidFill>
                <a:cs typeface="Times New Roman" pitchFamily="18" charset="0"/>
              </a:rPr>
              <a:t>. </a:t>
            </a:r>
            <a:r>
              <a:rPr lang="sr-Latn-CS" b="1" u="sng" smtClean="0">
                <a:solidFill>
                  <a:srgbClr val="FFFF00"/>
                </a:solidFill>
                <a:cs typeface="Times New Roman" pitchFamily="18" charset="0"/>
              </a:rPr>
              <a:t>повраћање</a:t>
            </a:r>
            <a:r>
              <a:rPr lang="en-GB" b="1" u="sng" smtClean="0">
                <a:solidFill>
                  <a:srgbClr val="FFFF00"/>
                </a:solidFill>
                <a:cs typeface="Times New Roman" pitchFamily="18" charset="0"/>
              </a:rPr>
              <a:t>,</a:t>
            </a:r>
            <a:r>
              <a:rPr lang="en-GB" b="1" smtClean="0">
                <a:solidFill>
                  <a:srgbClr val="FFFF00"/>
                </a:solidFill>
                <a:cs typeface="Times New Roman" pitchFamily="18" charset="0"/>
              </a:rPr>
              <a:t> </a:t>
            </a:r>
            <a:r>
              <a:rPr lang="sr-Latn-CS" b="1" smtClean="0">
                <a:solidFill>
                  <a:srgbClr val="FFFF00"/>
                </a:solidFill>
                <a:cs typeface="Times New Roman" pitchFamily="18" charset="0"/>
              </a:rPr>
              <a:t>главобоља</a:t>
            </a:r>
            <a:r>
              <a:rPr lang="en-GB" b="1" smtClean="0">
                <a:solidFill>
                  <a:srgbClr val="FFFF00"/>
                </a:solidFill>
                <a:cs typeface="Times New Roman" pitchFamily="18" charset="0"/>
              </a:rPr>
              <a:t> </a:t>
            </a:r>
            <a:endParaRPr lang="en-GB" smtClean="0">
              <a:solidFill>
                <a:srgbClr val="FFFF00"/>
              </a:solidFill>
              <a:cs typeface="Times New Roman" pitchFamily="18" charset="0"/>
            </a:endParaRPr>
          </a:p>
          <a:p>
            <a:pPr marL="514350" indent="-514350" eaLnBrk="1" fontAlgn="auto" hangingPunct="1">
              <a:spcAft>
                <a:spcPts val="0"/>
              </a:spcAft>
              <a:buFont typeface="Times New Roman" pitchFamily="18" charset="0"/>
              <a:buAutoNum type="arabicPeriod"/>
              <a:defRPr/>
            </a:pPr>
            <a:r>
              <a:rPr lang="en-GB" b="1" smtClean="0">
                <a:solidFill>
                  <a:srgbClr val="FFFF00"/>
                </a:solidFill>
                <a:cs typeface="Times New Roman" pitchFamily="18" charset="0"/>
              </a:rPr>
              <a:t> </a:t>
            </a:r>
            <a:r>
              <a:rPr lang="sr-Latn-CS" b="1" smtClean="0">
                <a:solidFill>
                  <a:srgbClr val="FFFF00"/>
                </a:solidFill>
                <a:cs typeface="Times New Roman" pitchFamily="18" charset="0"/>
              </a:rPr>
              <a:t>код</a:t>
            </a:r>
            <a:r>
              <a:rPr lang="en-GB" b="1" smtClean="0">
                <a:solidFill>
                  <a:srgbClr val="FFFF00"/>
                </a:solidFill>
                <a:cs typeface="Times New Roman" pitchFamily="18" charset="0"/>
              </a:rPr>
              <a:t> </a:t>
            </a:r>
            <a:r>
              <a:rPr lang="sr-Latn-CS" b="1" smtClean="0">
                <a:solidFill>
                  <a:srgbClr val="FFFF00"/>
                </a:solidFill>
                <a:cs typeface="Times New Roman" pitchFamily="18" charset="0"/>
              </a:rPr>
              <a:t>средњих</a:t>
            </a:r>
            <a:r>
              <a:rPr lang="en-GB" b="1" smtClean="0">
                <a:solidFill>
                  <a:srgbClr val="FFFF00"/>
                </a:solidFill>
                <a:cs typeface="Times New Roman" pitchFamily="18" charset="0"/>
              </a:rPr>
              <a:t> </a:t>
            </a:r>
            <a:r>
              <a:rPr lang="sr-Latn-CS" b="1" smtClean="0">
                <a:solidFill>
                  <a:srgbClr val="FFFF00"/>
                </a:solidFill>
                <a:cs typeface="Times New Roman" pitchFamily="18" charset="0"/>
              </a:rPr>
              <a:t>конц</a:t>
            </a:r>
            <a:r>
              <a:rPr lang="en-GB" b="1" smtClean="0">
                <a:solidFill>
                  <a:srgbClr val="FFFF00"/>
                </a:solidFill>
                <a:cs typeface="Times New Roman" pitchFamily="18" charset="0"/>
              </a:rPr>
              <a:t>. </a:t>
            </a:r>
            <a:r>
              <a:rPr lang="sr-Latn-CS" b="1" smtClean="0">
                <a:solidFill>
                  <a:srgbClr val="FFFF00"/>
                </a:solidFill>
                <a:cs typeface="Times New Roman" pitchFamily="18" charset="0"/>
              </a:rPr>
              <a:t>адинамија</a:t>
            </a:r>
            <a:r>
              <a:rPr lang="en-GB" b="1" smtClean="0">
                <a:solidFill>
                  <a:srgbClr val="FFFF00"/>
                </a:solidFill>
                <a:cs typeface="Times New Roman" pitchFamily="18" charset="0"/>
              </a:rPr>
              <a:t> (</a:t>
            </a:r>
            <a:r>
              <a:rPr lang="sr-Latn-CS" b="1" smtClean="0">
                <a:solidFill>
                  <a:srgbClr val="FFFF00"/>
                </a:solidFill>
                <a:cs typeface="Times New Roman" pitchFamily="18" charset="0"/>
              </a:rPr>
              <a:t>радник</a:t>
            </a:r>
            <a:r>
              <a:rPr lang="en-GB" b="1" smtClean="0">
                <a:solidFill>
                  <a:srgbClr val="FFFF00"/>
                </a:solidFill>
                <a:cs typeface="Times New Roman" pitchFamily="18" charset="0"/>
              </a:rPr>
              <a:t> </a:t>
            </a:r>
            <a:r>
              <a:rPr lang="sr-Latn-CS" b="1" smtClean="0">
                <a:solidFill>
                  <a:srgbClr val="FFFF00"/>
                </a:solidFill>
                <a:cs typeface="Times New Roman" pitchFamily="18" charset="0"/>
              </a:rPr>
              <a:t>зна</a:t>
            </a:r>
            <a:r>
              <a:rPr lang="en-GB" b="1" smtClean="0">
                <a:solidFill>
                  <a:srgbClr val="FFFF00"/>
                </a:solidFill>
                <a:cs typeface="Times New Roman" pitchFamily="18" charset="0"/>
              </a:rPr>
              <a:t> </a:t>
            </a:r>
            <a:r>
              <a:rPr lang="sr-Latn-CS" b="1" smtClean="0">
                <a:solidFill>
                  <a:srgbClr val="FFFF00"/>
                </a:solidFill>
                <a:cs typeface="Times New Roman" pitchFamily="18" charset="0"/>
              </a:rPr>
              <a:t>што</a:t>
            </a:r>
            <a:r>
              <a:rPr lang="en-GB" b="1" smtClean="0">
                <a:solidFill>
                  <a:srgbClr val="FFFF00"/>
                </a:solidFill>
                <a:cs typeface="Times New Roman" pitchFamily="18" charset="0"/>
              </a:rPr>
              <a:t> </a:t>
            </a:r>
            <a:r>
              <a:rPr lang="sr-Latn-CS" b="1" smtClean="0">
                <a:solidFill>
                  <a:srgbClr val="FFFF00"/>
                </a:solidFill>
                <a:cs typeface="Times New Roman" pitchFamily="18" charset="0"/>
              </a:rPr>
              <a:t>мора</a:t>
            </a:r>
            <a:r>
              <a:rPr lang="en-GB" b="1" smtClean="0">
                <a:solidFill>
                  <a:srgbClr val="FFFF00"/>
                </a:solidFill>
                <a:cs typeface="Times New Roman" pitchFamily="18" charset="0"/>
              </a:rPr>
              <a:t> </a:t>
            </a:r>
            <a:r>
              <a:rPr lang="sr-Latn-CS" b="1" smtClean="0">
                <a:solidFill>
                  <a:srgbClr val="FFFF00"/>
                </a:solidFill>
                <a:cs typeface="Times New Roman" pitchFamily="18" charset="0"/>
              </a:rPr>
              <a:t>учинити</a:t>
            </a:r>
            <a:r>
              <a:rPr lang="en-GB" b="1" smtClean="0">
                <a:solidFill>
                  <a:srgbClr val="FFFF00"/>
                </a:solidFill>
                <a:cs typeface="Times New Roman" pitchFamily="18" charset="0"/>
              </a:rPr>
              <a:t>, </a:t>
            </a:r>
            <a:r>
              <a:rPr lang="sr-Latn-CS" b="1" smtClean="0">
                <a:solidFill>
                  <a:srgbClr val="FFFF00"/>
                </a:solidFill>
                <a:cs typeface="Times New Roman" pitchFamily="18" charset="0"/>
              </a:rPr>
              <a:t>али</a:t>
            </a:r>
            <a:r>
              <a:rPr lang="en-GB" b="1" smtClean="0">
                <a:solidFill>
                  <a:srgbClr val="FFFF00"/>
                </a:solidFill>
                <a:cs typeface="Times New Roman" pitchFamily="18" charset="0"/>
              </a:rPr>
              <a:t> </a:t>
            </a:r>
            <a:r>
              <a:rPr lang="sr-Latn-CS" b="1" smtClean="0">
                <a:solidFill>
                  <a:srgbClr val="FFFF00"/>
                </a:solidFill>
                <a:cs typeface="Times New Roman" pitchFamily="18" charset="0"/>
              </a:rPr>
              <a:t>не</a:t>
            </a:r>
            <a:r>
              <a:rPr lang="en-GB" b="1" smtClean="0">
                <a:solidFill>
                  <a:srgbClr val="FFFF00"/>
                </a:solidFill>
                <a:cs typeface="Times New Roman" pitchFamily="18" charset="0"/>
              </a:rPr>
              <a:t> </a:t>
            </a:r>
            <a:r>
              <a:rPr lang="sr-Latn-CS" b="1" smtClean="0">
                <a:solidFill>
                  <a:srgbClr val="FFFF00"/>
                </a:solidFill>
                <a:cs typeface="Times New Roman" pitchFamily="18" charset="0"/>
              </a:rPr>
              <a:t>може</a:t>
            </a:r>
            <a:r>
              <a:rPr lang="en-GB" b="1" smtClean="0">
                <a:solidFill>
                  <a:srgbClr val="FFFF00"/>
                </a:solidFill>
                <a:cs typeface="Times New Roman" pitchFamily="18" charset="0"/>
              </a:rPr>
              <a:t>)</a:t>
            </a:r>
            <a:endParaRPr lang="en-GB" smtClean="0">
              <a:solidFill>
                <a:srgbClr val="FFFF00"/>
              </a:solidFill>
              <a:cs typeface="Times New Roman" pitchFamily="18" charset="0"/>
            </a:endParaRPr>
          </a:p>
          <a:p>
            <a:pPr marL="514350" indent="-514350" eaLnBrk="1" fontAlgn="auto" hangingPunct="1">
              <a:spcAft>
                <a:spcPts val="0"/>
              </a:spcAft>
              <a:buFont typeface="Times New Roman" pitchFamily="18" charset="0"/>
              <a:buAutoNum type="arabicPeriod"/>
              <a:defRPr/>
            </a:pPr>
            <a:r>
              <a:rPr lang="en-GB" b="1" smtClean="0">
                <a:solidFill>
                  <a:srgbClr val="FFFF00"/>
                </a:solidFill>
                <a:cs typeface="Times New Roman" pitchFamily="18" charset="0"/>
              </a:rPr>
              <a:t> </a:t>
            </a:r>
            <a:r>
              <a:rPr lang="sr-Latn-CS" b="1" smtClean="0">
                <a:solidFill>
                  <a:srgbClr val="FFFF00"/>
                </a:solidFill>
                <a:cs typeface="Times New Roman" pitchFamily="18" charset="0"/>
              </a:rPr>
              <a:t>код</a:t>
            </a:r>
            <a:r>
              <a:rPr lang="en-GB" b="1" smtClean="0">
                <a:solidFill>
                  <a:srgbClr val="FFFF00"/>
                </a:solidFill>
                <a:cs typeface="Times New Roman" pitchFamily="18" charset="0"/>
              </a:rPr>
              <a:t> </a:t>
            </a:r>
            <a:r>
              <a:rPr lang="sr-Latn-CS" b="1" smtClean="0">
                <a:solidFill>
                  <a:srgbClr val="FFFF00"/>
                </a:solidFill>
                <a:cs typeface="Times New Roman" pitchFamily="18" charset="0"/>
              </a:rPr>
              <a:t>високих</a:t>
            </a:r>
            <a:r>
              <a:rPr lang="en-GB" b="1" smtClean="0">
                <a:solidFill>
                  <a:srgbClr val="FFFF00"/>
                </a:solidFill>
                <a:cs typeface="Times New Roman" pitchFamily="18" charset="0"/>
              </a:rPr>
              <a:t> </a:t>
            </a:r>
            <a:r>
              <a:rPr lang="sr-Latn-CS" b="1" smtClean="0">
                <a:solidFill>
                  <a:srgbClr val="FFFF00"/>
                </a:solidFill>
                <a:cs typeface="Times New Roman" pitchFamily="18" charset="0"/>
              </a:rPr>
              <a:t>конц</a:t>
            </a:r>
            <a:r>
              <a:rPr lang="en-GB" b="1" smtClean="0">
                <a:solidFill>
                  <a:srgbClr val="FFFF00"/>
                </a:solidFill>
                <a:cs typeface="Times New Roman" pitchFamily="18" charset="0"/>
              </a:rPr>
              <a:t>. mors subita</a:t>
            </a:r>
            <a:endParaRPr lang="en-GB" smtClean="0">
              <a:solidFill>
                <a:srgbClr val="FFFF00"/>
              </a:solidFill>
              <a:cs typeface="Times New Roman" pitchFamily="18" charset="0"/>
            </a:endParaRPr>
          </a:p>
          <a:p>
            <a:pPr marL="514350" indent="-514350" eaLnBrk="1" fontAlgn="auto" hangingPunct="1">
              <a:spcAft>
                <a:spcPts val="0"/>
              </a:spcAft>
              <a:defRPr/>
            </a:pPr>
            <a:endParaRPr lang="hr-HR" smtClean="0">
              <a:solidFill>
                <a:srgbClr val="FFFF00"/>
              </a:solidFill>
            </a:endParaRPr>
          </a:p>
        </p:txBody>
      </p:sp>
    </p:spTree>
    <p:extLst>
      <p:ext uri="{BB962C8B-B14F-4D97-AF65-F5344CB8AC3E}">
        <p14:creationId xmlns:p14="http://schemas.microsoft.com/office/powerpoint/2010/main" val="334940287"/>
      </p:ext>
    </p:extLst>
  </p:cSld>
  <p:clrMapOvr>
    <a:masterClrMapping/>
  </p:clrMapOvr>
  <p:transition spd="slow"/>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9570" name="Text Box 3"/>
          <p:cNvSpPr txBox="1">
            <a:spLocks noChangeArrowheads="1"/>
          </p:cNvSpPr>
          <p:nvPr/>
        </p:nvSpPr>
        <p:spPr bwMode="auto">
          <a:xfrm>
            <a:off x="350340" y="381000"/>
            <a:ext cx="7619511"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КЛИНИЧКИ</a:t>
            </a:r>
            <a:r>
              <a:rPr lang="sl-SI" sz="2000" b="1">
                <a:solidFill>
                  <a:srgbClr val="000099"/>
                </a:solidFill>
              </a:rPr>
              <a:t> </a:t>
            </a:r>
            <a:r>
              <a:rPr lang="sr-Latn-CS" sz="2000" b="1">
                <a:solidFill>
                  <a:srgbClr val="000099"/>
                </a:solidFill>
              </a:rPr>
              <a:t>СИМПТОМИ</a:t>
            </a:r>
            <a:r>
              <a:rPr lang="sl-SI" sz="2000" b="1">
                <a:solidFill>
                  <a:srgbClr val="000099"/>
                </a:solidFill>
              </a:rPr>
              <a:t> </a:t>
            </a:r>
            <a:r>
              <a:rPr lang="sr-Latn-CS" sz="2000" b="1">
                <a:solidFill>
                  <a:srgbClr val="000099"/>
                </a:solidFill>
              </a:rPr>
              <a:t>ИЗЛОЖЕНОСТИ</a:t>
            </a:r>
            <a:r>
              <a:rPr lang="sl-SI" sz="2000" b="1">
                <a:solidFill>
                  <a:srgbClr val="000099"/>
                </a:solidFill>
              </a:rPr>
              <a:t> </a:t>
            </a:r>
            <a:r>
              <a:rPr lang="sr-Latn-CS" sz="2000" b="1">
                <a:solidFill>
                  <a:srgbClr val="000099"/>
                </a:solidFill>
              </a:rPr>
              <a:t>УГЉЕНМОНОКСИДУ</a:t>
            </a:r>
            <a:r>
              <a:rPr lang="sl-SI" sz="2000" b="1">
                <a:solidFill>
                  <a:srgbClr val="000099"/>
                </a:solidFill>
              </a:rPr>
              <a:t>  </a:t>
            </a:r>
            <a:r>
              <a:rPr lang="sr-Latn-CS" sz="2000" b="1">
                <a:solidFill>
                  <a:srgbClr val="000099"/>
                </a:solidFill>
              </a:rPr>
              <a:t>НИВО</a:t>
            </a:r>
            <a:r>
              <a:rPr lang="sl-SI" sz="2000" b="1">
                <a:solidFill>
                  <a:srgbClr val="000099"/>
                </a:solidFill>
              </a:rPr>
              <a:t> </a:t>
            </a:r>
            <a:r>
              <a:rPr lang="sr-Latn-CS" sz="2000" b="1">
                <a:solidFill>
                  <a:srgbClr val="000099"/>
                </a:solidFill>
              </a:rPr>
              <a:t>КАРБОКСИ</a:t>
            </a:r>
            <a:r>
              <a:rPr lang="sl-SI" sz="2000" b="1">
                <a:solidFill>
                  <a:srgbClr val="000099"/>
                </a:solidFill>
              </a:rPr>
              <a:t> </a:t>
            </a:r>
            <a:r>
              <a:rPr lang="sr-Latn-CS" sz="2000" b="1">
                <a:solidFill>
                  <a:srgbClr val="000099"/>
                </a:solidFill>
              </a:rPr>
              <a:t>ХЕМОГЛОБИНА</a:t>
            </a:r>
            <a:r>
              <a:rPr lang="sl-SI" sz="2000" b="1">
                <a:solidFill>
                  <a:srgbClr val="000099"/>
                </a:solidFill>
              </a:rPr>
              <a:t> </a:t>
            </a:r>
            <a:r>
              <a:rPr lang="sr-Latn-CS" sz="2000" b="1">
                <a:solidFill>
                  <a:srgbClr val="000099"/>
                </a:solidFill>
              </a:rPr>
              <a:t>У</a:t>
            </a:r>
            <a:r>
              <a:rPr lang="sl-SI" sz="2000" b="1">
                <a:solidFill>
                  <a:srgbClr val="000099"/>
                </a:solidFill>
              </a:rPr>
              <a:t> </a:t>
            </a:r>
            <a:r>
              <a:rPr lang="sr-Latn-CS" sz="2000" b="1">
                <a:solidFill>
                  <a:srgbClr val="000099"/>
                </a:solidFill>
              </a:rPr>
              <a:t>КРВИ</a:t>
            </a:r>
            <a:endParaRPr lang="en-US" sz="2000">
              <a:solidFill>
                <a:srgbClr val="000099"/>
              </a:solidFill>
            </a:endParaRPr>
          </a:p>
        </p:txBody>
      </p:sp>
      <p:graphicFrame>
        <p:nvGraphicFramePr>
          <p:cNvPr id="109571" name="Object 4"/>
          <p:cNvGraphicFramePr>
            <a:graphicFrameLocks noChangeAspect="1"/>
          </p:cNvGraphicFramePr>
          <p:nvPr/>
        </p:nvGraphicFramePr>
        <p:xfrm>
          <a:off x="913228" y="2057400"/>
          <a:ext cx="7657624" cy="5810250"/>
        </p:xfrm>
        <a:graphic>
          <a:graphicData uri="http://schemas.openxmlformats.org/presentationml/2006/ole">
            <mc:AlternateContent xmlns:mc="http://schemas.openxmlformats.org/markup-compatibility/2006">
              <mc:Choice xmlns:v="urn:schemas-microsoft-com:vml" Requires="v">
                <p:oleObj spid="_x0000_s2054" name="Document" r:id="rId3" imgW="7658100" imgH="5810250" progId="Word.Document.8">
                  <p:embed/>
                </p:oleObj>
              </mc:Choice>
              <mc:Fallback>
                <p:oleObj name="Document" r:id="rId3" imgW="7658100" imgH="581025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3228" y="2057400"/>
                        <a:ext cx="7657624" cy="581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503967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ctrTitle"/>
          </p:nvPr>
        </p:nvSpPr>
        <p:spPr>
          <a:xfrm>
            <a:off x="491062" y="304800"/>
            <a:ext cx="7771960" cy="1143000"/>
          </a:xfrm>
        </p:spPr>
        <p:txBody>
          <a:bodyPr>
            <a:normAutofit fontScale="90000"/>
          </a:bodyPr>
          <a:lstStyle/>
          <a:p>
            <a:pPr eaLnBrk="1" hangingPunct="1"/>
            <a:r>
              <a:rPr lang="sr-Latn-CS" b="1" u="sng" smtClean="0">
                <a:solidFill>
                  <a:srgbClr val="FFFF00"/>
                </a:solidFill>
                <a:cs typeface="Times New Roman" pitchFamily="18" charset="0"/>
              </a:rPr>
              <a:t>Последице</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акутног</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отровања</a:t>
            </a:r>
            <a:r>
              <a:rPr lang="en-GB" b="1" u="sng" smtClean="0">
                <a:solidFill>
                  <a:srgbClr val="FFFF00"/>
                </a:solidFill>
                <a:cs typeface="Times New Roman" pitchFamily="18" charset="0"/>
              </a:rPr>
              <a:t>  </a:t>
            </a:r>
            <a:r>
              <a:rPr lang="en-US" b="1" u="sng" smtClean="0">
                <a:solidFill>
                  <a:srgbClr val="FFFF00"/>
                </a:solidFill>
                <a:cs typeface="Times New Roman" pitchFamily="18" charset="0"/>
              </a:rPr>
              <a:t>C</a:t>
            </a:r>
            <a:r>
              <a:rPr lang="sr-Latn-CS" b="1" u="sng" smtClean="0">
                <a:solidFill>
                  <a:srgbClr val="FFFF00"/>
                </a:solidFill>
                <a:cs typeface="Times New Roman" pitchFamily="18" charset="0"/>
              </a:rPr>
              <a:t>О</a:t>
            </a:r>
            <a:endParaRPr lang="hr-HR" smtClean="0">
              <a:solidFill>
                <a:srgbClr val="FFFF00"/>
              </a:solidFill>
              <a:cs typeface="Times New Roman" pitchFamily="18" charset="0"/>
            </a:endParaRPr>
          </a:p>
        </p:txBody>
      </p:sp>
      <p:sp>
        <p:nvSpPr>
          <p:cNvPr id="149507" name="Rectangle 3"/>
          <p:cNvSpPr>
            <a:spLocks noGrp="1" noChangeArrowheads="1"/>
          </p:cNvSpPr>
          <p:nvPr>
            <p:ph type="subTitle" idx="1"/>
          </p:nvPr>
        </p:nvSpPr>
        <p:spPr>
          <a:xfrm>
            <a:off x="300501" y="1447800"/>
            <a:ext cx="7771960" cy="4114800"/>
          </a:xfrm>
        </p:spPr>
        <p:txBody>
          <a:bodyPr rtlCol="0">
            <a:normAutofit fontScale="92500" lnSpcReduction="20000"/>
          </a:bodyPr>
          <a:lstStyle/>
          <a:p>
            <a:pPr marL="514350" indent="-514350" eaLnBrk="1" fontAlgn="auto" hangingPunct="1">
              <a:spcAft>
                <a:spcPts val="0"/>
              </a:spcAft>
              <a:buFont typeface="Times New Roman" pitchFamily="18" charset="0"/>
              <a:buAutoNum type="arabicPeriod"/>
              <a:defRPr/>
            </a:pPr>
            <a:r>
              <a:rPr lang="en-GB" b="1" smtClean="0">
                <a:solidFill>
                  <a:srgbClr val="FFFF00"/>
                </a:solidFill>
                <a:cs typeface="Times New Roman" pitchFamily="18" charset="0"/>
              </a:rPr>
              <a:t> </a:t>
            </a:r>
            <a:r>
              <a:rPr lang="sr-Latn-CS" b="1" smtClean="0">
                <a:solidFill>
                  <a:srgbClr val="FFFF00"/>
                </a:solidFill>
                <a:cs typeface="Times New Roman" pitchFamily="18" charset="0"/>
              </a:rPr>
              <a:t>ране</a:t>
            </a:r>
            <a:r>
              <a:rPr lang="en-GB" b="1" smtClean="0">
                <a:solidFill>
                  <a:srgbClr val="FFFF00"/>
                </a:solidFill>
                <a:cs typeface="Times New Roman" pitchFamily="18" charset="0"/>
              </a:rPr>
              <a:t> </a:t>
            </a:r>
            <a:endParaRPr lang="en-GB" smtClean="0">
              <a:solidFill>
                <a:srgbClr val="FFFF00"/>
              </a:solidFill>
              <a:cs typeface="Times New Roman" pitchFamily="18" charset="0"/>
            </a:endParaRPr>
          </a:p>
          <a:p>
            <a:pPr marL="514350" indent="-514350" eaLnBrk="1" fontAlgn="auto" hangingPunct="1">
              <a:spcAft>
                <a:spcPts val="0"/>
              </a:spcAft>
              <a:buFont typeface="Times New Roman" pitchFamily="18" charset="0"/>
              <a:buAutoNum type="arabicPeriod"/>
              <a:defRPr/>
            </a:pPr>
            <a:r>
              <a:rPr lang="en-GB" b="1" smtClean="0">
                <a:solidFill>
                  <a:srgbClr val="FFFF00"/>
                </a:solidFill>
                <a:cs typeface="Times New Roman" pitchFamily="18" charset="0"/>
              </a:rPr>
              <a:t> </a:t>
            </a:r>
            <a:r>
              <a:rPr lang="sr-Latn-CS" b="1" smtClean="0">
                <a:solidFill>
                  <a:srgbClr val="FFFF00"/>
                </a:solidFill>
                <a:cs typeface="Times New Roman" pitchFamily="18" charset="0"/>
              </a:rPr>
              <a:t>касне</a:t>
            </a:r>
            <a:endParaRPr lang="en-GB" smtClean="0">
              <a:solidFill>
                <a:srgbClr val="FFFF00"/>
              </a:solidFill>
              <a:cs typeface="Times New Roman" pitchFamily="18" charset="0"/>
            </a:endParaRPr>
          </a:p>
          <a:p>
            <a:pPr marL="514350" indent="-514350" eaLnBrk="1" fontAlgn="auto" hangingPunct="1">
              <a:spcAft>
                <a:spcPts val="0"/>
              </a:spcAft>
              <a:buFontTx/>
              <a:buNone/>
              <a:defRPr/>
            </a:pPr>
            <a:r>
              <a:rPr lang="sr-Latn-CS" b="1" u="sng" smtClean="0">
                <a:solidFill>
                  <a:srgbClr val="FFFF00"/>
                </a:solidFill>
                <a:cs typeface="Times New Roman" pitchFamily="18" charset="0"/>
                <a:sym typeface="Wingdings" pitchFamily="2" charset="2"/>
              </a:rPr>
              <a:t>1. </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Ране</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последице</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тровања</a:t>
            </a:r>
            <a:r>
              <a:rPr lang="en-GB" b="1" u="sng" smtClean="0">
                <a:solidFill>
                  <a:srgbClr val="FFFF00"/>
                </a:solidFill>
                <a:cs typeface="Times New Roman" pitchFamily="18" charset="0"/>
              </a:rPr>
              <a:t>  </a:t>
            </a:r>
            <a:r>
              <a:rPr lang="en-US" b="1" u="sng" smtClean="0">
                <a:solidFill>
                  <a:srgbClr val="FFFF00"/>
                </a:solidFill>
                <a:cs typeface="Times New Roman" pitchFamily="18" charset="0"/>
              </a:rPr>
              <a:t>C</a:t>
            </a:r>
            <a:r>
              <a:rPr lang="sr-Latn-CS" b="1" u="sng" smtClean="0">
                <a:solidFill>
                  <a:srgbClr val="FFFF00"/>
                </a:solidFill>
                <a:cs typeface="Times New Roman" pitchFamily="18" charset="0"/>
              </a:rPr>
              <a:t>О</a:t>
            </a:r>
            <a:endParaRPr lang="en-GB" smtClean="0">
              <a:solidFill>
                <a:srgbClr val="FFFF00"/>
              </a:solidFill>
              <a:cs typeface="Times New Roman" pitchFamily="18" charset="0"/>
            </a:endParaRPr>
          </a:p>
          <a:p>
            <a:pPr marL="514350" indent="-514350" eaLnBrk="1" fontAlgn="auto" hangingPunct="1">
              <a:spcAft>
                <a:spcPts val="0"/>
              </a:spcAft>
              <a:defRPr/>
            </a:pPr>
            <a:r>
              <a:rPr lang="sr-Latn-CS" sz="2800" b="1" smtClean="0">
                <a:solidFill>
                  <a:srgbClr val="FFFF00"/>
                </a:solidFill>
                <a:cs typeface="Times New Roman" pitchFamily="18" charset="0"/>
              </a:rPr>
              <a:t>кожа</a:t>
            </a:r>
            <a:r>
              <a:rPr lang="en-GB" sz="2800" b="1" smtClean="0">
                <a:solidFill>
                  <a:srgbClr val="FFFF00"/>
                </a:solidFill>
                <a:cs typeface="Times New Roman" pitchFamily="18" charset="0"/>
              </a:rPr>
              <a:t> </a:t>
            </a:r>
            <a:r>
              <a:rPr lang="en-GB" sz="2800" b="1" smtClean="0">
                <a:solidFill>
                  <a:srgbClr val="FFFF00"/>
                </a:solidFill>
                <a:cs typeface="Times New Roman" pitchFamily="18" charset="0"/>
                <a:sym typeface="Symbol" pitchFamily="18" charset="2"/>
              </a:rPr>
              <a:t>-</a:t>
            </a:r>
            <a:r>
              <a:rPr lang="en-GB" sz="2800" b="1" smtClean="0">
                <a:solidFill>
                  <a:srgbClr val="FFFF00"/>
                </a:solidFill>
                <a:cs typeface="Times New Roman" pitchFamily="18" charset="0"/>
              </a:rPr>
              <a:t> </a:t>
            </a:r>
            <a:r>
              <a:rPr lang="en-GB" sz="2800" b="1" i="1" smtClean="0">
                <a:solidFill>
                  <a:srgbClr val="FFFF00"/>
                </a:solidFill>
                <a:cs typeface="Times New Roman" pitchFamily="18" charset="0"/>
              </a:rPr>
              <a:t>epydermolysis toxica bullosa(“</a:t>
            </a:r>
            <a:r>
              <a:rPr lang="sr-Latn-CS" sz="2800" b="1" i="1" smtClean="0">
                <a:solidFill>
                  <a:srgbClr val="FFFF00"/>
                </a:solidFill>
                <a:cs typeface="Times New Roman" pitchFamily="18" charset="0"/>
              </a:rPr>
              <a:t>акутни</a:t>
            </a:r>
            <a:r>
              <a:rPr lang="en-GB" sz="2800" b="1" i="1" smtClean="0">
                <a:solidFill>
                  <a:srgbClr val="FFFF00"/>
                </a:solidFill>
                <a:cs typeface="Times New Roman" pitchFamily="18" charset="0"/>
              </a:rPr>
              <a:t> </a:t>
            </a:r>
            <a:r>
              <a:rPr lang="sr-Latn-CS" sz="2800" b="1" i="1" smtClean="0">
                <a:solidFill>
                  <a:srgbClr val="FFFF00"/>
                </a:solidFill>
                <a:cs typeface="Times New Roman" pitchFamily="18" charset="0"/>
              </a:rPr>
              <a:t>декубитус</a:t>
            </a:r>
            <a:r>
              <a:rPr lang="en-GB" sz="2800" b="1" i="1" smtClean="0">
                <a:solidFill>
                  <a:srgbClr val="FFFF00"/>
                </a:solidFill>
                <a:cs typeface="Times New Roman" pitchFamily="18" charset="0"/>
              </a:rPr>
              <a:t>”)</a:t>
            </a:r>
            <a:endParaRPr lang="sr-Latn-CS" sz="2800" b="1" i="1" smtClean="0">
              <a:solidFill>
                <a:srgbClr val="FFFF00"/>
              </a:solidFill>
              <a:cs typeface="Times New Roman" pitchFamily="18" charset="0"/>
            </a:endParaRPr>
          </a:p>
          <a:p>
            <a:pPr marL="514350" indent="-514350" eaLnBrk="1" fontAlgn="auto" hangingPunct="1">
              <a:spcAft>
                <a:spcPts val="0"/>
              </a:spcAft>
              <a:defRPr/>
            </a:pPr>
            <a:r>
              <a:rPr lang="sr-Latn-CS" sz="2800" b="1" smtClean="0">
                <a:solidFill>
                  <a:srgbClr val="FFFF00"/>
                </a:solidFill>
                <a:cs typeface="Times New Roman" pitchFamily="18" charset="0"/>
              </a:rPr>
              <a:t>мишић</a:t>
            </a:r>
            <a:r>
              <a:rPr lang="en-GB" sz="2800" b="1" smtClean="0">
                <a:solidFill>
                  <a:srgbClr val="FFFF00"/>
                </a:solidFill>
                <a:cs typeface="Times New Roman" pitchFamily="18" charset="0"/>
              </a:rPr>
              <a:t> </a:t>
            </a:r>
            <a:r>
              <a:rPr lang="en-GB" sz="2800" b="1" smtClean="0">
                <a:solidFill>
                  <a:srgbClr val="FFFF00"/>
                </a:solidFill>
                <a:cs typeface="Times New Roman" pitchFamily="18" charset="0"/>
                <a:sym typeface="Symbol" pitchFamily="18" charset="2"/>
              </a:rPr>
              <a:t></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стварање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карбоксимиоглобина</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миолиза</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зачепљење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бубрежних</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тубула</a:t>
            </a:r>
            <a:r>
              <a:rPr lang="en-GB" sz="2800" b="1" smtClean="0">
                <a:solidFill>
                  <a:srgbClr val="FFFF00"/>
                </a:solidFill>
                <a:cs typeface="Times New Roman" pitchFamily="18" charset="0"/>
                <a:sym typeface="Symbol" pitchFamily="18" charset="2"/>
              </a:rPr>
              <a:t></a:t>
            </a:r>
            <a:r>
              <a:rPr lang="sr-Latn-CS" sz="2800" b="1" smtClean="0">
                <a:solidFill>
                  <a:srgbClr val="FFFF00"/>
                </a:solidFill>
                <a:cs typeface="Times New Roman" pitchFamily="18" charset="0"/>
              </a:rPr>
              <a:t>слика</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као</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код</a:t>
            </a:r>
            <a:r>
              <a:rPr lang="en-GB" sz="2800" b="1" smtClean="0">
                <a:solidFill>
                  <a:srgbClr val="FFFF00"/>
                </a:solidFill>
                <a:cs typeface="Times New Roman" pitchFamily="18" charset="0"/>
              </a:rPr>
              <a:t> </a:t>
            </a:r>
            <a:r>
              <a:rPr lang="en-GB" sz="2800" b="1" i="1" smtClean="0">
                <a:solidFill>
                  <a:srgbClr val="FFFF00"/>
                </a:solidFill>
                <a:cs typeface="Times New Roman" pitchFamily="18" charset="0"/>
              </a:rPr>
              <a:t>crush sy</a:t>
            </a:r>
            <a:endParaRPr lang="en-GB" sz="2800" smtClean="0">
              <a:solidFill>
                <a:srgbClr val="FFFF00"/>
              </a:solidFill>
              <a:cs typeface="Times New Roman" pitchFamily="18" charset="0"/>
            </a:endParaRPr>
          </a:p>
          <a:p>
            <a:pPr marL="514350" indent="-514350" eaLnBrk="1" fontAlgn="auto" hangingPunct="1">
              <a:spcAft>
                <a:spcPts val="0"/>
              </a:spcAft>
              <a:defRPr/>
            </a:pPr>
            <a:r>
              <a:rPr lang="sr-Latn-CS" sz="2800" b="1" smtClean="0">
                <a:solidFill>
                  <a:srgbClr val="FFFF00"/>
                </a:solidFill>
                <a:cs typeface="Times New Roman" pitchFamily="18" charset="0"/>
              </a:rPr>
              <a:t>нерви</a:t>
            </a:r>
            <a:r>
              <a:rPr lang="en-GB" sz="2800" b="1" smtClean="0">
                <a:solidFill>
                  <a:srgbClr val="FFFF00"/>
                </a:solidFill>
                <a:cs typeface="Times New Roman" pitchFamily="18" charset="0"/>
              </a:rPr>
              <a:t> </a:t>
            </a:r>
            <a:r>
              <a:rPr lang="en-GB" sz="2800" b="1" smtClean="0">
                <a:solidFill>
                  <a:srgbClr val="FFFF00"/>
                </a:solidFill>
                <a:cs typeface="Times New Roman" pitchFamily="18" charset="0"/>
                <a:sym typeface="Symbol" pitchFamily="18" charset="2"/>
              </a:rPr>
              <a:t></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моноплегије</a:t>
            </a:r>
            <a:endParaRPr lang="en-GB" sz="2800" smtClean="0">
              <a:solidFill>
                <a:srgbClr val="FFFF00"/>
              </a:solidFill>
              <a:cs typeface="Times New Roman" pitchFamily="18" charset="0"/>
            </a:endParaRPr>
          </a:p>
          <a:p>
            <a:pPr marL="514350" indent="-514350" eaLnBrk="1" fontAlgn="auto" hangingPunct="1">
              <a:spcAft>
                <a:spcPts val="0"/>
              </a:spcAft>
              <a:defRPr/>
            </a:pPr>
            <a:r>
              <a:rPr lang="sr-Latn-CS" sz="2800" b="1" smtClean="0">
                <a:solidFill>
                  <a:srgbClr val="FFFF00"/>
                </a:solidFill>
                <a:cs typeface="Times New Roman" pitchFamily="18" charset="0"/>
              </a:rPr>
              <a:t>орган</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слуха</a:t>
            </a:r>
            <a:r>
              <a:rPr lang="en-GB" sz="2800" b="1" smtClean="0">
                <a:solidFill>
                  <a:srgbClr val="FFFF00"/>
                </a:solidFill>
                <a:cs typeface="Times New Roman" pitchFamily="18" charset="0"/>
              </a:rPr>
              <a:t> </a:t>
            </a:r>
            <a:r>
              <a:rPr lang="en-GB" sz="2800" b="1" smtClean="0">
                <a:solidFill>
                  <a:srgbClr val="FFFF00"/>
                </a:solidFill>
                <a:cs typeface="Times New Roman" pitchFamily="18" charset="0"/>
                <a:sym typeface="Symbol" pitchFamily="18" charset="2"/>
              </a:rPr>
              <a:t></a:t>
            </a:r>
            <a:r>
              <a:rPr lang="en-GB" sz="2800" b="1" smtClean="0">
                <a:solidFill>
                  <a:srgbClr val="FFFF00"/>
                </a:solidFill>
                <a:cs typeface="Times New Roman" pitchFamily="18" charset="0"/>
              </a:rPr>
              <a:t> </a:t>
            </a:r>
            <a:r>
              <a:rPr lang="sr-Latn-CS" sz="2800" b="1" u="sng" smtClean="0">
                <a:solidFill>
                  <a:srgbClr val="FFFF00"/>
                </a:solidFill>
                <a:cs typeface="Times New Roman" pitchFamily="18" charset="0"/>
              </a:rPr>
              <a:t>ИРЕВЕРЗИБИЛНА</a:t>
            </a:r>
            <a:r>
              <a:rPr lang="en-GB" sz="2800" b="1" u="sng" smtClean="0">
                <a:solidFill>
                  <a:srgbClr val="FFFF00"/>
                </a:solidFill>
                <a:cs typeface="Times New Roman" pitchFamily="18" charset="0"/>
              </a:rPr>
              <a:t> </a:t>
            </a:r>
            <a:r>
              <a:rPr lang="sr-Latn-CS" sz="2800" b="1" u="sng" smtClean="0">
                <a:solidFill>
                  <a:srgbClr val="FFFF00"/>
                </a:solidFill>
                <a:cs typeface="Times New Roman" pitchFamily="18" charset="0"/>
              </a:rPr>
              <a:t>ГЛУВОЋА</a:t>
            </a:r>
            <a:r>
              <a:rPr lang="en-GB" sz="2800" b="1" u="sng" smtClean="0">
                <a:solidFill>
                  <a:srgbClr val="FFFF00"/>
                </a:solidFill>
                <a:cs typeface="Times New Roman" pitchFamily="18" charset="0"/>
              </a:rPr>
              <a:t>!!!</a:t>
            </a:r>
            <a:endParaRPr lang="en-GB" sz="2800" smtClean="0">
              <a:solidFill>
                <a:srgbClr val="FFFF00"/>
              </a:solidFill>
              <a:cs typeface="Times New Roman" pitchFamily="18" charset="0"/>
            </a:endParaRPr>
          </a:p>
          <a:p>
            <a:pPr marL="514350" indent="-514350" eaLnBrk="1" fontAlgn="auto" hangingPunct="1">
              <a:spcAft>
                <a:spcPts val="0"/>
              </a:spcAft>
              <a:defRPr/>
            </a:pPr>
            <a:endParaRPr lang="en-GB" smtClean="0">
              <a:solidFill>
                <a:srgbClr val="FFFF00"/>
              </a:solidFill>
              <a:cs typeface="Times New Roman" pitchFamily="18" charset="0"/>
            </a:endParaRPr>
          </a:p>
          <a:p>
            <a:pPr marL="514350" indent="-514350" eaLnBrk="1" fontAlgn="auto" hangingPunct="1">
              <a:spcAft>
                <a:spcPts val="0"/>
              </a:spcAft>
              <a:buFontTx/>
              <a:buNone/>
              <a:defRPr/>
            </a:pPr>
            <a:endParaRPr lang="hr-HR" smtClean="0"/>
          </a:p>
        </p:txBody>
      </p:sp>
    </p:spTree>
    <p:extLst>
      <p:ext uri="{BB962C8B-B14F-4D97-AF65-F5344CB8AC3E}">
        <p14:creationId xmlns:p14="http://schemas.microsoft.com/office/powerpoint/2010/main" val="2144235689"/>
      </p:ext>
    </p:extLst>
  </p:cSld>
  <p:clrMapOvr>
    <a:masterClrMapping/>
  </p:clrMapOvr>
  <p:transition spd="slow"/>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ctrTitle"/>
          </p:nvPr>
        </p:nvSpPr>
        <p:spPr/>
        <p:txBody>
          <a:bodyPr/>
          <a:lstStyle/>
          <a:p>
            <a:pPr eaLnBrk="1" hangingPunct="1"/>
            <a:r>
              <a:rPr lang="sr-Latn-CS" b="1" u="sng" smtClean="0">
                <a:solidFill>
                  <a:srgbClr val="FFFF00"/>
                </a:solidFill>
                <a:cs typeface="Times New Roman" pitchFamily="18" charset="0"/>
                <a:sym typeface="Wingdings" pitchFamily="2" charset="2"/>
              </a:rPr>
              <a:t>2. </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Касне</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последице</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тровања</a:t>
            </a:r>
            <a:r>
              <a:rPr lang="en-GB" b="1" u="sng" smtClean="0">
                <a:solidFill>
                  <a:srgbClr val="FFFF00"/>
                </a:solidFill>
                <a:cs typeface="Times New Roman" pitchFamily="18" charset="0"/>
              </a:rPr>
              <a:t>  </a:t>
            </a:r>
            <a:r>
              <a:rPr lang="en-US" b="1" u="sng" smtClean="0">
                <a:solidFill>
                  <a:srgbClr val="FFFF00"/>
                </a:solidFill>
                <a:cs typeface="Times New Roman" pitchFamily="18" charset="0"/>
              </a:rPr>
              <a:t>C</a:t>
            </a:r>
            <a:r>
              <a:rPr lang="sr-Latn-CS" b="1" u="sng" smtClean="0">
                <a:solidFill>
                  <a:srgbClr val="FFFF00"/>
                </a:solidFill>
                <a:cs typeface="Times New Roman" pitchFamily="18" charset="0"/>
              </a:rPr>
              <a:t>О</a:t>
            </a:r>
            <a:endParaRPr lang="hr-HR" smtClean="0">
              <a:solidFill>
                <a:srgbClr val="FFFF00"/>
              </a:solidFill>
              <a:cs typeface="Times New Roman" pitchFamily="18" charset="0"/>
            </a:endParaRPr>
          </a:p>
        </p:txBody>
      </p:sp>
      <p:sp>
        <p:nvSpPr>
          <p:cNvPr id="150531" name="Rectangle 3"/>
          <p:cNvSpPr>
            <a:spLocks noGrp="1" noChangeArrowheads="1"/>
          </p:cNvSpPr>
          <p:nvPr>
            <p:ph type="subTitle" idx="1"/>
          </p:nvPr>
        </p:nvSpPr>
        <p:spPr/>
        <p:txBody>
          <a:bodyPr rtlCol="0">
            <a:normAutofit fontScale="62500" lnSpcReduction="20000"/>
          </a:bodyPr>
          <a:lstStyle/>
          <a:p>
            <a:pPr eaLnBrk="1" fontAlgn="auto" hangingPunct="1">
              <a:spcAft>
                <a:spcPts val="0"/>
              </a:spcAft>
              <a:defRPr/>
            </a:pPr>
            <a:r>
              <a:rPr lang="en-GB" b="1" smtClean="0">
                <a:solidFill>
                  <a:srgbClr val="FFFF00"/>
                </a:solidFill>
                <a:cs typeface="Times New Roman" pitchFamily="18" charset="0"/>
              </a:rPr>
              <a:t>1. Mb. Parkinson</a:t>
            </a:r>
            <a:r>
              <a:rPr lang="hr-HR" smtClean="0">
                <a:solidFill>
                  <a:srgbClr val="FFFF00"/>
                </a:solidFill>
              </a:rPr>
              <a:t> </a:t>
            </a:r>
          </a:p>
          <a:p>
            <a:pPr eaLnBrk="1" fontAlgn="auto" hangingPunct="1">
              <a:spcAft>
                <a:spcPts val="0"/>
              </a:spcAft>
              <a:defRPr/>
            </a:pPr>
            <a:r>
              <a:rPr lang="en-GB" b="1" smtClean="0">
                <a:solidFill>
                  <a:srgbClr val="FFFF00"/>
                </a:solidFill>
                <a:cs typeface="Times New Roman" pitchFamily="18" charset="0"/>
              </a:rPr>
              <a:t>2. </a:t>
            </a:r>
            <a:r>
              <a:rPr lang="sr-Latn-CS" b="1" smtClean="0">
                <a:solidFill>
                  <a:srgbClr val="FFFF00"/>
                </a:solidFill>
                <a:cs typeface="Times New Roman" pitchFamily="18" charset="0"/>
              </a:rPr>
              <a:t>Постинтоксикацијска</a:t>
            </a:r>
            <a:r>
              <a:rPr lang="en-GB" b="1" smtClean="0">
                <a:solidFill>
                  <a:srgbClr val="FFFF00"/>
                </a:solidFill>
                <a:cs typeface="Times New Roman" pitchFamily="18" charset="0"/>
              </a:rPr>
              <a:t> </a:t>
            </a:r>
            <a:r>
              <a:rPr lang="sr-Latn-CS" b="1" smtClean="0">
                <a:solidFill>
                  <a:srgbClr val="FFFF00"/>
                </a:solidFill>
                <a:cs typeface="Times New Roman" pitchFamily="18" charset="0"/>
              </a:rPr>
              <a:t>психоза</a:t>
            </a:r>
            <a:r>
              <a:rPr lang="hr-HR" smtClean="0">
                <a:solidFill>
                  <a:srgbClr val="FFFF00"/>
                </a:solidFill>
              </a:rPr>
              <a:t> </a:t>
            </a:r>
          </a:p>
          <a:p>
            <a:pPr eaLnBrk="1" fontAlgn="auto" hangingPunct="1">
              <a:spcAft>
                <a:spcPts val="0"/>
              </a:spcAft>
              <a:defRPr/>
            </a:pPr>
            <a:r>
              <a:rPr lang="en-GB" b="1" smtClean="0">
                <a:solidFill>
                  <a:srgbClr val="FFFF00"/>
                </a:solidFill>
                <a:cs typeface="Times New Roman" pitchFamily="18" charset="0"/>
              </a:rPr>
              <a:t>3. Coma vigilans ili palički sy - </a:t>
            </a:r>
            <a:r>
              <a:rPr lang="sr-Latn-CS" b="1" smtClean="0">
                <a:solidFill>
                  <a:srgbClr val="FFFF00"/>
                </a:solidFill>
                <a:cs typeface="Times New Roman" pitchFamily="18" charset="0"/>
              </a:rPr>
              <a:t>стање</a:t>
            </a:r>
            <a:r>
              <a:rPr lang="en-GB" b="1" smtClean="0">
                <a:solidFill>
                  <a:srgbClr val="FFFF00"/>
                </a:solidFill>
                <a:cs typeface="Times New Roman" pitchFamily="18" charset="0"/>
              </a:rPr>
              <a:t> </a:t>
            </a:r>
            <a:r>
              <a:rPr lang="sr-Latn-CS" b="1" smtClean="0">
                <a:solidFill>
                  <a:srgbClr val="FFFF00"/>
                </a:solidFill>
                <a:cs typeface="Times New Roman" pitchFamily="18" charset="0"/>
              </a:rPr>
              <a:t>привидне</a:t>
            </a:r>
            <a:r>
              <a:rPr lang="en-GB" b="1" smtClean="0">
                <a:solidFill>
                  <a:srgbClr val="FFFF00"/>
                </a:solidFill>
                <a:cs typeface="Times New Roman" pitchFamily="18" charset="0"/>
              </a:rPr>
              <a:t> </a:t>
            </a:r>
            <a:r>
              <a:rPr lang="sr-Latn-CS" b="1" smtClean="0">
                <a:solidFill>
                  <a:srgbClr val="FFFF00"/>
                </a:solidFill>
                <a:cs typeface="Times New Roman" pitchFamily="18" charset="0"/>
              </a:rPr>
              <a:t>будности</a:t>
            </a:r>
            <a:r>
              <a:rPr lang="en-GB" b="1" smtClean="0">
                <a:solidFill>
                  <a:srgbClr val="FFFF00"/>
                </a:solidFill>
                <a:cs typeface="Times New Roman" pitchFamily="18" charset="0"/>
              </a:rPr>
              <a:t>, </a:t>
            </a:r>
            <a:r>
              <a:rPr lang="sr-Latn-CS" b="1" smtClean="0">
                <a:solidFill>
                  <a:srgbClr val="FFFF00"/>
                </a:solidFill>
                <a:cs typeface="Times New Roman" pitchFamily="18" charset="0"/>
              </a:rPr>
              <a:t>али</a:t>
            </a:r>
            <a:r>
              <a:rPr lang="en-GB" b="1" smtClean="0">
                <a:solidFill>
                  <a:srgbClr val="FFFF00"/>
                </a:solidFill>
                <a:cs typeface="Times New Roman" pitchFamily="18" charset="0"/>
              </a:rPr>
              <a:t> </a:t>
            </a:r>
            <a:r>
              <a:rPr lang="en-US" b="1" i="1" smtClean="0">
                <a:solidFill>
                  <a:srgbClr val="FFFF00"/>
                </a:solidFill>
                <a:cs typeface="Times New Roman" pitchFamily="18" charset="0"/>
              </a:rPr>
              <a:t> je </a:t>
            </a:r>
            <a:r>
              <a:rPr lang="sr-Latn-CS" b="1" smtClean="0">
                <a:solidFill>
                  <a:srgbClr val="FFFF00"/>
                </a:solidFill>
                <a:cs typeface="Times New Roman" pitchFamily="18" charset="0"/>
              </a:rPr>
              <a:t>коматозно</a:t>
            </a:r>
            <a:r>
              <a:rPr lang="en-GB" b="1" smtClean="0">
                <a:solidFill>
                  <a:srgbClr val="FFFF00"/>
                </a:solidFill>
                <a:cs typeface="Times New Roman" pitchFamily="18" charset="0"/>
              </a:rPr>
              <a:t> </a:t>
            </a:r>
            <a:r>
              <a:rPr lang="sr-Latn-CS" b="1" smtClean="0">
                <a:solidFill>
                  <a:srgbClr val="FFFF00"/>
                </a:solidFill>
                <a:cs typeface="Times New Roman" pitchFamily="18" charset="0"/>
              </a:rPr>
              <a:t>стање</a:t>
            </a:r>
            <a:r>
              <a:rPr lang="en-GB" b="1" smtClean="0">
                <a:solidFill>
                  <a:srgbClr val="FFFF00"/>
                </a:solidFill>
                <a:cs typeface="Times New Roman" pitchFamily="18" charset="0"/>
              </a:rPr>
              <a:t>, </a:t>
            </a:r>
            <a:r>
              <a:rPr lang="sr-Latn-CS" b="1" smtClean="0">
                <a:solidFill>
                  <a:srgbClr val="FFFF00"/>
                </a:solidFill>
                <a:cs typeface="Times New Roman" pitchFamily="18" charset="0"/>
              </a:rPr>
              <a:t>јака</a:t>
            </a:r>
            <a:r>
              <a:rPr lang="en-GB" b="1" smtClean="0">
                <a:solidFill>
                  <a:srgbClr val="FFFF00"/>
                </a:solidFill>
                <a:cs typeface="Times New Roman" pitchFamily="18" charset="0"/>
              </a:rPr>
              <a:t> </a:t>
            </a:r>
            <a:r>
              <a:rPr lang="sr-Latn-CS" b="1" smtClean="0">
                <a:solidFill>
                  <a:srgbClr val="FFFF00"/>
                </a:solidFill>
                <a:cs typeface="Times New Roman" pitchFamily="18" charset="0"/>
              </a:rPr>
              <a:t>децеребрација</a:t>
            </a:r>
            <a:r>
              <a:rPr lang="en-GB" b="1" smtClean="0">
                <a:solidFill>
                  <a:srgbClr val="FFFF00"/>
                </a:solidFill>
                <a:cs typeface="Times New Roman" pitchFamily="18" charset="0"/>
              </a:rPr>
              <a:t> </a:t>
            </a:r>
            <a:r>
              <a:rPr lang="sr-Latn-CS" b="1" smtClean="0">
                <a:solidFill>
                  <a:srgbClr val="FFFF00"/>
                </a:solidFill>
                <a:cs typeface="Times New Roman" pitchFamily="18" charset="0"/>
              </a:rPr>
              <a:t>са</a:t>
            </a:r>
            <a:r>
              <a:rPr lang="en-GB" b="1" smtClean="0">
                <a:solidFill>
                  <a:srgbClr val="FFFF00"/>
                </a:solidFill>
                <a:cs typeface="Times New Roman" pitchFamily="18" charset="0"/>
              </a:rPr>
              <a:t> </a:t>
            </a:r>
            <a:r>
              <a:rPr lang="sr-Latn-CS" b="1" smtClean="0">
                <a:solidFill>
                  <a:srgbClr val="FFFF00"/>
                </a:solidFill>
                <a:cs typeface="Times New Roman" pitchFamily="18" charset="0"/>
              </a:rPr>
              <a:t>лезијом</a:t>
            </a:r>
            <a:r>
              <a:rPr lang="en-GB" b="1" smtClean="0">
                <a:solidFill>
                  <a:srgbClr val="FFFF00"/>
                </a:solidFill>
                <a:cs typeface="Times New Roman" pitchFamily="18" charset="0"/>
              </a:rPr>
              <a:t> </a:t>
            </a:r>
            <a:r>
              <a:rPr lang="sr-Latn-CS" b="1" smtClean="0">
                <a:solidFill>
                  <a:srgbClr val="FFFF00"/>
                </a:solidFill>
                <a:cs typeface="Times New Roman" pitchFamily="18" charset="0"/>
              </a:rPr>
              <a:t>гностичких</a:t>
            </a:r>
            <a:r>
              <a:rPr lang="en-GB" b="1" smtClean="0">
                <a:solidFill>
                  <a:srgbClr val="FFFF00"/>
                </a:solidFill>
                <a:cs typeface="Times New Roman" pitchFamily="18" charset="0"/>
              </a:rPr>
              <a:t> </a:t>
            </a:r>
            <a:r>
              <a:rPr lang="sr-Latn-CS" b="1" smtClean="0">
                <a:solidFill>
                  <a:srgbClr val="FFFF00"/>
                </a:solidFill>
                <a:cs typeface="Times New Roman" pitchFamily="18" charset="0"/>
              </a:rPr>
              <a:t>центара</a:t>
            </a:r>
            <a:r>
              <a:rPr lang="en-GB" b="1" smtClean="0">
                <a:solidFill>
                  <a:srgbClr val="FFFF00"/>
                </a:solidFill>
                <a:cs typeface="Times New Roman" pitchFamily="18" charset="0"/>
              </a:rPr>
              <a:t> </a:t>
            </a:r>
            <a:r>
              <a:rPr lang="en-GB" b="1" smtClean="0">
                <a:solidFill>
                  <a:srgbClr val="FFFF00"/>
                </a:solidFill>
                <a:cs typeface="Times New Roman" pitchFamily="18" charset="0"/>
                <a:sym typeface="Symbol" pitchFamily="18" charset="2"/>
              </a:rPr>
              <a:t></a:t>
            </a:r>
            <a:r>
              <a:rPr lang="en-GB" b="1" smtClean="0">
                <a:solidFill>
                  <a:srgbClr val="FFFF00"/>
                </a:solidFill>
                <a:cs typeface="Times New Roman" pitchFamily="18" charset="0"/>
              </a:rPr>
              <a:t> </a:t>
            </a:r>
            <a:r>
              <a:rPr lang="sr-Latn-CS" b="1" smtClean="0">
                <a:solidFill>
                  <a:srgbClr val="FFFF00"/>
                </a:solidFill>
                <a:cs typeface="Times New Roman" pitchFamily="18" charset="0"/>
              </a:rPr>
              <a:t>изразита</a:t>
            </a:r>
            <a:r>
              <a:rPr lang="en-GB" b="1" smtClean="0">
                <a:solidFill>
                  <a:srgbClr val="FFFF00"/>
                </a:solidFill>
                <a:cs typeface="Times New Roman" pitchFamily="18" charset="0"/>
              </a:rPr>
              <a:t> </a:t>
            </a:r>
            <a:r>
              <a:rPr lang="sr-Latn-CS" b="1" smtClean="0">
                <a:solidFill>
                  <a:srgbClr val="FFFF00"/>
                </a:solidFill>
                <a:cs typeface="Times New Roman" pitchFamily="18" charset="0"/>
              </a:rPr>
              <a:t>ретардација</a:t>
            </a:r>
            <a:endParaRPr lang="en-GB" smtClean="0">
              <a:solidFill>
                <a:srgbClr val="FFFF00"/>
              </a:solidFill>
              <a:cs typeface="Times New Roman" pitchFamily="18" charset="0"/>
            </a:endParaRPr>
          </a:p>
          <a:p>
            <a:pPr eaLnBrk="1" fontAlgn="auto" hangingPunct="1">
              <a:spcAft>
                <a:spcPts val="0"/>
              </a:spcAft>
              <a:defRPr/>
            </a:pPr>
            <a:endParaRPr lang="hr-HR" smtClean="0"/>
          </a:p>
        </p:txBody>
      </p:sp>
    </p:spTree>
    <p:extLst>
      <p:ext uri="{BB962C8B-B14F-4D97-AF65-F5344CB8AC3E}">
        <p14:creationId xmlns:p14="http://schemas.microsoft.com/office/powerpoint/2010/main" val="3574263608"/>
      </p:ext>
    </p:extLst>
  </p:cSld>
  <p:clrMapOvr>
    <a:masterClrMapping/>
  </p:clrMapOvr>
  <p:transition spd="slow"/>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ctrTitle"/>
          </p:nvPr>
        </p:nvSpPr>
        <p:spPr>
          <a:xfrm>
            <a:off x="561423" y="560389"/>
            <a:ext cx="7771960" cy="1470025"/>
          </a:xfrm>
        </p:spPr>
        <p:txBody>
          <a:bodyPr/>
          <a:lstStyle/>
          <a:p>
            <a:pPr eaLnBrk="1" hangingPunct="1"/>
            <a:r>
              <a:rPr lang="sr-Latn-CS" b="1" i="1" smtClean="0">
                <a:solidFill>
                  <a:srgbClr val="FFFF00"/>
                </a:solidFill>
                <a:cs typeface="Times New Roman" pitchFamily="18" charset="0"/>
              </a:rPr>
              <a:t>цијаниди</a:t>
            </a:r>
            <a:endParaRPr lang="hr-HR" b="1" i="1" smtClean="0">
              <a:solidFill>
                <a:srgbClr val="FFFF00"/>
              </a:solidFill>
              <a:cs typeface="Times New Roman" pitchFamily="18" charset="0"/>
            </a:endParaRPr>
          </a:p>
        </p:txBody>
      </p:sp>
      <p:sp>
        <p:nvSpPr>
          <p:cNvPr id="152579" name="Rectangle 3"/>
          <p:cNvSpPr>
            <a:spLocks noGrp="1" noChangeArrowheads="1"/>
          </p:cNvSpPr>
          <p:nvPr>
            <p:ph type="subTitle" idx="1"/>
          </p:nvPr>
        </p:nvSpPr>
        <p:spPr>
          <a:xfrm>
            <a:off x="561423" y="3429000"/>
            <a:ext cx="7771960" cy="2230438"/>
          </a:xfrm>
        </p:spPr>
        <p:txBody>
          <a:bodyPr rtlCol="0">
            <a:normAutofit fontScale="62500" lnSpcReduction="20000"/>
          </a:bodyPr>
          <a:lstStyle/>
          <a:p>
            <a:pPr eaLnBrk="1" fontAlgn="auto" hangingPunct="1">
              <a:spcAft>
                <a:spcPts val="0"/>
              </a:spcAft>
              <a:defRPr/>
            </a:pPr>
            <a:r>
              <a:rPr lang="sr-Latn-CS" b="1" dirty="0" smtClean="0">
                <a:solidFill>
                  <a:srgbClr val="FFFF00"/>
                </a:solidFill>
                <a:cs typeface="Times New Roman" pitchFamily="18" charset="0"/>
              </a:rPr>
              <a:t>Најрепрезентативнији</a:t>
            </a:r>
            <a:r>
              <a:rPr lang="en-GB" b="1" dirty="0" smtClean="0">
                <a:solidFill>
                  <a:srgbClr val="FFFF00"/>
                </a:solidFill>
                <a:cs typeface="Times New Roman" pitchFamily="18" charset="0"/>
              </a:rPr>
              <a:t>: </a:t>
            </a:r>
            <a:r>
              <a:rPr lang="sr-Latn-CS" b="1" i="1" dirty="0" smtClean="0">
                <a:solidFill>
                  <a:srgbClr val="FFFF00"/>
                </a:solidFill>
                <a:cs typeface="Times New Roman" pitchFamily="18" charset="0"/>
              </a:rPr>
              <a:t>цијановодик</a:t>
            </a:r>
            <a:r>
              <a:rPr lang="en-GB" b="1" i="1" dirty="0" smtClean="0">
                <a:solidFill>
                  <a:srgbClr val="FFFF00"/>
                </a:solidFill>
                <a:cs typeface="Times New Roman" pitchFamily="18" charset="0"/>
              </a:rPr>
              <a:t> (HCN)</a:t>
            </a:r>
            <a:r>
              <a:rPr lang="hr-HR" dirty="0" smtClean="0">
                <a:solidFill>
                  <a:srgbClr val="FFFF00"/>
                </a:solidFill>
              </a:rPr>
              <a:t> </a:t>
            </a:r>
          </a:p>
          <a:p>
            <a:pPr eaLnBrk="1" fontAlgn="auto" hangingPunct="1">
              <a:spcAft>
                <a:spcPts val="0"/>
              </a:spcAft>
              <a:defRPr/>
            </a:pPr>
            <a:r>
              <a:rPr lang="sr-Latn-CS" b="1" dirty="0" smtClean="0">
                <a:solidFill>
                  <a:srgbClr val="FFFF00"/>
                </a:solidFill>
                <a:cs typeface="Times New Roman" pitchFamily="18" charset="0"/>
              </a:rPr>
              <a:t>Сви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спојеви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који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имају</a:t>
            </a:r>
            <a:r>
              <a:rPr lang="en-GB" b="1" dirty="0" smtClean="0">
                <a:solidFill>
                  <a:srgbClr val="FFFF00"/>
                </a:solidFill>
                <a:cs typeface="Times New Roman" pitchFamily="18" charset="0"/>
              </a:rPr>
              <a:t> </a:t>
            </a:r>
            <a:r>
              <a:rPr lang="en-US" b="1" dirty="0" smtClean="0">
                <a:solidFill>
                  <a:srgbClr val="FFFF00"/>
                </a:solidFill>
                <a:cs typeface="Times New Roman" pitchFamily="18" charset="0"/>
              </a:rPr>
              <a:t>C</a:t>
            </a:r>
            <a:r>
              <a:rPr lang="en-GB" b="1" dirty="0" smtClean="0">
                <a:solidFill>
                  <a:srgbClr val="FFFF00"/>
                </a:solidFill>
                <a:cs typeface="Times New Roman" pitchFamily="18" charset="0"/>
                <a:sym typeface="Symbol" pitchFamily="18" charset="2"/>
              </a:rPr>
              <a:t></a:t>
            </a:r>
            <a:r>
              <a:rPr lang="en-US" b="1" dirty="0" smtClean="0">
                <a:solidFill>
                  <a:srgbClr val="FFFF00"/>
                </a:solidFill>
                <a:cs typeface="Times New Roman" pitchFamily="18" charset="0"/>
              </a:rPr>
              <a:t>N</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групу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су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потенцијални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ствараоци</a:t>
            </a:r>
            <a:r>
              <a:rPr lang="en-GB" b="1" dirty="0" smtClean="0">
                <a:solidFill>
                  <a:srgbClr val="FFFF00"/>
                </a:solidFill>
                <a:cs typeface="Times New Roman" pitchFamily="18" charset="0"/>
              </a:rPr>
              <a:t> </a:t>
            </a:r>
            <a:r>
              <a:rPr lang="en-GB" b="1" i="1" dirty="0" smtClean="0">
                <a:solidFill>
                  <a:srgbClr val="FFFF00"/>
                </a:solidFill>
                <a:cs typeface="Times New Roman" pitchFamily="18" charset="0"/>
              </a:rPr>
              <a:t>HCN </a:t>
            </a:r>
            <a:r>
              <a:rPr lang="sr-Latn-CS" b="1" dirty="0" smtClean="0">
                <a:solidFill>
                  <a:srgbClr val="FFFF00"/>
                </a:solidFill>
                <a:cs typeface="Times New Roman" pitchFamily="18" charset="0"/>
              </a:rPr>
              <a:t>има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га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природним</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гликозидима</a:t>
            </a:r>
            <a:r>
              <a:rPr lang="en-GB" b="1" dirty="0" smtClean="0">
                <a:solidFill>
                  <a:srgbClr val="FFFF00"/>
                </a:solidFill>
                <a:cs typeface="Times New Roman" pitchFamily="18" charset="0"/>
              </a:rPr>
              <a:t>, </a:t>
            </a:r>
            <a:endParaRPr lang="hr-HR" b="1" dirty="0" smtClean="0">
              <a:solidFill>
                <a:srgbClr val="FFFF00"/>
              </a:solidFill>
            </a:endParaRPr>
          </a:p>
          <a:p>
            <a:pPr eaLnBrk="1" fontAlgn="auto" hangingPunct="1">
              <a:spcAft>
                <a:spcPts val="0"/>
              </a:spcAft>
              <a:defRPr/>
            </a:pPr>
            <a:r>
              <a:rPr lang="sr-Latn-CS" b="1" dirty="0" smtClean="0">
                <a:solidFill>
                  <a:srgbClr val="FFFF00"/>
                </a:solidFill>
                <a:cs typeface="Times New Roman" pitchFamily="18" charset="0"/>
              </a:rPr>
              <a:t>нпр</a:t>
            </a:r>
            <a:r>
              <a:rPr lang="en-GB" b="1" dirty="0" smtClean="0">
                <a:solidFill>
                  <a:srgbClr val="FFFF00"/>
                </a:solidFill>
                <a:cs typeface="Times New Roman" pitchFamily="18" charset="0"/>
              </a:rPr>
              <a:t>. </a:t>
            </a:r>
            <a:r>
              <a:rPr lang="sr-Latn-CS" b="1" i="1" dirty="0" smtClean="0">
                <a:solidFill>
                  <a:srgbClr val="FFFF00"/>
                </a:solidFill>
                <a:cs typeface="Times New Roman" pitchFamily="18" charset="0"/>
              </a:rPr>
              <a:t>амигдалину</a:t>
            </a:r>
            <a:r>
              <a:rPr lang="en-GB" b="1" i="1" dirty="0" smtClean="0">
                <a:solidFill>
                  <a:srgbClr val="FFFF00"/>
                </a:solidFill>
                <a:cs typeface="Times New Roman" pitchFamily="18" charset="0"/>
              </a:rPr>
              <a:t> </a:t>
            </a:r>
            <a:r>
              <a:rPr lang="en-GB" b="1" dirty="0" smtClean="0">
                <a:solidFill>
                  <a:srgbClr val="FFFF00"/>
                </a:solidFill>
                <a:cs typeface="Times New Roman" pitchFamily="18" charset="0"/>
              </a:rPr>
              <a:t>(</a:t>
            </a:r>
            <a:r>
              <a:rPr lang="sr-Latn-CS" b="1" dirty="0" smtClean="0">
                <a:solidFill>
                  <a:srgbClr val="FFFF00"/>
                </a:solidFill>
                <a:cs typeface="Times New Roman" pitchFamily="18" charset="0"/>
              </a:rPr>
              <a:t>гликозид</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из</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горких</a:t>
            </a:r>
            <a:r>
              <a:rPr lang="hr-HR" b="1" dirty="0" smtClean="0">
                <a:solidFill>
                  <a:srgbClr val="FFFF00"/>
                </a:solidFill>
              </a:rPr>
              <a:t> </a:t>
            </a:r>
            <a:r>
              <a:rPr lang="sr-Latn-CS" b="1" dirty="0" smtClean="0">
                <a:solidFill>
                  <a:srgbClr val="FFFF00"/>
                </a:solidFill>
              </a:rPr>
              <a:t>ба</a:t>
            </a:r>
            <a:r>
              <a:rPr lang="sr-Latn-CS" b="1" dirty="0" smtClean="0">
                <a:solidFill>
                  <a:srgbClr val="FFFF00"/>
                </a:solidFill>
                <a:cs typeface="Times New Roman" pitchFamily="18" charset="0"/>
              </a:rPr>
              <a:t>дема</a:t>
            </a:r>
            <a:r>
              <a:rPr lang="en-GB" b="1" dirty="0" smtClean="0">
                <a:solidFill>
                  <a:srgbClr val="FFFF00"/>
                </a:solidFill>
                <a:cs typeface="Times New Roman" pitchFamily="18" charset="0"/>
              </a:rPr>
              <a:t>)</a:t>
            </a:r>
            <a:r>
              <a:rPr lang="hr-HR" b="1" dirty="0" smtClean="0">
                <a:solidFill>
                  <a:srgbClr val="FFFF00"/>
                </a:solidFill>
                <a:sym typeface="Monotype Sorts" pitchFamily="2" charset="2"/>
              </a:rPr>
              <a:t> </a:t>
            </a:r>
            <a:r>
              <a:rPr lang="sr-Latn-CS" b="1" dirty="0" smtClean="0">
                <a:solidFill>
                  <a:srgbClr val="FFFF00"/>
                </a:solidFill>
                <a:cs typeface="Times New Roman" pitchFamily="18" charset="0"/>
              </a:rPr>
              <a:t>отуда</a:t>
            </a:r>
            <a:r>
              <a:rPr lang="en-GB" b="1" dirty="0" smtClean="0">
                <a:solidFill>
                  <a:srgbClr val="FFFF00"/>
                </a:solidFill>
                <a:cs typeface="Times New Roman" pitchFamily="18" charset="0"/>
              </a:rPr>
              <a:t> </a:t>
            </a:r>
            <a:r>
              <a:rPr lang="en-GB" b="1" i="1" dirty="0" smtClean="0">
                <a:solidFill>
                  <a:srgbClr val="FFFF00"/>
                </a:solidFill>
                <a:cs typeface="Times New Roman" pitchFamily="18" charset="0"/>
              </a:rPr>
              <a:t>HCN </a:t>
            </a:r>
            <a:r>
              <a:rPr lang="en-GB" b="1" dirty="0" smtClean="0">
                <a:solidFill>
                  <a:srgbClr val="FFFF00"/>
                </a:solidFill>
                <a:cs typeface="Times New Roman" pitchFamily="18" charset="0"/>
              </a:rPr>
              <a:t>-</a:t>
            </a:r>
            <a:r>
              <a:rPr lang="sr-Latn-CS" b="1" dirty="0" smtClean="0">
                <a:solidFill>
                  <a:srgbClr val="FFFF00"/>
                </a:solidFill>
                <a:cs typeface="Times New Roman" pitchFamily="18" charset="0"/>
              </a:rPr>
              <a:t>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мирис</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по</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горким</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бадемима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такав</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мирис</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има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нитробензен</a:t>
            </a:r>
          </a:p>
          <a:p>
            <a:pPr eaLnBrk="1" fontAlgn="auto" hangingPunct="1">
              <a:spcAft>
                <a:spcPts val="0"/>
              </a:spcAft>
              <a:defRPr/>
            </a:pPr>
            <a:r>
              <a:rPr lang="sr-Latn-CS" b="1" dirty="0" smtClean="0">
                <a:solidFill>
                  <a:srgbClr val="FFFF00"/>
                </a:solidFill>
                <a:cs typeface="Times New Roman" pitchFamily="18" charset="0"/>
              </a:rPr>
              <a:t>Има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га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и</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дуванском</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диму</a:t>
            </a:r>
            <a:endParaRPr lang="hr-HR" b="1" dirty="0" smtClean="0">
              <a:solidFill>
                <a:srgbClr val="FFFF00"/>
              </a:solidFill>
            </a:endParaRPr>
          </a:p>
          <a:p>
            <a:pPr eaLnBrk="1" fontAlgn="auto" hangingPunct="1">
              <a:spcAft>
                <a:spcPts val="0"/>
              </a:spcAft>
              <a:defRPr/>
            </a:pPr>
            <a:r>
              <a:rPr lang="sr-Latn-CS" b="1" dirty="0" smtClean="0">
                <a:solidFill>
                  <a:srgbClr val="FFFF00"/>
                </a:solidFill>
                <a:cs typeface="Times New Roman" pitchFamily="18" charset="0"/>
              </a:rPr>
              <a:t>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урину</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пушача</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доказан</a:t>
            </a:r>
            <a:r>
              <a:rPr lang="en-GB" b="1" dirty="0" smtClean="0">
                <a:solidFill>
                  <a:srgbClr val="FFFF00"/>
                </a:solidFill>
                <a:cs typeface="Times New Roman" pitchFamily="18" charset="0"/>
              </a:rPr>
              <a:t> </a:t>
            </a:r>
            <a:r>
              <a:rPr lang="sr-Latn-CS" b="1" dirty="0" smtClean="0">
                <a:solidFill>
                  <a:srgbClr val="FFFF00"/>
                </a:solidFill>
                <a:cs typeface="Times New Roman" pitchFamily="18" charset="0"/>
              </a:rPr>
              <a:t>тиоцијанат</a:t>
            </a:r>
            <a:endParaRPr lang="hr-HR" b="1" dirty="0" smtClean="0">
              <a:solidFill>
                <a:srgbClr val="FFFF00"/>
              </a:solidFill>
            </a:endParaRPr>
          </a:p>
          <a:p>
            <a:pPr eaLnBrk="1" fontAlgn="auto" hangingPunct="1">
              <a:spcAft>
                <a:spcPts val="0"/>
              </a:spcAft>
              <a:defRPr/>
            </a:pPr>
            <a:endParaRPr lang="en-GB" dirty="0" smtClean="0">
              <a:solidFill>
                <a:srgbClr val="FFFF00"/>
              </a:solidFill>
            </a:endParaRPr>
          </a:p>
          <a:p>
            <a:pPr eaLnBrk="1" fontAlgn="auto" hangingPunct="1">
              <a:spcAft>
                <a:spcPts val="0"/>
              </a:spcAft>
              <a:defRPr/>
            </a:pPr>
            <a:endParaRPr lang="hr-HR" dirty="0" smtClean="0">
              <a:solidFill>
                <a:srgbClr val="FFFF00"/>
              </a:solidFill>
            </a:endParaRPr>
          </a:p>
        </p:txBody>
      </p:sp>
    </p:spTree>
    <p:extLst>
      <p:ext uri="{BB962C8B-B14F-4D97-AF65-F5344CB8AC3E}">
        <p14:creationId xmlns:p14="http://schemas.microsoft.com/office/powerpoint/2010/main" val="2279272880"/>
      </p:ext>
    </p:extLst>
  </p:cSld>
  <p:clrMapOvr>
    <a:masterClrMapping/>
  </p:clrMapOvr>
  <p:transition spd="slow"/>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ctrTitle"/>
          </p:nvPr>
        </p:nvSpPr>
        <p:spPr/>
        <p:txBody>
          <a:bodyPr/>
          <a:lstStyle/>
          <a:p>
            <a:pPr eaLnBrk="1" hangingPunct="1"/>
            <a:r>
              <a:rPr lang="sr-Latn-CS" b="1" u="sng" smtClean="0">
                <a:solidFill>
                  <a:srgbClr val="FFFF00"/>
                </a:solidFill>
                <a:cs typeface="Times New Roman" pitchFamily="18" charset="0"/>
              </a:rPr>
              <a:t>Механизам</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токсичног</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деловања</a:t>
            </a:r>
            <a:endParaRPr lang="hr-HR" smtClean="0">
              <a:solidFill>
                <a:srgbClr val="FFFF00"/>
              </a:solidFill>
              <a:cs typeface="Times New Roman" pitchFamily="18" charset="0"/>
            </a:endParaRPr>
          </a:p>
        </p:txBody>
      </p:sp>
      <p:sp>
        <p:nvSpPr>
          <p:cNvPr id="153603" name="Rectangle 3"/>
          <p:cNvSpPr>
            <a:spLocks noGrp="1" noChangeArrowheads="1"/>
          </p:cNvSpPr>
          <p:nvPr>
            <p:ph type="subTitle" idx="1"/>
          </p:nvPr>
        </p:nvSpPr>
        <p:spPr/>
        <p:txBody>
          <a:bodyPr rtlCol="0">
            <a:normAutofit fontScale="62500" lnSpcReduction="20000"/>
          </a:bodyPr>
          <a:lstStyle/>
          <a:p>
            <a:pPr eaLnBrk="1" fontAlgn="auto" hangingPunct="1">
              <a:spcAft>
                <a:spcPts val="0"/>
              </a:spcAft>
              <a:defRPr/>
            </a:pPr>
            <a:r>
              <a:rPr lang="sr-Latn-CS" sz="2800" b="1" smtClean="0">
                <a:solidFill>
                  <a:srgbClr val="FFFF00"/>
                </a:solidFill>
                <a:cs typeface="Times New Roman" pitchFamily="18" charset="0"/>
              </a:rPr>
              <a:t>Блокирање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ензима</a:t>
            </a:r>
            <a:r>
              <a:rPr lang="en-GB" sz="2800" b="1" smtClean="0">
                <a:solidFill>
                  <a:srgbClr val="FFFF00"/>
                </a:solidFill>
                <a:cs typeface="Times New Roman" pitchFamily="18" charset="0"/>
              </a:rPr>
              <a:t> </a:t>
            </a:r>
            <a:r>
              <a:rPr lang="sr-Latn-CS" sz="2800" b="1" i="1" u="sng" smtClean="0">
                <a:solidFill>
                  <a:srgbClr val="FFFF00"/>
                </a:solidFill>
                <a:cs typeface="Times New Roman" pitchFamily="18" charset="0"/>
              </a:rPr>
              <a:t>цитохром</a:t>
            </a:r>
            <a:r>
              <a:rPr lang="en-GB" sz="2800" b="1" i="1" u="sng" smtClean="0">
                <a:solidFill>
                  <a:srgbClr val="FFFF00"/>
                </a:solidFill>
                <a:cs typeface="Times New Roman" pitchFamily="18" charset="0"/>
              </a:rPr>
              <a:t>-</a:t>
            </a:r>
            <a:r>
              <a:rPr lang="sr-Latn-CS" sz="2800" b="1" i="1" u="sng" smtClean="0">
                <a:solidFill>
                  <a:srgbClr val="FFFF00"/>
                </a:solidFill>
                <a:cs typeface="Times New Roman" pitchFamily="18" charset="0"/>
              </a:rPr>
              <a:t>оксидазе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хромопротеид</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у</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ком</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је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Фе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тровалентно</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за</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разлику</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од</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Хб</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у</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ком</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је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двовалентно</a:t>
            </a:r>
            <a:r>
              <a:rPr lang="en-GB" sz="2800" b="1" smtClean="0">
                <a:solidFill>
                  <a:srgbClr val="FFFF00"/>
                </a:solidFill>
                <a:cs typeface="Times New Roman" pitchFamily="18" charset="0"/>
                <a:sym typeface="Symbol" pitchFamily="18" charset="2"/>
              </a:rPr>
              <a:t></a:t>
            </a:r>
            <a:endParaRPr lang="hr-HR" sz="2800" b="1" smtClean="0">
              <a:solidFill>
                <a:srgbClr val="FFFF00"/>
              </a:solidFill>
              <a:sym typeface="Symbol" pitchFamily="18" charset="2"/>
            </a:endParaRPr>
          </a:p>
          <a:p>
            <a:pPr eaLnBrk="1" fontAlgn="auto" hangingPunct="1">
              <a:spcAft>
                <a:spcPts val="0"/>
              </a:spcAft>
              <a:defRPr/>
            </a:pPr>
            <a:r>
              <a:rPr lang="en-US" sz="2800" b="1" smtClean="0">
                <a:solidFill>
                  <a:srgbClr val="FFFF00"/>
                </a:solidFill>
                <a:cs typeface="Times New Roman" pitchFamily="18" charset="0"/>
              </a:rPr>
              <a:t>CN</a:t>
            </a:r>
            <a:r>
              <a:rPr lang="en-GB" sz="2800" b="1" smtClean="0">
                <a:solidFill>
                  <a:srgbClr val="FFFF00"/>
                </a:solidFill>
                <a:cs typeface="Times New Roman" pitchFamily="18" charset="0"/>
              </a:rPr>
              <a:t>-</a:t>
            </a:r>
            <a:r>
              <a:rPr lang="sr-Latn-CS" sz="2800" b="1" smtClean="0">
                <a:solidFill>
                  <a:srgbClr val="FFFF00"/>
                </a:solidFill>
                <a:cs typeface="Times New Roman" pitchFamily="18" charset="0"/>
              </a:rPr>
              <a:t>радикал</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има</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афинитет</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према</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тровалентном</a:t>
            </a:r>
            <a:r>
              <a:rPr lang="en-GB" sz="2800" b="1" smtClean="0">
                <a:solidFill>
                  <a:srgbClr val="FFFF00"/>
                </a:solidFill>
                <a:cs typeface="Times New Roman" pitchFamily="18" charset="0"/>
              </a:rPr>
              <a:t> </a:t>
            </a:r>
            <a:r>
              <a:rPr lang="en-US" sz="2800" b="1" smtClean="0">
                <a:solidFill>
                  <a:srgbClr val="FFFF00"/>
                </a:solidFill>
                <a:cs typeface="Times New Roman" pitchFamily="18" charset="0"/>
              </a:rPr>
              <a:t>F</a:t>
            </a:r>
            <a:r>
              <a:rPr lang="sr-Latn-CS" sz="2800" b="1" smtClean="0">
                <a:solidFill>
                  <a:srgbClr val="FFFF00"/>
                </a:solidFill>
                <a:cs typeface="Times New Roman" pitchFamily="18" charset="0"/>
              </a:rPr>
              <a:t>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па</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се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зато</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веже</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за</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цитохром</a:t>
            </a:r>
            <a:r>
              <a:rPr lang="en-GB" sz="2800" b="1" smtClean="0">
                <a:solidFill>
                  <a:srgbClr val="FFFF00"/>
                </a:solidFill>
                <a:cs typeface="Times New Roman" pitchFamily="18" charset="0"/>
              </a:rPr>
              <a:t>-</a:t>
            </a:r>
            <a:r>
              <a:rPr lang="sr-Latn-CS" sz="2800" b="1" smtClean="0">
                <a:solidFill>
                  <a:srgbClr val="FFFF00"/>
                </a:solidFill>
                <a:cs typeface="Times New Roman" pitchFamily="18" charset="0"/>
              </a:rPr>
              <a:t>оксидазу</a:t>
            </a:r>
            <a:r>
              <a:rPr lang="en-GB" sz="2800" b="1" smtClean="0">
                <a:solidFill>
                  <a:srgbClr val="FFFF00"/>
                </a:solidFill>
                <a:cs typeface="Times New Roman" pitchFamily="18" charset="0"/>
              </a:rPr>
              <a:t>) </a:t>
            </a:r>
            <a:endParaRPr lang="sr-Latn-CS" sz="2800" b="1" smtClean="0">
              <a:solidFill>
                <a:srgbClr val="FFFF00"/>
              </a:solidFill>
              <a:cs typeface="Times New Roman" pitchFamily="18" charset="0"/>
            </a:endParaRPr>
          </a:p>
          <a:p>
            <a:pPr eaLnBrk="1" fontAlgn="auto" hangingPunct="1">
              <a:spcAft>
                <a:spcPts val="0"/>
              </a:spcAft>
              <a:defRPr/>
            </a:pPr>
            <a:r>
              <a:rPr lang="sr-Latn-CS" sz="2800" b="1" smtClean="0">
                <a:solidFill>
                  <a:srgbClr val="FFFF00"/>
                </a:solidFill>
                <a:cs typeface="Times New Roman" pitchFamily="18" charset="0"/>
              </a:rPr>
              <a:t>Цитохром</a:t>
            </a:r>
            <a:r>
              <a:rPr lang="en-GB" sz="2800" b="1" smtClean="0">
                <a:solidFill>
                  <a:srgbClr val="FFFF00"/>
                </a:solidFill>
                <a:cs typeface="Times New Roman" pitchFamily="18" charset="0"/>
              </a:rPr>
              <a:t>-</a:t>
            </a:r>
            <a:r>
              <a:rPr lang="sr-Latn-CS" sz="2800" b="1" smtClean="0">
                <a:solidFill>
                  <a:srgbClr val="FFFF00"/>
                </a:solidFill>
                <a:cs typeface="Times New Roman" pitchFamily="18" charset="0"/>
              </a:rPr>
              <a:t>оксидаза</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је</a:t>
            </a:r>
            <a:r>
              <a:rPr lang="en-GB" sz="2800" b="1" smtClean="0">
                <a:solidFill>
                  <a:srgbClr val="FFFF00"/>
                </a:solidFill>
                <a:cs typeface="Times New Roman" pitchFamily="18" charset="0"/>
              </a:rPr>
              <a:t> </a:t>
            </a:r>
            <a:r>
              <a:rPr lang="sr-Latn-CS" sz="2800" b="1" u="sng" smtClean="0">
                <a:solidFill>
                  <a:srgbClr val="FFFF00"/>
                </a:solidFill>
                <a:cs typeface="Times New Roman" pitchFamily="18" charset="0"/>
              </a:rPr>
              <a:t>ензим</a:t>
            </a:r>
            <a:r>
              <a:rPr lang="en-GB" sz="2800" b="1" u="sng" smtClean="0">
                <a:solidFill>
                  <a:srgbClr val="FFFF00"/>
                </a:solidFill>
                <a:cs typeface="Times New Roman" pitchFamily="18" charset="0"/>
              </a:rPr>
              <a:t> </a:t>
            </a:r>
            <a:r>
              <a:rPr lang="sr-Latn-CS" sz="2800" b="1" u="sng" smtClean="0">
                <a:solidFill>
                  <a:srgbClr val="FFFF00"/>
                </a:solidFill>
                <a:cs typeface="Times New Roman" pitchFamily="18" charset="0"/>
              </a:rPr>
              <a:t>који</a:t>
            </a:r>
            <a:r>
              <a:rPr lang="en-GB" sz="2800" b="1" u="sng" smtClean="0">
                <a:solidFill>
                  <a:srgbClr val="FFFF00"/>
                </a:solidFill>
                <a:cs typeface="Times New Roman" pitchFamily="18" charset="0"/>
              </a:rPr>
              <a:t> </a:t>
            </a:r>
            <a:r>
              <a:rPr lang="sr-Latn-CS" sz="2800" b="1" u="sng" smtClean="0">
                <a:solidFill>
                  <a:srgbClr val="FFFF00"/>
                </a:solidFill>
                <a:cs typeface="Times New Roman" pitchFamily="18" charset="0"/>
              </a:rPr>
              <a:t>прима</a:t>
            </a:r>
            <a:r>
              <a:rPr lang="en-GB" sz="2800" b="1" u="sng" smtClean="0">
                <a:solidFill>
                  <a:srgbClr val="FFFF00"/>
                </a:solidFill>
                <a:cs typeface="Times New Roman" pitchFamily="18" charset="0"/>
              </a:rPr>
              <a:t> </a:t>
            </a:r>
            <a:r>
              <a:rPr lang="sr-Latn-CS" sz="2800" b="1" u="sng" smtClean="0">
                <a:solidFill>
                  <a:srgbClr val="FFFF00"/>
                </a:solidFill>
                <a:cs typeface="Times New Roman" pitchFamily="18" charset="0"/>
              </a:rPr>
              <a:t>кисеоник</a:t>
            </a:r>
            <a:r>
              <a:rPr lang="en-GB" sz="2800" b="1" u="sng" smtClean="0">
                <a:solidFill>
                  <a:srgbClr val="FFFF00"/>
                </a:solidFill>
                <a:cs typeface="Times New Roman" pitchFamily="18" charset="0"/>
                <a:sym typeface="Symbol" pitchFamily="18" charset="2"/>
              </a:rPr>
              <a:t></a:t>
            </a:r>
            <a:r>
              <a:rPr lang="en-GB" sz="2800" b="1" u="sng" smtClean="0">
                <a:solidFill>
                  <a:srgbClr val="FFFF00"/>
                </a:solidFill>
                <a:cs typeface="Times New Roman" pitchFamily="18" charset="0"/>
              </a:rPr>
              <a:t> </a:t>
            </a:r>
            <a:r>
              <a:rPr lang="sr-Latn-CS" sz="2800" b="1" smtClean="0">
                <a:solidFill>
                  <a:srgbClr val="FFFF00"/>
                </a:solidFill>
                <a:cs typeface="Times New Roman" pitchFamily="18" charset="0"/>
              </a:rPr>
              <a:t>у</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овом</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случају</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кисеоник</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одлази</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у</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венску</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крв</a:t>
            </a:r>
            <a:r>
              <a:rPr lang="en-GB" sz="2800" b="1" smtClean="0">
                <a:solidFill>
                  <a:srgbClr val="FFFF00"/>
                </a:solidFill>
                <a:cs typeface="Times New Roman" pitchFamily="18" charset="0"/>
              </a:rPr>
              <a:t> </a:t>
            </a:r>
            <a:r>
              <a:rPr lang="en-GB" sz="2800" b="1" smtClean="0">
                <a:solidFill>
                  <a:srgbClr val="FFFF00"/>
                </a:solidFill>
                <a:cs typeface="Times New Roman" pitchFamily="18" charset="0"/>
                <a:sym typeface="Symbol" pitchFamily="18" charset="2"/>
              </a:rPr>
              <a:t></a:t>
            </a:r>
            <a:r>
              <a:rPr lang="en-GB" sz="2800" b="1" smtClean="0">
                <a:solidFill>
                  <a:srgbClr val="FFFF00"/>
                </a:solidFill>
                <a:cs typeface="Times New Roman" pitchFamily="18" charset="0"/>
              </a:rPr>
              <a:t> </a:t>
            </a:r>
            <a:r>
              <a:rPr lang="sr-Latn-CS" sz="2800" b="1" smtClean="0">
                <a:solidFill>
                  <a:srgbClr val="FFFF00"/>
                </a:solidFill>
                <a:cs typeface="Times New Roman" pitchFamily="18" charset="0"/>
              </a:rPr>
              <a:t>клинички знаци</a:t>
            </a:r>
            <a:endParaRPr lang="en-GB" sz="2800" smtClean="0">
              <a:solidFill>
                <a:srgbClr val="FFFF00"/>
              </a:solidFill>
              <a:cs typeface="Times New Roman" pitchFamily="18" charset="0"/>
            </a:endParaRPr>
          </a:p>
          <a:p>
            <a:pPr eaLnBrk="1" fontAlgn="auto" hangingPunct="1">
              <a:spcAft>
                <a:spcPts val="0"/>
              </a:spcAft>
              <a:defRPr/>
            </a:pPr>
            <a:endParaRPr lang="hr-HR" sz="2800" smtClean="0"/>
          </a:p>
        </p:txBody>
      </p:sp>
    </p:spTree>
    <p:extLst>
      <p:ext uri="{BB962C8B-B14F-4D97-AF65-F5344CB8AC3E}">
        <p14:creationId xmlns:p14="http://schemas.microsoft.com/office/powerpoint/2010/main" val="1215997827"/>
      </p:ext>
    </p:extLst>
  </p:cSld>
  <p:clrMapOvr>
    <a:masterClrMapping/>
  </p:clrMapOvr>
  <p:transition spd="slow"/>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ctrTitle"/>
          </p:nvPr>
        </p:nvSpPr>
        <p:spPr/>
        <p:txBody>
          <a:bodyPr rtlCol="0">
            <a:normAutofit fontScale="90000"/>
          </a:bodyPr>
          <a:lstStyle/>
          <a:p>
            <a:pPr eaLnBrk="1" fontAlgn="auto" hangingPunct="1">
              <a:spcAft>
                <a:spcPts val="0"/>
              </a:spcAft>
              <a:defRPr/>
            </a:pPr>
            <a:r>
              <a:rPr lang="sr-Latn-CS" b="1" smtClean="0">
                <a:solidFill>
                  <a:srgbClr val="FFFF00"/>
                </a:solidFill>
                <a:cs typeface="Times New Roman" pitchFamily="18" charset="0"/>
              </a:rPr>
              <a:t>Клинички</a:t>
            </a:r>
            <a:r>
              <a:rPr lang="en-GB" b="1" smtClean="0">
                <a:solidFill>
                  <a:srgbClr val="FFFF00"/>
                </a:solidFill>
                <a:cs typeface="Times New Roman" pitchFamily="18" charset="0"/>
              </a:rPr>
              <a:t> </a:t>
            </a:r>
            <a:r>
              <a:rPr lang="sr-Latn-CS" b="1" smtClean="0">
                <a:solidFill>
                  <a:srgbClr val="FFFF00"/>
                </a:solidFill>
                <a:cs typeface="Times New Roman" pitchFamily="18" charset="0"/>
              </a:rPr>
              <a:t>ток</a:t>
            </a:r>
            <a:r>
              <a:rPr lang="en-GB" b="1" smtClean="0">
                <a:solidFill>
                  <a:srgbClr val="FFFF00"/>
                </a:solidFill>
                <a:cs typeface="Times New Roman" pitchFamily="18" charset="0"/>
              </a:rPr>
              <a:t> </a:t>
            </a:r>
            <a:r>
              <a:rPr lang="sr-Latn-CS" b="1" smtClean="0">
                <a:solidFill>
                  <a:srgbClr val="FFFF00"/>
                </a:solidFill>
                <a:cs typeface="Times New Roman" pitchFamily="18" charset="0"/>
              </a:rPr>
              <a:t>тровања</a:t>
            </a:r>
            <a:r>
              <a:rPr lang="en-GB" b="1" smtClean="0">
                <a:solidFill>
                  <a:srgbClr val="FFFF00"/>
                </a:solidFill>
                <a:cs typeface="Times New Roman" pitchFamily="18" charset="0"/>
              </a:rPr>
              <a:t> </a:t>
            </a:r>
            <a:r>
              <a:rPr lang="sr-Latn-CS" b="1" smtClean="0">
                <a:solidFill>
                  <a:srgbClr val="FFFF00"/>
                </a:solidFill>
                <a:cs typeface="Times New Roman" pitchFamily="18" charset="0"/>
              </a:rPr>
              <a:t>ЦИЈАНИДИМА</a:t>
            </a:r>
            <a:br>
              <a:rPr lang="sr-Latn-CS" b="1" smtClean="0">
                <a:solidFill>
                  <a:srgbClr val="FFFF00"/>
                </a:solidFill>
                <a:cs typeface="Times New Roman" pitchFamily="18" charset="0"/>
              </a:rPr>
            </a:br>
            <a:r>
              <a:rPr lang="en-GB" b="1" smtClean="0">
                <a:solidFill>
                  <a:srgbClr val="FFFF00"/>
                </a:solidFill>
                <a:cs typeface="Times New Roman" pitchFamily="18" charset="0"/>
              </a:rPr>
              <a:t>3 </a:t>
            </a:r>
            <a:r>
              <a:rPr lang="sr-Latn-CS" b="1" smtClean="0">
                <a:solidFill>
                  <a:srgbClr val="FFFF00"/>
                </a:solidFill>
                <a:cs typeface="Times New Roman" pitchFamily="18" charset="0"/>
              </a:rPr>
              <a:t>стадијума</a:t>
            </a:r>
            <a:r>
              <a:rPr lang="en-GB" b="1" smtClean="0">
                <a:solidFill>
                  <a:srgbClr val="FFFF00"/>
                </a:solidFill>
                <a:cs typeface="Times New Roman" pitchFamily="18" charset="0"/>
              </a:rPr>
              <a:t>:</a:t>
            </a:r>
            <a:endParaRPr lang="hr-HR" smtClean="0">
              <a:solidFill>
                <a:srgbClr val="FFFF00"/>
              </a:solidFill>
              <a:cs typeface="Times New Roman" pitchFamily="18" charset="0"/>
            </a:endParaRPr>
          </a:p>
        </p:txBody>
      </p:sp>
      <p:sp>
        <p:nvSpPr>
          <p:cNvPr id="154627" name="Rectangle 3"/>
          <p:cNvSpPr>
            <a:spLocks noGrp="1" noChangeArrowheads="1"/>
          </p:cNvSpPr>
          <p:nvPr>
            <p:ph type="subTitle" idx="1"/>
          </p:nvPr>
        </p:nvSpPr>
        <p:spPr/>
        <p:txBody>
          <a:bodyPr rtlCol="0">
            <a:normAutofit fontScale="55000" lnSpcReduction="20000"/>
          </a:bodyPr>
          <a:lstStyle/>
          <a:p>
            <a:pPr eaLnBrk="1" fontAlgn="auto" hangingPunct="1">
              <a:lnSpc>
                <a:spcPct val="90000"/>
              </a:lnSpc>
              <a:spcAft>
                <a:spcPts val="0"/>
              </a:spcAft>
              <a:defRPr/>
            </a:pPr>
            <a:r>
              <a:rPr lang="en-GB" b="1" smtClean="0">
                <a:solidFill>
                  <a:srgbClr val="FFFF00"/>
                </a:solidFill>
                <a:cs typeface="Times New Roman" pitchFamily="18" charset="0"/>
              </a:rPr>
              <a:t>1. </a:t>
            </a:r>
            <a:r>
              <a:rPr lang="sr-Latn-CS" b="1" i="1" smtClean="0">
                <a:solidFill>
                  <a:srgbClr val="FFFF00"/>
                </a:solidFill>
                <a:cs typeface="Times New Roman" pitchFamily="18" charset="0"/>
              </a:rPr>
              <a:t>астматички</a:t>
            </a:r>
            <a:r>
              <a:rPr lang="en-GB" b="1" i="1" smtClean="0">
                <a:solidFill>
                  <a:srgbClr val="FFFF00"/>
                </a:solidFill>
                <a:cs typeface="Times New Roman" pitchFamily="18" charset="0"/>
              </a:rPr>
              <a:t> </a:t>
            </a:r>
            <a:r>
              <a:rPr lang="sr-Latn-CS" b="1" i="1" smtClean="0">
                <a:solidFill>
                  <a:srgbClr val="FFFF00"/>
                </a:solidFill>
                <a:cs typeface="Times New Roman" pitchFamily="18" charset="0"/>
              </a:rPr>
              <a:t>стадијум</a:t>
            </a:r>
            <a:r>
              <a:rPr lang="en-GB" b="1" i="1" smtClean="0">
                <a:solidFill>
                  <a:srgbClr val="FFFF00"/>
                </a:solidFill>
                <a:cs typeface="Times New Roman" pitchFamily="18" charset="0"/>
              </a:rPr>
              <a:t> </a:t>
            </a:r>
            <a:r>
              <a:rPr lang="en-GB" b="1" smtClean="0">
                <a:solidFill>
                  <a:srgbClr val="FFFF00"/>
                </a:solidFill>
                <a:cs typeface="Times New Roman" pitchFamily="18" charset="0"/>
              </a:rPr>
              <a:t>(</a:t>
            </a:r>
            <a:r>
              <a:rPr lang="sr-Latn-CS" b="1" smtClean="0">
                <a:solidFill>
                  <a:srgbClr val="FFFF00"/>
                </a:solidFill>
                <a:cs typeface="Times New Roman" pitchFamily="18" charset="0"/>
              </a:rPr>
              <a:t>слика</a:t>
            </a:r>
            <a:r>
              <a:rPr lang="en-GB" b="1" smtClean="0">
                <a:solidFill>
                  <a:srgbClr val="FFFF00"/>
                </a:solidFill>
                <a:cs typeface="Times New Roman" pitchFamily="18" charset="0"/>
              </a:rPr>
              <a:t> </a:t>
            </a:r>
            <a:r>
              <a:rPr lang="sr-Latn-CS" b="1" smtClean="0">
                <a:solidFill>
                  <a:srgbClr val="FFFF00"/>
                </a:solidFill>
                <a:cs typeface="Times New Roman" pitchFamily="18" charset="0"/>
              </a:rPr>
              <a:t>тешког</a:t>
            </a:r>
            <a:r>
              <a:rPr lang="en-GB" b="1" smtClean="0">
                <a:solidFill>
                  <a:srgbClr val="FFFF00"/>
                </a:solidFill>
                <a:cs typeface="Times New Roman" pitchFamily="18" charset="0"/>
              </a:rPr>
              <a:t> </a:t>
            </a:r>
            <a:r>
              <a:rPr lang="sr-Latn-CS" b="1" smtClean="0">
                <a:solidFill>
                  <a:srgbClr val="FFFF00"/>
                </a:solidFill>
                <a:cs typeface="Times New Roman" pitchFamily="18" charset="0"/>
              </a:rPr>
              <a:t>астматичне</a:t>
            </a:r>
            <a:r>
              <a:rPr lang="en-GB" b="1" smtClean="0">
                <a:solidFill>
                  <a:srgbClr val="FFFF00"/>
                </a:solidFill>
                <a:cs typeface="Times New Roman" pitchFamily="18" charset="0"/>
              </a:rPr>
              <a:t> </a:t>
            </a:r>
            <a:r>
              <a:rPr lang="sr-Latn-CS" b="1" smtClean="0">
                <a:solidFill>
                  <a:srgbClr val="FFFF00"/>
                </a:solidFill>
                <a:cs typeface="Times New Roman" pitchFamily="18" charset="0"/>
              </a:rPr>
              <a:t>напада</a:t>
            </a:r>
            <a:r>
              <a:rPr lang="en-GB" b="1" smtClean="0">
                <a:solidFill>
                  <a:srgbClr val="FFFF00"/>
                </a:solidFill>
                <a:cs typeface="Times New Roman" pitchFamily="18" charset="0"/>
              </a:rPr>
              <a:t> </a:t>
            </a:r>
            <a:r>
              <a:rPr lang="sr-Latn-CS" b="1" smtClean="0">
                <a:solidFill>
                  <a:srgbClr val="FFFF00"/>
                </a:solidFill>
                <a:cs typeface="Times New Roman" pitchFamily="18" charset="0"/>
              </a:rPr>
              <a:t>са</a:t>
            </a:r>
            <a:r>
              <a:rPr lang="en-GB" b="1" smtClean="0">
                <a:solidFill>
                  <a:srgbClr val="FFFF00"/>
                </a:solidFill>
                <a:cs typeface="Times New Roman" pitchFamily="18" charset="0"/>
              </a:rPr>
              <a:t> </a:t>
            </a:r>
            <a:r>
              <a:rPr lang="sr-Latn-CS" b="1" smtClean="0">
                <a:solidFill>
                  <a:srgbClr val="FFFF00"/>
                </a:solidFill>
                <a:cs typeface="Times New Roman" pitchFamily="18" charset="0"/>
              </a:rPr>
              <a:t>диспнеом</a:t>
            </a:r>
            <a:r>
              <a:rPr lang="en-GB" b="1" smtClean="0">
                <a:solidFill>
                  <a:srgbClr val="FFFF00"/>
                </a:solidFill>
                <a:cs typeface="Times New Roman" pitchFamily="18" charset="0"/>
              </a:rPr>
              <a:t>, </a:t>
            </a:r>
            <a:r>
              <a:rPr lang="sr-Latn-CS" b="1" smtClean="0">
                <a:solidFill>
                  <a:srgbClr val="FFFF00"/>
                </a:solidFill>
                <a:cs typeface="Times New Roman" pitchFamily="18" charset="0"/>
              </a:rPr>
              <a:t>ортопнеом</a:t>
            </a:r>
            <a:r>
              <a:rPr lang="en-GB" b="1" smtClean="0">
                <a:solidFill>
                  <a:srgbClr val="FFFF00"/>
                </a:solidFill>
                <a:cs typeface="Times New Roman" pitchFamily="18" charset="0"/>
              </a:rPr>
              <a:t> </a:t>
            </a:r>
            <a:r>
              <a:rPr lang="sr-Latn-CS" b="1" smtClean="0">
                <a:solidFill>
                  <a:srgbClr val="FFFF00"/>
                </a:solidFill>
                <a:cs typeface="Times New Roman" pitchFamily="18" charset="0"/>
              </a:rPr>
              <a:t>и</a:t>
            </a:r>
            <a:r>
              <a:rPr lang="en-GB" b="1" smtClean="0">
                <a:solidFill>
                  <a:srgbClr val="FFFF00"/>
                </a:solidFill>
                <a:cs typeface="Times New Roman" pitchFamily="18" charset="0"/>
              </a:rPr>
              <a:t> </a:t>
            </a:r>
            <a:r>
              <a:rPr lang="sr-Latn-CS" b="1" smtClean="0">
                <a:solidFill>
                  <a:srgbClr val="FFFF00"/>
                </a:solidFill>
                <a:cs typeface="Times New Roman" pitchFamily="18" charset="0"/>
              </a:rPr>
              <a:t>тахипнеом</a:t>
            </a:r>
            <a:r>
              <a:rPr lang="en-GB" b="1" smtClean="0">
                <a:solidFill>
                  <a:srgbClr val="FFFF00"/>
                </a:solidFill>
                <a:cs typeface="Times New Roman" pitchFamily="18" charset="0"/>
              </a:rPr>
              <a:t>)</a:t>
            </a:r>
            <a:endParaRPr lang="sr-Latn-CS" b="1" smtClean="0">
              <a:solidFill>
                <a:srgbClr val="FFFF00"/>
              </a:solidFill>
              <a:cs typeface="Times New Roman" pitchFamily="18" charset="0"/>
            </a:endParaRPr>
          </a:p>
          <a:p>
            <a:pPr eaLnBrk="1" fontAlgn="auto" hangingPunct="1">
              <a:lnSpc>
                <a:spcPct val="90000"/>
              </a:lnSpc>
              <a:spcAft>
                <a:spcPts val="0"/>
              </a:spcAft>
              <a:buFontTx/>
              <a:buNone/>
              <a:defRPr/>
            </a:pPr>
            <a:r>
              <a:rPr lang="hr-HR" b="1" smtClean="0">
                <a:solidFill>
                  <a:srgbClr val="FFFF00"/>
                </a:solidFill>
              </a:rPr>
              <a:t>2</a:t>
            </a:r>
            <a:r>
              <a:rPr lang="en-GB" b="1" smtClean="0">
                <a:solidFill>
                  <a:srgbClr val="FFFF00"/>
                </a:solidFill>
                <a:cs typeface="Times New Roman" pitchFamily="18" charset="0"/>
              </a:rPr>
              <a:t>. </a:t>
            </a:r>
            <a:r>
              <a:rPr lang="sr-Latn-CS" b="1" i="1" smtClean="0">
                <a:solidFill>
                  <a:srgbClr val="FFFF00"/>
                </a:solidFill>
                <a:cs typeface="Times New Roman" pitchFamily="18" charset="0"/>
              </a:rPr>
              <a:t>конвулзивни</a:t>
            </a:r>
            <a:r>
              <a:rPr lang="en-GB" b="1" i="1" smtClean="0">
                <a:solidFill>
                  <a:srgbClr val="FFFF00"/>
                </a:solidFill>
                <a:cs typeface="Times New Roman" pitchFamily="18" charset="0"/>
              </a:rPr>
              <a:t> </a:t>
            </a:r>
            <a:r>
              <a:rPr lang="sr-Latn-CS" b="1" i="1" smtClean="0">
                <a:solidFill>
                  <a:srgbClr val="FFFF00"/>
                </a:solidFill>
                <a:cs typeface="Times New Roman" pitchFamily="18" charset="0"/>
              </a:rPr>
              <a:t>или</a:t>
            </a:r>
            <a:r>
              <a:rPr lang="en-GB" b="1" i="1" smtClean="0">
                <a:solidFill>
                  <a:srgbClr val="FFFF00"/>
                </a:solidFill>
                <a:cs typeface="Times New Roman" pitchFamily="18" charset="0"/>
              </a:rPr>
              <a:t> </a:t>
            </a:r>
            <a:r>
              <a:rPr lang="sr-Latn-CS" b="1" i="1" smtClean="0">
                <a:solidFill>
                  <a:srgbClr val="FFFF00"/>
                </a:solidFill>
                <a:cs typeface="Times New Roman" pitchFamily="18" charset="0"/>
              </a:rPr>
              <a:t>епилептиформни</a:t>
            </a:r>
            <a:r>
              <a:rPr lang="en-GB" b="1" i="1" smtClean="0">
                <a:solidFill>
                  <a:srgbClr val="FFFF00"/>
                </a:solidFill>
                <a:cs typeface="Times New Roman" pitchFamily="18" charset="0"/>
              </a:rPr>
              <a:t> </a:t>
            </a:r>
            <a:r>
              <a:rPr lang="sr-Latn-CS" b="1" i="1" smtClean="0">
                <a:solidFill>
                  <a:srgbClr val="FFFF00"/>
                </a:solidFill>
                <a:cs typeface="Times New Roman" pitchFamily="18" charset="0"/>
              </a:rPr>
              <a:t>стадијум</a:t>
            </a:r>
            <a:endParaRPr lang="en-GB" smtClean="0">
              <a:solidFill>
                <a:srgbClr val="FFFF00"/>
              </a:solidFill>
              <a:cs typeface="Times New Roman" pitchFamily="18" charset="0"/>
            </a:endParaRPr>
          </a:p>
          <a:p>
            <a:pPr eaLnBrk="1" fontAlgn="auto" hangingPunct="1">
              <a:lnSpc>
                <a:spcPct val="90000"/>
              </a:lnSpc>
              <a:spcAft>
                <a:spcPts val="0"/>
              </a:spcAft>
              <a:defRPr/>
            </a:pPr>
            <a:r>
              <a:rPr lang="en-GB" b="1" smtClean="0">
                <a:solidFill>
                  <a:srgbClr val="FFFF00"/>
                </a:solidFill>
                <a:cs typeface="Times New Roman" pitchFamily="18" charset="0"/>
              </a:rPr>
              <a:t>   </a:t>
            </a:r>
            <a:r>
              <a:rPr lang="sr-Latn-CS" b="1" smtClean="0">
                <a:solidFill>
                  <a:srgbClr val="FFFF00"/>
                </a:solidFill>
                <a:cs typeface="Times New Roman" pitchFamily="18" charset="0"/>
              </a:rPr>
              <a:t>последица</a:t>
            </a:r>
            <a:r>
              <a:rPr lang="en-GB" b="1" smtClean="0">
                <a:solidFill>
                  <a:srgbClr val="FFFF00"/>
                </a:solidFill>
                <a:cs typeface="Times New Roman" pitchFamily="18" charset="0"/>
              </a:rPr>
              <a:t> </a:t>
            </a:r>
            <a:r>
              <a:rPr lang="sr-Latn-CS" b="1" u="sng" smtClean="0">
                <a:solidFill>
                  <a:srgbClr val="FFFF00"/>
                </a:solidFill>
                <a:cs typeface="Times New Roman" pitchFamily="18" charset="0"/>
              </a:rPr>
              <a:t>акутне</a:t>
            </a:r>
            <a:r>
              <a:rPr lang="en-GB" b="1" smtClean="0">
                <a:solidFill>
                  <a:srgbClr val="FFFF00"/>
                </a:solidFill>
                <a:cs typeface="Times New Roman" pitchFamily="18" charset="0"/>
              </a:rPr>
              <a:t> </a:t>
            </a:r>
            <a:r>
              <a:rPr lang="sr-Latn-CS" b="1" smtClean="0">
                <a:solidFill>
                  <a:srgbClr val="FFFF00"/>
                </a:solidFill>
                <a:cs typeface="Times New Roman" pitchFamily="18" charset="0"/>
              </a:rPr>
              <a:t>аноксије</a:t>
            </a:r>
            <a:r>
              <a:rPr lang="en-GB" b="1" smtClean="0">
                <a:solidFill>
                  <a:srgbClr val="FFFF00"/>
                </a:solidFill>
                <a:cs typeface="Times New Roman" pitchFamily="18" charset="0"/>
              </a:rPr>
              <a:t> </a:t>
            </a:r>
            <a:r>
              <a:rPr lang="sr-Latn-CS" b="1" smtClean="0">
                <a:solidFill>
                  <a:srgbClr val="FFFF00"/>
                </a:solidFill>
                <a:cs typeface="Times New Roman" pitchFamily="18" charset="0"/>
              </a:rPr>
              <a:t>мозга</a:t>
            </a:r>
            <a:endParaRPr lang="en-GB" smtClean="0">
              <a:solidFill>
                <a:srgbClr val="FFFF00"/>
              </a:solidFill>
              <a:cs typeface="Times New Roman" pitchFamily="18" charset="0"/>
            </a:endParaRPr>
          </a:p>
          <a:p>
            <a:pPr eaLnBrk="1" fontAlgn="auto" hangingPunct="1">
              <a:lnSpc>
                <a:spcPct val="90000"/>
              </a:lnSpc>
              <a:spcAft>
                <a:spcPts val="0"/>
              </a:spcAft>
              <a:buFontTx/>
              <a:buNone/>
              <a:defRPr/>
            </a:pPr>
            <a:r>
              <a:rPr lang="en-GB" b="1" smtClean="0">
                <a:solidFill>
                  <a:srgbClr val="FFFF00"/>
                </a:solidFill>
                <a:cs typeface="Times New Roman" pitchFamily="18" charset="0"/>
              </a:rPr>
              <a:t>( </a:t>
            </a:r>
            <a:r>
              <a:rPr lang="sr-Latn-CS" b="1" smtClean="0">
                <a:solidFill>
                  <a:srgbClr val="FFFF00"/>
                </a:solidFill>
                <a:cs typeface="Times New Roman" pitchFamily="18" charset="0"/>
              </a:rPr>
              <a:t>код</a:t>
            </a:r>
            <a:r>
              <a:rPr lang="en-GB" b="1" smtClean="0">
                <a:solidFill>
                  <a:srgbClr val="FFFF00"/>
                </a:solidFill>
                <a:cs typeface="Times New Roman" pitchFamily="18" charset="0"/>
              </a:rPr>
              <a:t> </a:t>
            </a:r>
            <a:r>
              <a:rPr lang="sr-Latn-CS" b="1" smtClean="0">
                <a:solidFill>
                  <a:srgbClr val="FFFF00"/>
                </a:solidFill>
                <a:cs typeface="Times New Roman" pitchFamily="18" charset="0"/>
              </a:rPr>
              <a:t>хроничне</a:t>
            </a:r>
            <a:r>
              <a:rPr lang="en-GB" b="1" smtClean="0">
                <a:solidFill>
                  <a:srgbClr val="FFFF00"/>
                </a:solidFill>
                <a:cs typeface="Times New Roman" pitchFamily="18" charset="0"/>
              </a:rPr>
              <a:t> </a:t>
            </a:r>
            <a:r>
              <a:rPr lang="sr-Latn-CS" b="1" smtClean="0">
                <a:solidFill>
                  <a:srgbClr val="FFFF00"/>
                </a:solidFill>
                <a:cs typeface="Times New Roman" pitchFamily="18" charset="0"/>
              </a:rPr>
              <a:t>аноксије</a:t>
            </a:r>
            <a:r>
              <a:rPr lang="en-GB" b="1" smtClean="0">
                <a:solidFill>
                  <a:srgbClr val="FFFF00"/>
                </a:solidFill>
                <a:cs typeface="Times New Roman" pitchFamily="18" charset="0"/>
              </a:rPr>
              <a:t> </a:t>
            </a:r>
            <a:r>
              <a:rPr lang="sr-Latn-CS" b="1" smtClean="0">
                <a:solidFill>
                  <a:srgbClr val="FFFF00"/>
                </a:solidFill>
                <a:cs typeface="Times New Roman" pitchFamily="18" charset="0"/>
              </a:rPr>
              <a:t>их</a:t>
            </a:r>
            <a:r>
              <a:rPr lang="en-GB" b="1" smtClean="0">
                <a:solidFill>
                  <a:srgbClr val="FFFF00"/>
                </a:solidFill>
                <a:cs typeface="Times New Roman" pitchFamily="18" charset="0"/>
              </a:rPr>
              <a:t> </a:t>
            </a:r>
            <a:r>
              <a:rPr lang="sr-Latn-CS" b="1" smtClean="0">
                <a:solidFill>
                  <a:srgbClr val="FFFF00"/>
                </a:solidFill>
                <a:cs typeface="Times New Roman" pitchFamily="18" charset="0"/>
              </a:rPr>
              <a:t>никад</a:t>
            </a:r>
            <a:r>
              <a:rPr lang="en-GB" b="1" smtClean="0">
                <a:solidFill>
                  <a:srgbClr val="FFFF00"/>
                </a:solidFill>
                <a:cs typeface="Times New Roman" pitchFamily="18" charset="0"/>
              </a:rPr>
              <a:t> </a:t>
            </a:r>
            <a:r>
              <a:rPr lang="sr-Latn-CS" b="1" smtClean="0">
                <a:solidFill>
                  <a:srgbClr val="FFFF00"/>
                </a:solidFill>
                <a:cs typeface="Times New Roman" pitchFamily="18" charset="0"/>
              </a:rPr>
              <a:t>нема</a:t>
            </a:r>
            <a:r>
              <a:rPr lang="en-GB" b="1" smtClean="0">
                <a:solidFill>
                  <a:srgbClr val="FFFF00"/>
                </a:solidFill>
                <a:cs typeface="Times New Roman" pitchFamily="18" charset="0"/>
              </a:rPr>
              <a:t>, </a:t>
            </a:r>
            <a:r>
              <a:rPr lang="sr-Latn-CS" b="1" smtClean="0">
                <a:solidFill>
                  <a:srgbClr val="FFFF00"/>
                </a:solidFill>
                <a:cs typeface="Times New Roman" pitchFamily="18" charset="0"/>
              </a:rPr>
              <a:t>јер</a:t>
            </a:r>
            <a:r>
              <a:rPr lang="en-GB" b="1" smtClean="0">
                <a:solidFill>
                  <a:srgbClr val="FFFF00"/>
                </a:solidFill>
                <a:cs typeface="Times New Roman" pitchFamily="18" charset="0"/>
              </a:rPr>
              <a:t> </a:t>
            </a:r>
            <a:r>
              <a:rPr lang="sr-Latn-CS" b="1" smtClean="0">
                <a:solidFill>
                  <a:srgbClr val="FFFF00"/>
                </a:solidFill>
                <a:cs typeface="Times New Roman" pitchFamily="18" charset="0"/>
              </a:rPr>
              <a:t>хиперкапнија</a:t>
            </a:r>
            <a:r>
              <a:rPr lang="en-GB" b="1" smtClean="0">
                <a:solidFill>
                  <a:srgbClr val="FFFF00"/>
                </a:solidFill>
                <a:cs typeface="Times New Roman" pitchFamily="18" charset="0"/>
              </a:rPr>
              <a:t> </a:t>
            </a:r>
            <a:r>
              <a:rPr lang="sr-Latn-CS" b="1" smtClean="0">
                <a:solidFill>
                  <a:srgbClr val="FFFF00"/>
                </a:solidFill>
                <a:cs typeface="Times New Roman" pitchFamily="18" charset="0"/>
              </a:rPr>
              <a:t>депримира</a:t>
            </a:r>
            <a:r>
              <a:rPr lang="en-GB" b="1" smtClean="0">
                <a:solidFill>
                  <a:srgbClr val="FFFF00"/>
                </a:solidFill>
                <a:cs typeface="Times New Roman" pitchFamily="18" charset="0"/>
              </a:rPr>
              <a:t> </a:t>
            </a:r>
            <a:r>
              <a:rPr lang="sr-Latn-CS" b="1" smtClean="0">
                <a:solidFill>
                  <a:srgbClr val="FFFF00"/>
                </a:solidFill>
                <a:cs typeface="Times New Roman" pitchFamily="18" charset="0"/>
              </a:rPr>
              <a:t>мождане</a:t>
            </a:r>
            <a:r>
              <a:rPr lang="en-GB" b="1" smtClean="0">
                <a:solidFill>
                  <a:srgbClr val="FFFF00"/>
                </a:solidFill>
                <a:cs typeface="Times New Roman" pitchFamily="18" charset="0"/>
              </a:rPr>
              <a:t> </a:t>
            </a:r>
            <a:r>
              <a:rPr lang="sr-Latn-CS" b="1" smtClean="0">
                <a:solidFill>
                  <a:srgbClr val="FFFF00"/>
                </a:solidFill>
                <a:cs typeface="Times New Roman" pitchFamily="18" charset="0"/>
              </a:rPr>
              <a:t>центре</a:t>
            </a:r>
            <a:r>
              <a:rPr lang="en-GB" b="1" smtClean="0">
                <a:solidFill>
                  <a:srgbClr val="FFFF00"/>
                </a:solidFill>
                <a:cs typeface="Times New Roman" pitchFamily="18" charset="0"/>
              </a:rPr>
              <a:t>)</a:t>
            </a:r>
            <a:endParaRPr lang="sr-Latn-CS" b="1" smtClean="0">
              <a:solidFill>
                <a:srgbClr val="FFFF00"/>
              </a:solidFill>
              <a:cs typeface="Times New Roman" pitchFamily="18" charset="0"/>
            </a:endParaRPr>
          </a:p>
          <a:p>
            <a:pPr eaLnBrk="1" fontAlgn="auto" hangingPunct="1">
              <a:lnSpc>
                <a:spcPct val="90000"/>
              </a:lnSpc>
              <a:spcAft>
                <a:spcPts val="0"/>
              </a:spcAft>
              <a:buFontTx/>
              <a:buNone/>
              <a:defRPr/>
            </a:pPr>
            <a:r>
              <a:rPr lang="sr-Latn-CS" b="1" i="1" smtClean="0">
                <a:solidFill>
                  <a:srgbClr val="FFFF00"/>
                </a:solidFill>
                <a:cs typeface="Times New Roman" pitchFamily="18" charset="0"/>
              </a:rPr>
              <a:t>3. асфиктички</a:t>
            </a:r>
            <a:r>
              <a:rPr lang="en-GB" b="1" i="1" smtClean="0">
                <a:solidFill>
                  <a:srgbClr val="FFFF00"/>
                </a:solidFill>
                <a:cs typeface="Times New Roman" pitchFamily="18" charset="0"/>
              </a:rPr>
              <a:t> </a:t>
            </a:r>
            <a:r>
              <a:rPr lang="sr-Latn-CS" b="1" i="1" smtClean="0">
                <a:solidFill>
                  <a:srgbClr val="FFFF00"/>
                </a:solidFill>
                <a:cs typeface="Times New Roman" pitchFamily="18" charset="0"/>
              </a:rPr>
              <a:t>стадијум</a:t>
            </a:r>
            <a:r>
              <a:rPr lang="en-GB" b="1" i="1" smtClean="0">
                <a:solidFill>
                  <a:srgbClr val="FFFF00"/>
                </a:solidFill>
                <a:cs typeface="Times New Roman" pitchFamily="18" charset="0"/>
              </a:rPr>
              <a:t> </a:t>
            </a:r>
            <a:r>
              <a:rPr lang="sr-Latn-CS" b="1" i="1" smtClean="0">
                <a:solidFill>
                  <a:srgbClr val="FFFF00"/>
                </a:solidFill>
                <a:cs typeface="Times New Roman" pitchFamily="18" charset="0"/>
              </a:rPr>
              <a:t>-</a:t>
            </a:r>
            <a:r>
              <a:rPr lang="en-GB" b="1" smtClean="0">
                <a:solidFill>
                  <a:srgbClr val="FFFF00"/>
                </a:solidFill>
                <a:cs typeface="Times New Roman" pitchFamily="18" charset="0"/>
              </a:rPr>
              <a:t> </a:t>
            </a:r>
            <a:r>
              <a:rPr lang="sr-Latn-CS" b="1" smtClean="0">
                <a:solidFill>
                  <a:srgbClr val="FFFF00"/>
                </a:solidFill>
                <a:cs typeface="Times New Roman" pitchFamily="18" charset="0"/>
              </a:rPr>
              <a:t>престанак</a:t>
            </a:r>
            <a:r>
              <a:rPr lang="en-GB" b="1" smtClean="0">
                <a:solidFill>
                  <a:srgbClr val="FFFF00"/>
                </a:solidFill>
                <a:cs typeface="Times New Roman" pitchFamily="18" charset="0"/>
              </a:rPr>
              <a:t> </a:t>
            </a:r>
            <a:r>
              <a:rPr lang="sr-Latn-CS" b="1" smtClean="0">
                <a:solidFill>
                  <a:srgbClr val="FFFF00"/>
                </a:solidFill>
                <a:cs typeface="Times New Roman" pitchFamily="18" charset="0"/>
              </a:rPr>
              <a:t>дисања</a:t>
            </a:r>
            <a:r>
              <a:rPr lang="hr-HR" smtClean="0">
                <a:solidFill>
                  <a:srgbClr val="FFFF00"/>
                </a:solidFill>
              </a:rPr>
              <a:t> </a:t>
            </a:r>
          </a:p>
          <a:p>
            <a:pPr eaLnBrk="1" fontAlgn="auto" hangingPunct="1">
              <a:lnSpc>
                <a:spcPct val="90000"/>
              </a:lnSpc>
              <a:spcAft>
                <a:spcPts val="0"/>
              </a:spcAft>
              <a:buFontTx/>
              <a:buNone/>
              <a:defRPr/>
            </a:pPr>
            <a:endParaRPr lang="en-GB" smtClean="0">
              <a:cs typeface="Times New Roman" pitchFamily="18" charset="0"/>
            </a:endParaRPr>
          </a:p>
          <a:p>
            <a:pPr eaLnBrk="1" fontAlgn="auto" hangingPunct="1">
              <a:lnSpc>
                <a:spcPct val="90000"/>
              </a:lnSpc>
              <a:spcAft>
                <a:spcPts val="0"/>
              </a:spcAft>
              <a:defRPr/>
            </a:pPr>
            <a:endParaRPr lang="hr-HR" smtClean="0"/>
          </a:p>
        </p:txBody>
      </p:sp>
    </p:spTree>
    <p:extLst>
      <p:ext uri="{BB962C8B-B14F-4D97-AF65-F5344CB8AC3E}">
        <p14:creationId xmlns:p14="http://schemas.microsoft.com/office/powerpoint/2010/main" val="1918789834"/>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3"/>
          <p:cNvGraphicFramePr>
            <a:graphicFrameLocks noGrp="1" noChangeAspect="1"/>
          </p:cNvGraphicFramePr>
          <p:nvPr>
            <p:ph idx="1"/>
          </p:nvPr>
        </p:nvGraphicFramePr>
        <p:xfrm>
          <a:off x="619125" y="304800"/>
          <a:ext cx="7905750" cy="6888163"/>
        </p:xfrm>
        <a:graphic>
          <a:graphicData uri="http://schemas.openxmlformats.org/presentationml/2006/ole">
            <mc:AlternateContent xmlns:mc="http://schemas.openxmlformats.org/markup-compatibility/2006">
              <mc:Choice xmlns:v="urn:schemas-microsoft-com:vml" Requires="v">
                <p:oleObj spid="_x0000_s1030" name="Document" r:id="rId3" imgW="4947185" imgH="4310616" progId="Word.Document.8">
                  <p:embed/>
                </p:oleObj>
              </mc:Choice>
              <mc:Fallback>
                <p:oleObj name="Document" r:id="rId3" imgW="4947185" imgH="4310616"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125" y="304800"/>
                        <a:ext cx="7905750" cy="688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86599657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ctrTitle"/>
          </p:nvPr>
        </p:nvSpPr>
        <p:spPr>
          <a:xfrm>
            <a:off x="772506" y="914401"/>
            <a:ext cx="7771960" cy="1470025"/>
          </a:xfrm>
        </p:spPr>
        <p:txBody>
          <a:bodyPr/>
          <a:lstStyle/>
          <a:p>
            <a:pPr eaLnBrk="1" hangingPunct="1"/>
            <a:r>
              <a:rPr lang="en-GB" b="1" i="1" smtClean="0">
                <a:solidFill>
                  <a:srgbClr val="FFFF00"/>
                </a:solidFill>
                <a:cs typeface="Times New Roman" pitchFamily="18" charset="0"/>
              </a:rPr>
              <a:t>2. </a:t>
            </a:r>
            <a:r>
              <a:rPr lang="sr-Latn-CS" b="1" i="1" u="sng" smtClean="0">
                <a:solidFill>
                  <a:srgbClr val="FFFF00"/>
                </a:solidFill>
                <a:cs typeface="Times New Roman" pitchFamily="18" charset="0"/>
              </a:rPr>
              <a:t>НАДРАЖЉИВЦИ</a:t>
            </a:r>
            <a:r>
              <a:rPr lang="en-GB" b="1" i="1" u="sng" smtClean="0">
                <a:solidFill>
                  <a:srgbClr val="FFFF00"/>
                </a:solidFill>
                <a:cs typeface="Times New Roman" pitchFamily="18" charset="0"/>
              </a:rPr>
              <a:t> </a:t>
            </a:r>
            <a:r>
              <a:rPr lang="sr-Latn-CS" b="1" i="1" u="sng" smtClean="0">
                <a:solidFill>
                  <a:srgbClr val="FFFF00"/>
                </a:solidFill>
                <a:cs typeface="Times New Roman" pitchFamily="18" charset="0"/>
              </a:rPr>
              <a:t>или</a:t>
            </a:r>
            <a:r>
              <a:rPr lang="en-GB" b="1" i="1" u="sng" smtClean="0">
                <a:solidFill>
                  <a:srgbClr val="FFFF00"/>
                </a:solidFill>
                <a:cs typeface="Times New Roman" pitchFamily="18" charset="0"/>
              </a:rPr>
              <a:t> </a:t>
            </a:r>
            <a:r>
              <a:rPr lang="sr-Latn-CS" b="1" i="1" u="sng" smtClean="0">
                <a:solidFill>
                  <a:srgbClr val="FFFF00"/>
                </a:solidFill>
                <a:cs typeface="Times New Roman" pitchFamily="18" charset="0"/>
              </a:rPr>
              <a:t>ИРИТАНСИ</a:t>
            </a:r>
            <a:endParaRPr lang="hr-HR" smtClean="0">
              <a:solidFill>
                <a:srgbClr val="FFFF00"/>
              </a:solidFill>
              <a:cs typeface="Times New Roman" pitchFamily="18" charset="0"/>
            </a:endParaRPr>
          </a:p>
        </p:txBody>
      </p:sp>
      <p:sp>
        <p:nvSpPr>
          <p:cNvPr id="204803" name="Rectangle 3"/>
          <p:cNvSpPr>
            <a:spLocks noGrp="1" noChangeArrowheads="1"/>
          </p:cNvSpPr>
          <p:nvPr>
            <p:ph type="subTitle" idx="1"/>
          </p:nvPr>
        </p:nvSpPr>
        <p:spPr>
          <a:xfrm>
            <a:off x="686020" y="3200400"/>
            <a:ext cx="7771960" cy="3505200"/>
          </a:xfrm>
          <a:ln>
            <a:miter lim="800000"/>
            <a:headEnd/>
            <a:tailEnd/>
          </a:ln>
          <a:extLst/>
        </p:spPr>
        <p:txBody>
          <a:bodyPr numCol="2" rtlCol="0">
            <a:normAutofit fontScale="70000" lnSpcReduction="20000"/>
          </a:bodyPr>
          <a:lstStyle/>
          <a:p>
            <a:pPr eaLnBrk="1" fontAlgn="auto" hangingPunct="1">
              <a:spcAft>
                <a:spcPts val="0"/>
              </a:spcAft>
              <a:defRPr/>
            </a:pPr>
            <a:r>
              <a:rPr lang="sr-Cyrl-RS" sz="2000" b="1" dirty="0" smtClean="0">
                <a:solidFill>
                  <a:srgbClr val="FFFF00"/>
                </a:solidFill>
                <a:cs typeface="Times New Roman" pitchFamily="18" charset="0"/>
              </a:rPr>
              <a:t>Зависно</a:t>
            </a:r>
            <a:r>
              <a:rPr lang="en-GB"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од</a:t>
            </a:r>
            <a:r>
              <a:rPr lang="en-GB"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растворљивости</a:t>
            </a:r>
            <a:r>
              <a:rPr lang="en-GB"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у</a:t>
            </a:r>
            <a:r>
              <a:rPr lang="en-GB"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води</a:t>
            </a:r>
            <a:r>
              <a:rPr lang="en-GB" sz="2000" b="1" dirty="0" smtClean="0">
                <a:solidFill>
                  <a:srgbClr val="FFFF00"/>
                </a:solidFill>
                <a:cs typeface="Times New Roman" pitchFamily="18" charset="0"/>
              </a:rPr>
              <a:t>:</a:t>
            </a:r>
            <a:endParaRPr lang="en-GB" sz="2000" dirty="0" smtClean="0">
              <a:solidFill>
                <a:srgbClr val="FFFF00"/>
              </a:solidFill>
              <a:cs typeface="Times New Roman" pitchFamily="18" charset="0"/>
            </a:endParaRPr>
          </a:p>
          <a:p>
            <a:pPr marL="514350" indent="-514350" eaLnBrk="1" fontAlgn="auto" hangingPunct="1">
              <a:spcAft>
                <a:spcPts val="0"/>
              </a:spcAft>
              <a:buFontTx/>
              <a:buAutoNum type="arabicPeriod"/>
              <a:defRPr/>
            </a:pPr>
            <a:r>
              <a:rPr lang="sr-Cyrl-RS" sz="2000" b="1" i="1" dirty="0" smtClean="0">
                <a:solidFill>
                  <a:srgbClr val="FFFF00"/>
                </a:solidFill>
                <a:cs typeface="Times New Roman" pitchFamily="18" charset="0"/>
              </a:rPr>
              <a:t>лако</a:t>
            </a:r>
            <a:r>
              <a:rPr lang="en-GB" sz="2000" b="1" i="1" dirty="0" smtClean="0">
                <a:solidFill>
                  <a:srgbClr val="FFFF00"/>
                </a:solidFill>
                <a:cs typeface="Times New Roman" pitchFamily="18" charset="0"/>
              </a:rPr>
              <a:t> </a:t>
            </a:r>
            <a:r>
              <a:rPr lang="sr-Cyrl-RS" sz="2000" b="1" i="1" dirty="0" smtClean="0">
                <a:solidFill>
                  <a:srgbClr val="FFFF00"/>
                </a:solidFill>
                <a:cs typeface="Times New Roman" pitchFamily="18" charset="0"/>
              </a:rPr>
              <a:t>и</a:t>
            </a:r>
            <a:r>
              <a:rPr lang="en-GB" sz="2000" b="1" i="1" dirty="0" smtClean="0">
                <a:solidFill>
                  <a:srgbClr val="FFFF00"/>
                </a:solidFill>
                <a:cs typeface="Times New Roman" pitchFamily="18" charset="0"/>
              </a:rPr>
              <a:t> </a:t>
            </a:r>
            <a:r>
              <a:rPr lang="sr-Cyrl-RS" sz="2000" b="1" i="1" dirty="0" smtClean="0">
                <a:solidFill>
                  <a:srgbClr val="FFFF00"/>
                </a:solidFill>
                <a:cs typeface="Times New Roman" pitchFamily="18" charset="0"/>
              </a:rPr>
              <a:t>брзо</a:t>
            </a:r>
            <a:r>
              <a:rPr lang="en-GB" sz="2000" b="1" i="1" dirty="0" smtClean="0">
                <a:solidFill>
                  <a:srgbClr val="FFFF00"/>
                </a:solidFill>
                <a:cs typeface="Times New Roman" pitchFamily="18" charset="0"/>
              </a:rPr>
              <a:t> </a:t>
            </a:r>
            <a:r>
              <a:rPr lang="sr-Cyrl-RS" sz="2000" b="1" i="1" dirty="0" smtClean="0">
                <a:solidFill>
                  <a:srgbClr val="FFFF00"/>
                </a:solidFill>
                <a:cs typeface="Times New Roman" pitchFamily="18" charset="0"/>
              </a:rPr>
              <a:t>раствориви</a:t>
            </a:r>
            <a:r>
              <a:rPr lang="en-GB" sz="2000" b="1" i="1" dirty="0" smtClean="0">
                <a:solidFill>
                  <a:srgbClr val="FFFF00"/>
                </a:solidFill>
                <a:cs typeface="Times New Roman" pitchFamily="18" charset="0"/>
              </a:rPr>
              <a:t> </a:t>
            </a:r>
            <a:r>
              <a:rPr lang="sr-Cyrl-RS" sz="2000" b="1" i="1" dirty="0" smtClean="0">
                <a:solidFill>
                  <a:srgbClr val="FFFF00"/>
                </a:solidFill>
                <a:cs typeface="Times New Roman" pitchFamily="18" charset="0"/>
              </a:rPr>
              <a:t>у</a:t>
            </a:r>
            <a:r>
              <a:rPr lang="en-GB" sz="2000" b="1" i="1" dirty="0" smtClean="0">
                <a:solidFill>
                  <a:srgbClr val="FFFF00"/>
                </a:solidFill>
                <a:cs typeface="Times New Roman" pitchFamily="18" charset="0"/>
              </a:rPr>
              <a:t> </a:t>
            </a:r>
            <a:r>
              <a:rPr lang="sr-Cyrl-RS" sz="2000" b="1" i="1" dirty="0" smtClean="0">
                <a:solidFill>
                  <a:srgbClr val="FFFF00"/>
                </a:solidFill>
                <a:cs typeface="Times New Roman" pitchFamily="18" charset="0"/>
              </a:rPr>
              <a:t>води</a:t>
            </a:r>
            <a:r>
              <a:rPr lang="en-GB" sz="2000" b="1" dirty="0" smtClean="0">
                <a:solidFill>
                  <a:srgbClr val="FFFF00"/>
                </a:solidFill>
                <a:cs typeface="Times New Roman" pitchFamily="18" charset="0"/>
              </a:rPr>
              <a:t> - </a:t>
            </a:r>
            <a:r>
              <a:rPr lang="en-GB" sz="2000" b="1" dirty="0" err="1" smtClean="0">
                <a:solidFill>
                  <a:srgbClr val="FFFF00"/>
                </a:solidFill>
                <a:cs typeface="Times New Roman" pitchFamily="18" charset="0"/>
              </a:rPr>
              <a:t>Cl</a:t>
            </a:r>
            <a:r>
              <a:rPr lang="en-GB" sz="2000" b="1" dirty="0" smtClean="0">
                <a:solidFill>
                  <a:srgbClr val="FFFF00"/>
                </a:solidFill>
                <a:cs typeface="Times New Roman" pitchFamily="18" charset="0"/>
              </a:rPr>
              <a:t>, F, </a:t>
            </a:r>
            <a:r>
              <a:rPr lang="sr-Cyrl-RS" sz="2000" b="1" dirty="0" smtClean="0">
                <a:solidFill>
                  <a:srgbClr val="FFFF00"/>
                </a:solidFill>
                <a:cs typeface="Times New Roman" pitchFamily="18" charset="0"/>
              </a:rPr>
              <a:t>сузавци</a:t>
            </a:r>
            <a:r>
              <a:rPr lang="en-GB"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алдехиди</a:t>
            </a:r>
            <a:r>
              <a:rPr lang="en-GB"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кетони</a:t>
            </a:r>
            <a:r>
              <a:rPr lang="en-GB"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сумпор</a:t>
            </a:r>
            <a:r>
              <a:rPr lang="en-GB" sz="2000" b="1" dirty="0" smtClean="0">
                <a:solidFill>
                  <a:srgbClr val="FFFF00"/>
                </a:solidFill>
                <a:cs typeface="Times New Roman" pitchFamily="18" charset="0"/>
              </a:rPr>
              <a:t>-</a:t>
            </a:r>
            <a:r>
              <a:rPr lang="sr-Cyrl-RS" sz="2000" b="1" dirty="0" smtClean="0">
                <a:solidFill>
                  <a:srgbClr val="FFFF00"/>
                </a:solidFill>
                <a:cs typeface="Times New Roman" pitchFamily="18" charset="0"/>
              </a:rPr>
              <a:t>диоксид</a:t>
            </a:r>
          </a:p>
          <a:p>
            <a:pPr eaLnBrk="1" fontAlgn="auto" hangingPunct="1">
              <a:spcAft>
                <a:spcPts val="0"/>
              </a:spcAft>
              <a:buFontTx/>
              <a:buNone/>
              <a:defRPr/>
            </a:pPr>
            <a:r>
              <a:rPr lang="sr-Cyrl-RS" sz="2000" b="1" dirty="0" smtClean="0">
                <a:solidFill>
                  <a:schemeClr val="bg1"/>
                </a:solidFill>
                <a:cs typeface="Times New Roman" pitchFamily="18" charset="0"/>
              </a:rPr>
              <a:t>већ</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након</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кратке</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експозиције</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низ</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иритативних</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симптома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од</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стране</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ока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и</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горњег</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респираторног</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тракта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као</a:t>
            </a:r>
            <a:r>
              <a:rPr lang="en-GB" sz="2000" b="1" dirty="0" smtClean="0">
                <a:solidFill>
                  <a:schemeClr val="bg1"/>
                </a:solidFill>
                <a:cs typeface="Times New Roman" pitchFamily="18" charset="0"/>
              </a:rPr>
              <a:t> </a:t>
            </a:r>
            <a:r>
              <a:rPr lang="sr-Cyrl-RS" sz="2000" b="1" u="sng" dirty="0" smtClean="0">
                <a:solidFill>
                  <a:schemeClr val="bg1"/>
                </a:solidFill>
                <a:cs typeface="Times New Roman" pitchFamily="18" charset="0"/>
              </a:rPr>
              <a:t>упозорење</a:t>
            </a:r>
            <a:r>
              <a:rPr lang="en-GB" sz="2000" b="1" u="sng" dirty="0" smtClean="0">
                <a:solidFill>
                  <a:schemeClr val="bg1"/>
                </a:solidFill>
                <a:cs typeface="Times New Roman" pitchFamily="18" charset="0"/>
              </a:rPr>
              <a:t> </a:t>
            </a:r>
            <a:r>
              <a:rPr lang="sr-Cyrl-RS" sz="2000" b="1" u="sng" dirty="0" smtClean="0">
                <a:solidFill>
                  <a:schemeClr val="bg1"/>
                </a:solidFill>
                <a:cs typeface="Times New Roman" pitchFamily="18" charset="0"/>
              </a:rPr>
              <a:t>раднику</a:t>
            </a:r>
            <a:r>
              <a:rPr lang="en-GB" sz="2000" b="1" dirty="0" smtClean="0">
                <a:solidFill>
                  <a:schemeClr val="bg1"/>
                </a:solidFill>
                <a:cs typeface="Times New Roman" pitchFamily="18" charset="0"/>
                <a:sym typeface="Symbol" pitchFamily="18" charset="2"/>
              </a:rPr>
              <a:t></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сам</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напушта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контаминирани</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простор</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тако</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да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тровања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у</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клиничком</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смислу</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НЕМА</a:t>
            </a:r>
          </a:p>
          <a:p>
            <a:pPr eaLnBrk="1" fontAlgn="auto" hangingPunct="1">
              <a:spcAft>
                <a:spcPts val="0"/>
              </a:spcAft>
              <a:buFontTx/>
              <a:buNone/>
              <a:defRPr/>
            </a:pPr>
            <a:endParaRPr lang="sr-Cyrl-RS" sz="2000" b="1" dirty="0">
              <a:solidFill>
                <a:schemeClr val="bg1"/>
              </a:solidFill>
              <a:cs typeface="Times New Roman" pitchFamily="18" charset="0"/>
            </a:endParaRPr>
          </a:p>
          <a:p>
            <a:pPr eaLnBrk="1" fontAlgn="auto" hangingPunct="1">
              <a:spcAft>
                <a:spcPts val="0"/>
              </a:spcAft>
              <a:buFontTx/>
              <a:buNone/>
              <a:defRPr/>
            </a:pPr>
            <a:endParaRPr lang="sr-Cyrl-RS" sz="2000" b="1" dirty="0" smtClean="0">
              <a:solidFill>
                <a:schemeClr val="bg1"/>
              </a:solidFill>
              <a:cs typeface="Times New Roman" pitchFamily="18" charset="0"/>
            </a:endParaRPr>
          </a:p>
          <a:p>
            <a:pPr eaLnBrk="1" fontAlgn="auto" hangingPunct="1">
              <a:spcAft>
                <a:spcPts val="0"/>
              </a:spcAft>
              <a:buFontTx/>
              <a:buNone/>
              <a:defRPr/>
            </a:pPr>
            <a:endParaRPr lang="sr-Cyrl-RS" sz="2000" b="1" dirty="0">
              <a:solidFill>
                <a:schemeClr val="bg1"/>
              </a:solidFill>
              <a:cs typeface="Times New Roman" pitchFamily="18" charset="0"/>
            </a:endParaRPr>
          </a:p>
          <a:p>
            <a:pPr eaLnBrk="1" fontAlgn="auto" hangingPunct="1">
              <a:spcAft>
                <a:spcPts val="0"/>
              </a:spcAft>
              <a:buFontTx/>
              <a:buNone/>
              <a:defRPr/>
            </a:pPr>
            <a:endParaRPr lang="sr-Cyrl-RS" sz="2000" b="1" dirty="0" smtClean="0">
              <a:solidFill>
                <a:schemeClr val="bg1"/>
              </a:solidFill>
              <a:cs typeface="Times New Roman" pitchFamily="18" charset="0"/>
            </a:endParaRPr>
          </a:p>
          <a:p>
            <a:pPr eaLnBrk="1" fontAlgn="auto" hangingPunct="1">
              <a:spcAft>
                <a:spcPts val="0"/>
              </a:spcAft>
              <a:buFontTx/>
              <a:buNone/>
              <a:defRPr/>
            </a:pPr>
            <a:endParaRPr lang="sr-Cyrl-RS" sz="2000" b="1" dirty="0">
              <a:solidFill>
                <a:schemeClr val="bg1"/>
              </a:solidFill>
              <a:cs typeface="Times New Roman" pitchFamily="18" charset="0"/>
            </a:endParaRPr>
          </a:p>
          <a:p>
            <a:pPr eaLnBrk="1" fontAlgn="auto" hangingPunct="1">
              <a:spcAft>
                <a:spcPts val="0"/>
              </a:spcAft>
              <a:buFontTx/>
              <a:buNone/>
              <a:defRPr/>
            </a:pPr>
            <a:endParaRPr lang="sr-Cyrl-RS" sz="2000" b="1" dirty="0" smtClean="0">
              <a:solidFill>
                <a:schemeClr val="bg1"/>
              </a:solidFill>
              <a:cs typeface="Times New Roman" pitchFamily="18" charset="0"/>
            </a:endParaRPr>
          </a:p>
          <a:p>
            <a:pPr eaLnBrk="1" fontAlgn="auto" hangingPunct="1">
              <a:spcAft>
                <a:spcPts val="0"/>
              </a:spcAft>
              <a:buFontTx/>
              <a:buNone/>
              <a:defRPr/>
            </a:pPr>
            <a:endParaRPr lang="sr-Cyrl-RS" sz="2000" b="1" dirty="0">
              <a:solidFill>
                <a:schemeClr val="bg1"/>
              </a:solidFill>
              <a:cs typeface="Times New Roman" pitchFamily="18" charset="0"/>
            </a:endParaRPr>
          </a:p>
          <a:p>
            <a:pPr eaLnBrk="1" fontAlgn="auto" hangingPunct="1">
              <a:spcAft>
                <a:spcPts val="0"/>
              </a:spcAft>
              <a:buFontTx/>
              <a:buNone/>
              <a:defRPr/>
            </a:pPr>
            <a:endParaRPr lang="sr-Cyrl-RS" sz="2000" b="1" dirty="0" smtClean="0">
              <a:solidFill>
                <a:schemeClr val="bg1"/>
              </a:solidFill>
              <a:cs typeface="Times New Roman" pitchFamily="18" charset="0"/>
            </a:endParaRPr>
          </a:p>
          <a:p>
            <a:pPr eaLnBrk="1" fontAlgn="auto" hangingPunct="1">
              <a:spcAft>
                <a:spcPts val="0"/>
              </a:spcAft>
              <a:buFontTx/>
              <a:buNone/>
              <a:defRPr/>
            </a:pPr>
            <a:r>
              <a:rPr lang="sr-Cyrl-RS" sz="2000" b="1" dirty="0" smtClean="0">
                <a:solidFill>
                  <a:schemeClr val="bg1"/>
                </a:solidFill>
                <a:cs typeface="Times New Roman" pitchFamily="18" charset="0"/>
              </a:rPr>
              <a:t>2</a:t>
            </a:r>
            <a:r>
              <a:rPr lang="sr-Cyrl-RS" sz="2000" b="1" dirty="0" smtClean="0">
                <a:solidFill>
                  <a:srgbClr val="FFFF00"/>
                </a:solidFill>
                <a:cs typeface="Times New Roman" pitchFamily="18" charset="0"/>
              </a:rPr>
              <a:t>. </a:t>
            </a:r>
            <a:r>
              <a:rPr lang="sr-Cyrl-RS" sz="2000" b="1" i="1" dirty="0" smtClean="0">
                <a:solidFill>
                  <a:srgbClr val="FFFF00"/>
                </a:solidFill>
                <a:cs typeface="Times New Roman" pitchFamily="18" charset="0"/>
              </a:rPr>
              <a:t>тешко</a:t>
            </a:r>
            <a:r>
              <a:rPr lang="en-GB" sz="2000" b="1" i="1" dirty="0" smtClean="0">
                <a:solidFill>
                  <a:srgbClr val="FFFF00"/>
                </a:solidFill>
                <a:cs typeface="Times New Roman" pitchFamily="18" charset="0"/>
              </a:rPr>
              <a:t> </a:t>
            </a:r>
            <a:r>
              <a:rPr lang="sr-Cyrl-RS" sz="2000" b="1" i="1" dirty="0" smtClean="0">
                <a:solidFill>
                  <a:srgbClr val="FFFF00"/>
                </a:solidFill>
                <a:cs typeface="Times New Roman" pitchFamily="18" charset="0"/>
              </a:rPr>
              <a:t>раствориви</a:t>
            </a:r>
            <a:r>
              <a:rPr lang="sr-Latn-CS" sz="2000" b="1" i="1" dirty="0" smtClean="0">
                <a:solidFill>
                  <a:srgbClr val="FFFF00"/>
                </a:solidFill>
                <a:cs typeface="Times New Roman" pitchFamily="18" charset="0"/>
              </a:rPr>
              <a:t> </a:t>
            </a:r>
            <a:r>
              <a:rPr lang="sr-Cyrl-RS" sz="2000" b="1" i="1" dirty="0" smtClean="0">
                <a:solidFill>
                  <a:srgbClr val="FFFF00"/>
                </a:solidFill>
                <a:cs typeface="Times New Roman" pitchFamily="18" charset="0"/>
              </a:rPr>
              <a:t>у</a:t>
            </a:r>
            <a:r>
              <a:rPr lang="en-GB" sz="2000" b="1" i="1" dirty="0" smtClean="0">
                <a:solidFill>
                  <a:srgbClr val="FFFF00"/>
                </a:solidFill>
                <a:cs typeface="Times New Roman" pitchFamily="18" charset="0"/>
              </a:rPr>
              <a:t> </a:t>
            </a:r>
            <a:r>
              <a:rPr lang="sr-Cyrl-RS" sz="2000" b="1" i="1" dirty="0" smtClean="0">
                <a:solidFill>
                  <a:srgbClr val="FFFF00"/>
                </a:solidFill>
                <a:cs typeface="Times New Roman" pitchFamily="18" charset="0"/>
              </a:rPr>
              <a:t>води</a:t>
            </a:r>
            <a:r>
              <a:rPr lang="en-GB" sz="2000" b="1" i="1" dirty="0" smtClean="0">
                <a:solidFill>
                  <a:srgbClr val="FFFF00"/>
                </a:solidFill>
                <a:cs typeface="Times New Roman" pitchFamily="18" charset="0"/>
              </a:rPr>
              <a:t> –</a:t>
            </a:r>
            <a:r>
              <a:rPr lang="en-GB"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азотни</a:t>
            </a:r>
            <a:r>
              <a:rPr lang="sr-Latn-CS"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оксиди</a:t>
            </a:r>
            <a:r>
              <a:rPr lang="en-GB" sz="2000" b="1" dirty="0" smtClean="0">
                <a:solidFill>
                  <a:srgbClr val="FFFF00"/>
                </a:solidFill>
                <a:cs typeface="Times New Roman" pitchFamily="18" charset="0"/>
              </a:rPr>
              <a:t>, </a:t>
            </a:r>
            <a:r>
              <a:rPr lang="sr-Cyrl-RS" sz="2000" b="1" dirty="0" smtClean="0">
                <a:solidFill>
                  <a:srgbClr val="FFFF00"/>
                </a:solidFill>
                <a:cs typeface="Times New Roman" pitchFamily="18" charset="0"/>
              </a:rPr>
              <a:t>фозген</a:t>
            </a:r>
            <a:r>
              <a:rPr lang="hr-HR" sz="2000" dirty="0" smtClean="0">
                <a:solidFill>
                  <a:srgbClr val="FFFF00"/>
                </a:solidFill>
              </a:rPr>
              <a:t> </a:t>
            </a:r>
            <a:endParaRPr lang="sr-Cyrl-RS" sz="2000" dirty="0" smtClean="0">
              <a:solidFill>
                <a:srgbClr val="FFFF00"/>
              </a:solidFill>
            </a:endParaRPr>
          </a:p>
          <a:p>
            <a:pPr eaLnBrk="1" fontAlgn="auto" hangingPunct="1">
              <a:spcAft>
                <a:spcPts val="0"/>
              </a:spcAft>
              <a:defRPr/>
            </a:pPr>
            <a:r>
              <a:rPr lang="sr-Cyrl-RS" sz="2000" b="1" u="sng" dirty="0" smtClean="0">
                <a:solidFill>
                  <a:schemeClr val="bg1"/>
                </a:solidFill>
                <a:cs typeface="Times New Roman" pitchFamily="18" charset="0"/>
              </a:rPr>
              <a:t>тешко</a:t>
            </a:r>
            <a:r>
              <a:rPr lang="en-GB" sz="2000" b="1" u="sng" dirty="0" smtClean="0">
                <a:solidFill>
                  <a:schemeClr val="bg1"/>
                </a:solidFill>
                <a:cs typeface="Times New Roman" pitchFamily="18" charset="0"/>
              </a:rPr>
              <a:t> </a:t>
            </a:r>
            <a:r>
              <a:rPr lang="sr-Cyrl-RS" sz="2000" b="1" u="sng" dirty="0" smtClean="0">
                <a:solidFill>
                  <a:schemeClr val="bg1"/>
                </a:solidFill>
                <a:cs typeface="Times New Roman" pitchFamily="18" charset="0"/>
              </a:rPr>
              <a:t>раствориви</a:t>
            </a:r>
            <a:r>
              <a:rPr lang="en-GB" sz="2000" b="1" u="sng" dirty="0" smtClean="0">
                <a:solidFill>
                  <a:schemeClr val="bg1"/>
                </a:solidFill>
                <a:cs typeface="Times New Roman" pitchFamily="18" charset="0"/>
              </a:rPr>
              <a:t> </a:t>
            </a:r>
            <a:r>
              <a:rPr lang="sr-Cyrl-RS" sz="2000" b="1" u="sng" dirty="0" smtClean="0">
                <a:solidFill>
                  <a:schemeClr val="bg1"/>
                </a:solidFill>
                <a:cs typeface="Times New Roman" pitchFamily="18" charset="0"/>
              </a:rPr>
              <a:t>иританси</a:t>
            </a:r>
            <a:r>
              <a:rPr lang="en-GB" sz="2000" b="1" u="sng" dirty="0" smtClean="0">
                <a:solidFill>
                  <a:schemeClr val="bg1"/>
                </a:solidFill>
                <a:cs typeface="Times New Roman" pitchFamily="18" charset="0"/>
              </a:rPr>
              <a:t> - </a:t>
            </a:r>
            <a:r>
              <a:rPr lang="sr-Cyrl-RS" sz="2000" b="1" dirty="0" smtClean="0">
                <a:solidFill>
                  <a:schemeClr val="bg1"/>
                </a:solidFill>
                <a:cs typeface="Times New Roman" pitchFamily="18" charset="0"/>
              </a:rPr>
              <a:t>знакови</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упозорења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изостају</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растварањее</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се</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врши</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тек</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на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нивоу</a:t>
            </a:r>
            <a:r>
              <a:rPr lang="sr-Latn-CS"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доњих</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дисајних</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путева</a:t>
            </a:r>
            <a:endParaRPr lang="hr-HR" sz="2000" b="1" dirty="0" smtClean="0">
              <a:solidFill>
                <a:schemeClr val="bg1"/>
              </a:solidFill>
            </a:endParaRPr>
          </a:p>
          <a:p>
            <a:pPr eaLnBrk="1" fontAlgn="auto" hangingPunct="1">
              <a:spcAft>
                <a:spcPts val="0"/>
              </a:spcAft>
              <a:defRPr/>
            </a:pPr>
            <a:r>
              <a:rPr lang="sr-Cyrl-RS" sz="2000" b="1" dirty="0" smtClean="0">
                <a:solidFill>
                  <a:schemeClr val="bg1"/>
                </a:solidFill>
                <a:cs typeface="Times New Roman" pitchFamily="18" charset="0"/>
              </a:rPr>
              <a:t>с</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одлагањем</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од</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неколико</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сати</a:t>
            </a:r>
            <a:r>
              <a:rPr lang="en-GB" sz="2000" b="1" dirty="0" smtClean="0">
                <a:solidFill>
                  <a:schemeClr val="bg1"/>
                </a:solidFill>
                <a:cs typeface="Times New Roman" pitchFamily="18" charset="0"/>
                <a:sym typeface="Symbol" pitchFamily="18" charset="2"/>
              </a:rPr>
              <a:t></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радник</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може</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тек</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код</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куће</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развити</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симптоматологију</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тровања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афонија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ларингоспазам</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супстернална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бол</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тешка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диспнеа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хемоптоа</a:t>
            </a:r>
            <a:r>
              <a:rPr lang="en-GB" sz="2000" b="1" dirty="0" smtClean="0">
                <a:solidFill>
                  <a:schemeClr val="bg1"/>
                </a:solidFill>
                <a:cs typeface="Times New Roman" pitchFamily="18" charset="0"/>
              </a:rPr>
              <a:t>) </a:t>
            </a:r>
            <a:r>
              <a:rPr lang="en-GB" sz="2000" b="1" dirty="0" smtClean="0">
                <a:solidFill>
                  <a:schemeClr val="bg1"/>
                </a:solidFill>
                <a:cs typeface="Times New Roman" pitchFamily="18" charset="0"/>
                <a:sym typeface="Symbol" pitchFamily="18" charset="2"/>
              </a:rPr>
              <a:t></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развија</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се</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токсични</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плућни</a:t>
            </a:r>
            <a:r>
              <a:rPr lang="en-GB" sz="2000" b="1" dirty="0" smtClean="0">
                <a:solidFill>
                  <a:schemeClr val="bg1"/>
                </a:solidFill>
                <a:cs typeface="Times New Roman" pitchFamily="18" charset="0"/>
              </a:rPr>
              <a:t> </a:t>
            </a:r>
            <a:r>
              <a:rPr lang="sr-Cyrl-RS" sz="2000" b="1" dirty="0" smtClean="0">
                <a:solidFill>
                  <a:schemeClr val="bg1"/>
                </a:solidFill>
                <a:cs typeface="Times New Roman" pitchFamily="18" charset="0"/>
              </a:rPr>
              <a:t>едем</a:t>
            </a:r>
            <a:r>
              <a:rPr lang="en-GB" sz="2000" b="1" dirty="0" smtClean="0">
                <a:solidFill>
                  <a:schemeClr val="bg1"/>
                </a:solidFill>
                <a:cs typeface="Times New Roman" pitchFamily="18" charset="0"/>
              </a:rPr>
              <a:t> </a:t>
            </a:r>
          </a:p>
          <a:p>
            <a:pPr eaLnBrk="1" fontAlgn="auto" hangingPunct="1">
              <a:spcAft>
                <a:spcPts val="0"/>
              </a:spcAft>
              <a:buFontTx/>
              <a:buNone/>
              <a:defRPr/>
            </a:pPr>
            <a:endParaRPr lang="sr-Cyrl-RS" sz="2000" b="1" dirty="0" smtClean="0">
              <a:solidFill>
                <a:schemeClr val="bg1"/>
              </a:solidFill>
              <a:cs typeface="Times New Roman" pitchFamily="18" charset="0"/>
            </a:endParaRPr>
          </a:p>
          <a:p>
            <a:pPr eaLnBrk="1" fontAlgn="auto" hangingPunct="1">
              <a:spcAft>
                <a:spcPts val="0"/>
              </a:spcAft>
              <a:buFontTx/>
              <a:buNone/>
              <a:defRPr/>
            </a:pPr>
            <a:endParaRPr lang="en-GB" sz="2000" dirty="0" smtClean="0">
              <a:solidFill>
                <a:schemeClr val="bg1"/>
              </a:solidFill>
              <a:cs typeface="Times New Roman" pitchFamily="18" charset="0"/>
            </a:endParaRPr>
          </a:p>
          <a:p>
            <a:pPr marL="514350" indent="-514350" eaLnBrk="1" fontAlgn="auto" hangingPunct="1">
              <a:spcAft>
                <a:spcPts val="0"/>
              </a:spcAft>
              <a:buFontTx/>
              <a:buAutoNum type="arabicPeriod"/>
              <a:defRPr/>
            </a:pPr>
            <a:endParaRPr lang="en-GB" dirty="0" smtClean="0">
              <a:solidFill>
                <a:srgbClr val="FFFF00"/>
              </a:solidFill>
              <a:cs typeface="Times New Roman" pitchFamily="18" charset="0"/>
            </a:endParaRPr>
          </a:p>
          <a:p>
            <a:pPr eaLnBrk="1" fontAlgn="auto" hangingPunct="1">
              <a:spcAft>
                <a:spcPts val="0"/>
              </a:spcAft>
              <a:defRPr/>
            </a:pPr>
            <a:endParaRPr lang="hr-HR" dirty="0" smtClean="0"/>
          </a:p>
        </p:txBody>
      </p:sp>
    </p:spTree>
    <p:extLst>
      <p:ext uri="{BB962C8B-B14F-4D97-AF65-F5344CB8AC3E}">
        <p14:creationId xmlns:p14="http://schemas.microsoft.com/office/powerpoint/2010/main" val="590027717"/>
      </p:ext>
    </p:extLst>
  </p:cSld>
  <p:clrMapOvr>
    <a:masterClrMapping/>
  </p:clrMapOvr>
  <p:transition spd="slow"/>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ctrTitle"/>
          </p:nvPr>
        </p:nvSpPr>
        <p:spPr/>
        <p:txBody>
          <a:bodyPr/>
          <a:lstStyle/>
          <a:p>
            <a:pPr eaLnBrk="1" hangingPunct="1"/>
            <a:r>
              <a:rPr lang="sr-Latn-CS" b="1" u="sng" smtClean="0">
                <a:solidFill>
                  <a:srgbClr val="FFFF00"/>
                </a:solidFill>
                <a:cs typeface="Times New Roman" pitchFamily="18" charset="0"/>
              </a:rPr>
              <a:t>Лако</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раствориви</a:t>
            </a:r>
            <a:r>
              <a:rPr lang="en-GB" b="1" u="sng" smtClean="0">
                <a:solidFill>
                  <a:srgbClr val="FFFF00"/>
                </a:solidFill>
                <a:cs typeface="Times New Roman" pitchFamily="18" charset="0"/>
              </a:rPr>
              <a:t> </a:t>
            </a:r>
            <a:r>
              <a:rPr lang="sr-Latn-CS" b="1" u="sng" smtClean="0">
                <a:solidFill>
                  <a:srgbClr val="FFFF00"/>
                </a:solidFill>
                <a:cs typeface="Times New Roman" pitchFamily="18" charset="0"/>
              </a:rPr>
              <a:t>иританси</a:t>
            </a:r>
            <a:r>
              <a:rPr lang="hr-HR" smtClean="0">
                <a:solidFill>
                  <a:srgbClr val="FFFF00"/>
                </a:solidFill>
                <a:cs typeface="Times New Roman" pitchFamily="18" charset="0"/>
              </a:rPr>
              <a:t> </a:t>
            </a:r>
          </a:p>
        </p:txBody>
      </p:sp>
      <p:sp>
        <p:nvSpPr>
          <p:cNvPr id="157699" name="Rectangle 3"/>
          <p:cNvSpPr>
            <a:spLocks noGrp="1" noChangeArrowheads="1"/>
          </p:cNvSpPr>
          <p:nvPr>
            <p:ph type="subTitle" idx="1"/>
          </p:nvPr>
        </p:nvSpPr>
        <p:spPr/>
        <p:txBody>
          <a:bodyPr rtlCol="0">
            <a:normAutofit fontScale="62500" lnSpcReduction="20000"/>
          </a:bodyPr>
          <a:lstStyle/>
          <a:p>
            <a:pPr eaLnBrk="1" fontAlgn="auto" hangingPunct="1">
              <a:spcAft>
                <a:spcPts val="0"/>
              </a:spcAft>
              <a:defRPr/>
            </a:pPr>
            <a:r>
              <a:rPr lang="en-GB" smtClean="0">
                <a:cs typeface="Times New Roman" pitchFamily="18" charset="0"/>
              </a:rPr>
              <a:t>·   </a:t>
            </a:r>
            <a:r>
              <a:rPr lang="sr-Latn-CS" b="1" smtClean="0">
                <a:solidFill>
                  <a:schemeClr val="bg1"/>
                </a:solidFill>
                <a:cs typeface="Times New Roman" pitchFamily="18" charset="0"/>
              </a:rPr>
              <a:t>већ</a:t>
            </a:r>
            <a:r>
              <a:rPr lang="en-GB" b="1" smtClean="0">
                <a:solidFill>
                  <a:schemeClr val="bg1"/>
                </a:solidFill>
                <a:cs typeface="Times New Roman" pitchFamily="18" charset="0"/>
              </a:rPr>
              <a:t> </a:t>
            </a:r>
            <a:r>
              <a:rPr lang="sr-Latn-CS" b="1" smtClean="0">
                <a:solidFill>
                  <a:schemeClr val="bg1"/>
                </a:solidFill>
                <a:cs typeface="Times New Roman" pitchFamily="18" charset="0"/>
              </a:rPr>
              <a:t>након</a:t>
            </a:r>
            <a:r>
              <a:rPr lang="en-GB" b="1" smtClean="0">
                <a:solidFill>
                  <a:schemeClr val="bg1"/>
                </a:solidFill>
                <a:cs typeface="Times New Roman" pitchFamily="18" charset="0"/>
              </a:rPr>
              <a:t> </a:t>
            </a:r>
            <a:r>
              <a:rPr lang="sr-Latn-CS" b="1" smtClean="0">
                <a:solidFill>
                  <a:schemeClr val="bg1"/>
                </a:solidFill>
                <a:cs typeface="Times New Roman" pitchFamily="18" charset="0"/>
              </a:rPr>
              <a:t>кратке</a:t>
            </a:r>
            <a:r>
              <a:rPr lang="en-GB" b="1" smtClean="0">
                <a:solidFill>
                  <a:schemeClr val="bg1"/>
                </a:solidFill>
                <a:cs typeface="Times New Roman" pitchFamily="18" charset="0"/>
              </a:rPr>
              <a:t> </a:t>
            </a:r>
            <a:r>
              <a:rPr lang="sr-Latn-CS" b="1" smtClean="0">
                <a:solidFill>
                  <a:schemeClr val="bg1"/>
                </a:solidFill>
                <a:cs typeface="Times New Roman" pitchFamily="18" charset="0"/>
              </a:rPr>
              <a:t>експозиције</a:t>
            </a:r>
            <a:r>
              <a:rPr lang="en-GB" b="1" smtClean="0">
                <a:solidFill>
                  <a:schemeClr val="bg1"/>
                </a:solidFill>
                <a:cs typeface="Times New Roman" pitchFamily="18" charset="0"/>
              </a:rPr>
              <a:t> </a:t>
            </a:r>
            <a:r>
              <a:rPr lang="sr-Latn-CS" b="1" smtClean="0">
                <a:solidFill>
                  <a:schemeClr val="bg1"/>
                </a:solidFill>
                <a:cs typeface="Times New Roman" pitchFamily="18" charset="0"/>
              </a:rPr>
              <a:t>низ</a:t>
            </a:r>
            <a:r>
              <a:rPr lang="en-GB" b="1" smtClean="0">
                <a:solidFill>
                  <a:schemeClr val="bg1"/>
                </a:solidFill>
                <a:cs typeface="Times New Roman" pitchFamily="18" charset="0"/>
              </a:rPr>
              <a:t> </a:t>
            </a:r>
            <a:r>
              <a:rPr lang="sr-Latn-CS" b="1" smtClean="0">
                <a:solidFill>
                  <a:schemeClr val="bg1"/>
                </a:solidFill>
                <a:cs typeface="Times New Roman" pitchFamily="18" charset="0"/>
              </a:rPr>
              <a:t>иритативних</a:t>
            </a:r>
            <a:r>
              <a:rPr lang="en-GB" b="1" smtClean="0">
                <a:solidFill>
                  <a:schemeClr val="bg1"/>
                </a:solidFill>
                <a:cs typeface="Times New Roman" pitchFamily="18" charset="0"/>
              </a:rPr>
              <a:t> </a:t>
            </a:r>
            <a:r>
              <a:rPr lang="sr-Latn-CS" b="1" smtClean="0">
                <a:solidFill>
                  <a:schemeClr val="bg1"/>
                </a:solidFill>
                <a:cs typeface="Times New Roman" pitchFamily="18" charset="0"/>
              </a:rPr>
              <a:t>симптома</a:t>
            </a:r>
            <a:r>
              <a:rPr lang="en-GB" b="1" smtClean="0">
                <a:solidFill>
                  <a:schemeClr val="bg1"/>
                </a:solidFill>
                <a:cs typeface="Times New Roman" pitchFamily="18" charset="0"/>
              </a:rPr>
              <a:t> </a:t>
            </a:r>
            <a:r>
              <a:rPr lang="sr-Latn-CS" b="1" smtClean="0">
                <a:solidFill>
                  <a:schemeClr val="bg1"/>
                </a:solidFill>
                <a:cs typeface="Times New Roman" pitchFamily="18" charset="0"/>
              </a:rPr>
              <a:t>од</a:t>
            </a:r>
            <a:r>
              <a:rPr lang="en-GB" b="1" smtClean="0">
                <a:solidFill>
                  <a:schemeClr val="bg1"/>
                </a:solidFill>
                <a:cs typeface="Times New Roman" pitchFamily="18" charset="0"/>
              </a:rPr>
              <a:t> </a:t>
            </a:r>
            <a:r>
              <a:rPr lang="sr-Latn-CS" b="1" smtClean="0">
                <a:solidFill>
                  <a:schemeClr val="bg1"/>
                </a:solidFill>
                <a:cs typeface="Times New Roman" pitchFamily="18" charset="0"/>
              </a:rPr>
              <a:t>стране</a:t>
            </a:r>
            <a:r>
              <a:rPr lang="en-GB" b="1" smtClean="0">
                <a:solidFill>
                  <a:schemeClr val="bg1"/>
                </a:solidFill>
                <a:cs typeface="Times New Roman" pitchFamily="18" charset="0"/>
              </a:rPr>
              <a:t> </a:t>
            </a:r>
            <a:r>
              <a:rPr lang="sr-Latn-CS" b="1" smtClean="0">
                <a:solidFill>
                  <a:schemeClr val="bg1"/>
                </a:solidFill>
                <a:cs typeface="Times New Roman" pitchFamily="18" charset="0"/>
              </a:rPr>
              <a:t>ока</a:t>
            </a:r>
            <a:r>
              <a:rPr lang="en-GB" b="1" smtClean="0">
                <a:solidFill>
                  <a:schemeClr val="bg1"/>
                </a:solidFill>
                <a:cs typeface="Times New Roman" pitchFamily="18" charset="0"/>
              </a:rPr>
              <a:t> </a:t>
            </a:r>
            <a:r>
              <a:rPr lang="sr-Latn-CS" b="1" smtClean="0">
                <a:solidFill>
                  <a:schemeClr val="bg1"/>
                </a:solidFill>
                <a:cs typeface="Times New Roman" pitchFamily="18" charset="0"/>
              </a:rPr>
              <a:t>и</a:t>
            </a:r>
            <a:r>
              <a:rPr lang="en-GB" b="1" smtClean="0">
                <a:solidFill>
                  <a:schemeClr val="bg1"/>
                </a:solidFill>
                <a:cs typeface="Times New Roman" pitchFamily="18" charset="0"/>
              </a:rPr>
              <a:t> </a:t>
            </a:r>
            <a:r>
              <a:rPr lang="sr-Latn-CS" b="1" smtClean="0">
                <a:solidFill>
                  <a:schemeClr val="bg1"/>
                </a:solidFill>
                <a:cs typeface="Times New Roman" pitchFamily="18" charset="0"/>
              </a:rPr>
              <a:t>горњег</a:t>
            </a:r>
            <a:r>
              <a:rPr lang="en-GB" b="1" smtClean="0">
                <a:solidFill>
                  <a:schemeClr val="bg1"/>
                </a:solidFill>
                <a:cs typeface="Times New Roman" pitchFamily="18" charset="0"/>
              </a:rPr>
              <a:t> </a:t>
            </a:r>
            <a:r>
              <a:rPr lang="sr-Latn-CS" b="1" smtClean="0">
                <a:solidFill>
                  <a:schemeClr val="bg1"/>
                </a:solidFill>
                <a:cs typeface="Times New Roman" pitchFamily="18" charset="0"/>
              </a:rPr>
              <a:t>респираторног</a:t>
            </a:r>
            <a:r>
              <a:rPr lang="en-GB" b="1" smtClean="0">
                <a:solidFill>
                  <a:schemeClr val="bg1"/>
                </a:solidFill>
                <a:cs typeface="Times New Roman" pitchFamily="18" charset="0"/>
              </a:rPr>
              <a:t> </a:t>
            </a:r>
            <a:r>
              <a:rPr lang="sr-Latn-CS" b="1" smtClean="0">
                <a:solidFill>
                  <a:schemeClr val="bg1"/>
                </a:solidFill>
                <a:cs typeface="Times New Roman" pitchFamily="18" charset="0"/>
              </a:rPr>
              <a:t>тракта</a:t>
            </a:r>
            <a:r>
              <a:rPr lang="en-GB" b="1" smtClean="0">
                <a:solidFill>
                  <a:schemeClr val="bg1"/>
                </a:solidFill>
                <a:cs typeface="Times New Roman" pitchFamily="18" charset="0"/>
              </a:rPr>
              <a:t> </a:t>
            </a:r>
            <a:r>
              <a:rPr lang="sr-Latn-CS" b="1" smtClean="0">
                <a:solidFill>
                  <a:schemeClr val="bg1"/>
                </a:solidFill>
                <a:cs typeface="Times New Roman" pitchFamily="18" charset="0"/>
              </a:rPr>
              <a:t>као</a:t>
            </a:r>
            <a:r>
              <a:rPr lang="en-GB" b="1" smtClean="0">
                <a:solidFill>
                  <a:schemeClr val="bg1"/>
                </a:solidFill>
                <a:cs typeface="Times New Roman" pitchFamily="18" charset="0"/>
              </a:rPr>
              <a:t> </a:t>
            </a:r>
            <a:r>
              <a:rPr lang="sr-Latn-CS" b="1" u="sng" smtClean="0">
                <a:solidFill>
                  <a:schemeClr val="bg1"/>
                </a:solidFill>
                <a:cs typeface="Times New Roman" pitchFamily="18" charset="0"/>
              </a:rPr>
              <a:t>упозорење</a:t>
            </a:r>
            <a:r>
              <a:rPr lang="en-GB" b="1" u="sng" smtClean="0">
                <a:solidFill>
                  <a:schemeClr val="bg1"/>
                </a:solidFill>
                <a:cs typeface="Times New Roman" pitchFamily="18" charset="0"/>
              </a:rPr>
              <a:t> </a:t>
            </a:r>
            <a:r>
              <a:rPr lang="sr-Latn-CS" b="1" u="sng" smtClean="0">
                <a:solidFill>
                  <a:schemeClr val="bg1"/>
                </a:solidFill>
                <a:cs typeface="Times New Roman" pitchFamily="18" charset="0"/>
              </a:rPr>
              <a:t>раднику</a:t>
            </a:r>
            <a:r>
              <a:rPr lang="en-GB" b="1" smtClean="0">
                <a:solidFill>
                  <a:schemeClr val="bg1"/>
                </a:solidFill>
                <a:cs typeface="Times New Roman" pitchFamily="18" charset="0"/>
                <a:sym typeface="Symbol" pitchFamily="18" charset="2"/>
              </a:rPr>
              <a:t></a:t>
            </a:r>
            <a:r>
              <a:rPr lang="en-GB" b="1" smtClean="0">
                <a:solidFill>
                  <a:schemeClr val="bg1"/>
                </a:solidFill>
                <a:cs typeface="Times New Roman" pitchFamily="18" charset="0"/>
              </a:rPr>
              <a:t> </a:t>
            </a:r>
            <a:r>
              <a:rPr lang="sr-Latn-CS" b="1" smtClean="0">
                <a:solidFill>
                  <a:schemeClr val="bg1"/>
                </a:solidFill>
                <a:cs typeface="Times New Roman" pitchFamily="18" charset="0"/>
              </a:rPr>
              <a:t>сам</a:t>
            </a:r>
            <a:r>
              <a:rPr lang="en-GB" b="1" smtClean="0">
                <a:solidFill>
                  <a:schemeClr val="bg1"/>
                </a:solidFill>
                <a:cs typeface="Times New Roman" pitchFamily="18" charset="0"/>
              </a:rPr>
              <a:t> </a:t>
            </a:r>
            <a:r>
              <a:rPr lang="sr-Latn-CS" b="1" smtClean="0">
                <a:solidFill>
                  <a:schemeClr val="bg1"/>
                </a:solidFill>
                <a:cs typeface="Times New Roman" pitchFamily="18" charset="0"/>
              </a:rPr>
              <a:t>напушта</a:t>
            </a:r>
            <a:r>
              <a:rPr lang="en-GB" b="1" smtClean="0">
                <a:solidFill>
                  <a:schemeClr val="bg1"/>
                </a:solidFill>
                <a:cs typeface="Times New Roman" pitchFamily="18" charset="0"/>
              </a:rPr>
              <a:t> </a:t>
            </a:r>
            <a:r>
              <a:rPr lang="sr-Latn-CS" b="1" smtClean="0">
                <a:solidFill>
                  <a:schemeClr val="bg1"/>
                </a:solidFill>
                <a:cs typeface="Times New Roman" pitchFamily="18" charset="0"/>
              </a:rPr>
              <a:t>контаминирани</a:t>
            </a:r>
            <a:r>
              <a:rPr lang="en-GB" b="1" smtClean="0">
                <a:solidFill>
                  <a:schemeClr val="bg1"/>
                </a:solidFill>
                <a:cs typeface="Times New Roman" pitchFamily="18" charset="0"/>
              </a:rPr>
              <a:t> </a:t>
            </a:r>
            <a:r>
              <a:rPr lang="sr-Latn-CS" b="1" smtClean="0">
                <a:solidFill>
                  <a:schemeClr val="bg1"/>
                </a:solidFill>
                <a:cs typeface="Times New Roman" pitchFamily="18" charset="0"/>
              </a:rPr>
              <a:t>простор</a:t>
            </a:r>
            <a:r>
              <a:rPr lang="en-GB" b="1" smtClean="0">
                <a:solidFill>
                  <a:schemeClr val="bg1"/>
                </a:solidFill>
                <a:cs typeface="Times New Roman" pitchFamily="18" charset="0"/>
              </a:rPr>
              <a:t>, </a:t>
            </a:r>
            <a:r>
              <a:rPr lang="sr-Latn-CS" b="1" smtClean="0">
                <a:solidFill>
                  <a:schemeClr val="bg1"/>
                </a:solidFill>
                <a:cs typeface="Times New Roman" pitchFamily="18" charset="0"/>
              </a:rPr>
              <a:t>тако</a:t>
            </a:r>
            <a:r>
              <a:rPr lang="en-GB" b="1" smtClean="0">
                <a:solidFill>
                  <a:schemeClr val="bg1"/>
                </a:solidFill>
                <a:cs typeface="Times New Roman" pitchFamily="18" charset="0"/>
              </a:rPr>
              <a:t> </a:t>
            </a:r>
            <a:r>
              <a:rPr lang="sr-Latn-CS" b="1" smtClean="0">
                <a:solidFill>
                  <a:schemeClr val="bg1"/>
                </a:solidFill>
                <a:cs typeface="Times New Roman" pitchFamily="18" charset="0"/>
              </a:rPr>
              <a:t>да</a:t>
            </a:r>
            <a:r>
              <a:rPr lang="en-GB" b="1" smtClean="0">
                <a:solidFill>
                  <a:schemeClr val="bg1"/>
                </a:solidFill>
                <a:cs typeface="Times New Roman" pitchFamily="18" charset="0"/>
              </a:rPr>
              <a:t> </a:t>
            </a:r>
            <a:r>
              <a:rPr lang="sr-Latn-CS" b="1" smtClean="0">
                <a:solidFill>
                  <a:schemeClr val="bg1"/>
                </a:solidFill>
                <a:cs typeface="Times New Roman" pitchFamily="18" charset="0"/>
              </a:rPr>
              <a:t>тровања</a:t>
            </a:r>
            <a:r>
              <a:rPr lang="en-GB" b="1" smtClean="0">
                <a:solidFill>
                  <a:schemeClr val="bg1"/>
                </a:solidFill>
                <a:cs typeface="Times New Roman" pitchFamily="18" charset="0"/>
              </a:rPr>
              <a:t> </a:t>
            </a:r>
            <a:r>
              <a:rPr lang="sr-Latn-CS" b="1" smtClean="0">
                <a:solidFill>
                  <a:schemeClr val="bg1"/>
                </a:solidFill>
                <a:cs typeface="Times New Roman" pitchFamily="18" charset="0"/>
              </a:rPr>
              <a:t>у</a:t>
            </a:r>
            <a:r>
              <a:rPr lang="en-GB" b="1" smtClean="0">
                <a:solidFill>
                  <a:schemeClr val="bg1"/>
                </a:solidFill>
                <a:cs typeface="Times New Roman" pitchFamily="18" charset="0"/>
              </a:rPr>
              <a:t> </a:t>
            </a:r>
            <a:r>
              <a:rPr lang="sr-Latn-CS" b="1" smtClean="0">
                <a:solidFill>
                  <a:schemeClr val="bg1"/>
                </a:solidFill>
                <a:cs typeface="Times New Roman" pitchFamily="18" charset="0"/>
              </a:rPr>
              <a:t>клиничком</a:t>
            </a:r>
            <a:r>
              <a:rPr lang="en-GB" b="1" smtClean="0">
                <a:solidFill>
                  <a:schemeClr val="bg1"/>
                </a:solidFill>
                <a:cs typeface="Times New Roman" pitchFamily="18" charset="0"/>
              </a:rPr>
              <a:t> </a:t>
            </a:r>
            <a:r>
              <a:rPr lang="sr-Latn-CS" b="1" smtClean="0">
                <a:solidFill>
                  <a:schemeClr val="bg1"/>
                </a:solidFill>
                <a:cs typeface="Times New Roman" pitchFamily="18" charset="0"/>
              </a:rPr>
              <a:t>смислу</a:t>
            </a:r>
            <a:r>
              <a:rPr lang="en-GB" b="1" smtClean="0">
                <a:solidFill>
                  <a:schemeClr val="bg1"/>
                </a:solidFill>
                <a:cs typeface="Times New Roman" pitchFamily="18" charset="0"/>
              </a:rPr>
              <a:t> </a:t>
            </a:r>
            <a:r>
              <a:rPr lang="sr-Latn-CS" b="1" smtClean="0">
                <a:solidFill>
                  <a:schemeClr val="bg1"/>
                </a:solidFill>
                <a:cs typeface="Times New Roman" pitchFamily="18" charset="0"/>
              </a:rPr>
              <a:t>НЕМА</a:t>
            </a:r>
            <a:endParaRPr lang="en-GB" smtClean="0">
              <a:solidFill>
                <a:schemeClr val="bg1"/>
              </a:solidFill>
              <a:cs typeface="Times New Roman" pitchFamily="18" charset="0"/>
            </a:endParaRPr>
          </a:p>
          <a:p>
            <a:pPr eaLnBrk="1" fontAlgn="auto" hangingPunct="1">
              <a:spcAft>
                <a:spcPts val="0"/>
              </a:spcAft>
              <a:defRPr/>
            </a:pPr>
            <a:r>
              <a:rPr lang="en-GB" smtClean="0">
                <a:cs typeface="Times New Roman" pitchFamily="18" charset="0"/>
              </a:rPr>
              <a:t/>
            </a:r>
            <a:br>
              <a:rPr lang="en-GB" smtClean="0">
                <a:cs typeface="Times New Roman" pitchFamily="18" charset="0"/>
              </a:rPr>
            </a:br>
            <a:endParaRPr lang="hr-HR" smtClean="0">
              <a:cs typeface="Times New Roman" pitchFamily="18" charset="0"/>
            </a:endParaRPr>
          </a:p>
        </p:txBody>
      </p:sp>
    </p:spTree>
    <p:extLst>
      <p:ext uri="{BB962C8B-B14F-4D97-AF65-F5344CB8AC3E}">
        <p14:creationId xmlns:p14="http://schemas.microsoft.com/office/powerpoint/2010/main" val="1312642348"/>
      </p:ext>
    </p:extLst>
  </p:cSld>
  <p:clrMapOvr>
    <a:masterClrMapping/>
  </p:clrMapOvr>
  <p:transition spd="slow"/>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ctrTitle"/>
          </p:nvPr>
        </p:nvSpPr>
        <p:spPr/>
        <p:txBody>
          <a:bodyPr/>
          <a:lstStyle/>
          <a:p>
            <a:pPr eaLnBrk="1" hangingPunct="1"/>
            <a:r>
              <a:rPr lang="en-US" sz="6700" b="1" smtClean="0">
                <a:solidFill>
                  <a:srgbClr val="FFFF00"/>
                </a:solidFill>
              </a:rPr>
              <a:t>S</a:t>
            </a:r>
            <a:r>
              <a:rPr lang="sr-Latn-CS" sz="6700" b="1" smtClean="0">
                <a:solidFill>
                  <a:srgbClr val="FFFF00"/>
                </a:solidFill>
              </a:rPr>
              <a:t>О</a:t>
            </a:r>
            <a:r>
              <a:rPr lang="sr-Latn-CS" sz="6700" b="1" baseline="-25000" smtClean="0">
                <a:solidFill>
                  <a:srgbClr val="FFFF00"/>
                </a:solidFill>
              </a:rPr>
              <a:t>2</a:t>
            </a:r>
          </a:p>
        </p:txBody>
      </p:sp>
      <p:sp>
        <p:nvSpPr>
          <p:cNvPr id="117763" name="Rectangle 3"/>
          <p:cNvSpPr>
            <a:spLocks noGrp="1" noChangeArrowheads="1"/>
          </p:cNvSpPr>
          <p:nvPr>
            <p:ph type="subTitle" idx="1"/>
          </p:nvPr>
        </p:nvSpPr>
        <p:spPr/>
        <p:txBody>
          <a:bodyPr/>
          <a:lstStyle/>
          <a:p>
            <a:pPr eaLnBrk="1" hangingPunct="1">
              <a:buFontTx/>
              <a:buNone/>
            </a:pPr>
            <a:r>
              <a:rPr lang="sr-Latn-CS" smtClean="0">
                <a:solidFill>
                  <a:srgbClr val="FFFF00"/>
                </a:solidFill>
              </a:rPr>
              <a:t>СУМПОР ДИОКСИД</a:t>
            </a:r>
          </a:p>
        </p:txBody>
      </p:sp>
    </p:spTree>
    <p:extLst>
      <p:ext uri="{BB962C8B-B14F-4D97-AF65-F5344CB8AC3E}">
        <p14:creationId xmlns:p14="http://schemas.microsoft.com/office/powerpoint/2010/main" val="1537497288"/>
      </p:ext>
    </p:extLst>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sr-Latn-CS" b="1" smtClean="0">
                <a:solidFill>
                  <a:srgbClr val="FFFF00"/>
                </a:solidFill>
              </a:rPr>
              <a:t>Извори </a:t>
            </a:r>
            <a:r>
              <a:rPr lang="en-US" b="1" smtClean="0">
                <a:solidFill>
                  <a:srgbClr val="FFFF00"/>
                </a:solidFill>
              </a:rPr>
              <a:t>S</a:t>
            </a:r>
            <a:r>
              <a:rPr lang="sr-Latn-CS" b="1" smtClean="0">
                <a:solidFill>
                  <a:srgbClr val="FFFF00"/>
                </a:solidFill>
              </a:rPr>
              <a:t>О</a:t>
            </a:r>
            <a:r>
              <a:rPr lang="sr-Latn-CS" b="1" baseline="-25000" smtClean="0">
                <a:solidFill>
                  <a:srgbClr val="FFFF00"/>
                </a:solidFill>
              </a:rPr>
              <a:t>2</a:t>
            </a:r>
            <a:endParaRPr lang="en-US" b="1" baseline="-25000" smtClean="0">
              <a:solidFill>
                <a:srgbClr val="FFFF00"/>
              </a:solidFill>
            </a:endParaRPr>
          </a:p>
        </p:txBody>
      </p:sp>
      <p:sp>
        <p:nvSpPr>
          <p:cNvPr id="118787" name="Rectangle 3"/>
          <p:cNvSpPr>
            <a:spLocks noGrp="1" noChangeArrowheads="1"/>
          </p:cNvSpPr>
          <p:nvPr>
            <p:ph idx="1"/>
          </p:nvPr>
        </p:nvSpPr>
        <p:spPr>
          <a:xfrm>
            <a:off x="420701" y="1752600"/>
            <a:ext cx="8229307" cy="4525963"/>
          </a:xfrm>
        </p:spPr>
        <p:txBody>
          <a:bodyPr/>
          <a:lstStyle/>
          <a:p>
            <a:pPr eaLnBrk="1" hangingPunct="1">
              <a:lnSpc>
                <a:spcPct val="80000"/>
              </a:lnSpc>
              <a:buFontTx/>
              <a:buNone/>
            </a:pPr>
            <a:r>
              <a:rPr lang="sr-Latn-CS" sz="2000" smtClean="0">
                <a:solidFill>
                  <a:srgbClr val="FFFF00"/>
                </a:solidFill>
              </a:rPr>
              <a:t>Природни извори: вулкани </a:t>
            </a:r>
          </a:p>
          <a:p>
            <a:pPr eaLnBrk="1" hangingPunct="1">
              <a:lnSpc>
                <a:spcPct val="80000"/>
              </a:lnSpc>
              <a:buFontTx/>
              <a:buNone/>
            </a:pPr>
            <a:r>
              <a:rPr lang="sr-Latn-CS" sz="2000" smtClean="0">
                <a:solidFill>
                  <a:srgbClr val="FFFF00"/>
                </a:solidFill>
              </a:rPr>
              <a:t>Антропогени извори-99% </a:t>
            </a:r>
            <a:r>
              <a:rPr lang="en-US" sz="2000" smtClean="0">
                <a:solidFill>
                  <a:srgbClr val="FFFF00"/>
                </a:solidFill>
              </a:rPr>
              <a:t>S</a:t>
            </a:r>
            <a:r>
              <a:rPr lang="sr-Latn-CS" sz="2000" smtClean="0">
                <a:solidFill>
                  <a:srgbClr val="FFFF00"/>
                </a:solidFill>
              </a:rPr>
              <a:t>О</a:t>
            </a:r>
            <a:r>
              <a:rPr lang="sr-Latn-CS" sz="2000" baseline="-25000" smtClean="0">
                <a:solidFill>
                  <a:srgbClr val="FFFF00"/>
                </a:solidFill>
              </a:rPr>
              <a:t>2</a:t>
            </a:r>
            <a:r>
              <a:rPr lang="sr-Latn-CS" sz="2000" smtClean="0">
                <a:solidFill>
                  <a:srgbClr val="FFFF00"/>
                </a:solidFill>
              </a:rPr>
              <a:t> </a:t>
            </a:r>
          </a:p>
          <a:p>
            <a:pPr eaLnBrk="1" hangingPunct="1">
              <a:lnSpc>
                <a:spcPct val="80000"/>
              </a:lnSpc>
              <a:buFontTx/>
              <a:buNone/>
            </a:pPr>
            <a:r>
              <a:rPr lang="sr-Latn-CS" sz="2000" smtClean="0">
                <a:solidFill>
                  <a:srgbClr val="FFFF00"/>
                </a:solidFill>
              </a:rPr>
              <a:t>Индустријски процеси употребе материјала који садрже сумпор:</a:t>
            </a:r>
          </a:p>
          <a:p>
            <a:pPr eaLnBrk="1" hangingPunct="1">
              <a:lnSpc>
                <a:spcPct val="80000"/>
              </a:lnSpc>
            </a:pPr>
            <a:r>
              <a:rPr lang="sr-Latn-CS" sz="2000" smtClean="0">
                <a:solidFill>
                  <a:srgbClr val="FFFF00"/>
                </a:solidFill>
              </a:rPr>
              <a:t>производња електричне енергије из угља, уља или гасова који садрже сумпор; </a:t>
            </a:r>
          </a:p>
          <a:p>
            <a:pPr eaLnBrk="1" hangingPunct="1">
              <a:lnSpc>
                <a:spcPct val="80000"/>
              </a:lnSpc>
            </a:pPr>
            <a:r>
              <a:rPr lang="sr-Latn-CS" sz="2000" smtClean="0">
                <a:solidFill>
                  <a:srgbClr val="FFFF00"/>
                </a:solidFill>
              </a:rPr>
              <a:t>руде метала такође садрже сумпор те се при њиховој преради ослобађа </a:t>
            </a:r>
            <a:r>
              <a:rPr lang="en-US" sz="2000" smtClean="0">
                <a:solidFill>
                  <a:srgbClr val="FFFF00"/>
                </a:solidFill>
              </a:rPr>
              <a:t>S</a:t>
            </a:r>
            <a:r>
              <a:rPr lang="sr-Latn-CS" sz="2000" smtClean="0">
                <a:solidFill>
                  <a:srgbClr val="FFFF00"/>
                </a:solidFill>
              </a:rPr>
              <a:t>О</a:t>
            </a:r>
            <a:r>
              <a:rPr lang="sr-Latn-CS" sz="2000" baseline="-25000" smtClean="0">
                <a:solidFill>
                  <a:srgbClr val="FFFF00"/>
                </a:solidFill>
              </a:rPr>
              <a:t>2</a:t>
            </a:r>
            <a:r>
              <a:rPr lang="en-US" sz="2000" smtClean="0">
                <a:solidFill>
                  <a:srgbClr val="FFFF00"/>
                </a:solidFill>
              </a:rPr>
              <a:t>. </a:t>
            </a:r>
            <a:endParaRPr lang="sr-Latn-CS" sz="2000" smtClean="0">
              <a:solidFill>
                <a:srgbClr val="FFFF00"/>
              </a:solidFill>
            </a:endParaRPr>
          </a:p>
          <a:p>
            <a:pPr eaLnBrk="1" hangingPunct="1">
              <a:lnSpc>
                <a:spcPct val="80000"/>
              </a:lnSpc>
            </a:pPr>
            <a:r>
              <a:rPr lang="sr-Latn-CS" sz="2000" smtClean="0">
                <a:solidFill>
                  <a:srgbClr val="FFFF00"/>
                </a:solidFill>
              </a:rPr>
              <a:t>сагоревање фосилних горива (сагоревање угља – 50% глобалне емисије)</a:t>
            </a:r>
          </a:p>
          <a:p>
            <a:pPr eaLnBrk="1" hangingPunct="1">
              <a:lnSpc>
                <a:spcPct val="80000"/>
              </a:lnSpc>
            </a:pPr>
            <a:r>
              <a:rPr lang="sr-Latn-CS" sz="2000" smtClean="0">
                <a:solidFill>
                  <a:srgbClr val="FFFF00"/>
                </a:solidFill>
              </a:rPr>
              <a:t>емисија из моторних возила</a:t>
            </a:r>
          </a:p>
          <a:p>
            <a:pPr eaLnBrk="1" hangingPunct="1">
              <a:lnSpc>
                <a:spcPct val="80000"/>
              </a:lnSpc>
            </a:pPr>
            <a:r>
              <a:rPr lang="sr-Latn-CS" sz="2000" smtClean="0">
                <a:solidFill>
                  <a:srgbClr val="FFFF00"/>
                </a:solidFill>
              </a:rPr>
              <a:t>употребљаван као средство за дезинфекцију</a:t>
            </a:r>
          </a:p>
          <a:p>
            <a:pPr eaLnBrk="1" hangingPunct="1">
              <a:lnSpc>
                <a:spcPct val="80000"/>
              </a:lnSpc>
            </a:pPr>
            <a:r>
              <a:rPr lang="sr-Latn-CS" sz="2000" smtClean="0">
                <a:solidFill>
                  <a:srgbClr val="FFFF00"/>
                </a:solidFill>
              </a:rPr>
              <a:t>фумигант</a:t>
            </a:r>
          </a:p>
          <a:p>
            <a:pPr eaLnBrk="1" hangingPunct="1">
              <a:lnSpc>
                <a:spcPct val="80000"/>
              </a:lnSpc>
            </a:pPr>
            <a:r>
              <a:rPr lang="sr-Latn-CS" sz="2000" smtClean="0">
                <a:solidFill>
                  <a:srgbClr val="FFFF00"/>
                </a:solidFill>
              </a:rPr>
              <a:t>сулфити употребљавани као конзерванси</a:t>
            </a:r>
          </a:p>
          <a:p>
            <a:pPr eaLnBrk="1" hangingPunct="1">
              <a:lnSpc>
                <a:spcPct val="80000"/>
              </a:lnSpc>
              <a:buFontTx/>
              <a:buNone/>
            </a:pPr>
            <a:endParaRPr lang="sr-Latn-CS" sz="2000" smtClean="0"/>
          </a:p>
          <a:p>
            <a:pPr eaLnBrk="1" hangingPunct="1">
              <a:lnSpc>
                <a:spcPct val="80000"/>
              </a:lnSpc>
            </a:pPr>
            <a:endParaRPr lang="sr-Latn-CS" sz="2000" smtClean="0"/>
          </a:p>
          <a:p>
            <a:pPr eaLnBrk="1" hangingPunct="1">
              <a:lnSpc>
                <a:spcPct val="80000"/>
              </a:lnSpc>
            </a:pPr>
            <a:endParaRPr lang="en-US" sz="2000" smtClean="0"/>
          </a:p>
        </p:txBody>
      </p:sp>
    </p:spTree>
    <p:extLst>
      <p:ext uri="{BB962C8B-B14F-4D97-AF65-F5344CB8AC3E}">
        <p14:creationId xmlns:p14="http://schemas.microsoft.com/office/powerpoint/2010/main" val="4128182816"/>
      </p:ext>
    </p:extLst>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rtlCol="0">
            <a:normAutofit/>
          </a:bodyPr>
          <a:lstStyle/>
          <a:p>
            <a:pPr eaLnBrk="1" fontAlgn="auto" hangingPunct="1">
              <a:spcAft>
                <a:spcPts val="0"/>
              </a:spcAft>
              <a:defRPr/>
            </a:pPr>
            <a:r>
              <a:rPr lang="sr-Cyrl-RS" b="1" dirty="0" smtClean="0">
                <a:solidFill>
                  <a:srgbClr val="FFFF00"/>
                </a:solidFill>
                <a:effectLst>
                  <a:outerShdw blurRad="38100" dist="38100" dir="2700000" algn="tl">
                    <a:srgbClr val="C0C0C0"/>
                  </a:outerShdw>
                </a:effectLst>
              </a:rPr>
              <a:t>Токсиколошки</a:t>
            </a:r>
            <a:r>
              <a:rPr lang="sr-Latn-CS" b="1" dirty="0" smtClean="0">
                <a:solidFill>
                  <a:srgbClr val="FFFF00"/>
                </a:solidFill>
                <a:effectLst>
                  <a:outerShdw blurRad="38100" dist="38100" dir="2700000" algn="tl">
                    <a:srgbClr val="C0C0C0"/>
                  </a:outerShdw>
                </a:effectLst>
              </a:rPr>
              <a:t> </a:t>
            </a:r>
            <a:r>
              <a:rPr lang="sr-Cyrl-RS" b="1" dirty="0" smtClean="0">
                <a:solidFill>
                  <a:srgbClr val="FFFF00"/>
                </a:solidFill>
                <a:effectLst>
                  <a:outerShdw blurRad="38100" dist="38100" dir="2700000" algn="tl">
                    <a:srgbClr val="C0C0C0"/>
                  </a:outerShdw>
                </a:effectLst>
              </a:rPr>
              <a:t>значај</a:t>
            </a:r>
            <a:r>
              <a:rPr lang="sr-Latn-CS" b="1" dirty="0" smtClean="0">
                <a:solidFill>
                  <a:srgbClr val="FFFF00"/>
                </a:solidFill>
                <a:effectLst>
                  <a:outerShdw blurRad="38100" dist="38100" dir="2700000" algn="tl">
                    <a:srgbClr val="C0C0C0"/>
                  </a:outerShdw>
                </a:effectLst>
              </a:rPr>
              <a:t> </a:t>
            </a:r>
            <a:r>
              <a:rPr lang="en-US" b="1" dirty="0">
                <a:solidFill>
                  <a:srgbClr val="FFFF00"/>
                </a:solidFill>
                <a:effectLst>
                  <a:outerShdw blurRad="38100" dist="38100" dir="2700000" algn="tl">
                    <a:srgbClr val="C0C0C0"/>
                  </a:outerShdw>
                </a:effectLst>
              </a:rPr>
              <a:t>S</a:t>
            </a:r>
            <a:r>
              <a:rPr lang="sr-Cyrl-RS" b="1" dirty="0" smtClean="0">
                <a:solidFill>
                  <a:srgbClr val="FFFF00"/>
                </a:solidFill>
                <a:effectLst>
                  <a:outerShdw blurRad="38100" dist="38100" dir="2700000" algn="tl">
                    <a:srgbClr val="C0C0C0"/>
                  </a:outerShdw>
                </a:effectLst>
              </a:rPr>
              <a:t>О</a:t>
            </a:r>
            <a:r>
              <a:rPr lang="sr-Latn-CS" b="1" baseline="-25000" dirty="0" smtClean="0">
                <a:solidFill>
                  <a:srgbClr val="FFFF00"/>
                </a:solidFill>
                <a:effectLst>
                  <a:outerShdw blurRad="38100" dist="38100" dir="2700000" algn="tl">
                    <a:srgbClr val="C0C0C0"/>
                  </a:outerShdw>
                </a:effectLst>
              </a:rPr>
              <a:t>2</a:t>
            </a:r>
          </a:p>
        </p:txBody>
      </p:sp>
      <p:sp>
        <p:nvSpPr>
          <p:cNvPr id="119811" name="Rectangle 3"/>
          <p:cNvSpPr>
            <a:spLocks noGrp="1" noChangeArrowheads="1"/>
          </p:cNvSpPr>
          <p:nvPr>
            <p:ph idx="1"/>
          </p:nvPr>
        </p:nvSpPr>
        <p:spPr>
          <a:xfrm>
            <a:off x="549696" y="2284414"/>
            <a:ext cx="7925874" cy="3348037"/>
          </a:xfrm>
        </p:spPr>
        <p:txBody>
          <a:bodyPr/>
          <a:lstStyle/>
          <a:p>
            <a:pPr lvl="1" algn="just" eaLnBrk="1" hangingPunct="1">
              <a:lnSpc>
                <a:spcPct val="80000"/>
              </a:lnSpc>
            </a:pPr>
            <a:r>
              <a:rPr lang="sr-Latn-CS" sz="2400" b="1" smtClean="0">
                <a:solidFill>
                  <a:srgbClr val="FFFF00"/>
                </a:solidFill>
              </a:rPr>
              <a:t>професионална тровања</a:t>
            </a:r>
            <a:r>
              <a:rPr lang="sr-Latn-CS" sz="2400" smtClean="0">
                <a:solidFill>
                  <a:srgbClr val="FFFF00"/>
                </a:solidFill>
              </a:rPr>
              <a:t> (индустрија), хронична експозиција</a:t>
            </a:r>
          </a:p>
          <a:p>
            <a:pPr lvl="1" algn="just" eaLnBrk="1" hangingPunct="1">
              <a:lnSpc>
                <a:spcPct val="80000"/>
              </a:lnSpc>
            </a:pPr>
            <a:r>
              <a:rPr lang="sr-Latn-CS" sz="2400" b="1" smtClean="0">
                <a:solidFill>
                  <a:srgbClr val="FFFF00"/>
                </a:solidFill>
              </a:rPr>
              <a:t>загађивач животне средине</a:t>
            </a:r>
            <a:r>
              <a:rPr lang="sr-Latn-CS" sz="2400" smtClean="0">
                <a:solidFill>
                  <a:srgbClr val="FFFF00"/>
                </a:solidFill>
              </a:rPr>
              <a:t>-главни узрочник киселих киша, састојак смога; хронична експозиција</a:t>
            </a:r>
          </a:p>
          <a:p>
            <a:pPr lvl="1" algn="just" eaLnBrk="1" hangingPunct="1">
              <a:lnSpc>
                <a:spcPct val="80000"/>
              </a:lnSpc>
              <a:buFont typeface="Wingdings" pitchFamily="2" charset="2"/>
              <a:buChar char="v"/>
            </a:pPr>
            <a:r>
              <a:rPr lang="sr-Latn-CS" sz="2400" smtClean="0">
                <a:solidFill>
                  <a:srgbClr val="FFFF00"/>
                </a:solidFill>
              </a:rPr>
              <a:t>рударско-топионичарски басен Бор</a:t>
            </a:r>
          </a:p>
          <a:p>
            <a:pPr lvl="1" algn="just" eaLnBrk="1" hangingPunct="1">
              <a:lnSpc>
                <a:spcPct val="80000"/>
              </a:lnSpc>
              <a:buFont typeface="Wingdings" pitchFamily="2" charset="2"/>
              <a:buChar char="v"/>
            </a:pPr>
            <a:r>
              <a:rPr lang="sr-Latn-CS" sz="2400" smtClean="0">
                <a:solidFill>
                  <a:srgbClr val="FFFF00"/>
                </a:solidFill>
              </a:rPr>
              <a:t>Лондон 1952.-4000 смртних случајева због</a:t>
            </a:r>
          </a:p>
          <a:p>
            <a:pPr lvl="1" algn="just" eaLnBrk="1" hangingPunct="1">
              <a:lnSpc>
                <a:spcPct val="80000"/>
              </a:lnSpc>
              <a:buFont typeface="Wingdings" pitchFamily="2" charset="2"/>
              <a:buNone/>
            </a:pPr>
            <a:r>
              <a:rPr lang="sr-Latn-CS" sz="2400" smtClean="0">
                <a:solidFill>
                  <a:srgbClr val="FFFF00"/>
                </a:solidFill>
              </a:rPr>
              <a:t>“смога” –срчана обољења и бронхитис</a:t>
            </a:r>
          </a:p>
          <a:p>
            <a:pPr lvl="1" algn="just" eaLnBrk="1" hangingPunct="1">
              <a:lnSpc>
                <a:spcPct val="80000"/>
              </a:lnSpc>
            </a:pPr>
            <a:endParaRPr lang="sr-Latn-CS" sz="2400" smtClean="0">
              <a:solidFill>
                <a:srgbClr val="FFFF00"/>
              </a:solidFill>
            </a:endParaRPr>
          </a:p>
          <a:p>
            <a:pPr lvl="1" algn="just" eaLnBrk="1" hangingPunct="1">
              <a:lnSpc>
                <a:spcPct val="80000"/>
              </a:lnSpc>
            </a:pPr>
            <a:r>
              <a:rPr lang="sr-Latn-CS" sz="2400" i="1" smtClean="0">
                <a:solidFill>
                  <a:srgbClr val="FFFF00"/>
                </a:solidFill>
              </a:rPr>
              <a:t>акциденталне</a:t>
            </a:r>
            <a:r>
              <a:rPr lang="en-GB" sz="2400" i="1" smtClean="0">
                <a:solidFill>
                  <a:srgbClr val="FFFF00"/>
                </a:solidFill>
              </a:rPr>
              <a:t> </a:t>
            </a:r>
            <a:r>
              <a:rPr lang="sr-Latn-CS" sz="2400" i="1" smtClean="0">
                <a:solidFill>
                  <a:srgbClr val="FFFF00"/>
                </a:solidFill>
              </a:rPr>
              <a:t>ситуације, акутна експозиција</a:t>
            </a:r>
          </a:p>
        </p:txBody>
      </p:sp>
    </p:spTree>
    <p:extLst>
      <p:ext uri="{BB962C8B-B14F-4D97-AF65-F5344CB8AC3E}">
        <p14:creationId xmlns:p14="http://schemas.microsoft.com/office/powerpoint/2010/main" val="140774085"/>
      </p:ext>
    </p:extLst>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457347" y="274639"/>
            <a:ext cx="8229307" cy="776287"/>
          </a:xfrm>
        </p:spPr>
        <p:txBody>
          <a:bodyPr/>
          <a:lstStyle/>
          <a:p>
            <a:pPr eaLnBrk="1" hangingPunct="1"/>
            <a:r>
              <a:rPr lang="en-US" b="1" smtClean="0">
                <a:solidFill>
                  <a:srgbClr val="FFFF00"/>
                </a:solidFill>
              </a:rPr>
              <a:t>S</a:t>
            </a:r>
            <a:r>
              <a:rPr lang="sr-Latn-CS" b="1" smtClean="0">
                <a:solidFill>
                  <a:srgbClr val="FFFF00"/>
                </a:solidFill>
              </a:rPr>
              <a:t>О</a:t>
            </a:r>
            <a:r>
              <a:rPr lang="sr-Latn-CS" b="1" baseline="-25000" smtClean="0">
                <a:solidFill>
                  <a:srgbClr val="FFFF00"/>
                </a:solidFill>
              </a:rPr>
              <a:t>2</a:t>
            </a:r>
          </a:p>
        </p:txBody>
      </p:sp>
      <p:sp>
        <p:nvSpPr>
          <p:cNvPr id="120835" name="Rectangle 3"/>
          <p:cNvSpPr>
            <a:spLocks noGrp="1" noChangeArrowheads="1"/>
          </p:cNvSpPr>
          <p:nvPr>
            <p:ph idx="1"/>
          </p:nvPr>
        </p:nvSpPr>
        <p:spPr>
          <a:xfrm>
            <a:off x="457347" y="1341439"/>
            <a:ext cx="8229307" cy="4784725"/>
          </a:xfrm>
        </p:spPr>
        <p:txBody>
          <a:bodyPr/>
          <a:lstStyle/>
          <a:p>
            <a:pPr eaLnBrk="1" hangingPunct="1"/>
            <a:r>
              <a:rPr lang="sr-Latn-CS" smtClean="0">
                <a:solidFill>
                  <a:srgbClr val="FFFF00"/>
                </a:solidFill>
              </a:rPr>
              <a:t>Физичко хемијске особине:</a:t>
            </a:r>
          </a:p>
          <a:p>
            <a:pPr eaLnBrk="1" hangingPunct="1"/>
            <a:endParaRPr lang="sr-Latn-CS" smtClean="0">
              <a:solidFill>
                <a:srgbClr val="FFFF00"/>
              </a:solidFill>
            </a:endParaRPr>
          </a:p>
          <a:p>
            <a:pPr lvl="1" eaLnBrk="1" hangingPunct="1"/>
            <a:r>
              <a:rPr lang="sr-Latn-CS" smtClean="0">
                <a:solidFill>
                  <a:srgbClr val="FFFF00"/>
                </a:solidFill>
              </a:rPr>
              <a:t>Без боје, карактеристичног загушљивог мириса</a:t>
            </a:r>
          </a:p>
          <a:p>
            <a:pPr lvl="1" eaLnBrk="1" hangingPunct="1"/>
            <a:r>
              <a:rPr lang="sr-Latn-CS" smtClean="0">
                <a:solidFill>
                  <a:srgbClr val="FFFF00"/>
                </a:solidFill>
              </a:rPr>
              <a:t>У контакту са воденом паром преводи се у сумпорасту киселину Х</a:t>
            </a:r>
            <a:r>
              <a:rPr lang="sr-Latn-CS" baseline="-25000" smtClean="0">
                <a:solidFill>
                  <a:srgbClr val="FFFF00"/>
                </a:solidFill>
              </a:rPr>
              <a:t>2</a:t>
            </a:r>
            <a:r>
              <a:rPr lang="sr-Latn-CS" smtClean="0">
                <a:solidFill>
                  <a:srgbClr val="FFFF00"/>
                </a:solidFill>
              </a:rPr>
              <a:t>СО</a:t>
            </a:r>
            <a:r>
              <a:rPr lang="sr-Latn-CS" baseline="-25000" smtClean="0">
                <a:solidFill>
                  <a:srgbClr val="FFFF00"/>
                </a:solidFill>
              </a:rPr>
              <a:t>3</a:t>
            </a:r>
          </a:p>
          <a:p>
            <a:pPr lvl="1" eaLnBrk="1" hangingPunct="1"/>
            <a:r>
              <a:rPr lang="sr-Latn-CS" smtClean="0">
                <a:solidFill>
                  <a:srgbClr val="FFFF00"/>
                </a:solidFill>
              </a:rPr>
              <a:t>У присуству УВ зрака СО</a:t>
            </a:r>
            <a:r>
              <a:rPr lang="sr-Latn-CS" baseline="-25000" smtClean="0">
                <a:solidFill>
                  <a:srgbClr val="FFFF00"/>
                </a:solidFill>
              </a:rPr>
              <a:t>2</a:t>
            </a:r>
            <a:r>
              <a:rPr lang="sr-Latn-CS" smtClean="0">
                <a:solidFill>
                  <a:srgbClr val="FFFF00"/>
                </a:solidFill>
              </a:rPr>
              <a:t> се оксидише до СО</a:t>
            </a:r>
            <a:r>
              <a:rPr lang="sr-Latn-CS" baseline="-25000" smtClean="0">
                <a:solidFill>
                  <a:srgbClr val="FFFF00"/>
                </a:solidFill>
              </a:rPr>
              <a:t>3</a:t>
            </a:r>
            <a:r>
              <a:rPr lang="sr-Latn-CS" smtClean="0">
                <a:solidFill>
                  <a:srgbClr val="FFFF00"/>
                </a:solidFill>
              </a:rPr>
              <a:t> који је анхидрид Х</a:t>
            </a:r>
            <a:r>
              <a:rPr lang="sr-Latn-CS" baseline="-25000" smtClean="0">
                <a:solidFill>
                  <a:srgbClr val="FFFF00"/>
                </a:solidFill>
              </a:rPr>
              <a:t>2</a:t>
            </a:r>
            <a:r>
              <a:rPr lang="sr-Latn-CS" smtClean="0">
                <a:solidFill>
                  <a:srgbClr val="FFFF00"/>
                </a:solidFill>
              </a:rPr>
              <a:t>СО</a:t>
            </a:r>
            <a:r>
              <a:rPr lang="sr-Latn-CS" baseline="-25000" smtClean="0">
                <a:solidFill>
                  <a:srgbClr val="FFFF00"/>
                </a:solidFill>
              </a:rPr>
              <a:t>4</a:t>
            </a:r>
          </a:p>
          <a:p>
            <a:pPr lvl="1" eaLnBrk="1" hangingPunct="1"/>
            <a:r>
              <a:rPr lang="sr-Latn-CS" smtClean="0">
                <a:solidFill>
                  <a:srgbClr val="FFFF00"/>
                </a:solidFill>
              </a:rPr>
              <a:t>јако редукционо средство (редукује НО2 до НО)</a:t>
            </a:r>
          </a:p>
          <a:p>
            <a:pPr lvl="1" eaLnBrk="1" hangingPunct="1"/>
            <a:endParaRPr lang="sr-Latn-CS" smtClean="0"/>
          </a:p>
          <a:p>
            <a:pPr lvl="1" eaLnBrk="1" hangingPunct="1"/>
            <a:endParaRPr lang="sr-Latn-CS" smtClean="0"/>
          </a:p>
          <a:p>
            <a:pPr eaLnBrk="1" hangingPunct="1"/>
            <a:endParaRPr lang="sr-Latn-CS" smtClean="0"/>
          </a:p>
          <a:p>
            <a:pPr eaLnBrk="1" hangingPunct="1"/>
            <a:endParaRPr lang="sr-Latn-CS" smtClean="0"/>
          </a:p>
        </p:txBody>
      </p:sp>
    </p:spTree>
    <p:extLst>
      <p:ext uri="{BB962C8B-B14F-4D97-AF65-F5344CB8AC3E}">
        <p14:creationId xmlns:p14="http://schemas.microsoft.com/office/powerpoint/2010/main" val="2035386573"/>
      </p:ext>
    </p:extLst>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67608" y="1"/>
            <a:ext cx="8230772" cy="836613"/>
          </a:xfrm>
        </p:spPr>
        <p:txBody>
          <a:bodyPr/>
          <a:lstStyle/>
          <a:p>
            <a:pPr eaLnBrk="1" hangingPunct="1"/>
            <a:r>
              <a:rPr lang="sr-Latn-CS" b="1" smtClean="0">
                <a:solidFill>
                  <a:srgbClr val="FFFF00"/>
                </a:solidFill>
              </a:rPr>
              <a:t>Токсични ефекти СО</a:t>
            </a:r>
            <a:r>
              <a:rPr lang="sr-Latn-CS" b="1" baseline="-25000" smtClean="0">
                <a:solidFill>
                  <a:srgbClr val="FFFF00"/>
                </a:solidFill>
              </a:rPr>
              <a:t>2</a:t>
            </a:r>
          </a:p>
        </p:txBody>
      </p:sp>
      <p:sp>
        <p:nvSpPr>
          <p:cNvPr id="121859" name="Rectangle 3"/>
          <p:cNvSpPr>
            <a:spLocks noGrp="1" noChangeArrowheads="1"/>
          </p:cNvSpPr>
          <p:nvPr>
            <p:ph idx="1"/>
          </p:nvPr>
        </p:nvSpPr>
        <p:spPr>
          <a:xfrm>
            <a:off x="0" y="990601"/>
            <a:ext cx="9144000" cy="5273675"/>
          </a:xfrm>
        </p:spPr>
        <p:txBody>
          <a:bodyPr/>
          <a:lstStyle/>
          <a:p>
            <a:pPr eaLnBrk="1" hangingPunct="1">
              <a:lnSpc>
                <a:spcPct val="80000"/>
              </a:lnSpc>
              <a:buFontTx/>
              <a:buNone/>
            </a:pPr>
            <a:endParaRPr lang="sr-Latn-CS" sz="2400" b="1" u="sng" smtClean="0"/>
          </a:p>
          <a:p>
            <a:pPr eaLnBrk="1" hangingPunct="1">
              <a:lnSpc>
                <a:spcPct val="80000"/>
              </a:lnSpc>
              <a:buFontTx/>
              <a:buNone/>
            </a:pPr>
            <a:r>
              <a:rPr lang="sr-Latn-CS" sz="2400" b="1" u="sng" smtClean="0">
                <a:solidFill>
                  <a:srgbClr val="FFFF00"/>
                </a:solidFill>
              </a:rPr>
              <a:t>Респираторни систем</a:t>
            </a:r>
            <a:r>
              <a:rPr lang="sr-Latn-CS" sz="2400" smtClean="0">
                <a:solidFill>
                  <a:srgbClr val="FFFF00"/>
                </a:solidFill>
              </a:rPr>
              <a:t> је циљни орган токсичности.</a:t>
            </a:r>
          </a:p>
          <a:p>
            <a:pPr eaLnBrk="1" hangingPunct="1">
              <a:lnSpc>
                <a:spcPct val="80000"/>
              </a:lnSpc>
              <a:buFontTx/>
              <a:buNone/>
            </a:pPr>
            <a:endParaRPr lang="sr-Latn-CS" sz="2400" smtClean="0">
              <a:solidFill>
                <a:srgbClr val="FFFF00"/>
              </a:solidFill>
            </a:endParaRPr>
          </a:p>
          <a:p>
            <a:pPr algn="just" eaLnBrk="1" hangingPunct="1">
              <a:lnSpc>
                <a:spcPct val="80000"/>
              </a:lnSpc>
              <a:buFontTx/>
              <a:buNone/>
            </a:pPr>
            <a:r>
              <a:rPr lang="sr-Latn-CS" sz="2400" smtClean="0">
                <a:solidFill>
                  <a:srgbClr val="FFFF00"/>
                </a:solidFill>
              </a:rPr>
              <a:t>Хидросолубилан гас-делује у горњим порцијама респираторног система</a:t>
            </a:r>
          </a:p>
          <a:p>
            <a:pPr algn="just" eaLnBrk="1" hangingPunct="1">
              <a:lnSpc>
                <a:spcPct val="80000"/>
              </a:lnSpc>
              <a:buFontTx/>
              <a:buNone/>
            </a:pPr>
            <a:r>
              <a:rPr lang="sr-Latn-CS" sz="2400" smtClean="0">
                <a:solidFill>
                  <a:srgbClr val="FFFF00"/>
                </a:solidFill>
              </a:rPr>
              <a:t>Иританс и загушљивац</a:t>
            </a:r>
          </a:p>
          <a:p>
            <a:pPr lvl="1" algn="just" eaLnBrk="1" hangingPunct="1">
              <a:lnSpc>
                <a:spcPct val="80000"/>
              </a:lnSpc>
            </a:pPr>
            <a:endParaRPr lang="sr-Latn-CS" sz="2000" smtClean="0">
              <a:solidFill>
                <a:srgbClr val="FFFF00"/>
              </a:solidFill>
            </a:endParaRPr>
          </a:p>
          <a:p>
            <a:pPr lvl="1" algn="just" eaLnBrk="1" hangingPunct="1">
              <a:lnSpc>
                <a:spcPct val="80000"/>
              </a:lnSpc>
            </a:pPr>
            <a:r>
              <a:rPr lang="sr-Latn-CS" sz="2000" smtClean="0">
                <a:solidFill>
                  <a:srgbClr val="FFFF00"/>
                </a:solidFill>
              </a:rPr>
              <a:t>Акутна експозиција:</a:t>
            </a:r>
          </a:p>
          <a:p>
            <a:pPr lvl="2" algn="just" eaLnBrk="1" hangingPunct="1">
              <a:lnSpc>
                <a:spcPct val="80000"/>
              </a:lnSpc>
            </a:pPr>
            <a:r>
              <a:rPr lang="sr-Latn-CS" sz="1800" smtClean="0">
                <a:solidFill>
                  <a:srgbClr val="FFFF00"/>
                </a:solidFill>
              </a:rPr>
              <a:t>тренутно изазива иритацију грла (“стиснуто грло”) и отежано дисање. </a:t>
            </a:r>
          </a:p>
          <a:p>
            <a:pPr lvl="2" algn="just" eaLnBrk="1" hangingPunct="1">
              <a:lnSpc>
                <a:spcPct val="80000"/>
              </a:lnSpc>
            </a:pPr>
            <a:r>
              <a:rPr lang="sr-Latn-CS" sz="1800" smtClean="0">
                <a:solidFill>
                  <a:srgbClr val="FFFF00"/>
                </a:solidFill>
              </a:rPr>
              <a:t>ефекат је умерен и не-астматичног типа при концентрацијама од 4 </a:t>
            </a:r>
            <a:r>
              <a:rPr lang="en-US" sz="1800" smtClean="0">
                <a:solidFill>
                  <a:srgbClr val="FFFF00"/>
                </a:solidFill>
              </a:rPr>
              <a:t>ppm</a:t>
            </a:r>
            <a:r>
              <a:rPr lang="sr-Latn-CS" sz="1800" smtClean="0">
                <a:solidFill>
                  <a:srgbClr val="FFFF00"/>
                </a:solidFill>
              </a:rPr>
              <a:t>,. </a:t>
            </a:r>
            <a:endParaRPr lang="sr-Latn-CS" sz="1800" i="1" smtClean="0">
              <a:solidFill>
                <a:srgbClr val="FFFF00"/>
              </a:solidFill>
            </a:endParaRPr>
          </a:p>
          <a:p>
            <a:pPr lvl="3" algn="just" eaLnBrk="1" hangingPunct="1">
              <a:lnSpc>
                <a:spcPct val="80000"/>
              </a:lnSpc>
              <a:buFontTx/>
              <a:buNone/>
            </a:pPr>
            <a:r>
              <a:rPr lang="sr-Latn-CS" sz="1200" i="1" smtClean="0">
                <a:solidFill>
                  <a:srgbClr val="FFFF00"/>
                </a:solidFill>
              </a:rPr>
              <a:t>Људи оболели од астме су много осетљивији (експозиција </a:t>
            </a:r>
            <a:r>
              <a:rPr lang="en-US" sz="1200" i="1" smtClean="0">
                <a:solidFill>
                  <a:srgbClr val="FFFF00"/>
                </a:solidFill>
              </a:rPr>
              <a:t>S</a:t>
            </a:r>
            <a:r>
              <a:rPr lang="sr-Latn-CS" sz="1200" i="1" smtClean="0">
                <a:solidFill>
                  <a:srgbClr val="FFFF00"/>
                </a:solidFill>
              </a:rPr>
              <a:t>О</a:t>
            </a:r>
            <a:r>
              <a:rPr lang="sr-Latn-CS" sz="1200" i="1" baseline="-25000" smtClean="0">
                <a:solidFill>
                  <a:srgbClr val="FFFF00"/>
                </a:solidFill>
              </a:rPr>
              <a:t>2</a:t>
            </a:r>
            <a:r>
              <a:rPr lang="sr-Latn-CS" sz="1200" i="1" smtClean="0">
                <a:solidFill>
                  <a:srgbClr val="FFFF00"/>
                </a:solidFill>
              </a:rPr>
              <a:t> може иницирати напад астме), а неки људи реагују на концентрације и испод 1 ппм. </a:t>
            </a:r>
            <a:endParaRPr lang="sr-Latn-CS" sz="1200" smtClean="0">
              <a:solidFill>
                <a:srgbClr val="FFFF00"/>
              </a:solidFill>
            </a:endParaRPr>
          </a:p>
          <a:p>
            <a:pPr lvl="1" algn="just" eaLnBrk="1" hangingPunct="1">
              <a:lnSpc>
                <a:spcPct val="80000"/>
              </a:lnSpc>
            </a:pPr>
            <a:endParaRPr lang="sr-Latn-CS" sz="2000" smtClean="0">
              <a:solidFill>
                <a:srgbClr val="FFFF00"/>
              </a:solidFill>
            </a:endParaRPr>
          </a:p>
          <a:p>
            <a:pPr lvl="1" algn="just" eaLnBrk="1" hangingPunct="1">
              <a:lnSpc>
                <a:spcPct val="80000"/>
              </a:lnSpc>
            </a:pPr>
            <a:r>
              <a:rPr lang="sr-Latn-CS" sz="2000" smtClean="0">
                <a:solidFill>
                  <a:srgbClr val="FFFF00"/>
                </a:solidFill>
              </a:rPr>
              <a:t>Хронична експозиција:</a:t>
            </a:r>
          </a:p>
          <a:p>
            <a:pPr lvl="2" algn="just" eaLnBrk="1" hangingPunct="1">
              <a:lnSpc>
                <a:spcPct val="80000"/>
              </a:lnSpc>
            </a:pPr>
            <a:r>
              <a:rPr lang="sr-Latn-CS" sz="1800" smtClean="0">
                <a:solidFill>
                  <a:srgbClr val="FFFF00"/>
                </a:solidFill>
              </a:rPr>
              <a:t>При дуготрајној експозицији </a:t>
            </a:r>
            <a:r>
              <a:rPr lang="en-US" sz="1800" smtClean="0">
                <a:solidFill>
                  <a:srgbClr val="FFFF00"/>
                </a:solidFill>
              </a:rPr>
              <a:t>S</a:t>
            </a:r>
            <a:r>
              <a:rPr lang="sr-Latn-CS" sz="1800" smtClean="0">
                <a:solidFill>
                  <a:srgbClr val="FFFF00"/>
                </a:solidFill>
              </a:rPr>
              <a:t>О</a:t>
            </a:r>
            <a:r>
              <a:rPr lang="sr-Latn-CS" sz="1800" baseline="-25000" smtClean="0">
                <a:solidFill>
                  <a:srgbClr val="FFFF00"/>
                </a:solidFill>
              </a:rPr>
              <a:t>2</a:t>
            </a:r>
            <a:r>
              <a:rPr lang="sr-Latn-CS" sz="1800" smtClean="0">
                <a:solidFill>
                  <a:srgbClr val="FFFF00"/>
                </a:solidFill>
              </a:rPr>
              <a:t> концентрацијама </a:t>
            </a:r>
            <a:r>
              <a:rPr lang="sr-Latn-CS" sz="1800" u="sng" smtClean="0">
                <a:solidFill>
                  <a:srgbClr val="FFFF00"/>
                </a:solidFill>
              </a:rPr>
              <a:t>&gt;</a:t>
            </a:r>
            <a:r>
              <a:rPr lang="sr-Latn-CS" sz="1800" smtClean="0">
                <a:solidFill>
                  <a:srgbClr val="FFFF00"/>
                </a:solidFill>
              </a:rPr>
              <a:t>1 </a:t>
            </a:r>
            <a:r>
              <a:rPr lang="en-US" sz="1800" smtClean="0">
                <a:solidFill>
                  <a:srgbClr val="FFFF00"/>
                </a:solidFill>
              </a:rPr>
              <a:t>ppm</a:t>
            </a:r>
            <a:r>
              <a:rPr lang="sr-Latn-CS" sz="1800" smtClean="0">
                <a:solidFill>
                  <a:srgbClr val="FFFF00"/>
                </a:solidFill>
              </a:rPr>
              <a:t> -  ефекат астматичног типа, оштећује плућа.</a:t>
            </a:r>
          </a:p>
          <a:p>
            <a:pPr lvl="2" algn="just" eaLnBrk="1" hangingPunct="1">
              <a:lnSpc>
                <a:spcPct val="80000"/>
              </a:lnSpc>
              <a:buFontTx/>
              <a:buNone/>
            </a:pPr>
            <a:endParaRPr lang="sr-Latn-CS" sz="1800" smtClean="0"/>
          </a:p>
          <a:p>
            <a:pPr algn="just" eaLnBrk="1" hangingPunct="1">
              <a:lnSpc>
                <a:spcPct val="80000"/>
              </a:lnSpc>
              <a:buFontTx/>
              <a:buNone/>
            </a:pPr>
            <a:endParaRPr lang="sr-Latn-CS" sz="2400" smtClean="0"/>
          </a:p>
        </p:txBody>
      </p:sp>
    </p:spTree>
    <p:extLst>
      <p:ext uri="{BB962C8B-B14F-4D97-AF65-F5344CB8AC3E}">
        <p14:creationId xmlns:p14="http://schemas.microsoft.com/office/powerpoint/2010/main" val="3742922997"/>
      </p:ext>
    </p:extLst>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rtlCol="0">
            <a:normAutofit/>
          </a:bodyPr>
          <a:lstStyle/>
          <a:p>
            <a:pPr eaLnBrk="1" fontAlgn="auto" hangingPunct="1">
              <a:spcAft>
                <a:spcPts val="0"/>
              </a:spcAft>
              <a:defRPr/>
            </a:pPr>
            <a:r>
              <a:rPr lang="sr-Cyrl-RS" b="1" smtClean="0">
                <a:solidFill>
                  <a:srgbClr val="FFFF00"/>
                </a:solidFill>
                <a:effectLst>
                  <a:outerShdw blurRad="38100" dist="38100" dir="2700000" algn="tl">
                    <a:srgbClr val="FFFFFF"/>
                  </a:outerShdw>
                </a:effectLst>
              </a:rPr>
              <a:t>Симптоми</a:t>
            </a:r>
            <a:r>
              <a:rPr lang="sr-Latn-CS" b="1" smtClean="0">
                <a:solidFill>
                  <a:srgbClr val="FFFF00"/>
                </a:solidFill>
                <a:effectLst>
                  <a:outerShdw blurRad="38100" dist="38100" dir="2700000" algn="tl">
                    <a:srgbClr val="FFFFFF"/>
                  </a:outerShdw>
                </a:effectLst>
              </a:rPr>
              <a:t> </a:t>
            </a:r>
            <a:r>
              <a:rPr lang="sr-Cyrl-RS" b="1" smtClean="0">
                <a:solidFill>
                  <a:srgbClr val="FFFF00"/>
                </a:solidFill>
                <a:effectLst>
                  <a:outerShdw blurRad="38100" dist="38100" dir="2700000" algn="tl">
                    <a:srgbClr val="FFFFFF"/>
                  </a:outerShdw>
                </a:effectLst>
              </a:rPr>
              <a:t>тровања</a:t>
            </a:r>
            <a:endParaRPr lang="en-US" b="1" smtClean="0">
              <a:solidFill>
                <a:srgbClr val="FFFF00"/>
              </a:solidFill>
              <a:effectLst>
                <a:outerShdw blurRad="38100" dist="38100" dir="2700000" algn="tl">
                  <a:srgbClr val="FFFFFF"/>
                </a:outerShdw>
              </a:effectLst>
            </a:endParaRPr>
          </a:p>
        </p:txBody>
      </p:sp>
      <p:sp>
        <p:nvSpPr>
          <p:cNvPr id="122883" name="Rectangle 3"/>
          <p:cNvSpPr>
            <a:spLocks noGrp="1" noChangeArrowheads="1"/>
          </p:cNvSpPr>
          <p:nvPr>
            <p:ph idx="1"/>
          </p:nvPr>
        </p:nvSpPr>
        <p:spPr>
          <a:xfrm>
            <a:off x="457347" y="1600201"/>
            <a:ext cx="8305531" cy="4525963"/>
          </a:xfrm>
        </p:spPr>
        <p:txBody>
          <a:bodyPr/>
          <a:lstStyle/>
          <a:p>
            <a:pPr algn="just" eaLnBrk="1" hangingPunct="1">
              <a:lnSpc>
                <a:spcPct val="80000"/>
              </a:lnSpc>
              <a:buFontTx/>
              <a:buNone/>
            </a:pPr>
            <a:r>
              <a:rPr lang="sr-Latn-CS" sz="2800" smtClean="0"/>
              <a:t>	</a:t>
            </a:r>
            <a:r>
              <a:rPr lang="sr-Latn-CS" sz="2800" b="1" smtClean="0">
                <a:solidFill>
                  <a:srgbClr val="FFFF00"/>
                </a:solidFill>
              </a:rPr>
              <a:t>Акутно тровање</a:t>
            </a:r>
            <a:r>
              <a:rPr lang="sr-Latn-CS" sz="2800" smtClean="0">
                <a:solidFill>
                  <a:srgbClr val="FFFF00"/>
                </a:solidFill>
              </a:rPr>
              <a:t>: јак надражај слузокоже носа, грла и горњих дисајних путева, поремећај чула укуса и мириса, иритација очију и појачано сузење,  јак кашаљ и гушење (отежано дисање), бронхоконстрикција, смрт услед плућног едема;</a:t>
            </a:r>
          </a:p>
          <a:p>
            <a:pPr algn="just" eaLnBrk="1" hangingPunct="1">
              <a:lnSpc>
                <a:spcPct val="80000"/>
              </a:lnSpc>
              <a:buFontTx/>
              <a:buNone/>
            </a:pPr>
            <a:endParaRPr lang="sr-Latn-CS" sz="2800" smtClean="0">
              <a:solidFill>
                <a:srgbClr val="FFFF00"/>
              </a:solidFill>
            </a:endParaRPr>
          </a:p>
          <a:p>
            <a:pPr algn="just" eaLnBrk="1" hangingPunct="1">
              <a:lnSpc>
                <a:spcPct val="80000"/>
              </a:lnSpc>
              <a:buFontTx/>
              <a:buNone/>
            </a:pPr>
            <a:r>
              <a:rPr lang="sr-Latn-CS" sz="2800" b="1" smtClean="0">
                <a:solidFill>
                  <a:srgbClr val="FFFF00"/>
                </a:solidFill>
              </a:rPr>
              <a:t>	Хронично тровање</a:t>
            </a:r>
            <a:r>
              <a:rPr lang="sr-Latn-CS" sz="2800" smtClean="0">
                <a:solidFill>
                  <a:srgbClr val="FFFF00"/>
                </a:solidFill>
              </a:rPr>
              <a:t>: надражај коже и очију и горњих дисајних путева, хронично запаљење органа за дисање (упала плућа);</a:t>
            </a:r>
          </a:p>
          <a:p>
            <a:pPr algn="just" eaLnBrk="1" hangingPunct="1">
              <a:lnSpc>
                <a:spcPct val="80000"/>
              </a:lnSpc>
              <a:buFont typeface="Wingdings" pitchFamily="2" charset="2"/>
              <a:buChar char="v"/>
            </a:pPr>
            <a:r>
              <a:rPr lang="sr-Latn-CS" sz="2800" smtClean="0">
                <a:solidFill>
                  <a:srgbClr val="FFFF00"/>
                </a:solidFill>
              </a:rPr>
              <a:t>	индивидуална осетљивост</a:t>
            </a:r>
          </a:p>
          <a:p>
            <a:pPr algn="just" eaLnBrk="1" hangingPunct="1">
              <a:lnSpc>
                <a:spcPct val="80000"/>
              </a:lnSpc>
              <a:buFont typeface="Wingdings" pitchFamily="2" charset="2"/>
              <a:buChar char="v"/>
            </a:pPr>
            <a:r>
              <a:rPr lang="sr-Latn-CS" sz="2800" smtClean="0">
                <a:solidFill>
                  <a:srgbClr val="FFFF00"/>
                </a:solidFill>
              </a:rPr>
              <a:t>	навикавање услед задебљања слузокоже</a:t>
            </a:r>
          </a:p>
          <a:p>
            <a:pPr algn="just" eaLnBrk="1" hangingPunct="1">
              <a:lnSpc>
                <a:spcPct val="80000"/>
              </a:lnSpc>
              <a:buFontTx/>
              <a:buNone/>
            </a:pPr>
            <a:endParaRPr lang="en-US" sz="2800" smtClean="0"/>
          </a:p>
        </p:txBody>
      </p:sp>
    </p:spTree>
    <p:extLst>
      <p:ext uri="{BB962C8B-B14F-4D97-AF65-F5344CB8AC3E}">
        <p14:creationId xmlns:p14="http://schemas.microsoft.com/office/powerpoint/2010/main" val="3094548137"/>
      </p:ext>
    </p:extLst>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sr-Latn-CS" b="1" smtClean="0">
                <a:solidFill>
                  <a:srgbClr val="FFFF00"/>
                </a:solidFill>
              </a:rPr>
              <a:t>Терапија тровања </a:t>
            </a:r>
            <a:r>
              <a:rPr lang="en-US" b="1" smtClean="0">
                <a:solidFill>
                  <a:srgbClr val="FFFF00"/>
                </a:solidFill>
              </a:rPr>
              <a:t>S</a:t>
            </a:r>
            <a:r>
              <a:rPr lang="sr-Latn-CS" b="1" smtClean="0">
                <a:solidFill>
                  <a:srgbClr val="FFFF00"/>
                </a:solidFill>
              </a:rPr>
              <a:t>О</a:t>
            </a:r>
            <a:r>
              <a:rPr lang="sr-Latn-CS" b="1" baseline="-25000" smtClean="0">
                <a:solidFill>
                  <a:srgbClr val="FFFF00"/>
                </a:solidFill>
              </a:rPr>
              <a:t>2</a:t>
            </a:r>
          </a:p>
        </p:txBody>
      </p:sp>
      <p:sp>
        <p:nvSpPr>
          <p:cNvPr id="123907" name="Rectangle 3"/>
          <p:cNvSpPr>
            <a:spLocks noGrp="1" noChangeArrowheads="1"/>
          </p:cNvSpPr>
          <p:nvPr>
            <p:ph idx="1"/>
          </p:nvPr>
        </p:nvSpPr>
        <p:spPr>
          <a:xfrm>
            <a:off x="1" y="1905000"/>
            <a:ext cx="8839102" cy="4141788"/>
          </a:xfrm>
        </p:spPr>
        <p:txBody>
          <a:bodyPr/>
          <a:lstStyle/>
          <a:p>
            <a:pPr algn="just" eaLnBrk="1" hangingPunct="1"/>
            <a:r>
              <a:rPr lang="sr-Latn-CS" smtClean="0">
                <a:solidFill>
                  <a:srgbClr val="FFFF00"/>
                </a:solidFill>
              </a:rPr>
              <a:t>При контакту са очима и кожом испирање водом</a:t>
            </a:r>
          </a:p>
          <a:p>
            <a:pPr algn="just" eaLnBrk="1" hangingPunct="1"/>
            <a:r>
              <a:rPr lang="sr-Latn-CS" smtClean="0">
                <a:solidFill>
                  <a:srgbClr val="FFFF00"/>
                </a:solidFill>
              </a:rPr>
              <a:t>При удисању инхалација 0,5% </a:t>
            </a:r>
            <a:r>
              <a:rPr lang="en-US" smtClean="0">
                <a:solidFill>
                  <a:srgbClr val="FFFF00"/>
                </a:solidFill>
              </a:rPr>
              <a:t>N</a:t>
            </a:r>
            <a:r>
              <a:rPr lang="sr-Latn-CS" smtClean="0">
                <a:solidFill>
                  <a:srgbClr val="FFFF00"/>
                </a:solidFill>
              </a:rPr>
              <a:t>а</a:t>
            </a:r>
            <a:r>
              <a:rPr lang="en-US" smtClean="0">
                <a:solidFill>
                  <a:srgbClr val="FFFF00"/>
                </a:solidFill>
              </a:rPr>
              <a:t>HC</a:t>
            </a:r>
            <a:r>
              <a:rPr lang="sr-Latn-CS" smtClean="0">
                <a:solidFill>
                  <a:srgbClr val="FFFF00"/>
                </a:solidFill>
              </a:rPr>
              <a:t>О</a:t>
            </a:r>
            <a:r>
              <a:rPr lang="sr-Latn-CS" baseline="-25000" smtClean="0">
                <a:solidFill>
                  <a:srgbClr val="FFFF00"/>
                </a:solidFill>
              </a:rPr>
              <a:t>3</a:t>
            </a:r>
            <a:r>
              <a:rPr lang="sr-Latn-CS" smtClean="0">
                <a:solidFill>
                  <a:srgbClr val="FFFF00"/>
                </a:solidFill>
              </a:rPr>
              <a:t>, давање О</a:t>
            </a:r>
            <a:r>
              <a:rPr lang="sr-Latn-CS" baseline="-25000" smtClean="0">
                <a:solidFill>
                  <a:srgbClr val="FFFF00"/>
                </a:solidFill>
              </a:rPr>
              <a:t>2</a:t>
            </a:r>
            <a:r>
              <a:rPr lang="sr-Latn-CS" smtClean="0">
                <a:solidFill>
                  <a:srgbClr val="FFFF00"/>
                </a:solidFill>
              </a:rPr>
              <a:t>, мировање, утопљавање, заштита од настанка инфекције антибиотицима, употреба бронходилататора</a:t>
            </a:r>
          </a:p>
        </p:txBody>
      </p:sp>
    </p:spTree>
    <p:extLst>
      <p:ext uri="{BB962C8B-B14F-4D97-AF65-F5344CB8AC3E}">
        <p14:creationId xmlns:p14="http://schemas.microsoft.com/office/powerpoint/2010/main" val="3382748518"/>
      </p:ext>
    </p:extLst>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1297282" y="284164"/>
            <a:ext cx="7200277" cy="865187"/>
          </a:xfrm>
        </p:spPr>
        <p:txBody>
          <a:bodyPr/>
          <a:lstStyle/>
          <a:p>
            <a:pPr eaLnBrk="1" hangingPunct="1"/>
            <a:r>
              <a:rPr lang="sr-Latn-CS" smtClean="0">
                <a:solidFill>
                  <a:srgbClr val="FFFF00"/>
                </a:solidFill>
              </a:rPr>
              <a:t>Ефекат киселе кише </a:t>
            </a:r>
          </a:p>
        </p:txBody>
      </p:sp>
      <p:sp>
        <p:nvSpPr>
          <p:cNvPr id="2" name="Content Placeholder 1"/>
          <p:cNvSpPr>
            <a:spLocks noGrp="1"/>
          </p:cNvSpPr>
          <p:nvPr>
            <p:ph sz="half" idx="1"/>
          </p:nvPr>
        </p:nvSpPr>
        <p:spPr/>
        <p:txBody>
          <a:bodyPr/>
          <a:lstStyle/>
          <a:p>
            <a:endParaRPr lang="sr-Latn-RS"/>
          </a:p>
        </p:txBody>
      </p:sp>
      <p:sp>
        <p:nvSpPr>
          <p:cNvPr id="3" name="Content Placeholder 2"/>
          <p:cNvSpPr>
            <a:spLocks noGrp="1"/>
          </p:cNvSpPr>
          <p:nvPr>
            <p:ph sz="half" idx="2"/>
          </p:nvPr>
        </p:nvSpPr>
        <p:spPr/>
        <p:txBody>
          <a:bodyPr/>
          <a:lstStyle/>
          <a:p>
            <a:endParaRPr lang="sr-Latn-RS"/>
          </a:p>
        </p:txBody>
      </p:sp>
    </p:spTree>
    <p:extLst>
      <p:ext uri="{BB962C8B-B14F-4D97-AF65-F5344CB8AC3E}">
        <p14:creationId xmlns:p14="http://schemas.microsoft.com/office/powerpoint/2010/main" val="406315614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pPr eaLnBrk="1" hangingPunct="1"/>
            <a:r>
              <a:rPr lang="sr-Cyrl-CS" sz="2800" b="1" smtClean="0">
                <a:latin typeface="Tahoma" pitchFamily="34" charset="0"/>
                <a:cs typeface="Tahoma" pitchFamily="34" charset="0"/>
              </a:rPr>
              <a:t>ПУТЕВИ</a:t>
            </a:r>
            <a:r>
              <a:rPr lang="en-US" sz="2800" b="1" smtClean="0">
                <a:latin typeface="Tahoma" pitchFamily="34" charset="0"/>
                <a:cs typeface="Tahoma" pitchFamily="34" charset="0"/>
              </a:rPr>
              <a:t> </a:t>
            </a:r>
            <a:r>
              <a:rPr lang="sr-Cyrl-CS" sz="2800" b="1" smtClean="0">
                <a:latin typeface="Tahoma" pitchFamily="34" charset="0"/>
                <a:cs typeface="Tahoma" pitchFamily="34" charset="0"/>
              </a:rPr>
              <a:t>УЛАСКА</a:t>
            </a:r>
            <a:r>
              <a:rPr lang="en-US" sz="2800" b="1" smtClean="0">
                <a:latin typeface="Tahoma" pitchFamily="34" charset="0"/>
                <a:cs typeface="Tahoma" pitchFamily="34" charset="0"/>
              </a:rPr>
              <a:t> </a:t>
            </a:r>
            <a:r>
              <a:rPr lang="sr-Cyrl-CS" sz="2800" b="1" smtClean="0">
                <a:latin typeface="Tahoma" pitchFamily="34" charset="0"/>
                <a:cs typeface="Tahoma" pitchFamily="34" charset="0"/>
              </a:rPr>
              <a:t>ЗАГАЂУЈУЋИХ</a:t>
            </a:r>
            <a:r>
              <a:rPr lang="en-US" sz="2800" b="1" smtClean="0">
                <a:latin typeface="Tahoma" pitchFamily="34" charset="0"/>
                <a:cs typeface="Tahoma" pitchFamily="34" charset="0"/>
              </a:rPr>
              <a:t> </a:t>
            </a:r>
            <a:r>
              <a:rPr lang="sr-Cyrl-CS" sz="2800" b="1" smtClean="0">
                <a:latin typeface="Tahoma" pitchFamily="34" charset="0"/>
                <a:cs typeface="Tahoma" pitchFamily="34" charset="0"/>
              </a:rPr>
              <a:t>СУПСТАНЦИ</a:t>
            </a:r>
            <a:r>
              <a:rPr lang="en-US" sz="2800" b="1" smtClean="0">
                <a:latin typeface="Tahoma" pitchFamily="34" charset="0"/>
                <a:cs typeface="Tahoma" pitchFamily="34" charset="0"/>
              </a:rPr>
              <a:t> </a:t>
            </a:r>
            <a:r>
              <a:rPr lang="sr-Cyrl-CS" sz="2800" b="1" smtClean="0">
                <a:latin typeface="Tahoma" pitchFamily="34" charset="0"/>
                <a:cs typeface="Tahoma" pitchFamily="34" charset="0"/>
              </a:rPr>
              <a:t>У</a:t>
            </a:r>
            <a:r>
              <a:rPr lang="en-US" sz="2800" b="1" smtClean="0">
                <a:latin typeface="Tahoma" pitchFamily="34" charset="0"/>
                <a:cs typeface="Tahoma" pitchFamily="34" charset="0"/>
              </a:rPr>
              <a:t> </a:t>
            </a:r>
            <a:r>
              <a:rPr lang="sr-Cyrl-CS" sz="2800" b="1" smtClean="0">
                <a:latin typeface="Tahoma" pitchFamily="34" charset="0"/>
                <a:cs typeface="Tahoma" pitchFamily="34" charset="0"/>
              </a:rPr>
              <a:t>ЕКОСИСТЕМ</a:t>
            </a:r>
            <a:r>
              <a:rPr lang="sr-Latn-CS" sz="2800" b="1" smtClean="0">
                <a:latin typeface="Tahoma" pitchFamily="34" charset="0"/>
                <a:cs typeface="Tahoma" pitchFamily="34" charset="0"/>
              </a:rPr>
              <a:t> </a:t>
            </a:r>
            <a:br>
              <a:rPr lang="sr-Latn-CS" sz="2800" b="1" smtClean="0">
                <a:latin typeface="Tahoma" pitchFamily="34" charset="0"/>
                <a:cs typeface="Tahoma" pitchFamily="34" charset="0"/>
              </a:rPr>
            </a:br>
            <a:endParaRPr lang="en-US" sz="2800" b="1" smtClean="0">
              <a:latin typeface="Tahoma" pitchFamily="34" charset="0"/>
              <a:cs typeface="Tahoma" pitchFamily="34" charset="0"/>
            </a:endParaRPr>
          </a:p>
        </p:txBody>
      </p:sp>
      <p:sp>
        <p:nvSpPr>
          <p:cNvPr id="31747" name="Rectangle 3"/>
          <p:cNvSpPr>
            <a:spLocks noGrp="1" noChangeArrowheads="1"/>
          </p:cNvSpPr>
          <p:nvPr>
            <p:ph idx="1"/>
          </p:nvPr>
        </p:nvSpPr>
        <p:spPr>
          <a:xfrm>
            <a:off x="457200" y="1447800"/>
            <a:ext cx="8229600" cy="4683125"/>
          </a:xfrm>
        </p:spPr>
        <p:txBody>
          <a:bodyPr/>
          <a:lstStyle/>
          <a:p>
            <a:pPr eaLnBrk="1" hangingPunct="1"/>
            <a:r>
              <a:rPr lang="sr-Cyrl-CS" smtClean="0">
                <a:latin typeface="Tahoma" pitchFamily="34" charset="0"/>
                <a:cs typeface="Tahoma" pitchFamily="34" charset="0"/>
              </a:rPr>
              <a:t>Загађивачи</a:t>
            </a:r>
            <a:r>
              <a:rPr lang="en-US" smtClean="0">
                <a:latin typeface="Tahoma" pitchFamily="34" charset="0"/>
                <a:cs typeface="Tahoma" pitchFamily="34" charset="0"/>
              </a:rPr>
              <a:t> </a:t>
            </a:r>
            <a:r>
              <a:rPr lang="sr-Cyrl-CS" smtClean="0">
                <a:latin typeface="Tahoma" pitchFamily="34" charset="0"/>
                <a:cs typeface="Tahoma" pitchFamily="34" charset="0"/>
              </a:rPr>
              <a:t>у</a:t>
            </a:r>
            <a:r>
              <a:rPr lang="en-US" smtClean="0">
                <a:latin typeface="Tahoma" pitchFamily="34" charset="0"/>
                <a:cs typeface="Tahoma" pitchFamily="34" charset="0"/>
              </a:rPr>
              <a:t> </a:t>
            </a:r>
            <a:r>
              <a:rPr lang="sr-Cyrl-CS" smtClean="0">
                <a:latin typeface="Tahoma" pitchFamily="34" charset="0"/>
                <a:cs typeface="Tahoma" pitchFamily="34" charset="0"/>
              </a:rPr>
              <a:t>животној</a:t>
            </a:r>
            <a:r>
              <a:rPr lang="en-US" smtClean="0">
                <a:latin typeface="Tahoma" pitchFamily="34" charset="0"/>
                <a:cs typeface="Tahoma" pitchFamily="34" charset="0"/>
              </a:rPr>
              <a:t> </a:t>
            </a:r>
            <a:r>
              <a:rPr lang="sr-Cyrl-CS" smtClean="0">
                <a:latin typeface="Tahoma" pitchFamily="34" charset="0"/>
                <a:cs typeface="Tahoma" pitchFamily="34" charset="0"/>
              </a:rPr>
              <a:t>средини</a:t>
            </a:r>
            <a:r>
              <a:rPr lang="en-US" smtClean="0">
                <a:latin typeface="Tahoma" pitchFamily="34" charset="0"/>
                <a:cs typeface="Tahoma" pitchFamily="34" charset="0"/>
              </a:rPr>
              <a:t>:</a:t>
            </a:r>
          </a:p>
          <a:p>
            <a:pPr eaLnBrk="1" hangingPunct="1"/>
            <a:r>
              <a:rPr lang="sr-Cyrl-CS" b="1" i="1" smtClean="0">
                <a:solidFill>
                  <a:schemeClr val="hlink"/>
                </a:solidFill>
                <a:latin typeface="Tahoma" pitchFamily="34" charset="0"/>
                <a:cs typeface="Tahoma" pitchFamily="34" charset="0"/>
              </a:rPr>
              <a:t>И</a:t>
            </a:r>
            <a:r>
              <a:rPr lang="en-US" b="1" i="1" smtClean="0">
                <a:solidFill>
                  <a:schemeClr val="hlink"/>
                </a:solidFill>
                <a:latin typeface="Tahoma" pitchFamily="34" charset="0"/>
                <a:cs typeface="Tahoma" pitchFamily="34" charset="0"/>
              </a:rPr>
              <a:t> </a:t>
            </a:r>
            <a:r>
              <a:rPr lang="sr-Cyrl-CS" b="1" i="1" smtClean="0">
                <a:solidFill>
                  <a:schemeClr val="hlink"/>
                </a:solidFill>
                <a:latin typeface="Tahoma" pitchFamily="34" charset="0"/>
                <a:cs typeface="Tahoma" pitchFamily="34" charset="0"/>
              </a:rPr>
              <a:t>акциденти</a:t>
            </a:r>
            <a:r>
              <a:rPr lang="en-US" smtClean="0">
                <a:latin typeface="Tahoma" pitchFamily="34" charset="0"/>
                <a:cs typeface="Tahoma" pitchFamily="34" charset="0"/>
              </a:rPr>
              <a:t> </a:t>
            </a:r>
            <a:r>
              <a:rPr lang="sr-Latn-CS" smtClean="0">
                <a:cs typeface="Tahoma" pitchFamily="34" charset="0"/>
              </a:rPr>
              <a:t> </a:t>
            </a:r>
            <a:r>
              <a:rPr lang="en-US" smtClean="0">
                <a:latin typeface="Tahoma" pitchFamily="34" charset="0"/>
                <a:cs typeface="Tahoma" pitchFamily="34" charset="0"/>
              </a:rPr>
              <a:t>(</a:t>
            </a:r>
            <a:r>
              <a:rPr lang="sr-Cyrl-CS" smtClean="0">
                <a:latin typeface="Tahoma" pitchFamily="34" charset="0"/>
                <a:cs typeface="Tahoma" pitchFamily="34" charset="0"/>
              </a:rPr>
              <a:t>ненамерно</a:t>
            </a:r>
            <a:r>
              <a:rPr lang="en-US" smtClean="0">
                <a:latin typeface="Tahoma" pitchFamily="34" charset="0"/>
                <a:cs typeface="Tahoma" pitchFamily="34" charset="0"/>
              </a:rPr>
              <a:t> </a:t>
            </a:r>
            <a:r>
              <a:rPr lang="sr-Cyrl-CS" smtClean="0">
                <a:latin typeface="Tahoma" pitchFamily="34" charset="0"/>
                <a:cs typeface="Tahoma" pitchFamily="34" charset="0"/>
              </a:rPr>
              <a:t>ослобађање</a:t>
            </a:r>
            <a:r>
              <a:rPr lang="en-US" smtClean="0">
                <a:latin typeface="Tahoma" pitchFamily="34" charset="0"/>
                <a:cs typeface="Tahoma" pitchFamily="34" charset="0"/>
              </a:rPr>
              <a:t> </a:t>
            </a:r>
            <a:r>
              <a:rPr lang="sr-Cyrl-CS" smtClean="0">
                <a:latin typeface="Tahoma" pitchFamily="34" charset="0"/>
                <a:cs typeface="Tahoma" pitchFamily="34" charset="0"/>
              </a:rPr>
              <a:t>токсичних</a:t>
            </a:r>
            <a:r>
              <a:rPr lang="en-US" smtClean="0">
                <a:latin typeface="Tahoma" pitchFamily="34" charset="0"/>
                <a:cs typeface="Tahoma" pitchFamily="34" charset="0"/>
              </a:rPr>
              <a:t> </a:t>
            </a:r>
            <a:r>
              <a:rPr lang="sr-Cyrl-CS" smtClean="0">
                <a:latin typeface="Tahoma" pitchFamily="34" charset="0"/>
                <a:cs typeface="Tahoma" pitchFamily="34" charset="0"/>
              </a:rPr>
              <a:t>супстанци</a:t>
            </a:r>
            <a:r>
              <a:rPr lang="en-US" smtClean="0">
                <a:latin typeface="Tahoma" pitchFamily="34" charset="0"/>
                <a:cs typeface="Tahoma" pitchFamily="34" charset="0"/>
              </a:rPr>
              <a:t> </a:t>
            </a:r>
            <a:r>
              <a:rPr lang="sr-Cyrl-CS" smtClean="0">
                <a:latin typeface="Tahoma" pitchFamily="34" charset="0"/>
                <a:cs typeface="Tahoma" pitchFamily="34" charset="0"/>
              </a:rPr>
              <a:t>у</a:t>
            </a:r>
            <a:r>
              <a:rPr lang="en-US" smtClean="0">
                <a:latin typeface="Tahoma" pitchFamily="34" charset="0"/>
                <a:cs typeface="Tahoma" pitchFamily="34" charset="0"/>
              </a:rPr>
              <a:t> </a:t>
            </a:r>
            <a:r>
              <a:rPr lang="sr-Cyrl-CS" smtClean="0">
                <a:latin typeface="Tahoma" pitchFamily="34" charset="0"/>
                <a:cs typeface="Tahoma" pitchFamily="34" charset="0"/>
              </a:rPr>
              <a:t>животну</a:t>
            </a:r>
            <a:r>
              <a:rPr lang="en-US" smtClean="0">
                <a:latin typeface="Tahoma" pitchFamily="34" charset="0"/>
                <a:cs typeface="Tahoma" pitchFamily="34" charset="0"/>
              </a:rPr>
              <a:t> </a:t>
            </a:r>
            <a:r>
              <a:rPr lang="sr-Cyrl-CS" smtClean="0">
                <a:latin typeface="Tahoma" pitchFamily="34" charset="0"/>
                <a:cs typeface="Tahoma" pitchFamily="34" charset="0"/>
              </a:rPr>
              <a:t>средину</a:t>
            </a:r>
            <a:r>
              <a:rPr lang="en-US" smtClean="0">
                <a:latin typeface="Tahoma" pitchFamily="34" charset="0"/>
                <a:cs typeface="Tahoma" pitchFamily="34" charset="0"/>
              </a:rPr>
              <a:t> – </a:t>
            </a:r>
            <a:r>
              <a:rPr lang="sr-Cyrl-CS" smtClean="0">
                <a:latin typeface="Tahoma" pitchFamily="34" charset="0"/>
                <a:cs typeface="Tahoma" pitchFamily="34" charset="0"/>
              </a:rPr>
              <a:t>нуклеарни</a:t>
            </a:r>
            <a:r>
              <a:rPr lang="en-US" smtClean="0">
                <a:latin typeface="Tahoma" pitchFamily="34" charset="0"/>
                <a:cs typeface="Tahoma" pitchFamily="34" charset="0"/>
              </a:rPr>
              <a:t> </a:t>
            </a:r>
            <a:r>
              <a:rPr lang="sr-Cyrl-CS" smtClean="0">
                <a:latin typeface="Tahoma" pitchFamily="34" charset="0"/>
                <a:cs typeface="Tahoma" pitchFamily="34" charset="0"/>
              </a:rPr>
              <a:t>акциденти</a:t>
            </a:r>
            <a:r>
              <a:rPr lang="en-US" smtClean="0">
                <a:latin typeface="Tahoma" pitchFamily="34" charset="0"/>
                <a:cs typeface="Tahoma" pitchFamily="34" charset="0"/>
              </a:rPr>
              <a:t>, </a:t>
            </a:r>
            <a:r>
              <a:rPr lang="sr-Cyrl-CS" smtClean="0">
                <a:latin typeface="Tahoma" pitchFamily="34" charset="0"/>
                <a:cs typeface="Tahoma" pitchFamily="34" charset="0"/>
              </a:rPr>
              <a:t>бродоломи</a:t>
            </a:r>
            <a:r>
              <a:rPr lang="en-US" smtClean="0">
                <a:latin typeface="Tahoma" pitchFamily="34" charset="0"/>
                <a:cs typeface="Tahoma" pitchFamily="34" charset="0"/>
              </a:rPr>
              <a:t> </a:t>
            </a:r>
            <a:r>
              <a:rPr lang="sr-Cyrl-CS" smtClean="0">
                <a:latin typeface="Tahoma" pitchFamily="34" charset="0"/>
                <a:cs typeface="Tahoma" pitchFamily="34" charset="0"/>
              </a:rPr>
              <a:t>и</a:t>
            </a:r>
            <a:r>
              <a:rPr lang="en-US" smtClean="0">
                <a:latin typeface="Tahoma" pitchFamily="34" charset="0"/>
                <a:cs typeface="Tahoma" pitchFamily="34" charset="0"/>
              </a:rPr>
              <a:t> </a:t>
            </a:r>
            <a:r>
              <a:rPr lang="sr-Cyrl-CS" smtClean="0">
                <a:latin typeface="Tahoma" pitchFamily="34" charset="0"/>
                <a:cs typeface="Tahoma" pitchFamily="34" charset="0"/>
              </a:rPr>
              <a:t>пожари</a:t>
            </a:r>
            <a:r>
              <a:rPr lang="en-US" smtClean="0">
                <a:latin typeface="Tahoma" pitchFamily="34" charset="0"/>
                <a:cs typeface="Tahoma" pitchFamily="34" charset="0"/>
              </a:rPr>
              <a:t>)</a:t>
            </a:r>
          </a:p>
          <a:p>
            <a:pPr eaLnBrk="1" hangingPunct="1"/>
            <a:r>
              <a:rPr lang="sr-Cyrl-CS" b="1" i="1" smtClean="0">
                <a:solidFill>
                  <a:schemeClr val="hlink"/>
                </a:solidFill>
                <a:latin typeface="Tahoma" pitchFamily="34" charset="0"/>
                <a:cs typeface="Tahoma" pitchFamily="34" charset="0"/>
              </a:rPr>
              <a:t>ИИ</a:t>
            </a:r>
            <a:r>
              <a:rPr lang="en-US" b="1" i="1" smtClean="0">
                <a:solidFill>
                  <a:schemeClr val="hlink"/>
                </a:solidFill>
                <a:latin typeface="Tahoma" pitchFamily="34" charset="0"/>
                <a:cs typeface="Tahoma" pitchFamily="34" charset="0"/>
              </a:rPr>
              <a:t> </a:t>
            </a:r>
            <a:r>
              <a:rPr lang="sr-Cyrl-CS" b="1" i="1" smtClean="0">
                <a:solidFill>
                  <a:schemeClr val="hlink"/>
                </a:solidFill>
                <a:latin typeface="Tahoma" pitchFamily="34" charset="0"/>
                <a:cs typeface="Tahoma" pitchFamily="34" charset="0"/>
              </a:rPr>
              <a:t>одлагање</a:t>
            </a:r>
            <a:r>
              <a:rPr lang="en-US" b="1" i="1" smtClean="0">
                <a:solidFill>
                  <a:schemeClr val="hlink"/>
                </a:solidFill>
                <a:latin typeface="Tahoma" pitchFamily="34" charset="0"/>
                <a:cs typeface="Tahoma" pitchFamily="34" charset="0"/>
              </a:rPr>
              <a:t> </a:t>
            </a:r>
            <a:r>
              <a:rPr lang="sr-Cyrl-CS" b="1" i="1" smtClean="0">
                <a:solidFill>
                  <a:schemeClr val="hlink"/>
                </a:solidFill>
                <a:latin typeface="Tahoma" pitchFamily="34" charset="0"/>
                <a:cs typeface="Tahoma" pitchFamily="34" charset="0"/>
              </a:rPr>
              <a:t>отпада</a:t>
            </a:r>
            <a:endParaRPr lang="en-US" b="1" i="1" smtClean="0">
              <a:solidFill>
                <a:schemeClr val="hlink"/>
              </a:solidFill>
              <a:latin typeface="Tahoma" pitchFamily="34" charset="0"/>
              <a:cs typeface="Tahoma" pitchFamily="34" charset="0"/>
            </a:endParaRPr>
          </a:p>
          <a:p>
            <a:pPr eaLnBrk="1" hangingPunct="1"/>
            <a:r>
              <a:rPr lang="sr-Cyrl-CS" b="1" i="1" smtClean="0">
                <a:solidFill>
                  <a:schemeClr val="hlink"/>
                </a:solidFill>
                <a:latin typeface="Tahoma" pitchFamily="34" charset="0"/>
                <a:cs typeface="Tahoma" pitchFamily="34" charset="0"/>
              </a:rPr>
              <a:t>ИИИ</a:t>
            </a:r>
            <a:r>
              <a:rPr lang="en-US" b="1" i="1" smtClean="0">
                <a:solidFill>
                  <a:schemeClr val="hlink"/>
                </a:solidFill>
                <a:latin typeface="Tahoma" pitchFamily="34" charset="0"/>
                <a:cs typeface="Tahoma" pitchFamily="34" charset="0"/>
              </a:rPr>
              <a:t> </a:t>
            </a:r>
            <a:r>
              <a:rPr lang="sr-Cyrl-CS" b="1" i="1" smtClean="0">
                <a:solidFill>
                  <a:schemeClr val="hlink"/>
                </a:solidFill>
                <a:latin typeface="Tahoma" pitchFamily="34" charset="0"/>
                <a:cs typeface="Tahoma" pitchFamily="34" charset="0"/>
              </a:rPr>
              <a:t>ослобађање</a:t>
            </a:r>
            <a:r>
              <a:rPr lang="en-US" b="1" i="1" smtClean="0">
                <a:solidFill>
                  <a:schemeClr val="hlink"/>
                </a:solidFill>
                <a:latin typeface="Tahoma" pitchFamily="34" charset="0"/>
                <a:cs typeface="Tahoma" pitchFamily="34" charset="0"/>
              </a:rPr>
              <a:t> </a:t>
            </a:r>
            <a:r>
              <a:rPr lang="sr-Cyrl-CS" b="1" i="1" smtClean="0">
                <a:solidFill>
                  <a:schemeClr val="hlink"/>
                </a:solidFill>
                <a:latin typeface="Tahoma" pitchFamily="34" charset="0"/>
                <a:cs typeface="Tahoma" pitchFamily="34" charset="0"/>
              </a:rPr>
              <a:t>биоцида</a:t>
            </a:r>
            <a:r>
              <a:rPr lang="en-US" smtClean="0">
                <a:latin typeface="Tahoma" pitchFamily="34" charset="0"/>
                <a:cs typeface="Tahoma" pitchFamily="34" charset="0"/>
              </a:rPr>
              <a:t> (</a:t>
            </a:r>
            <a:r>
              <a:rPr lang="sr-Cyrl-CS" smtClean="0">
                <a:latin typeface="Tahoma" pitchFamily="34" charset="0"/>
                <a:cs typeface="Tahoma" pitchFamily="34" charset="0"/>
              </a:rPr>
              <a:t>контрола</a:t>
            </a:r>
            <a:r>
              <a:rPr lang="en-US" smtClean="0">
                <a:latin typeface="Tahoma" pitchFamily="34" charset="0"/>
                <a:cs typeface="Tahoma" pitchFamily="34" charset="0"/>
              </a:rPr>
              <a:t> </a:t>
            </a:r>
            <a:r>
              <a:rPr lang="sr-Cyrl-CS" smtClean="0">
                <a:latin typeface="Tahoma" pitchFamily="34" charset="0"/>
                <a:cs typeface="Tahoma" pitchFamily="34" charset="0"/>
              </a:rPr>
              <a:t>штеточина</a:t>
            </a:r>
            <a:r>
              <a:rPr lang="en-US" smtClean="0">
                <a:latin typeface="Tahoma" pitchFamily="34" charset="0"/>
                <a:cs typeface="Tahoma" pitchFamily="34" charset="0"/>
              </a:rPr>
              <a:t> </a:t>
            </a:r>
            <a:r>
              <a:rPr lang="sr-Cyrl-CS" smtClean="0">
                <a:latin typeface="Tahoma" pitchFamily="34" charset="0"/>
                <a:cs typeface="Tahoma" pitchFamily="34" charset="0"/>
              </a:rPr>
              <a:t>и</a:t>
            </a:r>
            <a:r>
              <a:rPr lang="en-US" smtClean="0">
                <a:latin typeface="Tahoma" pitchFamily="34" charset="0"/>
                <a:cs typeface="Tahoma" pitchFamily="34" charset="0"/>
              </a:rPr>
              <a:t> </a:t>
            </a:r>
            <a:r>
              <a:rPr lang="sr-Cyrl-CS" smtClean="0">
                <a:latin typeface="Tahoma" pitchFamily="34" charset="0"/>
                <a:cs typeface="Tahoma" pitchFamily="34" charset="0"/>
              </a:rPr>
              <a:t>вектора</a:t>
            </a:r>
            <a:r>
              <a:rPr lang="en-US" smtClean="0">
                <a:latin typeface="Tahoma" pitchFamily="34" charset="0"/>
                <a:cs typeface="Tahoma" pitchFamily="34" charset="0"/>
              </a:rPr>
              <a:t> </a:t>
            </a:r>
            <a:r>
              <a:rPr lang="sr-Cyrl-CS" smtClean="0">
                <a:latin typeface="Tahoma" pitchFamily="34" charset="0"/>
                <a:cs typeface="Tahoma" pitchFamily="34" charset="0"/>
              </a:rPr>
              <a:t>болести</a:t>
            </a:r>
            <a:r>
              <a:rPr lang="en-US" smtClean="0">
                <a:latin typeface="Tahoma" pitchFamily="34" charset="0"/>
                <a:cs typeface="Tahoma" pitchFamily="34" charset="0"/>
              </a:rPr>
              <a:t>)</a:t>
            </a:r>
          </a:p>
        </p:txBody>
      </p:sp>
    </p:spTree>
    <p:extLst>
      <p:ext uri="{BB962C8B-B14F-4D97-AF65-F5344CB8AC3E}">
        <p14:creationId xmlns:p14="http://schemas.microsoft.com/office/powerpoint/2010/main" val="216888216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5" descr="smog-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6537" y="3581401"/>
            <a:ext cx="4086802" cy="306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40962" name="Text Box 6"/>
          <p:cNvSpPr txBox="1">
            <a:spLocks noChangeArrowheads="1"/>
          </p:cNvSpPr>
          <p:nvPr/>
        </p:nvSpPr>
        <p:spPr bwMode="auto">
          <a:xfrm>
            <a:off x="1332462" y="404814"/>
            <a:ext cx="5615688" cy="1373187"/>
          </a:xfrm>
          <a:prstGeom prst="rect">
            <a:avLst/>
          </a:prstGeom>
          <a:noFill/>
          <a:ln>
            <a:noFill/>
          </a:ln>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defRPr/>
            </a:pPr>
            <a:r>
              <a:rPr lang="sr-Cyrl-RS" sz="2800" b="1" u="sng" dirty="0" smtClean="0">
                <a:solidFill>
                  <a:srgbClr val="FFFF00"/>
                </a:solidFill>
                <a:effectLst>
                  <a:outerShdw blurRad="38100" dist="38100" dir="2700000" algn="tl">
                    <a:srgbClr val="FFFFFF"/>
                  </a:outerShdw>
                </a:effectLst>
              </a:rPr>
              <a:t>Класични</a:t>
            </a:r>
            <a:r>
              <a:rPr lang="sr-Latn-CS" sz="2800" b="1" u="sng" dirty="0" smtClean="0">
                <a:solidFill>
                  <a:srgbClr val="FFFF00"/>
                </a:solidFill>
                <a:effectLst>
                  <a:outerShdw blurRad="38100" dist="38100" dir="2700000" algn="tl">
                    <a:srgbClr val="FFFFFF"/>
                  </a:outerShdw>
                </a:effectLst>
              </a:rPr>
              <a:t> </a:t>
            </a:r>
            <a:r>
              <a:rPr lang="sr-Cyrl-RS" sz="2800" b="1" u="sng" dirty="0" smtClean="0">
                <a:solidFill>
                  <a:srgbClr val="FFFF00"/>
                </a:solidFill>
                <a:effectLst>
                  <a:outerShdw blurRad="38100" dist="38100" dir="2700000" algn="tl">
                    <a:srgbClr val="FFFFFF"/>
                  </a:outerShdw>
                </a:effectLst>
              </a:rPr>
              <a:t>смог</a:t>
            </a:r>
            <a:endParaRPr lang="sr-Latn-CS" sz="2800" b="1" u="sng" dirty="0" smtClean="0">
              <a:solidFill>
                <a:srgbClr val="FFFF00"/>
              </a:solidFill>
              <a:effectLst>
                <a:outerShdw blurRad="38100" dist="38100" dir="2700000" algn="tl">
                  <a:srgbClr val="FFFFFF"/>
                </a:outerShdw>
              </a:effectLst>
            </a:endParaRPr>
          </a:p>
          <a:p>
            <a:pPr algn="ctr">
              <a:defRPr/>
            </a:pPr>
            <a:r>
              <a:rPr lang="sr-Latn-CS" sz="2800" b="1" dirty="0" smtClean="0">
                <a:solidFill>
                  <a:srgbClr val="FFFF00"/>
                </a:solidFill>
              </a:rPr>
              <a:t>(</a:t>
            </a:r>
            <a:r>
              <a:rPr lang="sr-Cyrl-RS" sz="2800" b="1" dirty="0" smtClean="0">
                <a:solidFill>
                  <a:srgbClr val="FFFF00"/>
                </a:solidFill>
              </a:rPr>
              <a:t>тзв</a:t>
            </a:r>
            <a:r>
              <a:rPr lang="sr-Latn-CS" sz="2800" b="1" dirty="0" smtClean="0">
                <a:solidFill>
                  <a:srgbClr val="FFFF00"/>
                </a:solidFill>
              </a:rPr>
              <a:t>. </a:t>
            </a:r>
            <a:r>
              <a:rPr lang="sr-Cyrl-RS" sz="2800" b="1" dirty="0" smtClean="0">
                <a:solidFill>
                  <a:srgbClr val="FFFF00"/>
                </a:solidFill>
              </a:rPr>
              <a:t>Лондонски</a:t>
            </a:r>
            <a:r>
              <a:rPr lang="sr-Latn-CS" sz="2800" b="1" dirty="0" smtClean="0">
                <a:solidFill>
                  <a:srgbClr val="FFFF00"/>
                </a:solidFill>
              </a:rPr>
              <a:t> </a:t>
            </a:r>
            <a:r>
              <a:rPr lang="sr-Cyrl-RS" sz="2800" b="1" dirty="0" smtClean="0">
                <a:solidFill>
                  <a:srgbClr val="FFFF00"/>
                </a:solidFill>
              </a:rPr>
              <a:t>смог</a:t>
            </a:r>
            <a:r>
              <a:rPr lang="sr-Latn-CS" sz="2800" b="1" dirty="0" smtClean="0">
                <a:solidFill>
                  <a:srgbClr val="FFFF00"/>
                </a:solidFill>
              </a:rPr>
              <a:t>)</a:t>
            </a:r>
          </a:p>
          <a:p>
            <a:pPr algn="ctr">
              <a:defRPr/>
            </a:pPr>
            <a:r>
              <a:rPr lang="sr-Latn-CS" sz="2800" b="1" dirty="0" smtClean="0">
                <a:solidFill>
                  <a:srgbClr val="FFFF00"/>
                </a:solidFill>
              </a:rPr>
              <a:t>smoke = </a:t>
            </a:r>
            <a:r>
              <a:rPr lang="sr-Cyrl-RS" sz="2800" b="1" dirty="0" smtClean="0">
                <a:solidFill>
                  <a:srgbClr val="FFFF00"/>
                </a:solidFill>
              </a:rPr>
              <a:t>дим</a:t>
            </a:r>
            <a:r>
              <a:rPr lang="sr-Latn-CS" sz="2800" b="1" dirty="0" smtClean="0">
                <a:solidFill>
                  <a:srgbClr val="FFFF00"/>
                </a:solidFill>
              </a:rPr>
              <a:t>, </a:t>
            </a:r>
            <a:r>
              <a:rPr lang="en-US" sz="2800" b="1" dirty="0" smtClean="0">
                <a:solidFill>
                  <a:srgbClr val="FFFF00"/>
                </a:solidFill>
              </a:rPr>
              <a:t>fog</a:t>
            </a:r>
            <a:r>
              <a:rPr lang="sr-Latn-CS" sz="2800" b="1" dirty="0" smtClean="0">
                <a:solidFill>
                  <a:srgbClr val="FFFF00"/>
                </a:solidFill>
              </a:rPr>
              <a:t> = </a:t>
            </a:r>
            <a:r>
              <a:rPr lang="sr-Cyrl-RS" sz="2800" b="1" dirty="0" smtClean="0">
                <a:solidFill>
                  <a:srgbClr val="FFFF00"/>
                </a:solidFill>
              </a:rPr>
              <a:t>магла</a:t>
            </a:r>
            <a:endParaRPr lang="en-US" sz="2800" b="1" dirty="0" smtClean="0">
              <a:solidFill>
                <a:srgbClr val="FFFF00"/>
              </a:solidFill>
            </a:endParaRPr>
          </a:p>
        </p:txBody>
      </p:sp>
      <p:sp>
        <p:nvSpPr>
          <p:cNvPr id="125956" name="Text Box 7"/>
          <p:cNvSpPr txBox="1">
            <a:spLocks noChangeArrowheads="1"/>
          </p:cNvSpPr>
          <p:nvPr/>
        </p:nvSpPr>
        <p:spPr bwMode="auto">
          <a:xfrm>
            <a:off x="1" y="1989139"/>
            <a:ext cx="8893339"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buFont typeface="Wingdings" pitchFamily="2" charset="2"/>
              <a:buChar char="Ø"/>
            </a:pPr>
            <a:r>
              <a:rPr lang="sr-Latn-CS" sz="2000" b="1">
                <a:solidFill>
                  <a:srgbClr val="FFFF00"/>
                </a:solidFill>
              </a:rPr>
              <a:t>Јавља се у градовима са хладном и влажном климом у којима је такође присутна велика количина загађујућих материја у атмосфери (пре свега СО</a:t>
            </a:r>
            <a:r>
              <a:rPr lang="sr-Latn-CS" sz="2000" b="1" baseline="-25000">
                <a:solidFill>
                  <a:srgbClr val="FFFF00"/>
                </a:solidFill>
              </a:rPr>
              <a:t>2</a:t>
            </a:r>
            <a:r>
              <a:rPr lang="sr-Latn-CS" sz="2000" b="1">
                <a:solidFill>
                  <a:srgbClr val="FFFF00"/>
                </a:solidFill>
              </a:rPr>
              <a:t> и чађ).</a:t>
            </a:r>
          </a:p>
          <a:p>
            <a:pPr algn="ctr">
              <a:buFont typeface="Wingdings" pitchFamily="2" charset="2"/>
              <a:buNone/>
            </a:pPr>
            <a:r>
              <a:rPr lang="sr-Latn-CS" sz="2000" b="1">
                <a:solidFill>
                  <a:srgbClr val="FF0066"/>
                </a:solidFill>
              </a:rPr>
              <a:t> </a:t>
            </a:r>
          </a:p>
        </p:txBody>
      </p:sp>
      <p:sp>
        <p:nvSpPr>
          <p:cNvPr id="125957" name="Text Box 8"/>
          <p:cNvSpPr txBox="1">
            <a:spLocks noChangeArrowheads="1"/>
          </p:cNvSpPr>
          <p:nvPr/>
        </p:nvSpPr>
        <p:spPr bwMode="auto">
          <a:xfrm>
            <a:off x="108474" y="5446714"/>
            <a:ext cx="3850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000" b="1">
              <a:solidFill>
                <a:srgbClr val="FF0066"/>
              </a:solidFill>
            </a:endParaRPr>
          </a:p>
        </p:txBody>
      </p:sp>
      <p:sp>
        <p:nvSpPr>
          <p:cNvPr id="125958" name="Text Box 9"/>
          <p:cNvSpPr txBox="1">
            <a:spLocks noChangeArrowheads="1"/>
          </p:cNvSpPr>
          <p:nvPr/>
        </p:nvSpPr>
        <p:spPr bwMode="auto">
          <a:xfrm>
            <a:off x="631784" y="3184526"/>
            <a:ext cx="485930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hr-HR" sz="2000" b="1">
                <a:solidFill>
                  <a:srgbClr val="FFFF00"/>
                </a:solidFill>
              </a:rPr>
              <a:t>(</a:t>
            </a:r>
            <a:r>
              <a:rPr lang="sr-Latn-CS" sz="2000" b="1">
                <a:solidFill>
                  <a:srgbClr val="FFFF00"/>
                </a:solidFill>
              </a:rPr>
              <a:t>Лондон</a:t>
            </a:r>
            <a:r>
              <a:rPr lang="hr-HR" sz="2000" b="1">
                <a:solidFill>
                  <a:srgbClr val="FFFF00"/>
                </a:solidFill>
              </a:rPr>
              <a:t>, 1952. </a:t>
            </a:r>
            <a:r>
              <a:rPr lang="sr-Latn-CS" sz="2000" b="1">
                <a:solidFill>
                  <a:srgbClr val="FFFF00"/>
                </a:solidFill>
              </a:rPr>
              <a:t>године</a:t>
            </a:r>
            <a:r>
              <a:rPr lang="hr-HR" sz="2000" b="1">
                <a:solidFill>
                  <a:srgbClr val="FFFF00"/>
                </a:solidFill>
              </a:rPr>
              <a:t> = 4000 </a:t>
            </a:r>
            <a:r>
              <a:rPr lang="sr-Latn-CS" sz="2000" b="1">
                <a:solidFill>
                  <a:srgbClr val="FFFF00"/>
                </a:solidFill>
              </a:rPr>
              <a:t>жртава</a:t>
            </a:r>
            <a:r>
              <a:rPr lang="hr-HR" sz="2000" b="1">
                <a:solidFill>
                  <a:srgbClr val="FFFF00"/>
                </a:solidFill>
              </a:rPr>
              <a:t>)</a:t>
            </a:r>
            <a:endParaRPr lang="en-US" sz="2000" b="1">
              <a:solidFill>
                <a:srgbClr val="FFFF00"/>
              </a:solidFill>
            </a:endParaRPr>
          </a:p>
        </p:txBody>
      </p:sp>
    </p:spTree>
    <p:extLst>
      <p:ext uri="{BB962C8B-B14F-4D97-AF65-F5344CB8AC3E}">
        <p14:creationId xmlns:p14="http://schemas.microsoft.com/office/powerpoint/2010/main" val="1122671515"/>
      </p:ext>
    </p:extLst>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3"/>
          <p:cNvSpPr txBox="1">
            <a:spLocks noChangeArrowheads="1"/>
          </p:cNvSpPr>
          <p:nvPr/>
        </p:nvSpPr>
        <p:spPr bwMode="auto">
          <a:xfrm>
            <a:off x="4986171" y="1290639"/>
            <a:ext cx="439889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r>
              <a:rPr lang="sr-Latn-CS" sz="2800" b="1">
                <a:solidFill>
                  <a:srgbClr val="FFFF00"/>
                </a:solidFill>
              </a:rPr>
              <a:t>Фотосмог</a:t>
            </a:r>
            <a:endParaRPr lang="hr-HR" sz="2800" b="1">
              <a:solidFill>
                <a:srgbClr val="FFFF00"/>
              </a:solidFill>
            </a:endParaRPr>
          </a:p>
          <a:p>
            <a:pPr algn="ctr"/>
            <a:r>
              <a:rPr lang="sr-Latn-CS" sz="2800" b="1">
                <a:solidFill>
                  <a:srgbClr val="FFFF00"/>
                </a:solidFill>
              </a:rPr>
              <a:t>(тзв. „Лос Ангелес“ смог) </a:t>
            </a:r>
            <a:endParaRPr lang="en-US" sz="2800" b="1">
              <a:solidFill>
                <a:srgbClr val="FFFF00"/>
              </a:solidFill>
            </a:endParaRPr>
          </a:p>
        </p:txBody>
      </p:sp>
      <p:sp>
        <p:nvSpPr>
          <p:cNvPr id="126979" name="Text Box 4"/>
          <p:cNvSpPr txBox="1">
            <a:spLocks noChangeArrowheads="1"/>
          </p:cNvSpPr>
          <p:nvPr/>
        </p:nvSpPr>
        <p:spPr bwMode="auto">
          <a:xfrm>
            <a:off x="76225" y="3429001"/>
            <a:ext cx="8875749"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buFontTx/>
              <a:buChar char="•"/>
            </a:pPr>
            <a:r>
              <a:rPr lang="sr-Latn-CS" sz="2000" b="1">
                <a:solidFill>
                  <a:srgbClr val="CC0000"/>
                </a:solidFill>
              </a:rPr>
              <a:t>Настаје у тропосфери и јавља се изнад великих градова.</a:t>
            </a:r>
          </a:p>
          <a:p>
            <a:pPr algn="ctr">
              <a:buFontTx/>
              <a:buChar char="•"/>
            </a:pPr>
            <a:endParaRPr lang="sr-Latn-CS" sz="2000" b="1">
              <a:solidFill>
                <a:srgbClr val="CC0000"/>
              </a:solidFill>
            </a:endParaRPr>
          </a:p>
          <a:p>
            <a:pPr algn="ctr">
              <a:buFontTx/>
              <a:buChar char="•"/>
            </a:pPr>
            <a:r>
              <a:rPr lang="sr-Latn-CS" sz="2000" b="1">
                <a:solidFill>
                  <a:srgbClr val="FFFF00"/>
                </a:solidFill>
              </a:rPr>
              <a:t>Предуслови за његов настанак су сува и топла клима, интензивно Сунчево зрачење, одсуство ветра и велико аерозагађење.</a:t>
            </a:r>
          </a:p>
          <a:p>
            <a:pPr algn="ctr">
              <a:buFontTx/>
              <a:buChar char="•"/>
            </a:pPr>
            <a:endParaRPr lang="sr-Latn-CS" sz="2000" b="1">
              <a:solidFill>
                <a:schemeClr val="tx1"/>
              </a:solidFill>
            </a:endParaRPr>
          </a:p>
        </p:txBody>
      </p:sp>
      <p:pic>
        <p:nvPicPr>
          <p:cNvPr id="126980" name="Picture 5" descr="LA-smog-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004427"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126981" name="Rectangle 5"/>
          <p:cNvSpPr>
            <a:spLocks noChangeArrowheads="1"/>
          </p:cNvSpPr>
          <p:nvPr/>
        </p:nvSpPr>
        <p:spPr bwMode="auto">
          <a:xfrm>
            <a:off x="323955" y="5157788"/>
            <a:ext cx="862801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CS" sz="2000" b="1">
                <a:solidFill>
                  <a:srgbClr val="FFFF00"/>
                </a:solidFill>
              </a:rPr>
              <a:t>Обе врсте смога изазивају веома јаке респираторне сметње,</a:t>
            </a:r>
          </a:p>
          <a:p>
            <a:r>
              <a:rPr lang="sr-Latn-CS" sz="2000" b="1">
                <a:solidFill>
                  <a:srgbClr val="FFFF00"/>
                </a:solidFill>
              </a:rPr>
              <a:t>пре свега доводе до појаве бронхитиса.</a:t>
            </a:r>
            <a:r>
              <a:rPr lang="en-US">
                <a:solidFill>
                  <a:srgbClr val="FFFF00"/>
                </a:solidFill>
              </a:rPr>
              <a:t> </a:t>
            </a:r>
          </a:p>
        </p:txBody>
      </p:sp>
      <p:sp>
        <p:nvSpPr>
          <p:cNvPr id="126982" name="Text Box 6"/>
          <p:cNvSpPr txBox="1">
            <a:spLocks noChangeArrowheads="1"/>
          </p:cNvSpPr>
          <p:nvPr/>
        </p:nvSpPr>
        <p:spPr bwMode="auto">
          <a:xfrm>
            <a:off x="664032" y="6113463"/>
            <a:ext cx="894661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Latn-CS" sz="2000" b="1">
                <a:solidFill>
                  <a:srgbClr val="FF0066"/>
                </a:solidFill>
              </a:rPr>
              <a:t>У</a:t>
            </a:r>
            <a:r>
              <a:rPr lang="hr-HR" sz="2000" b="1">
                <a:solidFill>
                  <a:srgbClr val="FF0066"/>
                </a:solidFill>
              </a:rPr>
              <a:t> </a:t>
            </a:r>
            <a:r>
              <a:rPr lang="sr-Latn-CS" sz="2000" b="1">
                <a:solidFill>
                  <a:srgbClr val="FF0066"/>
                </a:solidFill>
              </a:rPr>
              <a:t>Београду</a:t>
            </a:r>
            <a:r>
              <a:rPr lang="hr-HR" sz="2000" b="1">
                <a:solidFill>
                  <a:srgbClr val="FF0066"/>
                </a:solidFill>
              </a:rPr>
              <a:t> </a:t>
            </a:r>
            <a:r>
              <a:rPr lang="sr-Latn-CS" sz="2000" b="1">
                <a:solidFill>
                  <a:srgbClr val="FF0066"/>
                </a:solidFill>
              </a:rPr>
              <a:t>је</a:t>
            </a:r>
            <a:r>
              <a:rPr lang="hr-HR" sz="2000" b="1">
                <a:solidFill>
                  <a:srgbClr val="FF0066"/>
                </a:solidFill>
              </a:rPr>
              <a:t> </a:t>
            </a:r>
            <a:r>
              <a:rPr lang="sr-Latn-CS" sz="2000" b="1">
                <a:solidFill>
                  <a:srgbClr val="FF0066"/>
                </a:solidFill>
              </a:rPr>
              <a:t>током</a:t>
            </a:r>
            <a:r>
              <a:rPr lang="hr-HR" sz="2000" b="1">
                <a:solidFill>
                  <a:srgbClr val="FF0066"/>
                </a:solidFill>
              </a:rPr>
              <a:t> </a:t>
            </a:r>
            <a:r>
              <a:rPr lang="sr-Latn-CS" sz="2000" b="1">
                <a:solidFill>
                  <a:srgbClr val="FF0066"/>
                </a:solidFill>
              </a:rPr>
              <a:t>зиме</a:t>
            </a:r>
            <a:r>
              <a:rPr lang="hr-HR" sz="2000" b="1">
                <a:solidFill>
                  <a:srgbClr val="FF0066"/>
                </a:solidFill>
              </a:rPr>
              <a:t> </a:t>
            </a:r>
            <a:r>
              <a:rPr lang="sr-Latn-CS" sz="2000" b="1">
                <a:solidFill>
                  <a:srgbClr val="FF0066"/>
                </a:solidFill>
              </a:rPr>
              <a:t>присутан</a:t>
            </a:r>
            <a:r>
              <a:rPr lang="hr-HR" sz="2000" b="1">
                <a:solidFill>
                  <a:srgbClr val="FF0066"/>
                </a:solidFill>
              </a:rPr>
              <a:t> </a:t>
            </a:r>
            <a:r>
              <a:rPr lang="sr-Latn-CS" sz="2000" b="1">
                <a:solidFill>
                  <a:srgbClr val="FF0066"/>
                </a:solidFill>
              </a:rPr>
              <a:t>Лондонски</a:t>
            </a:r>
            <a:r>
              <a:rPr lang="hr-HR" sz="2000" b="1">
                <a:solidFill>
                  <a:srgbClr val="FF0066"/>
                </a:solidFill>
              </a:rPr>
              <a:t> </a:t>
            </a:r>
            <a:r>
              <a:rPr lang="sr-Latn-CS" sz="2000" b="1">
                <a:solidFill>
                  <a:srgbClr val="FF0066"/>
                </a:solidFill>
              </a:rPr>
              <a:t>смог</a:t>
            </a:r>
            <a:r>
              <a:rPr lang="hr-HR" sz="2000" b="1">
                <a:solidFill>
                  <a:srgbClr val="FF0066"/>
                </a:solidFill>
              </a:rPr>
              <a:t>, </a:t>
            </a:r>
            <a:r>
              <a:rPr lang="sr-Latn-CS" sz="2000" b="1">
                <a:solidFill>
                  <a:srgbClr val="FF0066"/>
                </a:solidFill>
              </a:rPr>
              <a:t>а</a:t>
            </a:r>
            <a:r>
              <a:rPr lang="hr-HR" sz="2000" b="1">
                <a:solidFill>
                  <a:srgbClr val="FF0066"/>
                </a:solidFill>
              </a:rPr>
              <a:t> </a:t>
            </a:r>
            <a:r>
              <a:rPr lang="sr-Latn-CS" sz="2000" b="1">
                <a:solidFill>
                  <a:srgbClr val="FF0066"/>
                </a:solidFill>
              </a:rPr>
              <a:t>током</a:t>
            </a:r>
            <a:r>
              <a:rPr lang="hr-HR" sz="2000" b="1">
                <a:solidFill>
                  <a:srgbClr val="FF0066"/>
                </a:solidFill>
              </a:rPr>
              <a:t> </a:t>
            </a:r>
            <a:r>
              <a:rPr lang="sr-Latn-CS" sz="2000" b="1">
                <a:solidFill>
                  <a:srgbClr val="FF0066"/>
                </a:solidFill>
              </a:rPr>
              <a:t>лета</a:t>
            </a:r>
            <a:r>
              <a:rPr lang="hr-HR" sz="2000" b="1">
                <a:solidFill>
                  <a:srgbClr val="FF0066"/>
                </a:solidFill>
              </a:rPr>
              <a:t> </a:t>
            </a:r>
            <a:r>
              <a:rPr lang="sr-Latn-CS" sz="2000" b="1">
                <a:solidFill>
                  <a:srgbClr val="FF0066"/>
                </a:solidFill>
              </a:rPr>
              <a:t>ЛА</a:t>
            </a:r>
            <a:r>
              <a:rPr lang="hr-HR" sz="2000" b="1">
                <a:solidFill>
                  <a:srgbClr val="FF0066"/>
                </a:solidFill>
              </a:rPr>
              <a:t> - </a:t>
            </a:r>
            <a:r>
              <a:rPr lang="sr-Latn-CS" sz="2000" b="1">
                <a:solidFill>
                  <a:srgbClr val="FF0066"/>
                </a:solidFill>
              </a:rPr>
              <a:t>смог</a:t>
            </a:r>
            <a:endParaRPr lang="en-US" sz="2000" b="1">
              <a:solidFill>
                <a:srgbClr val="FF0066"/>
              </a:solidFill>
            </a:endParaRPr>
          </a:p>
          <a:p>
            <a:endParaRPr lang="en-US"/>
          </a:p>
        </p:txBody>
      </p:sp>
    </p:spTree>
    <p:extLst>
      <p:ext uri="{BB962C8B-B14F-4D97-AF65-F5344CB8AC3E}">
        <p14:creationId xmlns:p14="http://schemas.microsoft.com/office/powerpoint/2010/main" val="692069907"/>
      </p:ext>
    </p:extLst>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02145" y="1219200"/>
            <a:ext cx="7771960" cy="1143000"/>
          </a:xfrm>
        </p:spPr>
        <p:txBody>
          <a:bodyPr/>
          <a:lstStyle/>
          <a:p>
            <a:pPr eaLnBrk="1" hangingPunct="1"/>
            <a:r>
              <a:rPr lang="sr-Latn-CS" b="1" smtClean="0">
                <a:solidFill>
                  <a:srgbClr val="FFFF00"/>
                </a:solidFill>
              </a:rPr>
              <a:t>ВОДОНИК СУЛФИД</a:t>
            </a:r>
          </a:p>
        </p:txBody>
      </p:sp>
    </p:spTree>
    <p:extLst>
      <p:ext uri="{BB962C8B-B14F-4D97-AF65-F5344CB8AC3E}">
        <p14:creationId xmlns:p14="http://schemas.microsoft.com/office/powerpoint/2010/main" val="4245289637"/>
      </p:ext>
    </p:extLst>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702145" y="304800"/>
            <a:ext cx="7771960" cy="1143000"/>
          </a:xfrm>
        </p:spPr>
        <p:txBody>
          <a:bodyPr/>
          <a:lstStyle/>
          <a:p>
            <a:pPr eaLnBrk="1" hangingPunct="1"/>
            <a:r>
              <a:rPr lang="sr-Latn-CS" b="1" smtClean="0">
                <a:solidFill>
                  <a:srgbClr val="FFFF00"/>
                </a:solidFill>
              </a:rPr>
              <a:t>Извори </a:t>
            </a:r>
            <a:r>
              <a:rPr lang="en-US" b="1" smtClean="0">
                <a:solidFill>
                  <a:srgbClr val="FFFF00"/>
                </a:solidFill>
              </a:rPr>
              <a:t>H</a:t>
            </a:r>
            <a:r>
              <a:rPr lang="sr-Latn-CS" baseline="-25000" smtClean="0">
                <a:solidFill>
                  <a:srgbClr val="FFFF00"/>
                </a:solidFill>
              </a:rPr>
              <a:t>2</a:t>
            </a:r>
            <a:r>
              <a:rPr lang="en-US" smtClean="0">
                <a:solidFill>
                  <a:srgbClr val="FFFF00"/>
                </a:solidFill>
              </a:rPr>
              <a:t>S</a:t>
            </a:r>
            <a:endParaRPr lang="sr-Latn-CS" smtClean="0">
              <a:solidFill>
                <a:srgbClr val="FFFF00"/>
              </a:solidFill>
            </a:endParaRPr>
          </a:p>
        </p:txBody>
      </p:sp>
      <p:sp>
        <p:nvSpPr>
          <p:cNvPr id="129027" name="Rectangle 3"/>
          <p:cNvSpPr>
            <a:spLocks noGrp="1" noChangeArrowheads="1"/>
          </p:cNvSpPr>
          <p:nvPr>
            <p:ph idx="1"/>
          </p:nvPr>
        </p:nvSpPr>
        <p:spPr>
          <a:xfrm>
            <a:off x="0" y="1371600"/>
            <a:ext cx="9144000" cy="4343400"/>
          </a:xfrm>
        </p:spPr>
        <p:txBody>
          <a:bodyPr/>
          <a:lstStyle/>
          <a:p>
            <a:pPr algn="just" eaLnBrk="1" hangingPunct="1">
              <a:lnSpc>
                <a:spcPct val="80000"/>
              </a:lnSpc>
              <a:buFontTx/>
              <a:buNone/>
            </a:pPr>
            <a:r>
              <a:rPr lang="en-US" sz="2400" smtClean="0">
                <a:solidFill>
                  <a:srgbClr val="FFFF00"/>
                </a:solidFill>
              </a:rPr>
              <a:t>H</a:t>
            </a:r>
            <a:r>
              <a:rPr lang="sr-Latn-CS" sz="2400" baseline="-25000" smtClean="0">
                <a:solidFill>
                  <a:srgbClr val="FFFF00"/>
                </a:solidFill>
              </a:rPr>
              <a:t>2</a:t>
            </a:r>
            <a:r>
              <a:rPr lang="en-US" sz="2400" smtClean="0">
                <a:solidFill>
                  <a:srgbClr val="FFFF00"/>
                </a:solidFill>
              </a:rPr>
              <a:t>S</a:t>
            </a:r>
            <a:r>
              <a:rPr lang="sr-Latn-CS" sz="2400" smtClean="0">
                <a:solidFill>
                  <a:srgbClr val="FFFF00"/>
                </a:solidFill>
              </a:rPr>
              <a:t> се ствара при свим процесима труљења органског материјала.</a:t>
            </a:r>
          </a:p>
          <a:p>
            <a:pPr algn="just" eaLnBrk="1" hangingPunct="1">
              <a:lnSpc>
                <a:spcPct val="80000"/>
              </a:lnSpc>
              <a:buFontTx/>
              <a:buNone/>
            </a:pPr>
            <a:endParaRPr lang="sr-Latn-CS" sz="2400" smtClean="0">
              <a:solidFill>
                <a:srgbClr val="FFFF00"/>
              </a:solidFill>
            </a:endParaRPr>
          </a:p>
          <a:p>
            <a:pPr algn="just" eaLnBrk="1" hangingPunct="1">
              <a:lnSpc>
                <a:spcPct val="80000"/>
              </a:lnSpc>
            </a:pPr>
            <a:r>
              <a:rPr lang="sr-Latn-CS" sz="2400" smtClean="0">
                <a:solidFill>
                  <a:srgbClr val="FFFF00"/>
                </a:solidFill>
              </a:rPr>
              <a:t>Природни извори: вулкани, прозвод бактерисјког деловања у процесу разградње органских једињења са сумпором: у канализацији, септичким јамама, бунарима, амбарима, стовариштима, геотермалним изворима. </a:t>
            </a:r>
          </a:p>
          <a:p>
            <a:pPr algn="just" eaLnBrk="1" hangingPunct="1">
              <a:lnSpc>
                <a:spcPct val="80000"/>
              </a:lnSpc>
            </a:pPr>
            <a:endParaRPr lang="sr-Latn-CS" sz="2400" smtClean="0">
              <a:solidFill>
                <a:srgbClr val="FFFF00"/>
              </a:solidFill>
            </a:endParaRPr>
          </a:p>
          <a:p>
            <a:pPr algn="just" eaLnBrk="1" hangingPunct="1">
              <a:lnSpc>
                <a:spcPct val="80000"/>
              </a:lnSpc>
            </a:pPr>
            <a:r>
              <a:rPr lang="sr-Latn-CS" sz="2400" smtClean="0">
                <a:solidFill>
                  <a:srgbClr val="FFFF00"/>
                </a:solidFill>
              </a:rPr>
              <a:t>Антропогени извори: споредни продукт у индустрији нафте,производња кокса, вискозе, гуме, прерада коже и крзна.</a:t>
            </a:r>
          </a:p>
          <a:p>
            <a:pPr algn="just" eaLnBrk="1" hangingPunct="1">
              <a:lnSpc>
                <a:spcPct val="80000"/>
              </a:lnSpc>
            </a:pPr>
            <a:endParaRPr lang="sr-Latn-CS" sz="2400" smtClean="0">
              <a:solidFill>
                <a:srgbClr val="FFFF00"/>
              </a:solidFill>
            </a:endParaRPr>
          </a:p>
          <a:p>
            <a:pPr algn="just" eaLnBrk="1" hangingPunct="1">
              <a:lnSpc>
                <a:spcPct val="80000"/>
              </a:lnSpc>
              <a:buFontTx/>
              <a:buNone/>
            </a:pPr>
            <a:r>
              <a:rPr lang="sr-Latn-CS" sz="2400" smtClean="0">
                <a:solidFill>
                  <a:srgbClr val="FFFF00"/>
                </a:solidFill>
              </a:rPr>
              <a:t>Састојак отпадних вода фабрика коже, шећера, пива, кланица,</a:t>
            </a:r>
          </a:p>
          <a:p>
            <a:pPr algn="just" eaLnBrk="1" hangingPunct="1">
              <a:lnSpc>
                <a:spcPct val="80000"/>
              </a:lnSpc>
              <a:buFontTx/>
              <a:buNone/>
            </a:pPr>
            <a:r>
              <a:rPr lang="sr-Latn-CS" sz="2400" smtClean="0">
                <a:solidFill>
                  <a:srgbClr val="FFFF00"/>
                </a:solidFill>
              </a:rPr>
              <a:t>млекара итд.</a:t>
            </a:r>
          </a:p>
          <a:p>
            <a:pPr eaLnBrk="1" hangingPunct="1">
              <a:lnSpc>
                <a:spcPct val="80000"/>
              </a:lnSpc>
            </a:pPr>
            <a:endParaRPr lang="sr-Latn-CS" sz="2400" smtClean="0"/>
          </a:p>
          <a:p>
            <a:pPr eaLnBrk="1" hangingPunct="1">
              <a:lnSpc>
                <a:spcPct val="80000"/>
              </a:lnSpc>
            </a:pPr>
            <a:endParaRPr lang="sr-Latn-CS" sz="2400" smtClean="0"/>
          </a:p>
        </p:txBody>
      </p:sp>
    </p:spTree>
    <p:extLst>
      <p:ext uri="{BB962C8B-B14F-4D97-AF65-F5344CB8AC3E}">
        <p14:creationId xmlns:p14="http://schemas.microsoft.com/office/powerpoint/2010/main" val="3384050041"/>
      </p:ext>
    </p:extLst>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r>
              <a:rPr lang="sr-Latn-CS" b="1" smtClean="0">
                <a:solidFill>
                  <a:srgbClr val="FFFF00"/>
                </a:solidFill>
              </a:rPr>
              <a:t>Особине</a:t>
            </a:r>
            <a:endParaRPr lang="en-US" b="1" smtClean="0">
              <a:solidFill>
                <a:srgbClr val="FFFF00"/>
              </a:solidFill>
            </a:endParaRPr>
          </a:p>
        </p:txBody>
      </p:sp>
      <p:sp>
        <p:nvSpPr>
          <p:cNvPr id="130051" name="Rectangle 3"/>
          <p:cNvSpPr>
            <a:spLocks noGrp="1" noChangeArrowheads="1"/>
          </p:cNvSpPr>
          <p:nvPr>
            <p:ph idx="1"/>
          </p:nvPr>
        </p:nvSpPr>
        <p:spPr/>
        <p:txBody>
          <a:bodyPr/>
          <a:lstStyle/>
          <a:p>
            <a:pPr eaLnBrk="1" hangingPunct="1"/>
            <a:r>
              <a:rPr lang="sr-Latn-CS" smtClean="0">
                <a:solidFill>
                  <a:srgbClr val="FFFF00"/>
                </a:solidFill>
              </a:rPr>
              <a:t>безбојан, запаљив и експлозиван гас</a:t>
            </a:r>
          </a:p>
          <a:p>
            <a:pPr algn="just" eaLnBrk="1" hangingPunct="1"/>
            <a:r>
              <a:rPr lang="sr-Latn-CS" smtClean="0">
                <a:solidFill>
                  <a:srgbClr val="FFFF00"/>
                </a:solidFill>
              </a:rPr>
              <a:t>тешког мириса на покварена јаја </a:t>
            </a:r>
            <a:r>
              <a:rPr lang="sr-Latn-CS" sz="2400" smtClean="0">
                <a:solidFill>
                  <a:srgbClr val="FFFF00"/>
                </a:solidFill>
              </a:rPr>
              <a:t>(при вишим концентрацијама сладуњав мирис и укус, а при дужем удисању већих концентрација доводи до парализе олфакторног нерва)</a:t>
            </a:r>
          </a:p>
          <a:p>
            <a:pPr algn="just" eaLnBrk="1" hangingPunct="1"/>
            <a:r>
              <a:rPr lang="sr-Latn-CS" smtClean="0">
                <a:solidFill>
                  <a:srgbClr val="FFFF00"/>
                </a:solidFill>
              </a:rPr>
              <a:t>тежи од ваздуха</a:t>
            </a:r>
          </a:p>
          <a:p>
            <a:pPr algn="just" eaLnBrk="1" hangingPunct="1"/>
            <a:r>
              <a:rPr lang="sr-Latn-CS" smtClean="0">
                <a:solidFill>
                  <a:srgbClr val="FFFF00"/>
                </a:solidFill>
              </a:rPr>
              <a:t>јако редукционо средство</a:t>
            </a:r>
          </a:p>
          <a:p>
            <a:pPr algn="just" eaLnBrk="1" hangingPunct="1"/>
            <a:endParaRPr lang="en-US" smtClean="0"/>
          </a:p>
        </p:txBody>
      </p:sp>
    </p:spTree>
    <p:extLst>
      <p:ext uri="{BB962C8B-B14F-4D97-AF65-F5344CB8AC3E}">
        <p14:creationId xmlns:p14="http://schemas.microsoft.com/office/powerpoint/2010/main" val="964523648"/>
      </p:ext>
    </p:extLst>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sr-Latn-CS" b="1" smtClean="0">
                <a:solidFill>
                  <a:srgbClr val="FFFF00"/>
                </a:solidFill>
              </a:rPr>
              <a:t>Кинетика</a:t>
            </a:r>
            <a:endParaRPr lang="en-US" b="1" smtClean="0">
              <a:solidFill>
                <a:srgbClr val="FFFF00"/>
              </a:solidFill>
            </a:endParaRPr>
          </a:p>
        </p:txBody>
      </p:sp>
      <p:sp>
        <p:nvSpPr>
          <p:cNvPr id="131075" name="Rectangle 3"/>
          <p:cNvSpPr>
            <a:spLocks noGrp="1" noChangeArrowheads="1"/>
          </p:cNvSpPr>
          <p:nvPr>
            <p:ph idx="1"/>
          </p:nvPr>
        </p:nvSpPr>
        <p:spPr/>
        <p:txBody>
          <a:bodyPr/>
          <a:lstStyle/>
          <a:p>
            <a:pPr eaLnBrk="1" hangingPunct="1">
              <a:lnSpc>
                <a:spcPct val="90000"/>
              </a:lnSpc>
              <a:buFontTx/>
              <a:buNone/>
            </a:pPr>
            <a:r>
              <a:rPr lang="sr-Latn-CS" sz="2800" i="1" smtClean="0">
                <a:solidFill>
                  <a:srgbClr val="FFFF00"/>
                </a:solidFill>
              </a:rPr>
              <a:t>Апсорпција</a:t>
            </a:r>
            <a:r>
              <a:rPr lang="sr-Latn-CS" sz="2800" smtClean="0">
                <a:solidFill>
                  <a:srgbClr val="FFFF00"/>
                </a:solidFill>
              </a:rPr>
              <a:t>: брза путем плућа и коже</a:t>
            </a:r>
          </a:p>
          <a:p>
            <a:pPr eaLnBrk="1" hangingPunct="1">
              <a:lnSpc>
                <a:spcPct val="90000"/>
              </a:lnSpc>
              <a:buFontTx/>
              <a:buNone/>
            </a:pPr>
            <a:r>
              <a:rPr lang="sr-Latn-CS" sz="2800" i="1" smtClean="0">
                <a:solidFill>
                  <a:srgbClr val="FFFF00"/>
                </a:solidFill>
              </a:rPr>
              <a:t>Метаболизам</a:t>
            </a:r>
            <a:r>
              <a:rPr lang="sr-Latn-CS" sz="2800" smtClean="0">
                <a:solidFill>
                  <a:srgbClr val="FFFF00"/>
                </a:solidFill>
              </a:rPr>
              <a:t>: </a:t>
            </a:r>
          </a:p>
          <a:p>
            <a:pPr eaLnBrk="1" hangingPunct="1">
              <a:lnSpc>
                <a:spcPct val="90000"/>
              </a:lnSpc>
              <a:buFontTx/>
              <a:buNone/>
            </a:pPr>
            <a:r>
              <a:rPr lang="sr-Latn-CS" sz="2800" smtClean="0">
                <a:solidFill>
                  <a:srgbClr val="FFFF00"/>
                </a:solidFill>
              </a:rPr>
              <a:t>1. </a:t>
            </a:r>
            <a:r>
              <a:rPr lang="sr-Latn-CS" sz="2800" b="1" smtClean="0">
                <a:solidFill>
                  <a:srgbClr val="FFFF00"/>
                </a:solidFill>
              </a:rPr>
              <a:t>оксидација</a:t>
            </a:r>
            <a:r>
              <a:rPr lang="sr-Latn-CS" sz="2800" smtClean="0">
                <a:solidFill>
                  <a:srgbClr val="FFFF00"/>
                </a:solidFill>
              </a:rPr>
              <a:t> </a:t>
            </a:r>
            <a:r>
              <a:rPr lang="sr-Latn-CS" sz="2800" smtClean="0">
                <a:solidFill>
                  <a:srgbClr val="FFFF00"/>
                </a:solidFill>
                <a:cs typeface="Arial" pitchFamily="34" charset="0"/>
              </a:rPr>
              <a:t>(</a:t>
            </a:r>
            <a:r>
              <a:rPr lang="sr-Latn-CS" sz="2800" smtClean="0">
                <a:solidFill>
                  <a:srgbClr val="FFFF00"/>
                </a:solidFill>
              </a:rPr>
              <a:t>главни пут детоксикације)</a:t>
            </a:r>
          </a:p>
          <a:p>
            <a:pPr eaLnBrk="1" hangingPunct="1">
              <a:lnSpc>
                <a:spcPct val="90000"/>
              </a:lnSpc>
              <a:buFontTx/>
              <a:buNone/>
            </a:pPr>
            <a:r>
              <a:rPr lang="en-US" sz="2800" smtClean="0">
                <a:solidFill>
                  <a:srgbClr val="FFFF00"/>
                </a:solidFill>
              </a:rPr>
              <a:t>S</a:t>
            </a:r>
            <a:r>
              <a:rPr lang="sr-Latn-CS" sz="2800" baseline="30000" smtClean="0">
                <a:solidFill>
                  <a:srgbClr val="FFFF00"/>
                </a:solidFill>
              </a:rPr>
              <a:t>2-</a:t>
            </a:r>
            <a:r>
              <a:rPr lang="sr-Latn-CS" sz="2800" smtClean="0">
                <a:solidFill>
                  <a:srgbClr val="FFFF00"/>
                </a:solidFill>
                <a:cs typeface="Arial" pitchFamily="34" charset="0"/>
              </a:rPr>
              <a:t>→</a:t>
            </a:r>
            <a:r>
              <a:rPr lang="en-US" sz="2800" smtClean="0">
                <a:solidFill>
                  <a:srgbClr val="FFFF00"/>
                </a:solidFill>
                <a:cs typeface="Arial" pitchFamily="34" charset="0"/>
              </a:rPr>
              <a:t>S</a:t>
            </a:r>
            <a:r>
              <a:rPr lang="sr-Latn-CS" sz="2800" baseline="-25000" smtClean="0">
                <a:solidFill>
                  <a:srgbClr val="FFFF00"/>
                </a:solidFill>
                <a:cs typeface="Arial" pitchFamily="34" charset="0"/>
              </a:rPr>
              <a:t>2</a:t>
            </a:r>
            <a:r>
              <a:rPr lang="sr-Latn-CS" sz="2800" smtClean="0">
                <a:solidFill>
                  <a:srgbClr val="FFFF00"/>
                </a:solidFill>
                <a:cs typeface="Arial" pitchFamily="34" charset="0"/>
              </a:rPr>
              <a:t>О</a:t>
            </a:r>
            <a:r>
              <a:rPr lang="sr-Latn-CS" sz="2800" baseline="-25000" smtClean="0">
                <a:solidFill>
                  <a:srgbClr val="FFFF00"/>
                </a:solidFill>
                <a:cs typeface="Arial" pitchFamily="34" charset="0"/>
              </a:rPr>
              <a:t>3</a:t>
            </a:r>
            <a:r>
              <a:rPr lang="sr-Latn-CS" sz="2800" baseline="30000" smtClean="0">
                <a:solidFill>
                  <a:srgbClr val="FFFF00"/>
                </a:solidFill>
                <a:cs typeface="Arial" pitchFamily="34" charset="0"/>
              </a:rPr>
              <a:t>-</a:t>
            </a:r>
            <a:endParaRPr lang="sr-Latn-CS" sz="2800" smtClean="0">
              <a:solidFill>
                <a:srgbClr val="FFFF00"/>
              </a:solidFill>
            </a:endParaRPr>
          </a:p>
          <a:p>
            <a:pPr eaLnBrk="1" hangingPunct="1">
              <a:lnSpc>
                <a:spcPct val="90000"/>
              </a:lnSpc>
              <a:buFontTx/>
              <a:buNone/>
            </a:pPr>
            <a:r>
              <a:rPr lang="sr-Latn-CS" sz="2800" smtClean="0">
                <a:solidFill>
                  <a:srgbClr val="FFFF00"/>
                </a:solidFill>
              </a:rPr>
              <a:t>2. </a:t>
            </a:r>
            <a:r>
              <a:rPr lang="sr-Latn-CS" sz="2800" b="1" smtClean="0">
                <a:solidFill>
                  <a:srgbClr val="FFFF00"/>
                </a:solidFill>
              </a:rPr>
              <a:t>метилација</a:t>
            </a:r>
            <a:r>
              <a:rPr lang="sr-Latn-CS" sz="2800" smtClean="0">
                <a:solidFill>
                  <a:srgbClr val="FFFF00"/>
                </a:solidFill>
              </a:rPr>
              <a:t> (детоксикација)</a:t>
            </a:r>
          </a:p>
          <a:p>
            <a:pPr eaLnBrk="1" hangingPunct="1">
              <a:lnSpc>
                <a:spcPct val="90000"/>
              </a:lnSpc>
              <a:buFontTx/>
              <a:buNone/>
            </a:pPr>
            <a:r>
              <a:rPr lang="sr-Latn-CS" sz="2800" smtClean="0">
                <a:solidFill>
                  <a:srgbClr val="FFFF00"/>
                </a:solidFill>
              </a:rPr>
              <a:t>3. </a:t>
            </a:r>
            <a:r>
              <a:rPr lang="sr-Latn-CS" sz="2800" b="1" smtClean="0">
                <a:solidFill>
                  <a:srgbClr val="FFFF00"/>
                </a:solidFill>
              </a:rPr>
              <a:t>реакција са глутатионом</a:t>
            </a:r>
            <a:r>
              <a:rPr lang="sr-Latn-CS" sz="2800" smtClean="0">
                <a:solidFill>
                  <a:srgbClr val="FFFF00"/>
                </a:solidFill>
              </a:rPr>
              <a:t> (детоксикација)</a:t>
            </a:r>
          </a:p>
          <a:p>
            <a:pPr eaLnBrk="1" hangingPunct="1">
              <a:lnSpc>
                <a:spcPct val="90000"/>
              </a:lnSpc>
              <a:buFontTx/>
              <a:buNone/>
            </a:pPr>
            <a:r>
              <a:rPr lang="sr-Latn-CS" sz="2800" smtClean="0">
                <a:solidFill>
                  <a:srgbClr val="FFFF00"/>
                </a:solidFill>
              </a:rPr>
              <a:t>4. </a:t>
            </a:r>
            <a:r>
              <a:rPr lang="sr-Latn-CS" sz="2800" b="1" smtClean="0">
                <a:solidFill>
                  <a:srgbClr val="FFFF00"/>
                </a:solidFill>
              </a:rPr>
              <a:t>реакција са металним јонима и дисулфидним групама протеина</a:t>
            </a:r>
            <a:r>
              <a:rPr lang="sr-Latn-CS" sz="2800" smtClean="0">
                <a:solidFill>
                  <a:srgbClr val="FFFF00"/>
                </a:solidFill>
              </a:rPr>
              <a:t> (процеси активације)</a:t>
            </a:r>
          </a:p>
          <a:p>
            <a:pPr eaLnBrk="1" hangingPunct="1">
              <a:lnSpc>
                <a:spcPct val="90000"/>
              </a:lnSpc>
              <a:buFontTx/>
              <a:buNone/>
            </a:pPr>
            <a:r>
              <a:rPr lang="sr-Latn-CS" sz="2800" i="1" smtClean="0">
                <a:solidFill>
                  <a:srgbClr val="FFFF00"/>
                </a:solidFill>
              </a:rPr>
              <a:t>Елиминација</a:t>
            </a:r>
            <a:r>
              <a:rPr lang="sr-Latn-CS" sz="2800" smtClean="0">
                <a:solidFill>
                  <a:srgbClr val="FFFF00"/>
                </a:solidFill>
              </a:rPr>
              <a:t>: путем урина у облику метаболита</a:t>
            </a:r>
            <a:endParaRPr lang="en-US" sz="2800" smtClean="0">
              <a:solidFill>
                <a:srgbClr val="FFFF00"/>
              </a:solidFill>
            </a:endParaRPr>
          </a:p>
        </p:txBody>
      </p:sp>
    </p:spTree>
    <p:extLst>
      <p:ext uri="{BB962C8B-B14F-4D97-AF65-F5344CB8AC3E}">
        <p14:creationId xmlns:p14="http://schemas.microsoft.com/office/powerpoint/2010/main" val="313706061"/>
      </p:ext>
    </p:extLst>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eaLnBrk="1" hangingPunct="1"/>
            <a:r>
              <a:rPr lang="sr-Latn-CS" b="1" smtClean="0">
                <a:solidFill>
                  <a:srgbClr val="FFFF00"/>
                </a:solidFill>
              </a:rPr>
              <a:t>Токсичност</a:t>
            </a:r>
            <a:endParaRPr lang="en-US" b="1" smtClean="0">
              <a:solidFill>
                <a:srgbClr val="FFFF00"/>
              </a:solidFill>
            </a:endParaRPr>
          </a:p>
        </p:txBody>
      </p:sp>
      <p:sp>
        <p:nvSpPr>
          <p:cNvPr id="174083" name="Rectangle 3"/>
          <p:cNvSpPr>
            <a:spLocks noGrp="1" noChangeArrowheads="1"/>
          </p:cNvSpPr>
          <p:nvPr>
            <p:ph idx="1"/>
          </p:nvPr>
        </p:nvSpPr>
        <p:spPr>
          <a:xfrm>
            <a:off x="68896" y="1219201"/>
            <a:ext cx="8839102" cy="4525963"/>
          </a:xfrm>
        </p:spPr>
        <p:txBody>
          <a:bodyPr rtlCol="0">
            <a:normAutofit fontScale="92500" lnSpcReduction="10000"/>
          </a:bodyPr>
          <a:lstStyle/>
          <a:p>
            <a:pPr eaLnBrk="1" fontAlgn="auto" hangingPunct="1">
              <a:spcAft>
                <a:spcPts val="0"/>
              </a:spcAft>
              <a:defRPr/>
            </a:pPr>
            <a:r>
              <a:rPr lang="sr-Latn-CS" sz="2800" smtClean="0">
                <a:solidFill>
                  <a:srgbClr val="FFFF00"/>
                </a:solidFill>
              </a:rPr>
              <a:t>један од </a:t>
            </a:r>
            <a:r>
              <a:rPr lang="sr-Latn-CS" sz="2800" b="1" smtClean="0">
                <a:solidFill>
                  <a:srgbClr val="FFFF00"/>
                </a:solidFill>
              </a:rPr>
              <a:t>најјачих гасовитих отрова</a:t>
            </a:r>
            <a:r>
              <a:rPr lang="sr-Latn-CS" sz="2800" smtClean="0">
                <a:solidFill>
                  <a:srgbClr val="FFFF00"/>
                </a:solidFill>
              </a:rPr>
              <a:t> (сличан </a:t>
            </a:r>
            <a:r>
              <a:rPr lang="en-US" sz="2800" smtClean="0">
                <a:solidFill>
                  <a:srgbClr val="FFFF00"/>
                </a:solidFill>
              </a:rPr>
              <a:t>Cl</a:t>
            </a:r>
            <a:r>
              <a:rPr lang="sr-Latn-CS" sz="2800" baseline="-25000" smtClean="0">
                <a:solidFill>
                  <a:srgbClr val="FFFF00"/>
                </a:solidFill>
              </a:rPr>
              <a:t>2</a:t>
            </a:r>
            <a:r>
              <a:rPr lang="sr-Latn-CS" sz="2800" smtClean="0">
                <a:solidFill>
                  <a:srgbClr val="FFFF00"/>
                </a:solidFill>
              </a:rPr>
              <a:t>) </a:t>
            </a:r>
          </a:p>
          <a:p>
            <a:pPr eaLnBrk="1" fontAlgn="auto" hangingPunct="1">
              <a:spcAft>
                <a:spcPts val="0"/>
              </a:spcAft>
              <a:defRPr/>
            </a:pPr>
            <a:r>
              <a:rPr lang="sr-Latn-CS" sz="2800" smtClean="0">
                <a:solidFill>
                  <a:srgbClr val="FFFF00"/>
                </a:solidFill>
              </a:rPr>
              <a:t>1% </a:t>
            </a:r>
            <a:r>
              <a:rPr lang="en-US" sz="2800" smtClean="0">
                <a:solidFill>
                  <a:srgbClr val="FFFF00"/>
                </a:solidFill>
              </a:rPr>
              <a:t>k</a:t>
            </a:r>
            <a:r>
              <a:rPr lang="sr-Latn-CS" sz="2800" smtClean="0">
                <a:solidFill>
                  <a:srgbClr val="FFFF00"/>
                </a:solidFill>
              </a:rPr>
              <a:t>о</a:t>
            </a:r>
            <a:r>
              <a:rPr lang="en-US" sz="2800" smtClean="0">
                <a:solidFill>
                  <a:srgbClr val="FFFF00"/>
                </a:solidFill>
              </a:rPr>
              <a:t>nc</a:t>
            </a:r>
            <a:r>
              <a:rPr lang="sr-Latn-CS" sz="2800" smtClean="0">
                <a:solidFill>
                  <a:srgbClr val="FFFF00"/>
                </a:solidFill>
              </a:rPr>
              <a:t>. у ваздуху-тренутна смрт: </a:t>
            </a:r>
            <a:r>
              <a:rPr lang="sr-Latn-CS" sz="2400" smtClean="0">
                <a:solidFill>
                  <a:srgbClr val="FFFF00"/>
                </a:solidFill>
              </a:rPr>
              <a:t>тровани пада уз врисак  и после неколико трзаја наступа смрт услед парализе респираторног центра и рада срца (фудроајантно дејство)</a:t>
            </a:r>
          </a:p>
          <a:p>
            <a:pPr eaLnBrk="1" fontAlgn="auto" hangingPunct="1">
              <a:spcAft>
                <a:spcPts val="0"/>
              </a:spcAft>
              <a:defRPr/>
            </a:pPr>
            <a:r>
              <a:rPr lang="sr-Latn-CS" sz="2800" smtClean="0">
                <a:solidFill>
                  <a:srgbClr val="FFFF00"/>
                </a:solidFill>
              </a:rPr>
              <a:t>0,1% </a:t>
            </a:r>
            <a:r>
              <a:rPr lang="en-US" sz="2800" smtClean="0">
                <a:solidFill>
                  <a:srgbClr val="FFFF00"/>
                </a:solidFill>
              </a:rPr>
              <a:t>k</a:t>
            </a:r>
            <a:r>
              <a:rPr lang="sr-Latn-CS" sz="2800" smtClean="0">
                <a:solidFill>
                  <a:srgbClr val="FFFF00"/>
                </a:solidFill>
              </a:rPr>
              <a:t>о</a:t>
            </a:r>
            <a:r>
              <a:rPr lang="en-US" sz="2800" smtClean="0">
                <a:solidFill>
                  <a:srgbClr val="FFFF00"/>
                </a:solidFill>
              </a:rPr>
              <a:t>nc</a:t>
            </a:r>
            <a:r>
              <a:rPr lang="sr-Latn-CS" sz="2800" smtClean="0">
                <a:solidFill>
                  <a:srgbClr val="FFFF00"/>
                </a:solidFill>
              </a:rPr>
              <a:t>. у ваздуху-смрт после 15 до 20 минута: </a:t>
            </a:r>
            <a:r>
              <a:rPr lang="sr-Latn-CS" sz="2400" smtClean="0">
                <a:solidFill>
                  <a:srgbClr val="FFFF00"/>
                </a:solidFill>
              </a:rPr>
              <a:t>гушење, дејство на нервни систем</a:t>
            </a:r>
          </a:p>
          <a:p>
            <a:pPr eaLnBrk="1" fontAlgn="auto" hangingPunct="1">
              <a:spcAft>
                <a:spcPts val="0"/>
              </a:spcAft>
              <a:defRPr/>
            </a:pPr>
            <a:r>
              <a:rPr lang="sr-Latn-CS" sz="2800" smtClean="0">
                <a:solidFill>
                  <a:srgbClr val="FFFF00"/>
                </a:solidFill>
              </a:rPr>
              <a:t>ниже </a:t>
            </a:r>
            <a:r>
              <a:rPr lang="en-US" sz="2800" smtClean="0">
                <a:solidFill>
                  <a:srgbClr val="FFFF00"/>
                </a:solidFill>
              </a:rPr>
              <a:t>k</a:t>
            </a:r>
            <a:r>
              <a:rPr lang="sr-Latn-CS" sz="2800" smtClean="0">
                <a:solidFill>
                  <a:srgbClr val="FFFF00"/>
                </a:solidFill>
              </a:rPr>
              <a:t>о</a:t>
            </a:r>
            <a:r>
              <a:rPr lang="en-US" sz="2800" smtClean="0">
                <a:solidFill>
                  <a:srgbClr val="FFFF00"/>
                </a:solidFill>
              </a:rPr>
              <a:t>nc</a:t>
            </a:r>
            <a:r>
              <a:rPr lang="sr-Latn-CS" sz="2800" smtClean="0">
                <a:solidFill>
                  <a:srgbClr val="FFFF00"/>
                </a:solidFill>
              </a:rPr>
              <a:t>.-хронична тровања: </a:t>
            </a:r>
            <a:r>
              <a:rPr lang="sr-Latn-CS" sz="2400" smtClean="0">
                <a:solidFill>
                  <a:srgbClr val="FFFF00"/>
                </a:solidFill>
              </a:rPr>
              <a:t>слабљење, оштећење плућа и нервни поремећаји</a:t>
            </a:r>
            <a:endParaRPr lang="en-US" sz="2400" smtClean="0">
              <a:solidFill>
                <a:srgbClr val="FFFF00"/>
              </a:solidFill>
            </a:endParaRPr>
          </a:p>
          <a:p>
            <a:pPr eaLnBrk="1" fontAlgn="auto" hangingPunct="1">
              <a:spcAft>
                <a:spcPts val="0"/>
              </a:spcAft>
              <a:defRPr/>
            </a:pPr>
            <a:r>
              <a:rPr lang="sr-Latn-CS" sz="2400" smtClean="0">
                <a:solidFill>
                  <a:srgbClr val="FFFF00"/>
                </a:solidFill>
              </a:rPr>
              <a:t>Локално деловање: иритација очију и горњих дисајних путева </a:t>
            </a:r>
            <a:r>
              <a:rPr lang="sr-Latn-CS" sz="1800" smtClean="0">
                <a:solidFill>
                  <a:srgbClr val="FFFF00"/>
                </a:solidFill>
              </a:rPr>
              <a:t>(може се објаснити стварањем </a:t>
            </a:r>
            <a:r>
              <a:rPr lang="en-US" sz="1800" smtClean="0">
                <a:solidFill>
                  <a:srgbClr val="FFFF00"/>
                </a:solidFill>
              </a:rPr>
              <a:t>N</a:t>
            </a:r>
            <a:r>
              <a:rPr lang="sr-Latn-CS" sz="1800" smtClean="0">
                <a:solidFill>
                  <a:srgbClr val="FFFF00"/>
                </a:solidFill>
              </a:rPr>
              <a:t>а</a:t>
            </a:r>
            <a:r>
              <a:rPr lang="sr-Latn-CS" sz="1800" baseline="-25000" smtClean="0">
                <a:solidFill>
                  <a:srgbClr val="FFFF00"/>
                </a:solidFill>
              </a:rPr>
              <a:t>2</a:t>
            </a:r>
            <a:r>
              <a:rPr lang="en-US" sz="1800" smtClean="0">
                <a:solidFill>
                  <a:srgbClr val="FFFF00"/>
                </a:solidFill>
              </a:rPr>
              <a:t>S</a:t>
            </a:r>
            <a:r>
              <a:rPr lang="sr-Latn-CS" sz="1800" smtClean="0">
                <a:solidFill>
                  <a:srgbClr val="FFFF00"/>
                </a:solidFill>
              </a:rPr>
              <a:t> који делује корозивно услед ослобађања О</a:t>
            </a:r>
            <a:r>
              <a:rPr lang="en-US" sz="1800" smtClean="0">
                <a:solidFill>
                  <a:srgbClr val="FFFF00"/>
                </a:solidFill>
              </a:rPr>
              <a:t>H</a:t>
            </a:r>
            <a:r>
              <a:rPr lang="sr-Latn-CS" sz="1800" baseline="30000" smtClean="0">
                <a:solidFill>
                  <a:srgbClr val="FFFF00"/>
                </a:solidFill>
              </a:rPr>
              <a:t>-</a:t>
            </a:r>
            <a:r>
              <a:rPr lang="sr-Latn-CS" sz="1800" smtClean="0">
                <a:solidFill>
                  <a:srgbClr val="FFFF00"/>
                </a:solidFill>
              </a:rPr>
              <a:t> јона)</a:t>
            </a:r>
          </a:p>
          <a:p>
            <a:pPr eaLnBrk="1" fontAlgn="auto" hangingPunct="1">
              <a:spcAft>
                <a:spcPts val="0"/>
              </a:spcAft>
              <a:defRPr/>
            </a:pPr>
            <a:r>
              <a:rPr lang="sr-Latn-CS" sz="2400" smtClean="0">
                <a:solidFill>
                  <a:srgbClr val="FFFF00"/>
                </a:solidFill>
              </a:rPr>
              <a:t>Системско деловање: асфиксија</a:t>
            </a:r>
          </a:p>
          <a:p>
            <a:pPr eaLnBrk="1" fontAlgn="auto" hangingPunct="1">
              <a:spcAft>
                <a:spcPts val="0"/>
              </a:spcAft>
              <a:buFontTx/>
              <a:buNone/>
              <a:defRPr/>
            </a:pPr>
            <a:r>
              <a:rPr lang="sr-Latn-CS" sz="2400" smtClean="0">
                <a:solidFill>
                  <a:srgbClr val="FFFF00"/>
                </a:solidFill>
              </a:rPr>
              <a:t>циљни органи токсичности: плућа и </a:t>
            </a:r>
            <a:r>
              <a:rPr lang="en-US" sz="2400" smtClean="0">
                <a:solidFill>
                  <a:srgbClr val="FFFF00"/>
                </a:solidFill>
              </a:rPr>
              <a:t>CNS</a:t>
            </a:r>
            <a:r>
              <a:rPr lang="sr-Latn-CS" sz="2400" smtClean="0">
                <a:solidFill>
                  <a:srgbClr val="FFFF00"/>
                </a:solidFill>
              </a:rPr>
              <a:t>-едем</a:t>
            </a:r>
          </a:p>
          <a:p>
            <a:pPr eaLnBrk="1" fontAlgn="auto" hangingPunct="1">
              <a:spcAft>
                <a:spcPts val="0"/>
              </a:spcAft>
              <a:buFontTx/>
              <a:buNone/>
              <a:defRPr/>
            </a:pPr>
            <a:endParaRPr lang="sr-Latn-CS" sz="2400" smtClean="0">
              <a:solidFill>
                <a:srgbClr val="FFFF00"/>
              </a:solidFill>
            </a:endParaRPr>
          </a:p>
        </p:txBody>
      </p:sp>
    </p:spTree>
    <p:extLst>
      <p:ext uri="{BB962C8B-B14F-4D97-AF65-F5344CB8AC3E}">
        <p14:creationId xmlns:p14="http://schemas.microsoft.com/office/powerpoint/2010/main" val="160615562"/>
      </p:ext>
    </p:extLst>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pPr eaLnBrk="1" hangingPunct="1"/>
            <a:r>
              <a:rPr lang="sr-Latn-CS" b="1" smtClean="0">
                <a:solidFill>
                  <a:srgbClr val="FFFF00"/>
                </a:solidFill>
              </a:rPr>
              <a:t>Механизам токсичности</a:t>
            </a:r>
          </a:p>
        </p:txBody>
      </p:sp>
      <p:sp>
        <p:nvSpPr>
          <p:cNvPr id="133123" name="Rectangle 3"/>
          <p:cNvSpPr>
            <a:spLocks noGrp="1" noChangeArrowheads="1"/>
          </p:cNvSpPr>
          <p:nvPr>
            <p:ph idx="1"/>
          </p:nvPr>
        </p:nvSpPr>
        <p:spPr>
          <a:xfrm>
            <a:off x="381122" y="1600200"/>
            <a:ext cx="8381756" cy="4997450"/>
          </a:xfrm>
        </p:spPr>
        <p:txBody>
          <a:bodyPr/>
          <a:lstStyle/>
          <a:p>
            <a:pPr eaLnBrk="1" hangingPunct="1">
              <a:lnSpc>
                <a:spcPct val="80000"/>
              </a:lnSpc>
              <a:buFontTx/>
              <a:buNone/>
            </a:pPr>
            <a:endParaRPr lang="sr-Latn-CS" sz="2000" dirty="0" smtClean="0"/>
          </a:p>
          <a:p>
            <a:pPr eaLnBrk="1" hangingPunct="1">
              <a:lnSpc>
                <a:spcPct val="80000"/>
              </a:lnSpc>
            </a:pPr>
            <a:endParaRPr lang="sr-Latn-CS" sz="2000" b="1" dirty="0" smtClean="0"/>
          </a:p>
          <a:p>
            <a:pPr algn="just" eaLnBrk="1" hangingPunct="1">
              <a:lnSpc>
                <a:spcPct val="80000"/>
              </a:lnSpc>
              <a:buFontTx/>
              <a:buNone/>
            </a:pPr>
            <a:r>
              <a:rPr lang="en-US" sz="2800" b="1" dirty="0">
                <a:solidFill>
                  <a:srgbClr val="FFFF00"/>
                </a:solidFill>
              </a:rPr>
              <a:t>H</a:t>
            </a:r>
            <a:r>
              <a:rPr lang="sr-Latn-CS" sz="2800" b="1" baseline="-25000" dirty="0" smtClean="0">
                <a:solidFill>
                  <a:srgbClr val="FFFF00"/>
                </a:solidFill>
              </a:rPr>
              <a:t>2</a:t>
            </a:r>
            <a:r>
              <a:rPr lang="sr-Latn-CS" sz="2800" b="1" dirty="0" smtClean="0">
                <a:solidFill>
                  <a:srgbClr val="FFFF00"/>
                </a:solidFill>
              </a:rPr>
              <a:t>С </a:t>
            </a:r>
            <a:r>
              <a:rPr lang="sr-Latn-CS" sz="2800" b="1" dirty="0" smtClean="0">
                <a:solidFill>
                  <a:srgbClr val="FFFF00"/>
                </a:solidFill>
              </a:rPr>
              <a:t>гради комплекс са </a:t>
            </a:r>
            <a:r>
              <a:rPr lang="en-US" sz="2800" b="1" dirty="0" smtClean="0">
                <a:solidFill>
                  <a:srgbClr val="FFFF00"/>
                </a:solidFill>
              </a:rPr>
              <a:t>F</a:t>
            </a:r>
            <a:r>
              <a:rPr lang="sr-Latn-CS" sz="2800" b="1" dirty="0" smtClean="0">
                <a:solidFill>
                  <a:srgbClr val="FFFF00"/>
                </a:solidFill>
              </a:rPr>
              <a:t>е</a:t>
            </a:r>
            <a:r>
              <a:rPr lang="sr-Latn-CS" sz="2800" b="1" baseline="30000" dirty="0" smtClean="0">
                <a:solidFill>
                  <a:srgbClr val="FFFF00"/>
                </a:solidFill>
              </a:rPr>
              <a:t>3+</a:t>
            </a:r>
            <a:r>
              <a:rPr lang="sr-Latn-CS" sz="2800" b="1" dirty="0" smtClean="0">
                <a:solidFill>
                  <a:srgbClr val="FFFF00"/>
                </a:solidFill>
              </a:rPr>
              <a:t> јоном из цитохромоксидаза митохондрија (као </a:t>
            </a:r>
            <a:r>
              <a:rPr lang="en-US" sz="2800" b="1" dirty="0" smtClean="0">
                <a:solidFill>
                  <a:srgbClr val="FFFF00"/>
                </a:solidFill>
              </a:rPr>
              <a:t>CN</a:t>
            </a:r>
            <a:r>
              <a:rPr lang="sr-Latn-CS" sz="2800" b="1" baseline="30000" dirty="0" smtClean="0">
                <a:solidFill>
                  <a:srgbClr val="FFFF00"/>
                </a:solidFill>
              </a:rPr>
              <a:t>-</a:t>
            </a:r>
            <a:r>
              <a:rPr lang="sr-Latn-CS" sz="2800" b="1" dirty="0" smtClean="0">
                <a:solidFill>
                  <a:srgbClr val="FFFF00"/>
                </a:solidFill>
              </a:rPr>
              <a:t>).</a:t>
            </a:r>
          </a:p>
          <a:p>
            <a:pPr algn="just" eaLnBrk="1" hangingPunct="1">
              <a:lnSpc>
                <a:spcPct val="80000"/>
              </a:lnSpc>
              <a:buFontTx/>
              <a:buNone/>
            </a:pPr>
            <a:endParaRPr lang="sr-Latn-CS" sz="2800" b="1" dirty="0" smtClean="0">
              <a:solidFill>
                <a:srgbClr val="FFFF00"/>
              </a:solidFill>
            </a:endParaRPr>
          </a:p>
          <a:p>
            <a:pPr algn="just" eaLnBrk="1" hangingPunct="1">
              <a:lnSpc>
                <a:spcPct val="80000"/>
              </a:lnSpc>
              <a:buFontTx/>
              <a:buNone/>
            </a:pPr>
            <a:r>
              <a:rPr lang="sr-Latn-CS" sz="2800" dirty="0" smtClean="0">
                <a:solidFill>
                  <a:srgbClr val="FFFF00"/>
                </a:solidFill>
                <a:cs typeface="Arial" pitchFamily="34" charset="0"/>
              </a:rPr>
              <a:t>→престанак стварања </a:t>
            </a:r>
            <a:r>
              <a:rPr lang="sr-Latn-CS" sz="2800" dirty="0" smtClean="0">
                <a:solidFill>
                  <a:srgbClr val="FFFF00"/>
                </a:solidFill>
                <a:cs typeface="Arial" pitchFamily="34" charset="0"/>
              </a:rPr>
              <a:t>АТ</a:t>
            </a:r>
            <a:r>
              <a:rPr lang="en-US" sz="2800" dirty="0" smtClean="0">
                <a:solidFill>
                  <a:srgbClr val="FFFF00"/>
                </a:solidFill>
                <a:cs typeface="Arial" pitchFamily="34" charset="0"/>
              </a:rPr>
              <a:t>P</a:t>
            </a:r>
            <a:r>
              <a:rPr lang="sr-Latn-CS" sz="2800" dirty="0" smtClean="0">
                <a:solidFill>
                  <a:srgbClr val="FFFF00"/>
                </a:solidFill>
                <a:cs typeface="Arial" pitchFamily="34" charset="0"/>
              </a:rPr>
              <a:t>-а</a:t>
            </a:r>
            <a:r>
              <a:rPr lang="sr-Latn-CS" sz="2800" dirty="0" smtClean="0">
                <a:solidFill>
                  <a:srgbClr val="FFFF00"/>
                </a:solidFill>
                <a:cs typeface="Arial" pitchFamily="34" charset="0"/>
              </a:rPr>
              <a:t>→престанак ћелијског дисања→смрт ћелије→протоплазматични отров</a:t>
            </a:r>
          </a:p>
          <a:p>
            <a:pPr algn="just" eaLnBrk="1" hangingPunct="1">
              <a:lnSpc>
                <a:spcPct val="80000"/>
              </a:lnSpc>
            </a:pPr>
            <a:endParaRPr lang="sr-Latn-CS" sz="2800" dirty="0" smtClean="0"/>
          </a:p>
          <a:p>
            <a:pPr algn="just" eaLnBrk="1" hangingPunct="1">
              <a:lnSpc>
                <a:spcPct val="80000"/>
              </a:lnSpc>
              <a:buFontTx/>
              <a:buNone/>
            </a:pPr>
            <a:r>
              <a:rPr lang="sr-Latn-CS" sz="2000" dirty="0" smtClean="0"/>
              <a:t>			</a:t>
            </a:r>
          </a:p>
        </p:txBody>
      </p:sp>
    </p:spTree>
    <p:extLst>
      <p:ext uri="{BB962C8B-B14F-4D97-AF65-F5344CB8AC3E}">
        <p14:creationId xmlns:p14="http://schemas.microsoft.com/office/powerpoint/2010/main" val="750744088"/>
      </p:ext>
    </p:extLst>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67608" y="188914"/>
            <a:ext cx="8230772" cy="706437"/>
          </a:xfrm>
        </p:spPr>
        <p:txBody>
          <a:bodyPr/>
          <a:lstStyle/>
          <a:p>
            <a:pPr eaLnBrk="1" hangingPunct="1"/>
            <a:r>
              <a:rPr lang="sr-Latn-CS" sz="4000" b="1" smtClean="0">
                <a:solidFill>
                  <a:srgbClr val="FFFF00"/>
                </a:solidFill>
              </a:rPr>
              <a:t>Симптоми тровања</a:t>
            </a:r>
            <a:endParaRPr lang="sr-Latn-CS" sz="4000" smtClean="0">
              <a:solidFill>
                <a:srgbClr val="FFFF00"/>
              </a:solidFill>
            </a:endParaRPr>
          </a:p>
        </p:txBody>
      </p:sp>
      <p:sp>
        <p:nvSpPr>
          <p:cNvPr id="88067" name="Rectangle 3"/>
          <p:cNvSpPr>
            <a:spLocks noGrp="1" noChangeArrowheads="1"/>
          </p:cNvSpPr>
          <p:nvPr>
            <p:ph idx="1"/>
          </p:nvPr>
        </p:nvSpPr>
        <p:spPr>
          <a:xfrm>
            <a:off x="304905" y="838200"/>
            <a:ext cx="8229307" cy="5327650"/>
          </a:xfrm>
          <a:ln>
            <a:miter lim="800000"/>
            <a:headEnd/>
            <a:tailEnd/>
          </a:ln>
          <a:extLst/>
        </p:spPr>
        <p:txBody>
          <a:bodyPr numCol="2" rtlCol="0">
            <a:normAutofit fontScale="92500"/>
          </a:bodyPr>
          <a:lstStyle/>
          <a:p>
            <a:pPr eaLnBrk="1" fontAlgn="auto" hangingPunct="1">
              <a:lnSpc>
                <a:spcPct val="80000"/>
              </a:lnSpc>
              <a:spcAft>
                <a:spcPts val="0"/>
              </a:spcAft>
              <a:buFontTx/>
              <a:buNone/>
              <a:defRPr/>
            </a:pPr>
            <a:r>
              <a:rPr lang="sr-Cyrl-RS" sz="2400" dirty="0" smtClean="0">
                <a:solidFill>
                  <a:srgbClr val="FFFF00"/>
                </a:solidFill>
              </a:rPr>
              <a:t>Ниска</a:t>
            </a:r>
            <a:r>
              <a:rPr lang="sr-Latn-CS" sz="2400" dirty="0" smtClean="0">
                <a:solidFill>
                  <a:srgbClr val="FFFF00"/>
                </a:solidFill>
              </a:rPr>
              <a:t> </a:t>
            </a:r>
            <a:r>
              <a:rPr lang="sr-Cyrl-RS" sz="2400" dirty="0" smtClean="0">
                <a:solidFill>
                  <a:srgbClr val="FFFF00"/>
                </a:solidFill>
              </a:rPr>
              <a:t>експозиција</a:t>
            </a:r>
            <a:r>
              <a:rPr lang="sr-Latn-CS" sz="2400" dirty="0" smtClean="0">
                <a:solidFill>
                  <a:srgbClr val="FFFF00"/>
                </a:solidFill>
              </a:rPr>
              <a:t>:</a:t>
            </a:r>
          </a:p>
          <a:p>
            <a:pPr eaLnBrk="1" fontAlgn="auto" hangingPunct="1">
              <a:lnSpc>
                <a:spcPct val="80000"/>
              </a:lnSpc>
              <a:spcAft>
                <a:spcPts val="0"/>
              </a:spcAft>
              <a:buFont typeface="Wingdings" pitchFamily="2" charset="2"/>
              <a:buChar char="v"/>
              <a:defRPr/>
            </a:pPr>
            <a:r>
              <a:rPr lang="sr-Cyrl-RS" sz="2400" dirty="0" smtClean="0">
                <a:solidFill>
                  <a:srgbClr val="FFFF00"/>
                </a:solidFill>
              </a:rPr>
              <a:t>иритација</a:t>
            </a:r>
            <a:r>
              <a:rPr lang="sr-Latn-CS" sz="2400" dirty="0" smtClean="0">
                <a:solidFill>
                  <a:srgbClr val="FFFF00"/>
                </a:solidFill>
              </a:rPr>
              <a:t> </a:t>
            </a:r>
            <a:r>
              <a:rPr lang="sr-Cyrl-RS" sz="2400" dirty="0" smtClean="0">
                <a:solidFill>
                  <a:srgbClr val="FFFF00"/>
                </a:solidFill>
              </a:rPr>
              <a:t>горњих</a:t>
            </a:r>
            <a:r>
              <a:rPr lang="sr-Latn-CS" sz="2400" dirty="0" smtClean="0">
                <a:solidFill>
                  <a:srgbClr val="FFFF00"/>
                </a:solidFill>
              </a:rPr>
              <a:t> </a:t>
            </a:r>
            <a:r>
              <a:rPr lang="sr-Cyrl-RS" sz="2400" dirty="0" smtClean="0">
                <a:solidFill>
                  <a:srgbClr val="FFFF00"/>
                </a:solidFill>
              </a:rPr>
              <a:t>дисајних</a:t>
            </a:r>
            <a:r>
              <a:rPr lang="sr-Latn-CS" sz="2400" dirty="0" smtClean="0">
                <a:solidFill>
                  <a:srgbClr val="FFFF00"/>
                </a:solidFill>
              </a:rPr>
              <a:t> </a:t>
            </a:r>
            <a:r>
              <a:rPr lang="sr-Cyrl-RS" sz="2400" dirty="0" smtClean="0">
                <a:solidFill>
                  <a:srgbClr val="FFFF00"/>
                </a:solidFill>
              </a:rPr>
              <a:t>путева</a:t>
            </a:r>
            <a:r>
              <a:rPr lang="sr-Latn-CS" sz="2400" dirty="0" smtClean="0">
                <a:solidFill>
                  <a:srgbClr val="FFFF00"/>
                </a:solidFill>
              </a:rPr>
              <a:t> </a:t>
            </a:r>
            <a:r>
              <a:rPr lang="sr-Cyrl-RS" sz="2400" dirty="0" smtClean="0">
                <a:solidFill>
                  <a:srgbClr val="FFFF00"/>
                </a:solidFill>
              </a:rPr>
              <a:t>и</a:t>
            </a:r>
            <a:r>
              <a:rPr lang="sr-Latn-CS" sz="2400" dirty="0" smtClean="0">
                <a:solidFill>
                  <a:srgbClr val="FFFF00"/>
                </a:solidFill>
              </a:rPr>
              <a:t> </a:t>
            </a:r>
            <a:r>
              <a:rPr lang="sr-Cyrl-RS" sz="2400" dirty="0" smtClean="0">
                <a:solidFill>
                  <a:srgbClr val="FFFF00"/>
                </a:solidFill>
              </a:rPr>
              <a:t>очију</a:t>
            </a:r>
            <a:r>
              <a:rPr lang="sr-Latn-CS" sz="2400" dirty="0" smtClean="0">
                <a:solidFill>
                  <a:srgbClr val="FFFF00"/>
                </a:solidFill>
              </a:rPr>
              <a:t> (</a:t>
            </a:r>
            <a:r>
              <a:rPr lang="sr-Cyrl-RS" sz="2400" dirty="0" smtClean="0">
                <a:solidFill>
                  <a:srgbClr val="FFFF00"/>
                </a:solidFill>
              </a:rPr>
              <a:t>коњуктивитис</a:t>
            </a:r>
            <a:r>
              <a:rPr lang="sr-Latn-CS" sz="2400" dirty="0" smtClean="0">
                <a:solidFill>
                  <a:srgbClr val="FFFF00"/>
                </a:solidFill>
              </a:rPr>
              <a:t>, </a:t>
            </a:r>
            <a:r>
              <a:rPr lang="sr-Cyrl-RS" sz="2400" dirty="0" smtClean="0">
                <a:solidFill>
                  <a:srgbClr val="FFFF00"/>
                </a:solidFill>
              </a:rPr>
              <a:t>кашаљ</a:t>
            </a:r>
            <a:r>
              <a:rPr lang="sr-Latn-CS" sz="2400" dirty="0" smtClean="0">
                <a:solidFill>
                  <a:srgbClr val="FFFF00"/>
                </a:solidFill>
              </a:rPr>
              <a:t>)</a:t>
            </a:r>
          </a:p>
          <a:p>
            <a:pPr eaLnBrk="1" fontAlgn="auto" hangingPunct="1">
              <a:lnSpc>
                <a:spcPct val="80000"/>
              </a:lnSpc>
              <a:spcAft>
                <a:spcPts val="0"/>
              </a:spcAft>
              <a:buFont typeface="Wingdings" pitchFamily="2" charset="2"/>
              <a:buChar char="v"/>
              <a:defRPr/>
            </a:pPr>
            <a:r>
              <a:rPr lang="sr-Cyrl-RS" sz="2400" dirty="0" smtClean="0">
                <a:solidFill>
                  <a:srgbClr val="FFFF00"/>
                </a:solidFill>
              </a:rPr>
              <a:t>зелено</a:t>
            </a:r>
            <a:r>
              <a:rPr lang="sr-Latn-CS" sz="2400" dirty="0" smtClean="0">
                <a:solidFill>
                  <a:srgbClr val="FFFF00"/>
                </a:solidFill>
              </a:rPr>
              <a:t>-</a:t>
            </a:r>
            <a:r>
              <a:rPr lang="sr-Cyrl-RS" sz="2400" dirty="0" smtClean="0">
                <a:solidFill>
                  <a:srgbClr val="FFFF00"/>
                </a:solidFill>
              </a:rPr>
              <a:t>сива</a:t>
            </a:r>
            <a:r>
              <a:rPr lang="sr-Latn-CS" sz="2400" dirty="0" smtClean="0">
                <a:solidFill>
                  <a:srgbClr val="FFFF00"/>
                </a:solidFill>
              </a:rPr>
              <a:t> </a:t>
            </a:r>
            <a:r>
              <a:rPr lang="sr-Cyrl-RS" sz="2400" dirty="0" smtClean="0">
                <a:solidFill>
                  <a:srgbClr val="FFFF00"/>
                </a:solidFill>
              </a:rPr>
              <a:t>линија</a:t>
            </a:r>
            <a:r>
              <a:rPr lang="sr-Latn-CS" sz="2400" dirty="0" smtClean="0">
                <a:solidFill>
                  <a:srgbClr val="FFFF00"/>
                </a:solidFill>
              </a:rPr>
              <a:t> </a:t>
            </a:r>
            <a:r>
              <a:rPr lang="sr-Cyrl-RS" sz="2400" dirty="0" smtClean="0">
                <a:solidFill>
                  <a:srgbClr val="FFFF00"/>
                </a:solidFill>
              </a:rPr>
              <a:t>на</a:t>
            </a:r>
            <a:r>
              <a:rPr lang="sr-Latn-CS" sz="2400" dirty="0" smtClean="0">
                <a:solidFill>
                  <a:srgbClr val="FFFF00"/>
                </a:solidFill>
              </a:rPr>
              <a:t> </a:t>
            </a:r>
            <a:r>
              <a:rPr lang="sr-Cyrl-RS" sz="2400" dirty="0" smtClean="0">
                <a:solidFill>
                  <a:srgbClr val="FFFF00"/>
                </a:solidFill>
              </a:rPr>
              <a:t>гингиви</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главобоља</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астениа</a:t>
            </a:r>
            <a:r>
              <a:rPr lang="sr-Latn-CS" sz="2400" dirty="0" smtClean="0">
                <a:solidFill>
                  <a:srgbClr val="FFFF00"/>
                </a:solidFill>
              </a:rPr>
              <a:t> (</a:t>
            </a:r>
            <a:r>
              <a:rPr lang="sr-Cyrl-RS" sz="2400" dirty="0" smtClean="0">
                <a:solidFill>
                  <a:srgbClr val="FFFF00"/>
                </a:solidFill>
              </a:rPr>
              <a:t>малаксалост</a:t>
            </a:r>
            <a:r>
              <a:rPr lang="sr-Latn-CS" sz="2400" dirty="0" smtClean="0">
                <a:solidFill>
                  <a:srgbClr val="FFFF00"/>
                </a:solidFill>
              </a:rPr>
              <a:t>)</a:t>
            </a:r>
          </a:p>
          <a:p>
            <a:pPr eaLnBrk="1" fontAlgn="auto" hangingPunct="1">
              <a:lnSpc>
                <a:spcPct val="80000"/>
              </a:lnSpc>
              <a:spcAft>
                <a:spcPts val="0"/>
              </a:spcAft>
              <a:buFont typeface="Wingdings" pitchFamily="2" charset="2"/>
              <a:buChar char="v"/>
              <a:defRPr/>
            </a:pPr>
            <a:r>
              <a:rPr lang="sr-Cyrl-RS" sz="2400" dirty="0" smtClean="0">
                <a:solidFill>
                  <a:srgbClr val="FFFF00"/>
                </a:solidFill>
              </a:rPr>
              <a:t>несвестица</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врстоглавица</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бронхитис</a:t>
            </a:r>
            <a:endParaRPr lang="sr-Latn-CS" sz="2400" dirty="0" smtClean="0">
              <a:solidFill>
                <a:srgbClr val="FFFF00"/>
              </a:solidFill>
            </a:endParaRPr>
          </a:p>
          <a:p>
            <a:pPr eaLnBrk="1" fontAlgn="auto" hangingPunct="1">
              <a:lnSpc>
                <a:spcPct val="80000"/>
              </a:lnSpc>
              <a:spcAft>
                <a:spcPts val="0"/>
              </a:spcAft>
              <a:defRPr/>
            </a:pPr>
            <a:endParaRPr lang="en-US" sz="2400" dirty="0" smtClean="0">
              <a:solidFill>
                <a:srgbClr val="FFFF00"/>
              </a:solidFill>
            </a:endParaRPr>
          </a:p>
          <a:p>
            <a:pPr eaLnBrk="1" fontAlgn="auto" hangingPunct="1">
              <a:lnSpc>
                <a:spcPct val="80000"/>
              </a:lnSpc>
              <a:spcAft>
                <a:spcPts val="0"/>
              </a:spcAft>
              <a:defRPr/>
            </a:pPr>
            <a:endParaRPr lang="en-US" sz="2400" dirty="0">
              <a:solidFill>
                <a:srgbClr val="FFFF00"/>
              </a:solidFill>
            </a:endParaRPr>
          </a:p>
          <a:p>
            <a:pPr eaLnBrk="1" fontAlgn="auto" hangingPunct="1">
              <a:lnSpc>
                <a:spcPct val="80000"/>
              </a:lnSpc>
              <a:spcAft>
                <a:spcPts val="0"/>
              </a:spcAft>
              <a:defRPr/>
            </a:pPr>
            <a:endParaRPr lang="en-US" sz="2400" dirty="0" smtClean="0">
              <a:solidFill>
                <a:srgbClr val="FFFF00"/>
              </a:solidFill>
            </a:endParaRPr>
          </a:p>
          <a:p>
            <a:pPr eaLnBrk="1" fontAlgn="auto" hangingPunct="1">
              <a:lnSpc>
                <a:spcPct val="80000"/>
              </a:lnSpc>
              <a:spcAft>
                <a:spcPts val="0"/>
              </a:spcAft>
              <a:defRPr/>
            </a:pPr>
            <a:endParaRPr lang="en-US" sz="2400" dirty="0">
              <a:solidFill>
                <a:srgbClr val="FFFF00"/>
              </a:solidFill>
            </a:endParaRPr>
          </a:p>
          <a:p>
            <a:pPr marL="0" indent="0" eaLnBrk="1" fontAlgn="auto" hangingPunct="1">
              <a:lnSpc>
                <a:spcPct val="80000"/>
              </a:lnSpc>
              <a:spcAft>
                <a:spcPts val="0"/>
              </a:spcAft>
              <a:buFontTx/>
              <a:buNone/>
              <a:defRPr/>
            </a:pPr>
            <a:endParaRPr lang="sr-Latn-CS" sz="2400" dirty="0" smtClean="0">
              <a:solidFill>
                <a:srgbClr val="FFFF00"/>
              </a:solidFill>
            </a:endParaRPr>
          </a:p>
          <a:p>
            <a:pPr eaLnBrk="1" fontAlgn="auto" hangingPunct="1">
              <a:lnSpc>
                <a:spcPct val="80000"/>
              </a:lnSpc>
              <a:spcAft>
                <a:spcPts val="0"/>
              </a:spcAft>
              <a:buFontTx/>
              <a:buNone/>
              <a:defRPr/>
            </a:pPr>
            <a:endParaRPr lang="en-US" sz="2400" dirty="0" smtClean="0">
              <a:solidFill>
                <a:srgbClr val="FFFF00"/>
              </a:solidFill>
            </a:endParaRPr>
          </a:p>
          <a:p>
            <a:pPr eaLnBrk="1" fontAlgn="auto" hangingPunct="1">
              <a:lnSpc>
                <a:spcPct val="80000"/>
              </a:lnSpc>
              <a:spcAft>
                <a:spcPts val="0"/>
              </a:spcAft>
              <a:buFontTx/>
              <a:buNone/>
              <a:defRPr/>
            </a:pPr>
            <a:r>
              <a:rPr lang="sr-Cyrl-RS" sz="2400" dirty="0" smtClean="0">
                <a:solidFill>
                  <a:srgbClr val="FFFF00"/>
                </a:solidFill>
              </a:rPr>
              <a:t>Висока</a:t>
            </a:r>
            <a:r>
              <a:rPr lang="sr-Latn-CS" sz="2400" dirty="0" smtClean="0">
                <a:solidFill>
                  <a:srgbClr val="FFFF00"/>
                </a:solidFill>
              </a:rPr>
              <a:t> </a:t>
            </a:r>
            <a:r>
              <a:rPr lang="sr-Cyrl-RS" sz="2400" dirty="0" smtClean="0">
                <a:solidFill>
                  <a:srgbClr val="FFFF00"/>
                </a:solidFill>
              </a:rPr>
              <a:t>експозиција</a:t>
            </a:r>
            <a:r>
              <a:rPr lang="sr-Latn-CS" sz="2400" dirty="0" smtClean="0">
                <a:solidFill>
                  <a:srgbClr val="FFFF00"/>
                </a:solidFill>
              </a:rPr>
              <a:t> (</a:t>
            </a:r>
            <a:r>
              <a:rPr lang="sr-Cyrl-RS" sz="2400" dirty="0" smtClean="0">
                <a:solidFill>
                  <a:srgbClr val="FFFF00"/>
                </a:solidFill>
              </a:rPr>
              <a:t>резултира</a:t>
            </a:r>
            <a:r>
              <a:rPr lang="sr-Latn-CS" sz="2400" dirty="0" smtClean="0">
                <a:solidFill>
                  <a:srgbClr val="FFFF00"/>
                </a:solidFill>
              </a:rPr>
              <a:t> </a:t>
            </a:r>
            <a:r>
              <a:rPr lang="sr-Cyrl-RS" sz="2400" dirty="0" smtClean="0">
                <a:solidFill>
                  <a:srgbClr val="FFFF00"/>
                </a:solidFill>
              </a:rPr>
              <a:t>неуролошким</a:t>
            </a:r>
            <a:r>
              <a:rPr lang="sr-Latn-CS" sz="2400" dirty="0" smtClean="0">
                <a:solidFill>
                  <a:srgbClr val="FFFF00"/>
                </a:solidFill>
              </a:rPr>
              <a:t> </a:t>
            </a:r>
            <a:r>
              <a:rPr lang="sr-Cyrl-RS" sz="2400" dirty="0" smtClean="0">
                <a:solidFill>
                  <a:srgbClr val="FFFF00"/>
                </a:solidFill>
              </a:rPr>
              <a:t>и</a:t>
            </a:r>
            <a:r>
              <a:rPr lang="sr-Latn-CS" sz="2400" dirty="0" smtClean="0">
                <a:solidFill>
                  <a:srgbClr val="FFFF00"/>
                </a:solidFill>
              </a:rPr>
              <a:t> </a:t>
            </a:r>
            <a:r>
              <a:rPr lang="sr-Cyrl-RS" sz="2400" dirty="0" smtClean="0">
                <a:solidFill>
                  <a:srgbClr val="FFFF00"/>
                </a:solidFill>
              </a:rPr>
              <a:t>пулмонарним</a:t>
            </a:r>
            <a:r>
              <a:rPr lang="sr-Latn-CS" sz="2400" dirty="0" smtClean="0">
                <a:solidFill>
                  <a:srgbClr val="FFFF00"/>
                </a:solidFill>
              </a:rPr>
              <a:t> </a:t>
            </a:r>
            <a:r>
              <a:rPr lang="sr-Cyrl-RS" sz="2400" dirty="0" smtClean="0">
                <a:solidFill>
                  <a:srgbClr val="FFFF00"/>
                </a:solidFill>
              </a:rPr>
              <a:t>симптомима</a:t>
            </a:r>
            <a:r>
              <a:rPr lang="sr-Latn-CS" sz="2400" dirty="0" smtClean="0">
                <a:solidFill>
                  <a:srgbClr val="FFFF00"/>
                </a:solidFill>
              </a:rPr>
              <a:t>)</a:t>
            </a:r>
          </a:p>
          <a:p>
            <a:pPr eaLnBrk="1" fontAlgn="auto" hangingPunct="1">
              <a:lnSpc>
                <a:spcPct val="80000"/>
              </a:lnSpc>
              <a:spcAft>
                <a:spcPts val="0"/>
              </a:spcAft>
              <a:buFont typeface="Wingdings" pitchFamily="2" charset="2"/>
              <a:buChar char="v"/>
              <a:defRPr/>
            </a:pPr>
            <a:r>
              <a:rPr lang="sr-Cyrl-RS" sz="2400" dirty="0" smtClean="0">
                <a:solidFill>
                  <a:srgbClr val="FFFF00"/>
                </a:solidFill>
              </a:rPr>
              <a:t>кашаљ</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диспнеа</a:t>
            </a:r>
            <a:r>
              <a:rPr lang="sr-Latn-CS" sz="2400" dirty="0" smtClean="0">
                <a:solidFill>
                  <a:srgbClr val="FFFF00"/>
                </a:solidFill>
              </a:rPr>
              <a:t> (</a:t>
            </a:r>
            <a:r>
              <a:rPr lang="sr-Cyrl-RS" sz="2400" dirty="0" smtClean="0">
                <a:solidFill>
                  <a:srgbClr val="FFFF00"/>
                </a:solidFill>
              </a:rPr>
              <a:t>поремећај</a:t>
            </a:r>
            <a:r>
              <a:rPr lang="sr-Latn-CS" sz="2400" dirty="0" smtClean="0">
                <a:solidFill>
                  <a:srgbClr val="FFFF00"/>
                </a:solidFill>
              </a:rPr>
              <a:t> </a:t>
            </a:r>
            <a:r>
              <a:rPr lang="sr-Cyrl-RS" sz="2400" dirty="0" smtClean="0">
                <a:solidFill>
                  <a:srgbClr val="FFFF00"/>
                </a:solidFill>
              </a:rPr>
              <a:t>у</a:t>
            </a:r>
            <a:r>
              <a:rPr lang="sr-Latn-CS" sz="2400" dirty="0" smtClean="0">
                <a:solidFill>
                  <a:srgbClr val="FFFF00"/>
                </a:solidFill>
              </a:rPr>
              <a:t> </a:t>
            </a:r>
            <a:r>
              <a:rPr lang="sr-Cyrl-RS" sz="2400" dirty="0" smtClean="0">
                <a:solidFill>
                  <a:srgbClr val="FFFF00"/>
                </a:solidFill>
              </a:rPr>
              <a:t>дисању</a:t>
            </a:r>
            <a:r>
              <a:rPr lang="sr-Latn-CS" sz="2400" dirty="0" smtClean="0">
                <a:solidFill>
                  <a:srgbClr val="FFFF00"/>
                </a:solidFill>
              </a:rPr>
              <a:t>)</a:t>
            </a:r>
          </a:p>
          <a:p>
            <a:pPr eaLnBrk="1" fontAlgn="auto" hangingPunct="1">
              <a:lnSpc>
                <a:spcPct val="80000"/>
              </a:lnSpc>
              <a:spcAft>
                <a:spcPts val="0"/>
              </a:spcAft>
              <a:buFont typeface="Wingdings" pitchFamily="2" charset="2"/>
              <a:buChar char="v"/>
              <a:defRPr/>
            </a:pPr>
            <a:r>
              <a:rPr lang="sr-Cyrl-RS" sz="2400" dirty="0" smtClean="0">
                <a:solidFill>
                  <a:srgbClr val="FFFF00"/>
                </a:solidFill>
              </a:rPr>
              <a:t>вертиго</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конфузија</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мука</a:t>
            </a:r>
            <a:r>
              <a:rPr lang="sr-Latn-CS" sz="2400" dirty="0" smtClean="0">
                <a:solidFill>
                  <a:srgbClr val="FFFF00"/>
                </a:solidFill>
              </a:rPr>
              <a:t> </a:t>
            </a:r>
            <a:r>
              <a:rPr lang="sr-Cyrl-RS" sz="2400" dirty="0" smtClean="0">
                <a:solidFill>
                  <a:srgbClr val="FFFF00"/>
                </a:solidFill>
              </a:rPr>
              <a:t>и</a:t>
            </a:r>
            <a:r>
              <a:rPr lang="sr-Latn-CS" sz="2400" dirty="0" smtClean="0">
                <a:solidFill>
                  <a:srgbClr val="FFFF00"/>
                </a:solidFill>
              </a:rPr>
              <a:t> </a:t>
            </a:r>
            <a:r>
              <a:rPr lang="sr-Cyrl-RS" sz="2400" dirty="0" smtClean="0">
                <a:solidFill>
                  <a:srgbClr val="FFFF00"/>
                </a:solidFill>
              </a:rPr>
              <a:t>повраћање</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могућ</a:t>
            </a:r>
            <a:r>
              <a:rPr lang="sr-Latn-CS" sz="2400" dirty="0" smtClean="0">
                <a:solidFill>
                  <a:srgbClr val="FFFF00"/>
                </a:solidFill>
              </a:rPr>
              <a:t> </a:t>
            </a:r>
            <a:r>
              <a:rPr lang="sr-Cyrl-RS" sz="2400" dirty="0" smtClean="0">
                <a:solidFill>
                  <a:srgbClr val="FFFF00"/>
                </a:solidFill>
              </a:rPr>
              <a:t>губитак</a:t>
            </a:r>
            <a:r>
              <a:rPr lang="sr-Latn-CS" sz="2400" dirty="0" smtClean="0">
                <a:solidFill>
                  <a:srgbClr val="FFFF00"/>
                </a:solidFill>
              </a:rPr>
              <a:t> </a:t>
            </a:r>
            <a:r>
              <a:rPr lang="sr-Cyrl-RS" sz="2400" dirty="0" smtClean="0">
                <a:solidFill>
                  <a:srgbClr val="FFFF00"/>
                </a:solidFill>
              </a:rPr>
              <a:t>свести</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дрхтавица</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агитираност</a:t>
            </a:r>
            <a:endParaRPr lang="sr-Latn-CS" sz="2400" dirty="0" smtClean="0">
              <a:solidFill>
                <a:srgbClr val="FFFF00"/>
              </a:solidFill>
            </a:endParaRPr>
          </a:p>
          <a:p>
            <a:pPr eaLnBrk="1" fontAlgn="auto" hangingPunct="1">
              <a:lnSpc>
                <a:spcPct val="80000"/>
              </a:lnSpc>
              <a:spcAft>
                <a:spcPts val="0"/>
              </a:spcAft>
              <a:defRPr/>
            </a:pPr>
            <a:endParaRPr lang="sr-Latn-CS" sz="2400" dirty="0" smtClean="0">
              <a:solidFill>
                <a:srgbClr val="FFFF00"/>
              </a:solidFill>
            </a:endParaRPr>
          </a:p>
          <a:p>
            <a:pPr eaLnBrk="1" fontAlgn="auto" hangingPunct="1">
              <a:lnSpc>
                <a:spcPct val="80000"/>
              </a:lnSpc>
              <a:spcAft>
                <a:spcPts val="0"/>
              </a:spcAft>
              <a:buFontTx/>
              <a:buNone/>
              <a:defRPr/>
            </a:pPr>
            <a:r>
              <a:rPr lang="sr-Cyrl-RS" sz="2400" dirty="0" smtClean="0">
                <a:solidFill>
                  <a:srgbClr val="FFFF00"/>
                </a:solidFill>
              </a:rPr>
              <a:t>Веома</a:t>
            </a:r>
            <a:r>
              <a:rPr lang="sr-Latn-CS" sz="2400" dirty="0" smtClean="0">
                <a:solidFill>
                  <a:srgbClr val="FFFF00"/>
                </a:solidFill>
              </a:rPr>
              <a:t> </a:t>
            </a:r>
            <a:r>
              <a:rPr lang="sr-Cyrl-RS" sz="2400" dirty="0" smtClean="0">
                <a:solidFill>
                  <a:srgbClr val="FFFF00"/>
                </a:solidFill>
              </a:rPr>
              <a:t>високе</a:t>
            </a:r>
            <a:r>
              <a:rPr lang="sr-Latn-CS" sz="2400" dirty="0" smtClean="0">
                <a:solidFill>
                  <a:srgbClr val="FFFF00"/>
                </a:solidFill>
              </a:rPr>
              <a:t> </a:t>
            </a:r>
            <a:r>
              <a:rPr lang="sr-Cyrl-RS" sz="2400" dirty="0" smtClean="0">
                <a:solidFill>
                  <a:srgbClr val="FFFF00"/>
                </a:solidFill>
              </a:rPr>
              <a:t>концентрације</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инфаркт</a:t>
            </a:r>
            <a:r>
              <a:rPr lang="sr-Latn-CS" sz="2400" dirty="0" smtClean="0">
                <a:solidFill>
                  <a:srgbClr val="FFFF00"/>
                </a:solidFill>
              </a:rPr>
              <a:t> </a:t>
            </a:r>
            <a:r>
              <a:rPr lang="sr-Cyrl-RS" sz="2400" dirty="0" smtClean="0">
                <a:solidFill>
                  <a:srgbClr val="FFFF00"/>
                </a:solidFill>
              </a:rPr>
              <a:t>миокарда</a:t>
            </a:r>
            <a:endParaRPr lang="sr-Latn-CS" sz="2400" dirty="0" smtClean="0">
              <a:solidFill>
                <a:srgbClr val="FFFF00"/>
              </a:solidFill>
            </a:endParaRPr>
          </a:p>
          <a:p>
            <a:pPr eaLnBrk="1" fontAlgn="auto" hangingPunct="1">
              <a:lnSpc>
                <a:spcPct val="80000"/>
              </a:lnSpc>
              <a:spcAft>
                <a:spcPts val="0"/>
              </a:spcAft>
              <a:buFont typeface="Wingdings" pitchFamily="2" charset="2"/>
              <a:buChar char="v"/>
              <a:defRPr/>
            </a:pPr>
            <a:r>
              <a:rPr lang="sr-Cyrl-RS" sz="2400" dirty="0" smtClean="0">
                <a:solidFill>
                  <a:srgbClr val="FFFF00"/>
                </a:solidFill>
              </a:rPr>
              <a:t>колапс</a:t>
            </a:r>
            <a:r>
              <a:rPr lang="sr-Latn-CS" sz="2400" dirty="0" smtClean="0">
                <a:solidFill>
                  <a:srgbClr val="FFFF00"/>
                </a:solidFill>
              </a:rPr>
              <a:t> </a:t>
            </a:r>
            <a:r>
              <a:rPr lang="sr-Cyrl-RS" sz="2400" dirty="0" smtClean="0">
                <a:solidFill>
                  <a:srgbClr val="FFFF00"/>
                </a:solidFill>
              </a:rPr>
              <a:t>кардиореспираторног</a:t>
            </a:r>
            <a:r>
              <a:rPr lang="sr-Latn-CS" sz="2400" dirty="0" smtClean="0">
                <a:solidFill>
                  <a:srgbClr val="FFFF00"/>
                </a:solidFill>
              </a:rPr>
              <a:t> </a:t>
            </a:r>
            <a:r>
              <a:rPr lang="sr-Cyrl-RS" sz="2400" dirty="0" smtClean="0">
                <a:solidFill>
                  <a:srgbClr val="FFFF00"/>
                </a:solidFill>
              </a:rPr>
              <a:t>система</a:t>
            </a:r>
            <a:endParaRPr lang="sr-Latn-CS" sz="2400" dirty="0" smtClean="0">
              <a:solidFill>
                <a:srgbClr val="FFFF00"/>
              </a:solidFill>
            </a:endParaRPr>
          </a:p>
        </p:txBody>
      </p:sp>
    </p:spTree>
    <p:extLst>
      <p:ext uri="{BB962C8B-B14F-4D97-AF65-F5344CB8AC3E}">
        <p14:creationId xmlns:p14="http://schemas.microsoft.com/office/powerpoint/2010/main" val="1120449173"/>
      </p:ext>
    </p:extLst>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3"/>
          <p:cNvSpPr>
            <a:spLocks noGrp="1" noChangeArrowheads="1"/>
          </p:cNvSpPr>
          <p:nvPr>
            <p:ph idx="1"/>
          </p:nvPr>
        </p:nvSpPr>
        <p:spPr>
          <a:xfrm>
            <a:off x="467608" y="1125538"/>
            <a:ext cx="8676392" cy="4525962"/>
          </a:xfrm>
        </p:spPr>
        <p:txBody>
          <a:bodyPr/>
          <a:lstStyle/>
          <a:p>
            <a:pPr eaLnBrk="1" hangingPunct="1">
              <a:lnSpc>
                <a:spcPct val="80000"/>
              </a:lnSpc>
            </a:pPr>
            <a:endParaRPr lang="sr-Latn-CS" sz="2800" smtClean="0"/>
          </a:p>
          <a:p>
            <a:pPr lvl="1" eaLnBrk="1" hangingPunct="1">
              <a:lnSpc>
                <a:spcPct val="80000"/>
              </a:lnSpc>
            </a:pPr>
            <a:r>
              <a:rPr lang="sr-Latn-CS" sz="2400" smtClean="0">
                <a:solidFill>
                  <a:srgbClr val="FFFF00"/>
                </a:solidFill>
              </a:rPr>
              <a:t>Присуство </a:t>
            </a:r>
            <a:r>
              <a:rPr lang="en-US" sz="2400" smtClean="0">
                <a:solidFill>
                  <a:srgbClr val="FFFF00"/>
                </a:solidFill>
              </a:rPr>
              <a:t>H</a:t>
            </a:r>
            <a:r>
              <a:rPr lang="sr-Latn-CS" sz="2400" baseline="-25000" smtClean="0">
                <a:solidFill>
                  <a:srgbClr val="FFFF00"/>
                </a:solidFill>
              </a:rPr>
              <a:t>2</a:t>
            </a:r>
            <a:r>
              <a:rPr lang="en-US" sz="2400" smtClean="0">
                <a:solidFill>
                  <a:srgbClr val="FFFF00"/>
                </a:solidFill>
              </a:rPr>
              <a:t>S</a:t>
            </a:r>
            <a:r>
              <a:rPr lang="sr-Latn-CS" sz="2400" smtClean="0">
                <a:solidFill>
                  <a:srgbClr val="FFFF00"/>
                </a:solidFill>
              </a:rPr>
              <a:t> се тренутно констатује, због кактеристичног непријатног мириса.</a:t>
            </a:r>
          </a:p>
          <a:p>
            <a:pPr lvl="1" eaLnBrk="1" hangingPunct="1">
              <a:lnSpc>
                <a:spcPct val="80000"/>
              </a:lnSpc>
            </a:pPr>
            <a:endParaRPr lang="sr-Latn-CS" sz="2400" smtClean="0">
              <a:solidFill>
                <a:srgbClr val="FFFF00"/>
              </a:solidFill>
            </a:endParaRPr>
          </a:p>
          <a:p>
            <a:pPr lvl="1" eaLnBrk="1" hangingPunct="1">
              <a:lnSpc>
                <a:spcPct val="80000"/>
              </a:lnSpc>
            </a:pPr>
            <a:r>
              <a:rPr lang="sr-Latn-CS" sz="2400" smtClean="0">
                <a:solidFill>
                  <a:srgbClr val="FFFF00"/>
                </a:solidFill>
              </a:rPr>
              <a:t>Сатурација чула се дешава при ниској експозицији 150 ппм (сатурациони процеп).</a:t>
            </a:r>
          </a:p>
          <a:p>
            <a:pPr lvl="1" eaLnBrk="1" hangingPunct="1">
              <a:lnSpc>
                <a:spcPct val="80000"/>
              </a:lnSpc>
            </a:pPr>
            <a:endParaRPr lang="sr-Latn-CS" sz="2400" smtClean="0">
              <a:solidFill>
                <a:srgbClr val="FFFF00"/>
              </a:solidFill>
            </a:endParaRPr>
          </a:p>
          <a:p>
            <a:pPr lvl="1" eaLnBrk="1" hangingPunct="1">
              <a:lnSpc>
                <a:spcPct val="80000"/>
              </a:lnSpc>
            </a:pPr>
            <a:r>
              <a:rPr lang="sr-Latn-CS" sz="2400" smtClean="0">
                <a:solidFill>
                  <a:srgbClr val="FFFF00"/>
                </a:solidFill>
              </a:rPr>
              <a:t>Услед смањеног утрошка О</a:t>
            </a:r>
            <a:r>
              <a:rPr lang="sr-Latn-CS" sz="2400" baseline="-25000" smtClean="0">
                <a:solidFill>
                  <a:srgbClr val="FFFF00"/>
                </a:solidFill>
              </a:rPr>
              <a:t>2</a:t>
            </a:r>
            <a:r>
              <a:rPr lang="sr-Latn-CS" sz="2400" smtClean="0">
                <a:solidFill>
                  <a:srgbClr val="FFFF00"/>
                </a:solidFill>
              </a:rPr>
              <a:t>, </a:t>
            </a:r>
            <a:r>
              <a:rPr lang="en-US" sz="2400" smtClean="0">
                <a:solidFill>
                  <a:srgbClr val="FFFF00"/>
                </a:solidFill>
              </a:rPr>
              <a:t>pp</a:t>
            </a:r>
            <a:r>
              <a:rPr lang="sr-Latn-CS" sz="2400" smtClean="0">
                <a:solidFill>
                  <a:srgbClr val="FFFF00"/>
                </a:solidFill>
              </a:rPr>
              <a:t>О</a:t>
            </a:r>
            <a:r>
              <a:rPr lang="sr-Latn-CS" sz="2400" baseline="-25000" smtClean="0">
                <a:solidFill>
                  <a:srgbClr val="FFFF00"/>
                </a:solidFill>
              </a:rPr>
              <a:t>2</a:t>
            </a:r>
            <a:r>
              <a:rPr lang="sr-Latn-CS" sz="2400" smtClean="0">
                <a:solidFill>
                  <a:srgbClr val="FFFF00"/>
                </a:solidFill>
              </a:rPr>
              <a:t> у крви може бити изузетно висок.</a:t>
            </a:r>
          </a:p>
          <a:p>
            <a:pPr lvl="1" eaLnBrk="1" hangingPunct="1">
              <a:lnSpc>
                <a:spcPct val="80000"/>
              </a:lnSpc>
            </a:pPr>
            <a:endParaRPr lang="sr-Latn-CS" sz="2400" smtClean="0">
              <a:solidFill>
                <a:srgbClr val="FFFF00"/>
              </a:solidFill>
            </a:endParaRPr>
          </a:p>
          <a:p>
            <a:pPr lvl="1" eaLnBrk="1" hangingPunct="1">
              <a:lnSpc>
                <a:spcPct val="80000"/>
              </a:lnSpc>
            </a:pPr>
            <a:r>
              <a:rPr lang="en-US" sz="2400" smtClean="0">
                <a:solidFill>
                  <a:srgbClr val="FFFF00"/>
                </a:solidFill>
              </a:rPr>
              <a:t>H</a:t>
            </a:r>
            <a:r>
              <a:rPr lang="sr-Latn-CS" sz="2400" baseline="-25000" smtClean="0">
                <a:solidFill>
                  <a:srgbClr val="FFFF00"/>
                </a:solidFill>
              </a:rPr>
              <a:t>2</a:t>
            </a:r>
            <a:r>
              <a:rPr lang="en-US" sz="2400" smtClean="0">
                <a:solidFill>
                  <a:srgbClr val="FFFF00"/>
                </a:solidFill>
              </a:rPr>
              <a:t>S</a:t>
            </a:r>
            <a:r>
              <a:rPr lang="sr-Latn-CS" sz="2400" smtClean="0">
                <a:solidFill>
                  <a:srgbClr val="FFFF00"/>
                </a:solidFill>
              </a:rPr>
              <a:t> токсичност може бити удружена са карбоксихемоглобинемијом и  метхемоглобинемијом, зависно од извора </a:t>
            </a:r>
            <a:r>
              <a:rPr lang="en-US" sz="2400" smtClean="0">
                <a:solidFill>
                  <a:srgbClr val="FFFF00"/>
                </a:solidFill>
              </a:rPr>
              <a:t>H</a:t>
            </a:r>
            <a:r>
              <a:rPr lang="sr-Latn-CS" sz="2400" baseline="-25000" smtClean="0">
                <a:solidFill>
                  <a:srgbClr val="FFFF00"/>
                </a:solidFill>
              </a:rPr>
              <a:t>2</a:t>
            </a:r>
            <a:r>
              <a:rPr lang="en-US" sz="2400" smtClean="0">
                <a:solidFill>
                  <a:srgbClr val="FFFF00"/>
                </a:solidFill>
              </a:rPr>
              <a:t>S</a:t>
            </a:r>
            <a:r>
              <a:rPr lang="sr-Latn-CS" sz="2400" smtClean="0">
                <a:solidFill>
                  <a:srgbClr val="FFFF00"/>
                </a:solidFill>
              </a:rPr>
              <a:t>.</a:t>
            </a:r>
          </a:p>
          <a:p>
            <a:pPr eaLnBrk="1" hangingPunct="1">
              <a:lnSpc>
                <a:spcPct val="80000"/>
              </a:lnSpc>
            </a:pPr>
            <a:endParaRPr lang="sr-Latn-CS" sz="2800" smtClean="0">
              <a:solidFill>
                <a:srgbClr val="FFFF00"/>
              </a:solidFill>
            </a:endParaRPr>
          </a:p>
        </p:txBody>
      </p:sp>
    </p:spTree>
    <p:extLst>
      <p:ext uri="{BB962C8B-B14F-4D97-AF65-F5344CB8AC3E}">
        <p14:creationId xmlns:p14="http://schemas.microsoft.com/office/powerpoint/2010/main" val="2796650073"/>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304800"/>
            <a:ext cx="8686800" cy="865188"/>
          </a:xfrm>
        </p:spPr>
        <p:txBody>
          <a:bodyPr>
            <a:normAutofit fontScale="90000"/>
          </a:bodyPr>
          <a:lstStyle/>
          <a:p>
            <a:pPr eaLnBrk="1" hangingPunct="1"/>
            <a:r>
              <a:rPr lang="sr-Cyrl-CS" sz="2800" b="1" smtClean="0">
                <a:latin typeface="Times New Roman" pitchFamily="18" charset="0"/>
              </a:rPr>
              <a:t>ЛАНАЦ</a:t>
            </a:r>
            <a:r>
              <a:rPr lang="sr-Latn-CS" sz="2800" b="1" smtClean="0">
                <a:latin typeface="Times New Roman" pitchFamily="18" charset="0"/>
              </a:rPr>
              <a:t> </a:t>
            </a:r>
            <a:r>
              <a:rPr lang="sr-Cyrl-CS" sz="2800" b="1" smtClean="0">
                <a:latin typeface="Times New Roman" pitchFamily="18" charset="0"/>
              </a:rPr>
              <a:t>ПРОЦЕСА</a:t>
            </a:r>
            <a:r>
              <a:rPr lang="sr-Latn-CS" sz="2800" b="1" smtClean="0">
                <a:latin typeface="Times New Roman" pitchFamily="18" charset="0"/>
              </a:rPr>
              <a:t> </a:t>
            </a:r>
            <a:r>
              <a:rPr lang="sr-Cyrl-CS" sz="2800" b="1" smtClean="0">
                <a:latin typeface="Times New Roman" pitchFamily="18" charset="0"/>
              </a:rPr>
              <a:t>ЗАГАЂЕЊА</a:t>
            </a:r>
            <a:r>
              <a:rPr lang="sr-Latn-CS" sz="2800" b="1" smtClean="0">
                <a:latin typeface="Times New Roman" pitchFamily="18" charset="0"/>
              </a:rPr>
              <a:t> </a:t>
            </a:r>
            <a:r>
              <a:rPr lang="sr-Cyrl-CS" sz="2800" b="1" smtClean="0">
                <a:latin typeface="Times New Roman" pitchFamily="18" charset="0"/>
              </a:rPr>
              <a:t>ЖИВОТНЕ</a:t>
            </a:r>
            <a:r>
              <a:rPr lang="sr-Latn-CS" sz="2800" b="1" smtClean="0">
                <a:latin typeface="Times New Roman" pitchFamily="18" charset="0"/>
              </a:rPr>
              <a:t> </a:t>
            </a:r>
            <a:r>
              <a:rPr lang="sr-Cyrl-CS" sz="2800" b="1" smtClean="0">
                <a:latin typeface="Times New Roman" pitchFamily="18" charset="0"/>
              </a:rPr>
              <a:t>СРЕДИНЕ</a:t>
            </a:r>
            <a:endParaRPr lang="sr-Latn-CS" sz="2800" b="1" smtClean="0">
              <a:latin typeface="Times New Roman" pitchFamily="18" charset="0"/>
            </a:endParaRPr>
          </a:p>
        </p:txBody>
      </p:sp>
      <p:pic>
        <p:nvPicPr>
          <p:cNvPr id="3277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240971" y="1600200"/>
            <a:ext cx="6662057" cy="4525963"/>
          </a:xfrm>
          <a:noFill/>
          <a:ln w="38100" cmpd="dbl">
            <a:solidFill>
              <a:schemeClr val="tx1"/>
            </a:solidFill>
            <a:miter lim="800000"/>
            <a:headEnd/>
            <a:tailEnd/>
          </a:ln>
        </p:spPr>
      </p:pic>
    </p:spTree>
    <p:extLst>
      <p:ext uri="{BB962C8B-B14F-4D97-AF65-F5344CB8AC3E}">
        <p14:creationId xmlns:p14="http://schemas.microsoft.com/office/powerpoint/2010/main" val="28001847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0" y="228600"/>
            <a:ext cx="9144000" cy="850900"/>
          </a:xfrm>
        </p:spPr>
        <p:txBody>
          <a:bodyPr/>
          <a:lstStyle/>
          <a:p>
            <a:pPr eaLnBrk="1" hangingPunct="1"/>
            <a:r>
              <a:rPr lang="sr-Latn-CS" b="1" smtClean="0">
                <a:solidFill>
                  <a:srgbClr val="FFFF00"/>
                </a:solidFill>
              </a:rPr>
              <a:t>Мере прве помоћи и терапија</a:t>
            </a:r>
          </a:p>
        </p:txBody>
      </p:sp>
      <p:sp>
        <p:nvSpPr>
          <p:cNvPr id="136195" name="Rectangle 3"/>
          <p:cNvSpPr>
            <a:spLocks noGrp="1" noChangeArrowheads="1"/>
          </p:cNvSpPr>
          <p:nvPr>
            <p:ph idx="1"/>
          </p:nvPr>
        </p:nvSpPr>
        <p:spPr>
          <a:xfrm>
            <a:off x="250662" y="1371600"/>
            <a:ext cx="8893338" cy="5297488"/>
          </a:xfrm>
        </p:spPr>
        <p:txBody>
          <a:bodyPr/>
          <a:lstStyle/>
          <a:p>
            <a:pPr algn="just" eaLnBrk="1" hangingPunct="1">
              <a:lnSpc>
                <a:spcPct val="80000"/>
              </a:lnSpc>
              <a:buFont typeface="Wingdings" pitchFamily="2" charset="2"/>
              <a:buChar char="v"/>
            </a:pPr>
            <a:r>
              <a:rPr lang="sr-Latn-CS" sz="2000" b="1" smtClean="0">
                <a:solidFill>
                  <a:srgbClr val="FFFF00"/>
                </a:solidFill>
              </a:rPr>
              <a:t>прекид експозиције</a:t>
            </a:r>
          </a:p>
          <a:p>
            <a:pPr algn="just" eaLnBrk="1" hangingPunct="1">
              <a:lnSpc>
                <a:spcPct val="80000"/>
              </a:lnSpc>
              <a:buFont typeface="Wingdings" pitchFamily="2" charset="2"/>
              <a:buChar char="v"/>
            </a:pPr>
            <a:r>
              <a:rPr lang="sr-Latn-CS" sz="2000" b="1" smtClean="0">
                <a:solidFill>
                  <a:srgbClr val="FFFF00"/>
                </a:solidFill>
              </a:rPr>
              <a:t>вештачко дисање или кисеоник/хипербарична комора</a:t>
            </a:r>
          </a:p>
          <a:p>
            <a:pPr algn="just" eaLnBrk="1" hangingPunct="1">
              <a:lnSpc>
                <a:spcPct val="80000"/>
              </a:lnSpc>
              <a:buFont typeface="Wingdings" pitchFamily="2" charset="2"/>
              <a:buChar char="v"/>
            </a:pPr>
            <a:r>
              <a:rPr lang="sr-Latn-CS" sz="2000" b="1" smtClean="0">
                <a:solidFill>
                  <a:srgbClr val="FFFF00"/>
                </a:solidFill>
              </a:rPr>
              <a:t>давање метхемоглобинизаната </a:t>
            </a:r>
            <a:r>
              <a:rPr lang="sr-Latn-CS" sz="2000" smtClean="0">
                <a:solidFill>
                  <a:srgbClr val="FFFF00"/>
                </a:solidFill>
              </a:rPr>
              <a:t>(инхалација </a:t>
            </a:r>
            <a:r>
              <a:rPr lang="sr-Latn-CS" sz="2000" b="1" i="1" smtClean="0">
                <a:solidFill>
                  <a:srgbClr val="FFFF00"/>
                </a:solidFill>
              </a:rPr>
              <a:t>амил нитритом</a:t>
            </a:r>
            <a:r>
              <a:rPr lang="sr-Latn-CS" sz="2000" smtClean="0">
                <a:solidFill>
                  <a:srgbClr val="FFFF00"/>
                </a:solidFill>
              </a:rPr>
              <a:t> и/или </a:t>
            </a:r>
            <a:r>
              <a:rPr lang="en-US" sz="2000" smtClean="0">
                <a:solidFill>
                  <a:srgbClr val="FFFF00"/>
                </a:solidFill>
              </a:rPr>
              <a:t>i.v.</a:t>
            </a:r>
            <a:r>
              <a:rPr lang="sr-Latn-CS" sz="2000" smtClean="0">
                <a:solidFill>
                  <a:srgbClr val="FFFF00"/>
                </a:solidFill>
              </a:rPr>
              <a:t> </a:t>
            </a:r>
            <a:r>
              <a:rPr lang="en-US" sz="2000" smtClean="0">
                <a:solidFill>
                  <a:srgbClr val="FFFF00"/>
                </a:solidFill>
              </a:rPr>
              <a:t>N</a:t>
            </a:r>
            <a:r>
              <a:rPr lang="sr-Latn-CS" sz="2000" b="1" i="1" smtClean="0">
                <a:solidFill>
                  <a:srgbClr val="FFFF00"/>
                </a:solidFill>
              </a:rPr>
              <a:t>а-нитрит</a:t>
            </a:r>
            <a:r>
              <a:rPr lang="sr-Latn-CS" sz="2000" i="1" smtClean="0">
                <a:solidFill>
                  <a:srgbClr val="FFFF00"/>
                </a:solidFill>
              </a:rPr>
              <a:t>)</a:t>
            </a:r>
            <a:r>
              <a:rPr lang="sr-Latn-CS" sz="2000" i="1" smtClean="0">
                <a:solidFill>
                  <a:srgbClr val="FFFF00"/>
                </a:solidFill>
                <a:cs typeface="Arial" pitchFamily="34" charset="0"/>
              </a:rPr>
              <a:t>→</a:t>
            </a:r>
            <a:r>
              <a:rPr lang="sr-Latn-CS" sz="2000" smtClean="0">
                <a:solidFill>
                  <a:srgbClr val="FFFF00"/>
                </a:solidFill>
              </a:rPr>
              <a:t>води стварању метхемоглобинемије. </a:t>
            </a:r>
            <a:endParaRPr lang="en-US" sz="2000" smtClean="0">
              <a:solidFill>
                <a:srgbClr val="FFFF00"/>
              </a:solidFill>
            </a:endParaRPr>
          </a:p>
          <a:p>
            <a:pPr algn="just" eaLnBrk="1" hangingPunct="1">
              <a:lnSpc>
                <a:spcPct val="80000"/>
              </a:lnSpc>
              <a:buFont typeface="Wingdings" pitchFamily="2" charset="2"/>
              <a:buChar char="v"/>
            </a:pPr>
            <a:r>
              <a:rPr lang="en-US" sz="2400" smtClean="0">
                <a:solidFill>
                  <a:srgbClr val="FFFF00"/>
                </a:solidFill>
              </a:rPr>
              <a:t>H</a:t>
            </a:r>
            <a:r>
              <a:rPr lang="sr-Latn-CS" sz="2400" baseline="-25000" smtClean="0">
                <a:solidFill>
                  <a:srgbClr val="FFFF00"/>
                </a:solidFill>
              </a:rPr>
              <a:t>2</a:t>
            </a:r>
            <a:r>
              <a:rPr lang="en-US" sz="2400" smtClean="0">
                <a:solidFill>
                  <a:srgbClr val="FFFF00"/>
                </a:solidFill>
              </a:rPr>
              <a:t>S</a:t>
            </a:r>
            <a:r>
              <a:rPr lang="sr-Latn-CS" sz="2400" b="1" smtClean="0">
                <a:solidFill>
                  <a:srgbClr val="FF0066"/>
                </a:solidFill>
              </a:rPr>
              <a:t> има много већи афинитет за метхемоглобин него за ћелијске цитохроме, чиме се постиже нижа метаболичка токсичност.</a:t>
            </a:r>
          </a:p>
          <a:p>
            <a:pPr algn="just" eaLnBrk="1" hangingPunct="1">
              <a:lnSpc>
                <a:spcPct val="80000"/>
              </a:lnSpc>
              <a:buClr>
                <a:schemeClr val="tx1"/>
              </a:buClr>
              <a:buFont typeface="Wingdings" pitchFamily="2" charset="2"/>
              <a:buChar char="v"/>
            </a:pPr>
            <a:r>
              <a:rPr lang="sr-Latn-CS" sz="2000" b="1" i="1" smtClean="0">
                <a:solidFill>
                  <a:srgbClr val="FFFF00"/>
                </a:solidFill>
              </a:rPr>
              <a:t>Бронходилататори</a:t>
            </a:r>
            <a:r>
              <a:rPr lang="sr-Latn-CS" sz="2000" b="1" smtClean="0">
                <a:solidFill>
                  <a:srgbClr val="FFFF00"/>
                </a:solidFill>
              </a:rPr>
              <a:t> </a:t>
            </a:r>
            <a:r>
              <a:rPr lang="sr-Latn-CS" sz="2000" smtClean="0">
                <a:solidFill>
                  <a:srgbClr val="FFFF00"/>
                </a:solidFill>
              </a:rPr>
              <a:t>– су ефективни у отклањању реверзног бронхоспазма, насталог  услед алергијског или иритантног ефекта Х</a:t>
            </a:r>
            <a:r>
              <a:rPr lang="sr-Latn-CS" sz="2000" baseline="-25000" smtClean="0">
                <a:solidFill>
                  <a:srgbClr val="FFFF00"/>
                </a:solidFill>
              </a:rPr>
              <a:t>2</a:t>
            </a:r>
            <a:r>
              <a:rPr lang="sr-Latn-CS" sz="2000" smtClean="0">
                <a:solidFill>
                  <a:srgbClr val="FFFF00"/>
                </a:solidFill>
              </a:rPr>
              <a:t>С преко комбиновних алфа-адренергичких и бета-адренергичких агонистичких акција. Додатна опција код третмана перзистентног бронхоспазма укључује антихолинергике (блокира се деловање ацетилхолина на нивоу глатких мишића, и долази до бронходилатације). </a:t>
            </a:r>
          </a:p>
          <a:p>
            <a:pPr algn="just" eaLnBrk="1" hangingPunct="1">
              <a:lnSpc>
                <a:spcPct val="80000"/>
              </a:lnSpc>
              <a:buClr>
                <a:schemeClr val="tx1"/>
              </a:buClr>
              <a:buFont typeface="Wingdings" pitchFamily="2" charset="2"/>
              <a:buChar char="v"/>
            </a:pPr>
            <a:r>
              <a:rPr lang="sr-Latn-CS" sz="2000" b="1" smtClean="0">
                <a:solidFill>
                  <a:srgbClr val="FFFF00"/>
                </a:solidFill>
              </a:rPr>
              <a:t>Бета агонисти</a:t>
            </a:r>
            <a:r>
              <a:rPr lang="en-US" sz="2000" smtClean="0">
                <a:solidFill>
                  <a:srgbClr val="FFFF00"/>
                </a:solidFill>
              </a:rPr>
              <a:t> -</a:t>
            </a:r>
            <a:r>
              <a:rPr lang="sr-Latn-CS" sz="2000" smtClean="0">
                <a:solidFill>
                  <a:srgbClr val="FFFF00"/>
                </a:solidFill>
              </a:rPr>
              <a:t> у третману бронхоспазма (норадреналинског типа). Опушта бронхијалну глатку мускулатуру деловањем на бета2 рецепторе, са незнатним ефектом на</a:t>
            </a:r>
            <a:r>
              <a:rPr lang="en-US" sz="2000" smtClean="0">
                <a:solidFill>
                  <a:srgbClr val="FFFF00"/>
                </a:solidFill>
              </a:rPr>
              <a:t> </a:t>
            </a:r>
            <a:r>
              <a:rPr lang="sr-Latn-CS" sz="2000" smtClean="0">
                <a:solidFill>
                  <a:srgbClr val="FFFF00"/>
                </a:solidFill>
              </a:rPr>
              <a:t>брзину рада срца.</a:t>
            </a:r>
          </a:p>
        </p:txBody>
      </p:sp>
    </p:spTree>
    <p:extLst>
      <p:ext uri="{BB962C8B-B14F-4D97-AF65-F5344CB8AC3E}">
        <p14:creationId xmlns:p14="http://schemas.microsoft.com/office/powerpoint/2010/main" val="3741127823"/>
      </p:ext>
    </p:extLst>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ctrTitle"/>
          </p:nvPr>
        </p:nvSpPr>
        <p:spPr/>
        <p:txBody>
          <a:bodyPr rtlCol="0">
            <a:normAutofit fontScale="90000"/>
          </a:bodyPr>
          <a:lstStyle/>
          <a:p>
            <a:pPr eaLnBrk="1" fontAlgn="auto" hangingPunct="1">
              <a:spcAft>
                <a:spcPts val="0"/>
              </a:spcAft>
              <a:defRPr/>
            </a:pPr>
            <a:r>
              <a:rPr lang="sr-Latn-CS" sz="5400" b="1" smtClean="0">
                <a:solidFill>
                  <a:srgbClr val="FFFF00"/>
                </a:solidFill>
              </a:rPr>
              <a:t>Азотни оксиди</a:t>
            </a:r>
            <a:br>
              <a:rPr lang="sr-Latn-CS" sz="5400" b="1" smtClean="0">
                <a:solidFill>
                  <a:srgbClr val="FFFF00"/>
                </a:solidFill>
              </a:rPr>
            </a:br>
            <a:r>
              <a:rPr lang="en-US" sz="5400" b="1" smtClean="0">
                <a:solidFill>
                  <a:srgbClr val="FFFF00"/>
                </a:solidFill>
              </a:rPr>
              <a:t>N</a:t>
            </a:r>
            <a:r>
              <a:rPr lang="sr-Latn-CS" sz="5400" b="1" smtClean="0">
                <a:solidFill>
                  <a:srgbClr val="FFFF00"/>
                </a:solidFill>
              </a:rPr>
              <a:t>Оx</a:t>
            </a:r>
          </a:p>
        </p:txBody>
      </p:sp>
    </p:spTree>
    <p:extLst>
      <p:ext uri="{BB962C8B-B14F-4D97-AF65-F5344CB8AC3E}">
        <p14:creationId xmlns:p14="http://schemas.microsoft.com/office/powerpoint/2010/main" val="156417216"/>
      </p:ext>
    </p:extLst>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467608" y="68264"/>
            <a:ext cx="8230772" cy="922337"/>
          </a:xfrm>
        </p:spPr>
        <p:txBody>
          <a:bodyPr/>
          <a:lstStyle/>
          <a:p>
            <a:pPr eaLnBrk="1" hangingPunct="1"/>
            <a:r>
              <a:rPr lang="sr-Latn-CS" sz="2800" b="1" smtClean="0">
                <a:solidFill>
                  <a:srgbClr val="FFFF00"/>
                </a:solidFill>
              </a:rPr>
              <a:t>Азотни оксиди (</a:t>
            </a:r>
            <a:r>
              <a:rPr lang="en-US" sz="2800" b="1" smtClean="0">
                <a:solidFill>
                  <a:srgbClr val="FFFF00"/>
                </a:solidFill>
              </a:rPr>
              <a:t>N</a:t>
            </a:r>
            <a:r>
              <a:rPr lang="sr-Latn-CS" sz="2800" b="1" smtClean="0">
                <a:solidFill>
                  <a:srgbClr val="FFFF00"/>
                </a:solidFill>
              </a:rPr>
              <a:t>Оx)</a:t>
            </a:r>
            <a:endParaRPr lang="sr-Latn-CS" sz="2800" smtClean="0">
              <a:solidFill>
                <a:srgbClr val="FFFF00"/>
              </a:solidFill>
            </a:endParaRPr>
          </a:p>
        </p:txBody>
      </p:sp>
      <p:sp>
        <p:nvSpPr>
          <p:cNvPr id="92163" name="Rectangle 3"/>
          <p:cNvSpPr>
            <a:spLocks noGrp="1" noChangeArrowheads="1"/>
          </p:cNvSpPr>
          <p:nvPr>
            <p:ph idx="1"/>
          </p:nvPr>
        </p:nvSpPr>
        <p:spPr>
          <a:xfrm>
            <a:off x="152449" y="990600"/>
            <a:ext cx="8839102" cy="5589588"/>
          </a:xfrm>
          <a:ln>
            <a:miter lim="800000"/>
            <a:headEnd/>
            <a:tailEnd/>
          </a:ln>
          <a:extLst/>
        </p:spPr>
        <p:txBody>
          <a:bodyPr numCol="2" rtlCol="0">
            <a:normAutofit/>
          </a:bodyPr>
          <a:lstStyle/>
          <a:p>
            <a:pPr algn="just" eaLnBrk="1" fontAlgn="auto" hangingPunct="1">
              <a:lnSpc>
                <a:spcPct val="80000"/>
              </a:lnSpc>
              <a:spcAft>
                <a:spcPts val="0"/>
              </a:spcAft>
              <a:buFont typeface="Wingdings" pitchFamily="2" charset="2"/>
              <a:buChar char="Ø"/>
              <a:defRPr/>
            </a:pPr>
            <a:r>
              <a:rPr lang="sr-Cyrl-RS" sz="2000" dirty="0" smtClean="0">
                <a:solidFill>
                  <a:schemeClr val="bg1"/>
                </a:solidFill>
              </a:rPr>
              <a:t>Азот</a:t>
            </a:r>
            <a:r>
              <a:rPr lang="sr-Latn-CS" sz="2000" dirty="0" smtClean="0">
                <a:solidFill>
                  <a:schemeClr val="bg1"/>
                </a:solidFill>
              </a:rPr>
              <a:t> </a:t>
            </a:r>
            <a:r>
              <a:rPr lang="sr-Cyrl-RS" sz="2000" dirty="0" smtClean="0">
                <a:solidFill>
                  <a:schemeClr val="bg1"/>
                </a:solidFill>
              </a:rPr>
              <a:t>субоксид</a:t>
            </a:r>
            <a:r>
              <a:rPr lang="sr-Latn-CS" sz="2000" dirty="0" smtClean="0">
                <a:solidFill>
                  <a:schemeClr val="bg1"/>
                </a:solidFill>
              </a:rPr>
              <a:t> (</a:t>
            </a:r>
            <a:r>
              <a:rPr lang="en-US" sz="2000" dirty="0">
                <a:solidFill>
                  <a:schemeClr val="bg1"/>
                </a:solidFill>
              </a:rPr>
              <a:t>N</a:t>
            </a:r>
            <a:r>
              <a:rPr lang="sr-Latn-CS" sz="2000" baseline="-25000" dirty="0" smtClean="0">
                <a:solidFill>
                  <a:schemeClr val="bg1"/>
                </a:solidFill>
              </a:rPr>
              <a:t>2</a:t>
            </a:r>
            <a:r>
              <a:rPr lang="sr-Cyrl-RS" sz="2000" dirty="0" smtClean="0">
                <a:solidFill>
                  <a:schemeClr val="bg1"/>
                </a:solidFill>
              </a:rPr>
              <a:t>О</a:t>
            </a:r>
            <a:r>
              <a:rPr lang="sr-Latn-CS" sz="2000" dirty="0" smtClean="0">
                <a:solidFill>
                  <a:schemeClr val="bg1"/>
                </a:solidFill>
              </a:rPr>
              <a:t>), </a:t>
            </a:r>
            <a:r>
              <a:rPr lang="sr-Cyrl-RS" sz="2000" dirty="0" smtClean="0">
                <a:solidFill>
                  <a:schemeClr val="bg1"/>
                </a:solidFill>
              </a:rPr>
              <a:t>азот</a:t>
            </a:r>
            <a:r>
              <a:rPr lang="sr-Latn-CS" sz="2000" dirty="0" smtClean="0">
                <a:solidFill>
                  <a:schemeClr val="bg1"/>
                </a:solidFill>
              </a:rPr>
              <a:t>(</a:t>
            </a:r>
            <a:r>
              <a:rPr lang="en-US" sz="2000" dirty="0">
                <a:solidFill>
                  <a:schemeClr val="bg1"/>
                </a:solidFill>
              </a:rPr>
              <a:t>I</a:t>
            </a:r>
            <a:r>
              <a:rPr lang="sr-Latn-CS" sz="2000" dirty="0" smtClean="0">
                <a:solidFill>
                  <a:schemeClr val="bg1"/>
                </a:solidFill>
              </a:rPr>
              <a:t>) </a:t>
            </a:r>
            <a:r>
              <a:rPr lang="sr-Cyrl-RS" sz="2000" dirty="0" smtClean="0">
                <a:solidFill>
                  <a:schemeClr val="bg1"/>
                </a:solidFill>
              </a:rPr>
              <a:t>оксид</a:t>
            </a:r>
            <a:endParaRPr lang="sr-Latn-CS" sz="2000" dirty="0" smtClean="0">
              <a:solidFill>
                <a:schemeClr val="bg1"/>
              </a:solidFill>
            </a:endParaRPr>
          </a:p>
          <a:p>
            <a:pPr algn="just" eaLnBrk="1" fontAlgn="auto" hangingPunct="1">
              <a:lnSpc>
                <a:spcPct val="80000"/>
              </a:lnSpc>
              <a:spcAft>
                <a:spcPts val="0"/>
              </a:spcAft>
              <a:buFont typeface="Wingdings" pitchFamily="2" charset="2"/>
              <a:buNone/>
              <a:defRPr/>
            </a:pPr>
            <a:r>
              <a:rPr lang="sr-Cyrl-RS" sz="2000" dirty="0" smtClean="0">
                <a:solidFill>
                  <a:schemeClr val="bg1"/>
                </a:solidFill>
              </a:rPr>
              <a:t>безбојан</a:t>
            </a:r>
            <a:r>
              <a:rPr lang="sr-Latn-CS" sz="2000" dirty="0" smtClean="0">
                <a:solidFill>
                  <a:schemeClr val="bg1"/>
                </a:solidFill>
              </a:rPr>
              <a:t>, </a:t>
            </a:r>
            <a:r>
              <a:rPr lang="sr-Cyrl-RS" sz="2000" dirty="0" smtClean="0">
                <a:solidFill>
                  <a:schemeClr val="bg1"/>
                </a:solidFill>
              </a:rPr>
              <a:t>незапаљив</a:t>
            </a:r>
            <a:r>
              <a:rPr lang="sr-Latn-CS" sz="2000" dirty="0" smtClean="0">
                <a:solidFill>
                  <a:schemeClr val="bg1"/>
                </a:solidFill>
              </a:rPr>
              <a:t> </a:t>
            </a:r>
          </a:p>
          <a:p>
            <a:pPr algn="just" eaLnBrk="1" fontAlgn="auto" hangingPunct="1">
              <a:lnSpc>
                <a:spcPct val="80000"/>
              </a:lnSpc>
              <a:spcAft>
                <a:spcPts val="0"/>
              </a:spcAft>
              <a:buFont typeface="Wingdings" pitchFamily="2" charset="2"/>
              <a:buNone/>
              <a:defRPr/>
            </a:pPr>
            <a:r>
              <a:rPr lang="sr-Cyrl-RS" sz="2000" dirty="0" smtClean="0">
                <a:solidFill>
                  <a:schemeClr val="bg1"/>
                </a:solidFill>
              </a:rPr>
              <a:t>анестетик</a:t>
            </a:r>
            <a:r>
              <a:rPr lang="sr-Latn-CS" sz="2000" dirty="0" smtClean="0">
                <a:solidFill>
                  <a:schemeClr val="bg1"/>
                </a:solidFill>
              </a:rPr>
              <a:t>, </a:t>
            </a:r>
            <a:r>
              <a:rPr lang="sr-Cyrl-RS" sz="2000" dirty="0" smtClean="0">
                <a:solidFill>
                  <a:schemeClr val="bg1"/>
                </a:solidFill>
              </a:rPr>
              <a:t>гас</a:t>
            </a:r>
            <a:r>
              <a:rPr lang="sr-Latn-CS" sz="2000" dirty="0" smtClean="0">
                <a:solidFill>
                  <a:schemeClr val="bg1"/>
                </a:solidFill>
              </a:rPr>
              <a:t> </a:t>
            </a:r>
            <a:r>
              <a:rPr lang="sr-Cyrl-RS" sz="2000" dirty="0" smtClean="0">
                <a:solidFill>
                  <a:schemeClr val="bg1"/>
                </a:solidFill>
              </a:rPr>
              <a:t>смејавац</a:t>
            </a:r>
            <a:endParaRPr lang="sr-Latn-CS" sz="2000" dirty="0" smtClean="0">
              <a:solidFill>
                <a:schemeClr val="bg1"/>
              </a:solidFill>
            </a:endParaRPr>
          </a:p>
          <a:p>
            <a:pPr algn="just" eaLnBrk="1" fontAlgn="auto" hangingPunct="1">
              <a:lnSpc>
                <a:spcPct val="80000"/>
              </a:lnSpc>
              <a:spcAft>
                <a:spcPts val="0"/>
              </a:spcAft>
              <a:buFont typeface="Wingdings" pitchFamily="2" charset="2"/>
              <a:buNone/>
              <a:defRPr/>
            </a:pPr>
            <a:r>
              <a:rPr lang="sr-Cyrl-RS" sz="2000" dirty="0" smtClean="0">
                <a:solidFill>
                  <a:schemeClr val="bg1"/>
                </a:solidFill>
              </a:rPr>
              <a:t>један</a:t>
            </a:r>
            <a:r>
              <a:rPr lang="sr-Latn-CS" sz="2000" dirty="0" smtClean="0">
                <a:solidFill>
                  <a:schemeClr val="bg1"/>
                </a:solidFill>
              </a:rPr>
              <a:t> </a:t>
            </a:r>
            <a:r>
              <a:rPr lang="sr-Cyrl-RS" sz="2000" dirty="0" smtClean="0">
                <a:solidFill>
                  <a:schemeClr val="bg1"/>
                </a:solidFill>
              </a:rPr>
              <a:t>од</a:t>
            </a:r>
            <a:r>
              <a:rPr lang="sr-Latn-CS" sz="2000" dirty="0" smtClean="0">
                <a:solidFill>
                  <a:schemeClr val="bg1"/>
                </a:solidFill>
              </a:rPr>
              <a:t> </a:t>
            </a:r>
            <a:r>
              <a:rPr lang="sr-Cyrl-RS" sz="2000" dirty="0" smtClean="0">
                <a:solidFill>
                  <a:schemeClr val="bg1"/>
                </a:solidFill>
              </a:rPr>
              <a:t>гасова</a:t>
            </a:r>
            <a:r>
              <a:rPr lang="sr-Latn-CS" sz="2000" dirty="0" smtClean="0">
                <a:solidFill>
                  <a:schemeClr val="bg1"/>
                </a:solidFill>
              </a:rPr>
              <a:t> </a:t>
            </a:r>
            <a:r>
              <a:rPr lang="sr-Cyrl-RS" sz="2000" dirty="0" smtClean="0">
                <a:solidFill>
                  <a:schemeClr val="bg1"/>
                </a:solidFill>
              </a:rPr>
              <a:t>одговоран</a:t>
            </a:r>
            <a:r>
              <a:rPr lang="sr-Latn-CS" sz="2000" dirty="0" smtClean="0">
                <a:solidFill>
                  <a:schemeClr val="bg1"/>
                </a:solidFill>
              </a:rPr>
              <a:t> </a:t>
            </a:r>
            <a:r>
              <a:rPr lang="sr-Cyrl-RS" sz="2000" dirty="0" smtClean="0">
                <a:solidFill>
                  <a:schemeClr val="bg1"/>
                </a:solidFill>
              </a:rPr>
              <a:t>за</a:t>
            </a:r>
            <a:r>
              <a:rPr lang="sr-Latn-CS" sz="2000" dirty="0" smtClean="0">
                <a:solidFill>
                  <a:schemeClr val="bg1"/>
                </a:solidFill>
              </a:rPr>
              <a:t> </a:t>
            </a:r>
            <a:r>
              <a:rPr lang="sr-Cyrl-RS" sz="2000" dirty="0" smtClean="0">
                <a:solidFill>
                  <a:schemeClr val="bg1"/>
                </a:solidFill>
              </a:rPr>
              <a:t>ефекат</a:t>
            </a:r>
            <a:r>
              <a:rPr lang="sr-Latn-CS" sz="2000" dirty="0" smtClean="0">
                <a:solidFill>
                  <a:schemeClr val="bg1"/>
                </a:solidFill>
              </a:rPr>
              <a:t> </a:t>
            </a:r>
            <a:r>
              <a:rPr lang="sr-Cyrl-RS" sz="2000" dirty="0" smtClean="0">
                <a:solidFill>
                  <a:schemeClr val="bg1"/>
                </a:solidFill>
              </a:rPr>
              <a:t>стаклене</a:t>
            </a:r>
            <a:r>
              <a:rPr lang="sr-Latn-CS" sz="2000" dirty="0" smtClean="0">
                <a:solidFill>
                  <a:schemeClr val="bg1"/>
                </a:solidFill>
              </a:rPr>
              <a:t> </a:t>
            </a:r>
            <a:r>
              <a:rPr lang="sr-Cyrl-RS" sz="2000" dirty="0" smtClean="0">
                <a:solidFill>
                  <a:schemeClr val="bg1"/>
                </a:solidFill>
              </a:rPr>
              <a:t>баште</a:t>
            </a:r>
            <a:r>
              <a:rPr lang="sr-Latn-CS" sz="2000" dirty="0" smtClean="0">
                <a:solidFill>
                  <a:schemeClr val="bg1"/>
                </a:solidFill>
              </a:rPr>
              <a:t> </a:t>
            </a:r>
          </a:p>
          <a:p>
            <a:pPr algn="just" eaLnBrk="1" fontAlgn="auto" hangingPunct="1">
              <a:lnSpc>
                <a:spcPct val="80000"/>
              </a:lnSpc>
              <a:spcAft>
                <a:spcPts val="0"/>
              </a:spcAft>
              <a:buFont typeface="Wingdings" pitchFamily="2" charset="2"/>
              <a:buNone/>
              <a:defRPr/>
            </a:pPr>
            <a:endParaRPr lang="sr-Latn-CS" sz="2000" dirty="0" smtClean="0">
              <a:solidFill>
                <a:schemeClr val="bg1"/>
              </a:solidFill>
            </a:endParaRPr>
          </a:p>
          <a:p>
            <a:pPr algn="just" eaLnBrk="1" fontAlgn="auto" hangingPunct="1">
              <a:lnSpc>
                <a:spcPct val="80000"/>
              </a:lnSpc>
              <a:spcAft>
                <a:spcPts val="0"/>
              </a:spcAft>
              <a:buFont typeface="Wingdings" pitchFamily="2" charset="2"/>
              <a:buChar char="Ø"/>
              <a:defRPr/>
            </a:pPr>
            <a:r>
              <a:rPr lang="sr-Cyrl-RS" sz="2000" b="1" dirty="0" smtClean="0">
                <a:solidFill>
                  <a:schemeClr val="bg1"/>
                </a:solidFill>
              </a:rPr>
              <a:t>Азот</a:t>
            </a:r>
            <a:r>
              <a:rPr lang="sr-Latn-CS" sz="2000" b="1" dirty="0" smtClean="0">
                <a:solidFill>
                  <a:schemeClr val="bg1"/>
                </a:solidFill>
              </a:rPr>
              <a:t> </a:t>
            </a:r>
            <a:r>
              <a:rPr lang="sr-Cyrl-RS" sz="2000" b="1" dirty="0" smtClean="0">
                <a:solidFill>
                  <a:schemeClr val="bg1"/>
                </a:solidFill>
              </a:rPr>
              <a:t>моноксид</a:t>
            </a:r>
            <a:r>
              <a:rPr lang="sr-Latn-CS" sz="2000" b="1" dirty="0" smtClean="0">
                <a:solidFill>
                  <a:schemeClr val="bg1"/>
                </a:solidFill>
              </a:rPr>
              <a:t> (</a:t>
            </a:r>
            <a:r>
              <a:rPr lang="en-US" sz="2000" b="1" dirty="0">
                <a:solidFill>
                  <a:schemeClr val="bg1"/>
                </a:solidFill>
              </a:rPr>
              <a:t>N</a:t>
            </a:r>
            <a:r>
              <a:rPr lang="sr-Cyrl-RS" sz="2000" b="1" dirty="0" smtClean="0">
                <a:solidFill>
                  <a:schemeClr val="bg1"/>
                </a:solidFill>
              </a:rPr>
              <a:t>О</a:t>
            </a:r>
            <a:r>
              <a:rPr lang="sr-Latn-CS" sz="2000" b="1" dirty="0" smtClean="0">
                <a:solidFill>
                  <a:schemeClr val="bg1"/>
                </a:solidFill>
              </a:rPr>
              <a:t>), </a:t>
            </a:r>
            <a:r>
              <a:rPr lang="sr-Cyrl-RS" sz="2000" b="1" dirty="0" smtClean="0">
                <a:solidFill>
                  <a:schemeClr val="bg1"/>
                </a:solidFill>
              </a:rPr>
              <a:t>азот</a:t>
            </a:r>
            <a:r>
              <a:rPr lang="sr-Latn-CS" sz="2000" b="1" dirty="0" smtClean="0">
                <a:solidFill>
                  <a:schemeClr val="bg1"/>
                </a:solidFill>
              </a:rPr>
              <a:t>(</a:t>
            </a:r>
            <a:r>
              <a:rPr lang="en-US" sz="2000" b="1" dirty="0" smtClean="0">
                <a:solidFill>
                  <a:schemeClr val="bg1"/>
                </a:solidFill>
              </a:rPr>
              <a:t>II</a:t>
            </a:r>
            <a:r>
              <a:rPr lang="sr-Latn-CS" sz="2000" b="1" dirty="0" smtClean="0">
                <a:solidFill>
                  <a:schemeClr val="bg1"/>
                </a:solidFill>
              </a:rPr>
              <a:t>) </a:t>
            </a:r>
            <a:r>
              <a:rPr lang="sr-Cyrl-RS" sz="2000" b="1" dirty="0" smtClean="0">
                <a:solidFill>
                  <a:schemeClr val="bg1"/>
                </a:solidFill>
              </a:rPr>
              <a:t>оксид</a:t>
            </a:r>
            <a:endParaRPr lang="sr-Latn-CS" sz="2000" b="1" dirty="0" smtClean="0">
              <a:solidFill>
                <a:schemeClr val="bg1"/>
              </a:solidFill>
            </a:endParaRPr>
          </a:p>
          <a:p>
            <a:pPr eaLnBrk="1" fontAlgn="auto" hangingPunct="1">
              <a:lnSpc>
                <a:spcPct val="80000"/>
              </a:lnSpc>
              <a:spcBef>
                <a:spcPct val="0"/>
              </a:spcBef>
              <a:spcAft>
                <a:spcPts val="0"/>
              </a:spcAft>
              <a:buFontTx/>
              <a:buNone/>
              <a:defRPr/>
            </a:pPr>
            <a:r>
              <a:rPr lang="sr-Cyrl-RS" sz="2000" dirty="0" smtClean="0">
                <a:solidFill>
                  <a:schemeClr val="bg1"/>
                </a:solidFill>
              </a:rPr>
              <a:t>безбојан</a:t>
            </a:r>
            <a:r>
              <a:rPr lang="sr-Latn-CS" sz="2000" dirty="0" smtClean="0">
                <a:solidFill>
                  <a:schemeClr val="bg1"/>
                </a:solidFill>
              </a:rPr>
              <a:t>, </a:t>
            </a:r>
            <a:r>
              <a:rPr lang="sr-Cyrl-RS" sz="2000" dirty="0" smtClean="0">
                <a:solidFill>
                  <a:schemeClr val="bg1"/>
                </a:solidFill>
              </a:rPr>
              <a:t>без</a:t>
            </a:r>
            <a:r>
              <a:rPr lang="sr-Latn-CS" sz="2000" dirty="0" smtClean="0">
                <a:solidFill>
                  <a:schemeClr val="bg1"/>
                </a:solidFill>
              </a:rPr>
              <a:t> </a:t>
            </a:r>
            <a:r>
              <a:rPr lang="sr-Cyrl-RS" sz="2000" dirty="0" smtClean="0">
                <a:solidFill>
                  <a:schemeClr val="bg1"/>
                </a:solidFill>
              </a:rPr>
              <a:t>мириса</a:t>
            </a:r>
            <a:r>
              <a:rPr lang="sr-Latn-CS" sz="2000" dirty="0" smtClean="0">
                <a:solidFill>
                  <a:schemeClr val="bg1"/>
                </a:solidFill>
              </a:rPr>
              <a:t>, </a:t>
            </a:r>
            <a:r>
              <a:rPr lang="sr-Cyrl-RS" sz="2000" dirty="0" smtClean="0">
                <a:solidFill>
                  <a:schemeClr val="bg1"/>
                </a:solidFill>
              </a:rPr>
              <a:t>лакши</a:t>
            </a:r>
            <a:r>
              <a:rPr lang="sr-Latn-CS" sz="2000" dirty="0" smtClean="0">
                <a:solidFill>
                  <a:schemeClr val="bg1"/>
                </a:solidFill>
              </a:rPr>
              <a:t> </a:t>
            </a:r>
            <a:r>
              <a:rPr lang="sr-Cyrl-RS" sz="2000" dirty="0" smtClean="0">
                <a:solidFill>
                  <a:schemeClr val="bg1"/>
                </a:solidFill>
              </a:rPr>
              <a:t>од</a:t>
            </a:r>
            <a:r>
              <a:rPr lang="sr-Latn-CS" sz="2000" dirty="0" smtClean="0">
                <a:solidFill>
                  <a:schemeClr val="bg1"/>
                </a:solidFill>
              </a:rPr>
              <a:t> </a:t>
            </a:r>
            <a:r>
              <a:rPr lang="sr-Cyrl-RS" sz="2000" dirty="0" smtClean="0">
                <a:solidFill>
                  <a:schemeClr val="bg1"/>
                </a:solidFill>
              </a:rPr>
              <a:t>ваздуха</a:t>
            </a:r>
            <a:r>
              <a:rPr lang="sr-Latn-CS" sz="2000" dirty="0" smtClean="0">
                <a:solidFill>
                  <a:schemeClr val="bg1"/>
                </a:solidFill>
              </a:rPr>
              <a:t>, </a:t>
            </a:r>
            <a:r>
              <a:rPr lang="sr-Cyrl-RS" sz="2000" dirty="0" smtClean="0">
                <a:solidFill>
                  <a:schemeClr val="bg1"/>
                </a:solidFill>
              </a:rPr>
              <a:t>на</a:t>
            </a:r>
            <a:r>
              <a:rPr lang="sr-Latn-CS" sz="2000" dirty="0" smtClean="0">
                <a:solidFill>
                  <a:schemeClr val="bg1"/>
                </a:solidFill>
              </a:rPr>
              <a:t> </a:t>
            </a:r>
            <a:r>
              <a:rPr lang="sr-Cyrl-RS" sz="2000" dirty="0" smtClean="0">
                <a:solidFill>
                  <a:schemeClr val="bg1"/>
                </a:solidFill>
              </a:rPr>
              <a:t>ваздуху</a:t>
            </a:r>
            <a:r>
              <a:rPr lang="sr-Latn-CS" sz="2000" dirty="0" smtClean="0">
                <a:solidFill>
                  <a:schemeClr val="bg1"/>
                </a:solidFill>
              </a:rPr>
              <a:t> </a:t>
            </a:r>
            <a:r>
              <a:rPr lang="sr-Cyrl-RS" sz="2000" dirty="0" smtClean="0">
                <a:solidFill>
                  <a:schemeClr val="bg1"/>
                </a:solidFill>
              </a:rPr>
              <a:t>се</a:t>
            </a:r>
            <a:r>
              <a:rPr lang="sr-Latn-CS" sz="2000" dirty="0" smtClean="0">
                <a:solidFill>
                  <a:schemeClr val="bg1"/>
                </a:solidFill>
              </a:rPr>
              <a:t> </a:t>
            </a:r>
            <a:r>
              <a:rPr lang="sr-Cyrl-RS" sz="2000" dirty="0" smtClean="0">
                <a:solidFill>
                  <a:schemeClr val="bg1"/>
                </a:solidFill>
              </a:rPr>
              <a:t>оксидише</a:t>
            </a:r>
            <a:r>
              <a:rPr lang="sr-Latn-CS" sz="2000" dirty="0" smtClean="0">
                <a:solidFill>
                  <a:schemeClr val="bg1"/>
                </a:solidFill>
              </a:rPr>
              <a:t> </a:t>
            </a:r>
            <a:r>
              <a:rPr lang="sr-Cyrl-RS" sz="2000" dirty="0" smtClean="0">
                <a:solidFill>
                  <a:schemeClr val="bg1"/>
                </a:solidFill>
              </a:rPr>
              <a:t>до</a:t>
            </a:r>
            <a:r>
              <a:rPr lang="sr-Latn-CS" sz="2000" dirty="0" smtClean="0">
                <a:solidFill>
                  <a:schemeClr val="bg1"/>
                </a:solidFill>
              </a:rPr>
              <a:t> </a:t>
            </a:r>
            <a:r>
              <a:rPr lang="sr-Cyrl-RS" sz="2000" dirty="0" smtClean="0">
                <a:solidFill>
                  <a:schemeClr val="bg1"/>
                </a:solidFill>
              </a:rPr>
              <a:t>НО</a:t>
            </a:r>
            <a:r>
              <a:rPr lang="sr-Latn-CS" sz="2000" baseline="-25000" dirty="0" smtClean="0">
                <a:solidFill>
                  <a:schemeClr val="bg1"/>
                </a:solidFill>
              </a:rPr>
              <a:t>2</a:t>
            </a:r>
          </a:p>
          <a:p>
            <a:pPr eaLnBrk="1" fontAlgn="auto" hangingPunct="1">
              <a:lnSpc>
                <a:spcPct val="80000"/>
              </a:lnSpc>
              <a:spcBef>
                <a:spcPct val="0"/>
              </a:spcBef>
              <a:spcAft>
                <a:spcPts val="0"/>
              </a:spcAft>
              <a:buFontTx/>
              <a:buNone/>
              <a:defRPr/>
            </a:pPr>
            <a:endParaRPr lang="sr-Latn-CS" sz="2000" dirty="0" smtClean="0">
              <a:solidFill>
                <a:schemeClr val="bg1"/>
              </a:solidFill>
            </a:endParaRPr>
          </a:p>
          <a:p>
            <a:pPr algn="just" eaLnBrk="1" fontAlgn="auto" hangingPunct="1">
              <a:lnSpc>
                <a:spcPct val="80000"/>
              </a:lnSpc>
              <a:spcAft>
                <a:spcPts val="0"/>
              </a:spcAft>
              <a:buFont typeface="Wingdings" pitchFamily="2" charset="2"/>
              <a:buChar char="Ø"/>
              <a:defRPr/>
            </a:pPr>
            <a:r>
              <a:rPr lang="sr-Cyrl-RS" sz="2000" dirty="0" smtClean="0">
                <a:solidFill>
                  <a:schemeClr val="bg1"/>
                </a:solidFill>
              </a:rPr>
              <a:t>Азот</a:t>
            </a:r>
            <a:r>
              <a:rPr lang="sr-Latn-CS" sz="2000" dirty="0" smtClean="0">
                <a:solidFill>
                  <a:schemeClr val="bg1"/>
                </a:solidFill>
              </a:rPr>
              <a:t> </a:t>
            </a:r>
            <a:r>
              <a:rPr lang="sr-Cyrl-RS" sz="2000" dirty="0" smtClean="0">
                <a:solidFill>
                  <a:schemeClr val="bg1"/>
                </a:solidFill>
              </a:rPr>
              <a:t>пероксид</a:t>
            </a:r>
            <a:r>
              <a:rPr lang="sr-Latn-CS" sz="2000" dirty="0" smtClean="0">
                <a:solidFill>
                  <a:schemeClr val="bg1"/>
                </a:solidFill>
              </a:rPr>
              <a:t> (</a:t>
            </a:r>
            <a:r>
              <a:rPr lang="en-US" sz="2000" dirty="0">
                <a:solidFill>
                  <a:schemeClr val="bg1"/>
                </a:solidFill>
              </a:rPr>
              <a:t>N</a:t>
            </a:r>
            <a:r>
              <a:rPr lang="sr-Latn-CS" sz="2000" baseline="-25000" dirty="0" smtClean="0">
                <a:solidFill>
                  <a:schemeClr val="bg1"/>
                </a:solidFill>
              </a:rPr>
              <a:t>2</a:t>
            </a:r>
            <a:r>
              <a:rPr lang="sr-Cyrl-RS" sz="2000" dirty="0" smtClean="0">
                <a:solidFill>
                  <a:schemeClr val="bg1"/>
                </a:solidFill>
              </a:rPr>
              <a:t>О</a:t>
            </a:r>
            <a:r>
              <a:rPr lang="sr-Latn-CS" sz="2000" baseline="-25000" dirty="0" smtClean="0">
                <a:solidFill>
                  <a:schemeClr val="bg1"/>
                </a:solidFill>
              </a:rPr>
              <a:t>2</a:t>
            </a:r>
            <a:r>
              <a:rPr lang="sr-Latn-CS" sz="2000" dirty="0" smtClean="0">
                <a:solidFill>
                  <a:schemeClr val="bg1"/>
                </a:solidFill>
              </a:rPr>
              <a:t>)</a:t>
            </a:r>
          </a:p>
          <a:p>
            <a:pPr algn="just" eaLnBrk="1" fontAlgn="auto" hangingPunct="1">
              <a:lnSpc>
                <a:spcPct val="80000"/>
              </a:lnSpc>
              <a:spcAft>
                <a:spcPts val="0"/>
              </a:spcAft>
              <a:buFont typeface="Wingdings" pitchFamily="2" charset="2"/>
              <a:buChar char="Ø"/>
              <a:defRPr/>
            </a:pPr>
            <a:endParaRPr lang="sr-Latn-CS" sz="2000" dirty="0" smtClean="0">
              <a:solidFill>
                <a:schemeClr val="bg1"/>
              </a:solidFill>
            </a:endParaRPr>
          </a:p>
          <a:p>
            <a:pPr algn="just" eaLnBrk="1" fontAlgn="auto" hangingPunct="1">
              <a:lnSpc>
                <a:spcPct val="80000"/>
              </a:lnSpc>
              <a:spcAft>
                <a:spcPts val="0"/>
              </a:spcAft>
              <a:buFont typeface="Wingdings" pitchFamily="2" charset="2"/>
              <a:buChar char="Ø"/>
              <a:defRPr/>
            </a:pPr>
            <a:r>
              <a:rPr lang="sr-Cyrl-RS" sz="2000" b="1" dirty="0" smtClean="0">
                <a:solidFill>
                  <a:schemeClr val="bg1"/>
                </a:solidFill>
              </a:rPr>
              <a:t>Азот</a:t>
            </a:r>
            <a:r>
              <a:rPr lang="sr-Latn-CS" sz="2000" b="1" dirty="0" smtClean="0">
                <a:solidFill>
                  <a:schemeClr val="bg1"/>
                </a:solidFill>
              </a:rPr>
              <a:t> </a:t>
            </a:r>
            <a:r>
              <a:rPr lang="sr-Cyrl-RS" sz="2000" b="1" dirty="0" smtClean="0">
                <a:solidFill>
                  <a:schemeClr val="bg1"/>
                </a:solidFill>
              </a:rPr>
              <a:t>диоксид</a:t>
            </a:r>
            <a:r>
              <a:rPr lang="sr-Latn-CS" sz="2000" b="1" dirty="0" smtClean="0">
                <a:solidFill>
                  <a:schemeClr val="bg1"/>
                </a:solidFill>
              </a:rPr>
              <a:t> (</a:t>
            </a:r>
            <a:r>
              <a:rPr lang="en-US" sz="2000" b="1" dirty="0">
                <a:solidFill>
                  <a:schemeClr val="bg1"/>
                </a:solidFill>
              </a:rPr>
              <a:t>N</a:t>
            </a:r>
            <a:r>
              <a:rPr lang="sr-Cyrl-RS" sz="2000" b="1" dirty="0" smtClean="0">
                <a:solidFill>
                  <a:schemeClr val="bg1"/>
                </a:solidFill>
              </a:rPr>
              <a:t>О</a:t>
            </a:r>
            <a:r>
              <a:rPr lang="sr-Latn-CS" sz="2000" b="1" baseline="-25000" dirty="0" smtClean="0">
                <a:solidFill>
                  <a:schemeClr val="bg1"/>
                </a:solidFill>
              </a:rPr>
              <a:t>2</a:t>
            </a:r>
            <a:r>
              <a:rPr lang="sr-Latn-CS" sz="2000" b="1" dirty="0" smtClean="0">
                <a:solidFill>
                  <a:schemeClr val="bg1"/>
                </a:solidFill>
              </a:rPr>
              <a:t>), </a:t>
            </a:r>
            <a:r>
              <a:rPr lang="sr-Cyrl-RS" sz="2000" b="1" dirty="0" smtClean="0">
                <a:solidFill>
                  <a:schemeClr val="bg1"/>
                </a:solidFill>
              </a:rPr>
              <a:t>азот</a:t>
            </a:r>
            <a:r>
              <a:rPr lang="sr-Latn-CS" sz="2000" b="1" dirty="0" smtClean="0">
                <a:solidFill>
                  <a:schemeClr val="bg1"/>
                </a:solidFill>
              </a:rPr>
              <a:t>(</a:t>
            </a:r>
            <a:r>
              <a:rPr lang="en-US" sz="2000" b="1" dirty="0" smtClean="0">
                <a:solidFill>
                  <a:schemeClr val="bg1"/>
                </a:solidFill>
              </a:rPr>
              <a:t>IV</a:t>
            </a:r>
            <a:r>
              <a:rPr lang="sr-Latn-CS" sz="2000" b="1" dirty="0" smtClean="0">
                <a:solidFill>
                  <a:schemeClr val="bg1"/>
                </a:solidFill>
              </a:rPr>
              <a:t>) </a:t>
            </a:r>
            <a:r>
              <a:rPr lang="sr-Cyrl-RS" sz="2000" b="1" dirty="0" smtClean="0">
                <a:solidFill>
                  <a:schemeClr val="bg1"/>
                </a:solidFill>
              </a:rPr>
              <a:t>оксид</a:t>
            </a:r>
            <a:r>
              <a:rPr lang="sr-Latn-CS" sz="2000" dirty="0" smtClean="0">
                <a:solidFill>
                  <a:schemeClr val="bg1"/>
                </a:solidFill>
              </a:rPr>
              <a:t> </a:t>
            </a:r>
          </a:p>
          <a:p>
            <a:pPr algn="just" eaLnBrk="1" fontAlgn="auto" hangingPunct="1">
              <a:lnSpc>
                <a:spcPct val="80000"/>
              </a:lnSpc>
              <a:spcAft>
                <a:spcPts val="0"/>
              </a:spcAft>
              <a:buFont typeface="Wingdings" pitchFamily="2" charset="2"/>
              <a:buNone/>
              <a:defRPr/>
            </a:pPr>
            <a:r>
              <a:rPr lang="sr-Cyrl-RS" sz="2000" dirty="0" smtClean="0">
                <a:solidFill>
                  <a:schemeClr val="bg1"/>
                </a:solidFill>
              </a:rPr>
              <a:t>оштрог</a:t>
            </a:r>
            <a:r>
              <a:rPr lang="sr-Latn-CS" sz="2000" dirty="0" smtClean="0">
                <a:solidFill>
                  <a:schemeClr val="bg1"/>
                </a:solidFill>
              </a:rPr>
              <a:t> </a:t>
            </a:r>
            <a:r>
              <a:rPr lang="sr-Cyrl-RS" sz="2000" dirty="0" smtClean="0">
                <a:solidFill>
                  <a:schemeClr val="bg1"/>
                </a:solidFill>
              </a:rPr>
              <a:t>загушљивог</a:t>
            </a:r>
            <a:r>
              <a:rPr lang="sr-Latn-CS" sz="2000" dirty="0" smtClean="0">
                <a:solidFill>
                  <a:schemeClr val="bg1"/>
                </a:solidFill>
              </a:rPr>
              <a:t> </a:t>
            </a:r>
            <a:r>
              <a:rPr lang="sr-Cyrl-RS" sz="2000" dirty="0" smtClean="0">
                <a:solidFill>
                  <a:schemeClr val="bg1"/>
                </a:solidFill>
              </a:rPr>
              <a:t>мириса</a:t>
            </a:r>
            <a:r>
              <a:rPr lang="sr-Latn-CS" sz="2000" dirty="0" smtClean="0">
                <a:solidFill>
                  <a:schemeClr val="bg1"/>
                </a:solidFill>
              </a:rPr>
              <a:t>, </a:t>
            </a:r>
            <a:r>
              <a:rPr lang="sr-Cyrl-RS" sz="2000" dirty="0" smtClean="0">
                <a:solidFill>
                  <a:schemeClr val="bg1"/>
                </a:solidFill>
              </a:rPr>
              <a:t>жутомрка</a:t>
            </a:r>
            <a:r>
              <a:rPr lang="sr-Latn-CS" sz="2000" dirty="0" smtClean="0">
                <a:solidFill>
                  <a:schemeClr val="bg1"/>
                </a:solidFill>
              </a:rPr>
              <a:t> </a:t>
            </a:r>
            <a:r>
              <a:rPr lang="sr-Cyrl-RS" sz="2000" dirty="0" smtClean="0">
                <a:solidFill>
                  <a:schemeClr val="bg1"/>
                </a:solidFill>
              </a:rPr>
              <a:t>до</a:t>
            </a:r>
            <a:r>
              <a:rPr lang="sr-Latn-CS" sz="2000" dirty="0" smtClean="0">
                <a:solidFill>
                  <a:schemeClr val="bg1"/>
                </a:solidFill>
              </a:rPr>
              <a:t> </a:t>
            </a:r>
            <a:r>
              <a:rPr lang="sr-Cyrl-RS" sz="2000" dirty="0" smtClean="0">
                <a:solidFill>
                  <a:schemeClr val="bg1"/>
                </a:solidFill>
              </a:rPr>
              <a:t>наранџаста</a:t>
            </a:r>
            <a:r>
              <a:rPr lang="sr-Latn-CS" sz="2000" dirty="0" smtClean="0">
                <a:solidFill>
                  <a:schemeClr val="bg1"/>
                </a:solidFill>
              </a:rPr>
              <a:t> </a:t>
            </a:r>
            <a:r>
              <a:rPr lang="sr-Cyrl-RS" sz="2000" dirty="0" smtClean="0">
                <a:solidFill>
                  <a:schemeClr val="bg1"/>
                </a:solidFill>
              </a:rPr>
              <a:t>боја</a:t>
            </a:r>
            <a:r>
              <a:rPr lang="sr-Latn-CS" sz="2000" dirty="0" smtClean="0">
                <a:solidFill>
                  <a:schemeClr val="bg1"/>
                </a:solidFill>
              </a:rPr>
              <a:t>, </a:t>
            </a:r>
            <a:r>
              <a:rPr lang="sr-Cyrl-RS" sz="2000" dirty="0" smtClean="0">
                <a:solidFill>
                  <a:schemeClr val="bg1"/>
                </a:solidFill>
              </a:rPr>
              <a:t>токсичан</a:t>
            </a:r>
            <a:r>
              <a:rPr lang="sr-Latn-CS" sz="2000" dirty="0" smtClean="0">
                <a:solidFill>
                  <a:schemeClr val="bg1"/>
                </a:solidFill>
              </a:rPr>
              <a:t> </a:t>
            </a:r>
            <a:r>
              <a:rPr lang="sr-Cyrl-RS" sz="2000" dirty="0" smtClean="0">
                <a:solidFill>
                  <a:schemeClr val="bg1"/>
                </a:solidFill>
              </a:rPr>
              <a:t>гас</a:t>
            </a:r>
            <a:r>
              <a:rPr lang="sr-Latn-CS" sz="2000" dirty="0" smtClean="0">
                <a:solidFill>
                  <a:schemeClr val="bg1"/>
                </a:solidFill>
              </a:rPr>
              <a:t>, </a:t>
            </a:r>
            <a:r>
              <a:rPr lang="sr-Cyrl-RS" sz="2000" dirty="0" smtClean="0">
                <a:solidFill>
                  <a:schemeClr val="bg1"/>
                </a:solidFill>
              </a:rPr>
              <a:t>кључни</a:t>
            </a:r>
            <a:endParaRPr lang="sr-Latn-CS" sz="2000" dirty="0" smtClean="0">
              <a:solidFill>
                <a:schemeClr val="bg1"/>
              </a:solidFill>
            </a:endParaRPr>
          </a:p>
          <a:p>
            <a:pPr algn="just" eaLnBrk="1" fontAlgn="auto" hangingPunct="1">
              <a:lnSpc>
                <a:spcPct val="80000"/>
              </a:lnSpc>
              <a:spcAft>
                <a:spcPts val="0"/>
              </a:spcAft>
              <a:buFont typeface="Wingdings" pitchFamily="2" charset="2"/>
              <a:buNone/>
              <a:defRPr/>
            </a:pPr>
            <a:r>
              <a:rPr lang="sr-Cyrl-RS" sz="2000" dirty="0" smtClean="0">
                <a:solidFill>
                  <a:schemeClr val="bg1"/>
                </a:solidFill>
              </a:rPr>
              <a:t>загађивач</a:t>
            </a:r>
            <a:r>
              <a:rPr lang="sr-Latn-CS" sz="2000" dirty="0" smtClean="0">
                <a:solidFill>
                  <a:schemeClr val="bg1"/>
                </a:solidFill>
              </a:rPr>
              <a:t> </a:t>
            </a:r>
            <a:r>
              <a:rPr lang="sr-Cyrl-RS" sz="2000" dirty="0" smtClean="0">
                <a:solidFill>
                  <a:schemeClr val="bg1"/>
                </a:solidFill>
              </a:rPr>
              <a:t>ваздуха</a:t>
            </a:r>
            <a:endParaRPr lang="sr-Latn-CS" sz="2000" dirty="0" smtClean="0">
              <a:solidFill>
                <a:schemeClr val="bg1"/>
              </a:solidFill>
            </a:endParaRPr>
          </a:p>
          <a:p>
            <a:pPr algn="just" eaLnBrk="1" fontAlgn="auto" hangingPunct="1">
              <a:lnSpc>
                <a:spcPct val="80000"/>
              </a:lnSpc>
              <a:spcAft>
                <a:spcPts val="0"/>
              </a:spcAft>
              <a:buFont typeface="Wingdings" pitchFamily="2" charset="2"/>
              <a:buChar char="Ø"/>
              <a:defRPr/>
            </a:pPr>
            <a:endParaRPr lang="en-US" sz="1600" dirty="0" smtClean="0">
              <a:solidFill>
                <a:schemeClr val="bg1"/>
              </a:solidFill>
            </a:endParaRPr>
          </a:p>
          <a:p>
            <a:pPr algn="just" eaLnBrk="1" fontAlgn="auto" hangingPunct="1">
              <a:lnSpc>
                <a:spcPct val="80000"/>
              </a:lnSpc>
              <a:spcAft>
                <a:spcPts val="0"/>
              </a:spcAft>
              <a:buFont typeface="Wingdings" pitchFamily="2" charset="2"/>
              <a:buChar char="Ø"/>
              <a:defRPr/>
            </a:pPr>
            <a:endParaRPr lang="en-US" sz="1600" dirty="0">
              <a:solidFill>
                <a:schemeClr val="bg1"/>
              </a:solidFill>
            </a:endParaRPr>
          </a:p>
          <a:p>
            <a:pPr algn="just" eaLnBrk="1" fontAlgn="auto" hangingPunct="1">
              <a:lnSpc>
                <a:spcPct val="80000"/>
              </a:lnSpc>
              <a:spcAft>
                <a:spcPts val="0"/>
              </a:spcAft>
              <a:buFont typeface="Wingdings" pitchFamily="2" charset="2"/>
              <a:buChar char="Ø"/>
              <a:defRPr/>
            </a:pPr>
            <a:endParaRPr lang="en-US" sz="1600" dirty="0" smtClean="0">
              <a:solidFill>
                <a:schemeClr val="bg1"/>
              </a:solidFill>
            </a:endParaRPr>
          </a:p>
          <a:p>
            <a:pPr algn="just" eaLnBrk="1" fontAlgn="auto" hangingPunct="1">
              <a:lnSpc>
                <a:spcPct val="80000"/>
              </a:lnSpc>
              <a:spcAft>
                <a:spcPts val="0"/>
              </a:spcAft>
              <a:buFont typeface="Wingdings" pitchFamily="2" charset="2"/>
              <a:buChar char="Ø"/>
              <a:defRPr/>
            </a:pPr>
            <a:endParaRPr lang="en-US" sz="1600" dirty="0">
              <a:solidFill>
                <a:schemeClr val="bg1"/>
              </a:solidFill>
            </a:endParaRPr>
          </a:p>
          <a:p>
            <a:pPr algn="just" eaLnBrk="1" fontAlgn="auto" hangingPunct="1">
              <a:lnSpc>
                <a:spcPct val="80000"/>
              </a:lnSpc>
              <a:spcAft>
                <a:spcPts val="0"/>
              </a:spcAft>
              <a:buFont typeface="Wingdings" pitchFamily="2" charset="2"/>
              <a:buChar char="Ø"/>
              <a:defRPr/>
            </a:pPr>
            <a:endParaRPr lang="en-US" sz="1600" dirty="0" smtClean="0">
              <a:solidFill>
                <a:schemeClr val="bg1"/>
              </a:solidFill>
            </a:endParaRPr>
          </a:p>
          <a:p>
            <a:pPr algn="just" eaLnBrk="1" fontAlgn="auto" hangingPunct="1">
              <a:lnSpc>
                <a:spcPct val="80000"/>
              </a:lnSpc>
              <a:spcAft>
                <a:spcPts val="0"/>
              </a:spcAft>
              <a:buFont typeface="Wingdings" pitchFamily="2" charset="2"/>
              <a:buChar char="Ø"/>
              <a:defRPr/>
            </a:pPr>
            <a:endParaRPr lang="en-US" sz="1600" dirty="0">
              <a:solidFill>
                <a:schemeClr val="bg1"/>
              </a:solidFill>
            </a:endParaRPr>
          </a:p>
          <a:p>
            <a:pPr algn="just" eaLnBrk="1" fontAlgn="auto" hangingPunct="1">
              <a:lnSpc>
                <a:spcPct val="80000"/>
              </a:lnSpc>
              <a:spcAft>
                <a:spcPts val="0"/>
              </a:spcAft>
              <a:buFont typeface="Wingdings" pitchFamily="2" charset="2"/>
              <a:buChar char="Ø"/>
              <a:defRPr/>
            </a:pPr>
            <a:endParaRPr lang="en-US" sz="1600" dirty="0" smtClean="0">
              <a:solidFill>
                <a:schemeClr val="bg1"/>
              </a:solidFill>
            </a:endParaRPr>
          </a:p>
          <a:p>
            <a:pPr marL="0" indent="0" algn="just" eaLnBrk="1" fontAlgn="auto" hangingPunct="1">
              <a:lnSpc>
                <a:spcPct val="80000"/>
              </a:lnSpc>
              <a:spcAft>
                <a:spcPts val="0"/>
              </a:spcAft>
              <a:buFontTx/>
              <a:buNone/>
              <a:defRPr/>
            </a:pPr>
            <a:endParaRPr lang="sr-Latn-CS" sz="1600" dirty="0" smtClean="0">
              <a:solidFill>
                <a:schemeClr val="bg1"/>
              </a:solidFill>
            </a:endParaRPr>
          </a:p>
          <a:p>
            <a:pPr algn="just" eaLnBrk="1" fontAlgn="auto" hangingPunct="1">
              <a:lnSpc>
                <a:spcPct val="80000"/>
              </a:lnSpc>
              <a:spcAft>
                <a:spcPts val="0"/>
              </a:spcAft>
              <a:buFont typeface="Wingdings" pitchFamily="2" charset="2"/>
              <a:buChar char="Ø"/>
              <a:defRPr/>
            </a:pPr>
            <a:r>
              <a:rPr lang="sr-Cyrl-RS" sz="2000" dirty="0" smtClean="0">
                <a:solidFill>
                  <a:schemeClr val="bg1"/>
                </a:solidFill>
              </a:rPr>
              <a:t>Азот</a:t>
            </a:r>
            <a:r>
              <a:rPr lang="sr-Latn-CS" sz="2000" dirty="0" smtClean="0">
                <a:solidFill>
                  <a:schemeClr val="bg1"/>
                </a:solidFill>
              </a:rPr>
              <a:t> </a:t>
            </a:r>
            <a:r>
              <a:rPr lang="sr-Cyrl-RS" sz="2000" dirty="0" smtClean="0">
                <a:solidFill>
                  <a:schemeClr val="bg1"/>
                </a:solidFill>
              </a:rPr>
              <a:t>триоксид</a:t>
            </a:r>
            <a:r>
              <a:rPr lang="sr-Latn-CS" sz="2000" dirty="0" smtClean="0">
                <a:solidFill>
                  <a:schemeClr val="bg1"/>
                </a:solidFill>
              </a:rPr>
              <a:t> (</a:t>
            </a:r>
            <a:r>
              <a:rPr lang="en-US" sz="2000" dirty="0">
                <a:solidFill>
                  <a:schemeClr val="bg1"/>
                </a:solidFill>
              </a:rPr>
              <a:t>N</a:t>
            </a:r>
            <a:r>
              <a:rPr lang="sr-Latn-CS" sz="2000" baseline="-25000" dirty="0" smtClean="0">
                <a:solidFill>
                  <a:schemeClr val="bg1"/>
                </a:solidFill>
              </a:rPr>
              <a:t>2</a:t>
            </a:r>
            <a:r>
              <a:rPr lang="sr-Cyrl-RS" sz="2000" dirty="0" smtClean="0">
                <a:solidFill>
                  <a:schemeClr val="bg1"/>
                </a:solidFill>
              </a:rPr>
              <a:t>О</a:t>
            </a:r>
            <a:r>
              <a:rPr lang="sr-Latn-CS" sz="2000" baseline="-25000" dirty="0" smtClean="0">
                <a:solidFill>
                  <a:schemeClr val="bg1"/>
                </a:solidFill>
              </a:rPr>
              <a:t>3</a:t>
            </a:r>
            <a:r>
              <a:rPr lang="sr-Latn-CS" sz="2000" dirty="0" smtClean="0">
                <a:solidFill>
                  <a:schemeClr val="bg1"/>
                </a:solidFill>
              </a:rPr>
              <a:t>), </a:t>
            </a:r>
            <a:r>
              <a:rPr lang="sr-Cyrl-RS" sz="2000" dirty="0" smtClean="0">
                <a:solidFill>
                  <a:schemeClr val="bg1"/>
                </a:solidFill>
              </a:rPr>
              <a:t>азот</a:t>
            </a:r>
            <a:r>
              <a:rPr lang="sr-Latn-CS" sz="2000" dirty="0" smtClean="0">
                <a:solidFill>
                  <a:schemeClr val="bg1"/>
                </a:solidFill>
              </a:rPr>
              <a:t>(</a:t>
            </a:r>
            <a:r>
              <a:rPr lang="en-US" sz="2000" dirty="0" smtClean="0">
                <a:solidFill>
                  <a:schemeClr val="bg1"/>
                </a:solidFill>
              </a:rPr>
              <a:t>II</a:t>
            </a:r>
            <a:r>
              <a:rPr lang="sr-Latn-CS" sz="2000" dirty="0" smtClean="0">
                <a:solidFill>
                  <a:schemeClr val="bg1"/>
                </a:solidFill>
              </a:rPr>
              <a:t>,</a:t>
            </a:r>
            <a:r>
              <a:rPr lang="en-US" sz="2000" dirty="0" smtClean="0">
                <a:solidFill>
                  <a:schemeClr val="bg1"/>
                </a:solidFill>
              </a:rPr>
              <a:t>IV</a:t>
            </a:r>
            <a:r>
              <a:rPr lang="sr-Latn-CS" sz="2000" dirty="0" smtClean="0">
                <a:solidFill>
                  <a:schemeClr val="bg1"/>
                </a:solidFill>
              </a:rPr>
              <a:t>) </a:t>
            </a:r>
            <a:r>
              <a:rPr lang="sr-Cyrl-RS" sz="2000" dirty="0" smtClean="0">
                <a:solidFill>
                  <a:schemeClr val="bg1"/>
                </a:solidFill>
              </a:rPr>
              <a:t>оксид</a:t>
            </a:r>
            <a:r>
              <a:rPr lang="sr-Latn-CS" sz="2000" dirty="0" smtClean="0">
                <a:solidFill>
                  <a:schemeClr val="bg1"/>
                </a:solidFill>
              </a:rPr>
              <a:t> </a:t>
            </a:r>
          </a:p>
          <a:p>
            <a:pPr algn="just" eaLnBrk="1" fontAlgn="auto" hangingPunct="1">
              <a:lnSpc>
                <a:spcPct val="80000"/>
              </a:lnSpc>
              <a:spcAft>
                <a:spcPts val="0"/>
              </a:spcAft>
              <a:buFont typeface="Wingdings" pitchFamily="2" charset="2"/>
              <a:buChar char="Ø"/>
              <a:defRPr/>
            </a:pPr>
            <a:endParaRPr lang="sr-Latn-CS" sz="2000" dirty="0" smtClean="0">
              <a:solidFill>
                <a:schemeClr val="bg1"/>
              </a:solidFill>
            </a:endParaRPr>
          </a:p>
          <a:p>
            <a:pPr algn="just" eaLnBrk="1" fontAlgn="auto" hangingPunct="1">
              <a:lnSpc>
                <a:spcPct val="80000"/>
              </a:lnSpc>
              <a:spcAft>
                <a:spcPts val="0"/>
              </a:spcAft>
              <a:buFont typeface="Wingdings" pitchFamily="2" charset="2"/>
              <a:buChar char="Ø"/>
              <a:defRPr/>
            </a:pPr>
            <a:r>
              <a:rPr lang="sr-Cyrl-RS" sz="2000" b="1" dirty="0" smtClean="0">
                <a:solidFill>
                  <a:schemeClr val="bg1"/>
                </a:solidFill>
              </a:rPr>
              <a:t>Азот</a:t>
            </a:r>
            <a:r>
              <a:rPr lang="sr-Latn-CS" sz="2000" b="1" dirty="0" smtClean="0">
                <a:solidFill>
                  <a:schemeClr val="bg1"/>
                </a:solidFill>
              </a:rPr>
              <a:t> </a:t>
            </a:r>
            <a:r>
              <a:rPr lang="sr-Cyrl-RS" sz="2000" b="1" dirty="0" smtClean="0">
                <a:solidFill>
                  <a:schemeClr val="bg1"/>
                </a:solidFill>
              </a:rPr>
              <a:t>тетраоксид</a:t>
            </a:r>
            <a:r>
              <a:rPr lang="sr-Latn-CS" sz="2000" b="1" dirty="0" smtClean="0">
                <a:solidFill>
                  <a:schemeClr val="bg1"/>
                </a:solidFill>
              </a:rPr>
              <a:t> (</a:t>
            </a:r>
            <a:r>
              <a:rPr lang="en-US" sz="2000" b="1" dirty="0" smtClean="0">
                <a:solidFill>
                  <a:schemeClr val="bg1"/>
                </a:solidFill>
              </a:rPr>
              <a:t>N</a:t>
            </a:r>
            <a:r>
              <a:rPr lang="sr-Latn-CS" sz="2000" b="1" baseline="-25000" dirty="0" smtClean="0">
                <a:solidFill>
                  <a:schemeClr val="bg1"/>
                </a:solidFill>
              </a:rPr>
              <a:t>2</a:t>
            </a:r>
            <a:r>
              <a:rPr lang="sr-Cyrl-RS" sz="2000" b="1" dirty="0" smtClean="0">
                <a:solidFill>
                  <a:schemeClr val="bg1"/>
                </a:solidFill>
              </a:rPr>
              <a:t>О</a:t>
            </a:r>
            <a:r>
              <a:rPr lang="sr-Latn-CS" sz="2000" b="1" baseline="-25000" dirty="0" smtClean="0">
                <a:solidFill>
                  <a:schemeClr val="bg1"/>
                </a:solidFill>
              </a:rPr>
              <a:t>4</a:t>
            </a:r>
            <a:r>
              <a:rPr lang="sr-Latn-CS" sz="2000" b="1" dirty="0" smtClean="0">
                <a:solidFill>
                  <a:schemeClr val="bg1"/>
                </a:solidFill>
              </a:rPr>
              <a:t>), </a:t>
            </a:r>
            <a:r>
              <a:rPr lang="sr-Cyrl-RS" sz="2000" b="1" dirty="0" smtClean="0">
                <a:solidFill>
                  <a:schemeClr val="bg1"/>
                </a:solidFill>
              </a:rPr>
              <a:t>азот</a:t>
            </a:r>
            <a:r>
              <a:rPr lang="sr-Latn-CS" sz="2000" b="1" dirty="0" smtClean="0">
                <a:solidFill>
                  <a:schemeClr val="bg1"/>
                </a:solidFill>
              </a:rPr>
              <a:t>(</a:t>
            </a:r>
            <a:r>
              <a:rPr lang="en-US" sz="2000" b="1" dirty="0" smtClean="0">
                <a:solidFill>
                  <a:schemeClr val="bg1"/>
                </a:solidFill>
              </a:rPr>
              <a:t>IV</a:t>
            </a:r>
            <a:r>
              <a:rPr lang="sr-Latn-CS" sz="2000" b="1" dirty="0" smtClean="0">
                <a:solidFill>
                  <a:schemeClr val="bg1"/>
                </a:solidFill>
              </a:rPr>
              <a:t>) </a:t>
            </a:r>
            <a:r>
              <a:rPr lang="sr-Cyrl-RS" sz="2000" b="1" dirty="0" smtClean="0">
                <a:solidFill>
                  <a:schemeClr val="bg1"/>
                </a:solidFill>
              </a:rPr>
              <a:t>оксид</a:t>
            </a:r>
            <a:r>
              <a:rPr lang="sr-Latn-CS" sz="2000" dirty="0" smtClean="0">
                <a:solidFill>
                  <a:schemeClr val="bg1"/>
                </a:solidFill>
              </a:rPr>
              <a:t> </a:t>
            </a:r>
          </a:p>
          <a:p>
            <a:pPr algn="just" eaLnBrk="1" fontAlgn="auto" hangingPunct="1">
              <a:lnSpc>
                <a:spcPct val="80000"/>
              </a:lnSpc>
              <a:spcAft>
                <a:spcPts val="0"/>
              </a:spcAft>
              <a:buFont typeface="Wingdings" pitchFamily="2" charset="2"/>
              <a:buNone/>
              <a:defRPr/>
            </a:pPr>
            <a:r>
              <a:rPr lang="sr-Cyrl-RS" sz="2000" dirty="0" smtClean="0">
                <a:solidFill>
                  <a:schemeClr val="bg1"/>
                </a:solidFill>
              </a:rPr>
              <a:t>безбојан</a:t>
            </a:r>
            <a:r>
              <a:rPr lang="sr-Latn-CS" sz="2000" dirty="0" smtClean="0">
                <a:solidFill>
                  <a:schemeClr val="bg1"/>
                </a:solidFill>
              </a:rPr>
              <a:t> </a:t>
            </a:r>
            <a:r>
              <a:rPr lang="sr-Cyrl-RS" sz="2000" dirty="0" smtClean="0">
                <a:solidFill>
                  <a:schemeClr val="bg1"/>
                </a:solidFill>
              </a:rPr>
              <a:t>гас</a:t>
            </a:r>
            <a:r>
              <a:rPr lang="sr-Latn-CS" sz="2000" dirty="0" smtClean="0">
                <a:solidFill>
                  <a:schemeClr val="bg1"/>
                </a:solidFill>
              </a:rPr>
              <a:t>, </a:t>
            </a:r>
            <a:r>
              <a:rPr lang="sr-Cyrl-RS" sz="2000" dirty="0" smtClean="0">
                <a:solidFill>
                  <a:schemeClr val="bg1"/>
                </a:solidFill>
              </a:rPr>
              <a:t>на</a:t>
            </a:r>
            <a:r>
              <a:rPr lang="sr-Latn-CS" sz="2000" dirty="0" smtClean="0">
                <a:solidFill>
                  <a:schemeClr val="bg1"/>
                </a:solidFill>
              </a:rPr>
              <a:t> </a:t>
            </a:r>
            <a:r>
              <a:rPr lang="sr-Cyrl-RS" sz="2000" dirty="0" smtClean="0">
                <a:solidFill>
                  <a:schemeClr val="bg1"/>
                </a:solidFill>
              </a:rPr>
              <a:t>ниским</a:t>
            </a:r>
            <a:r>
              <a:rPr lang="sr-Latn-CS" sz="2000" dirty="0" smtClean="0">
                <a:solidFill>
                  <a:schemeClr val="bg1"/>
                </a:solidFill>
              </a:rPr>
              <a:t> </a:t>
            </a:r>
            <a:r>
              <a:rPr lang="sr-Cyrl-RS" sz="2000" dirty="0" smtClean="0">
                <a:solidFill>
                  <a:schemeClr val="bg1"/>
                </a:solidFill>
              </a:rPr>
              <a:t>температурама</a:t>
            </a:r>
            <a:r>
              <a:rPr lang="sr-Latn-CS" sz="2000" dirty="0" smtClean="0">
                <a:solidFill>
                  <a:schemeClr val="bg1"/>
                </a:solidFill>
              </a:rPr>
              <a:t> </a:t>
            </a:r>
            <a:r>
              <a:rPr lang="sr-Cyrl-RS" sz="2000" dirty="0" smtClean="0">
                <a:solidFill>
                  <a:schemeClr val="bg1"/>
                </a:solidFill>
              </a:rPr>
              <a:t>жута</a:t>
            </a:r>
            <a:r>
              <a:rPr lang="sr-Latn-CS" sz="2000" dirty="0" smtClean="0">
                <a:solidFill>
                  <a:schemeClr val="bg1"/>
                </a:solidFill>
              </a:rPr>
              <a:t> </a:t>
            </a:r>
            <a:r>
              <a:rPr lang="sr-Cyrl-RS" sz="2000" dirty="0" smtClean="0">
                <a:solidFill>
                  <a:schemeClr val="bg1"/>
                </a:solidFill>
              </a:rPr>
              <a:t>течност</a:t>
            </a:r>
            <a:r>
              <a:rPr lang="sr-Latn-CS" sz="2000" dirty="0" smtClean="0">
                <a:solidFill>
                  <a:schemeClr val="bg1"/>
                </a:solidFill>
              </a:rPr>
              <a:t>, -9,3</a:t>
            </a:r>
            <a:r>
              <a:rPr lang="en-US" sz="2000" dirty="0" smtClean="0">
                <a:solidFill>
                  <a:schemeClr val="bg1"/>
                </a:solidFill>
                <a:cs typeface="Arial" pitchFamily="34" charset="0"/>
              </a:rPr>
              <a:t>°</a:t>
            </a:r>
            <a:r>
              <a:rPr lang="en-US" sz="2000" dirty="0">
                <a:solidFill>
                  <a:schemeClr val="bg1"/>
                </a:solidFill>
                <a:cs typeface="Arial" pitchFamily="34" charset="0"/>
              </a:rPr>
              <a:t>C</a:t>
            </a:r>
            <a:r>
              <a:rPr lang="sr-Latn-CS" sz="2000" dirty="0" smtClean="0">
                <a:solidFill>
                  <a:schemeClr val="bg1"/>
                </a:solidFill>
                <a:cs typeface="Arial" pitchFamily="34" charset="0"/>
              </a:rPr>
              <a:t> </a:t>
            </a:r>
            <a:r>
              <a:rPr lang="sr-Cyrl-RS" sz="2000" dirty="0" smtClean="0">
                <a:solidFill>
                  <a:schemeClr val="bg1"/>
                </a:solidFill>
                <a:cs typeface="Arial" pitchFamily="34" charset="0"/>
              </a:rPr>
              <a:t>чврста</a:t>
            </a:r>
            <a:r>
              <a:rPr lang="sr-Latn-CS" sz="2000" dirty="0" smtClean="0">
                <a:solidFill>
                  <a:schemeClr val="bg1"/>
                </a:solidFill>
                <a:cs typeface="Arial" pitchFamily="34" charset="0"/>
              </a:rPr>
              <a:t> </a:t>
            </a:r>
            <a:r>
              <a:rPr lang="sr-Cyrl-RS" sz="2000" dirty="0" smtClean="0">
                <a:solidFill>
                  <a:schemeClr val="bg1"/>
                </a:solidFill>
                <a:cs typeface="Arial" pitchFamily="34" charset="0"/>
              </a:rPr>
              <a:t>супстанца</a:t>
            </a:r>
            <a:r>
              <a:rPr lang="sr-Latn-CS" sz="2000" dirty="0" smtClean="0">
                <a:solidFill>
                  <a:schemeClr val="bg1"/>
                </a:solidFill>
                <a:cs typeface="Arial" pitchFamily="34" charset="0"/>
              </a:rPr>
              <a:t>, </a:t>
            </a:r>
            <a:r>
              <a:rPr lang="sr-Cyrl-RS" sz="2000" dirty="0" smtClean="0">
                <a:solidFill>
                  <a:schemeClr val="bg1"/>
                </a:solidFill>
              </a:rPr>
              <a:t>у</a:t>
            </a:r>
            <a:r>
              <a:rPr lang="sr-Latn-CS" sz="2000" dirty="0" smtClean="0">
                <a:solidFill>
                  <a:schemeClr val="bg1"/>
                </a:solidFill>
              </a:rPr>
              <a:t> </a:t>
            </a:r>
            <a:r>
              <a:rPr lang="sr-Cyrl-RS" sz="2000" dirty="0" smtClean="0">
                <a:solidFill>
                  <a:schemeClr val="bg1"/>
                </a:solidFill>
              </a:rPr>
              <a:t>реверзиблној</a:t>
            </a:r>
            <a:r>
              <a:rPr lang="sr-Latn-CS" sz="2000" dirty="0" smtClean="0">
                <a:solidFill>
                  <a:schemeClr val="bg1"/>
                </a:solidFill>
              </a:rPr>
              <a:t> </a:t>
            </a:r>
            <a:r>
              <a:rPr lang="sr-Cyrl-RS" sz="2000" dirty="0" smtClean="0">
                <a:solidFill>
                  <a:schemeClr val="bg1"/>
                </a:solidFill>
              </a:rPr>
              <a:t>је</a:t>
            </a:r>
            <a:r>
              <a:rPr lang="sr-Latn-CS" sz="2000" dirty="0" smtClean="0">
                <a:solidFill>
                  <a:schemeClr val="bg1"/>
                </a:solidFill>
              </a:rPr>
              <a:t> </a:t>
            </a:r>
            <a:r>
              <a:rPr lang="sr-Cyrl-RS" sz="2000" dirty="0" smtClean="0">
                <a:solidFill>
                  <a:schemeClr val="bg1"/>
                </a:solidFill>
              </a:rPr>
              <a:t>равнотежи</a:t>
            </a:r>
            <a:r>
              <a:rPr lang="sr-Latn-CS" sz="2000" dirty="0" smtClean="0">
                <a:solidFill>
                  <a:schemeClr val="bg1"/>
                </a:solidFill>
              </a:rPr>
              <a:t> </a:t>
            </a:r>
            <a:r>
              <a:rPr lang="sr-Cyrl-RS" sz="2000" dirty="0" smtClean="0">
                <a:solidFill>
                  <a:schemeClr val="bg1"/>
                </a:solidFill>
              </a:rPr>
              <a:t>са</a:t>
            </a:r>
            <a:r>
              <a:rPr lang="sr-Latn-CS" sz="2000" dirty="0" smtClean="0">
                <a:solidFill>
                  <a:schemeClr val="bg1"/>
                </a:solidFill>
              </a:rPr>
              <a:t> </a:t>
            </a:r>
            <a:r>
              <a:rPr lang="en-US" sz="2000" dirty="0">
                <a:solidFill>
                  <a:schemeClr val="bg1"/>
                </a:solidFill>
              </a:rPr>
              <a:t>N</a:t>
            </a:r>
            <a:r>
              <a:rPr lang="sr-Cyrl-RS" sz="2000" dirty="0" smtClean="0">
                <a:solidFill>
                  <a:schemeClr val="bg1"/>
                </a:solidFill>
              </a:rPr>
              <a:t>О</a:t>
            </a:r>
            <a:r>
              <a:rPr lang="sr-Latn-CS" sz="2000" baseline="-25000" dirty="0" smtClean="0">
                <a:solidFill>
                  <a:schemeClr val="bg1"/>
                </a:solidFill>
              </a:rPr>
              <a:t>2 </a:t>
            </a:r>
            <a:r>
              <a:rPr lang="sr-Latn-CS" sz="2000" dirty="0" smtClean="0">
                <a:solidFill>
                  <a:schemeClr val="bg1"/>
                </a:solidFill>
              </a:rPr>
              <a:t>(2</a:t>
            </a:r>
            <a:r>
              <a:rPr lang="en-US" sz="2000" dirty="0" smtClean="0">
                <a:solidFill>
                  <a:schemeClr val="bg1"/>
                </a:solidFill>
              </a:rPr>
              <a:t>N</a:t>
            </a:r>
            <a:r>
              <a:rPr lang="sr-Cyrl-RS" sz="2000" dirty="0" smtClean="0">
                <a:solidFill>
                  <a:schemeClr val="bg1"/>
                </a:solidFill>
              </a:rPr>
              <a:t>О</a:t>
            </a:r>
            <a:r>
              <a:rPr lang="sr-Latn-CS" sz="2000" baseline="-25000" dirty="0" smtClean="0">
                <a:solidFill>
                  <a:schemeClr val="bg1"/>
                </a:solidFill>
              </a:rPr>
              <a:t>2</a:t>
            </a:r>
            <a:r>
              <a:rPr lang="sr-Latn-CS" sz="2000" dirty="0" smtClean="0">
                <a:solidFill>
                  <a:schemeClr val="bg1"/>
                </a:solidFill>
                <a:cs typeface="Arial" pitchFamily="34" charset="0"/>
              </a:rPr>
              <a:t>→</a:t>
            </a:r>
            <a:r>
              <a:rPr lang="en-US" sz="2000" dirty="0" smtClean="0">
                <a:solidFill>
                  <a:schemeClr val="bg1"/>
                </a:solidFill>
                <a:cs typeface="Arial" pitchFamily="34" charset="0"/>
              </a:rPr>
              <a:t>N</a:t>
            </a:r>
            <a:r>
              <a:rPr lang="sr-Latn-CS" sz="2000" baseline="-25000" dirty="0" smtClean="0">
                <a:solidFill>
                  <a:schemeClr val="bg1"/>
                </a:solidFill>
                <a:cs typeface="Arial" pitchFamily="34" charset="0"/>
              </a:rPr>
              <a:t>2</a:t>
            </a:r>
            <a:r>
              <a:rPr lang="sr-Cyrl-RS" sz="2000" dirty="0" smtClean="0">
                <a:solidFill>
                  <a:schemeClr val="bg1"/>
                </a:solidFill>
                <a:cs typeface="Arial" pitchFamily="34" charset="0"/>
              </a:rPr>
              <a:t>О</a:t>
            </a:r>
            <a:r>
              <a:rPr lang="sr-Latn-CS" sz="2000" baseline="-25000" dirty="0" smtClean="0">
                <a:solidFill>
                  <a:schemeClr val="bg1"/>
                </a:solidFill>
                <a:cs typeface="Arial" pitchFamily="34" charset="0"/>
              </a:rPr>
              <a:t>4 </a:t>
            </a:r>
            <a:r>
              <a:rPr lang="sr-Cyrl-RS" sz="2000" dirty="0" smtClean="0">
                <a:solidFill>
                  <a:schemeClr val="bg1"/>
                </a:solidFill>
                <a:cs typeface="Arial" pitchFamily="34" charset="0"/>
              </a:rPr>
              <a:t>на</a:t>
            </a:r>
            <a:r>
              <a:rPr lang="sr-Latn-CS" sz="2000" dirty="0" smtClean="0">
                <a:solidFill>
                  <a:schemeClr val="bg1"/>
                </a:solidFill>
                <a:cs typeface="Arial" pitchFamily="34" charset="0"/>
              </a:rPr>
              <a:t> 9</a:t>
            </a:r>
            <a:r>
              <a:rPr lang="en-US" sz="2000" dirty="0" smtClean="0">
                <a:solidFill>
                  <a:schemeClr val="bg1"/>
                </a:solidFill>
                <a:cs typeface="Arial" pitchFamily="34" charset="0"/>
              </a:rPr>
              <a:t>°</a:t>
            </a:r>
            <a:r>
              <a:rPr lang="en-US" sz="2000" dirty="0">
                <a:solidFill>
                  <a:schemeClr val="bg1"/>
                </a:solidFill>
                <a:cs typeface="Arial" pitchFamily="34" charset="0"/>
              </a:rPr>
              <a:t>C</a:t>
            </a:r>
            <a:r>
              <a:rPr lang="sr-Latn-CS" sz="2000" dirty="0" smtClean="0">
                <a:solidFill>
                  <a:schemeClr val="bg1"/>
                </a:solidFill>
                <a:cs typeface="Arial" pitchFamily="34" charset="0"/>
              </a:rPr>
              <a:t>)</a:t>
            </a:r>
          </a:p>
          <a:p>
            <a:pPr algn="just" eaLnBrk="1" fontAlgn="auto" hangingPunct="1">
              <a:lnSpc>
                <a:spcPct val="80000"/>
              </a:lnSpc>
              <a:spcAft>
                <a:spcPts val="0"/>
              </a:spcAft>
              <a:buFont typeface="Wingdings" pitchFamily="2" charset="2"/>
              <a:buNone/>
              <a:defRPr/>
            </a:pPr>
            <a:r>
              <a:rPr lang="sr-Latn-CS" sz="2000" dirty="0" smtClean="0">
                <a:solidFill>
                  <a:schemeClr val="bg1"/>
                </a:solidFill>
              </a:rPr>
              <a:t> </a:t>
            </a:r>
          </a:p>
          <a:p>
            <a:pPr algn="just" eaLnBrk="1" fontAlgn="auto" hangingPunct="1">
              <a:lnSpc>
                <a:spcPct val="80000"/>
              </a:lnSpc>
              <a:spcAft>
                <a:spcPts val="0"/>
              </a:spcAft>
              <a:buFont typeface="Wingdings" pitchFamily="2" charset="2"/>
              <a:buChar char="Ø"/>
              <a:defRPr/>
            </a:pPr>
            <a:r>
              <a:rPr lang="sr-Cyrl-RS" sz="2000" dirty="0" smtClean="0">
                <a:solidFill>
                  <a:schemeClr val="bg1"/>
                </a:solidFill>
              </a:rPr>
              <a:t>Азот</a:t>
            </a:r>
            <a:r>
              <a:rPr lang="sr-Latn-CS" sz="2000" dirty="0" smtClean="0">
                <a:solidFill>
                  <a:schemeClr val="bg1"/>
                </a:solidFill>
              </a:rPr>
              <a:t> </a:t>
            </a:r>
            <a:r>
              <a:rPr lang="sr-Cyrl-RS" sz="2000" dirty="0" smtClean="0">
                <a:solidFill>
                  <a:schemeClr val="bg1"/>
                </a:solidFill>
              </a:rPr>
              <a:t>пентоксид</a:t>
            </a:r>
            <a:r>
              <a:rPr lang="sr-Latn-CS" sz="2000" dirty="0" smtClean="0">
                <a:solidFill>
                  <a:schemeClr val="bg1"/>
                </a:solidFill>
              </a:rPr>
              <a:t> (</a:t>
            </a:r>
            <a:r>
              <a:rPr lang="en-US" sz="2000" dirty="0">
                <a:solidFill>
                  <a:schemeClr val="bg1"/>
                </a:solidFill>
              </a:rPr>
              <a:t>N</a:t>
            </a:r>
            <a:r>
              <a:rPr lang="sr-Latn-CS" sz="2000" baseline="-25000" dirty="0" smtClean="0">
                <a:solidFill>
                  <a:schemeClr val="bg1"/>
                </a:solidFill>
              </a:rPr>
              <a:t>2</a:t>
            </a:r>
            <a:r>
              <a:rPr lang="sr-Cyrl-RS" sz="2000" dirty="0" smtClean="0">
                <a:solidFill>
                  <a:schemeClr val="bg1"/>
                </a:solidFill>
              </a:rPr>
              <a:t>О</a:t>
            </a:r>
            <a:r>
              <a:rPr lang="sr-Latn-CS" sz="2000" baseline="-25000" dirty="0" smtClean="0">
                <a:solidFill>
                  <a:schemeClr val="bg1"/>
                </a:solidFill>
              </a:rPr>
              <a:t>5</a:t>
            </a:r>
            <a:r>
              <a:rPr lang="sr-Latn-CS" sz="2000" dirty="0" smtClean="0">
                <a:solidFill>
                  <a:schemeClr val="bg1"/>
                </a:solidFill>
              </a:rPr>
              <a:t>), </a:t>
            </a:r>
            <a:r>
              <a:rPr lang="sr-Cyrl-RS" sz="2000" dirty="0" smtClean="0">
                <a:solidFill>
                  <a:schemeClr val="bg1"/>
                </a:solidFill>
              </a:rPr>
              <a:t>азот</a:t>
            </a:r>
            <a:r>
              <a:rPr lang="sr-Latn-CS" sz="2000" dirty="0" smtClean="0">
                <a:solidFill>
                  <a:schemeClr val="bg1"/>
                </a:solidFill>
              </a:rPr>
              <a:t>(</a:t>
            </a:r>
            <a:r>
              <a:rPr lang="en-US" sz="2000" dirty="0">
                <a:solidFill>
                  <a:schemeClr val="bg1"/>
                </a:solidFill>
              </a:rPr>
              <a:t>V</a:t>
            </a:r>
            <a:r>
              <a:rPr lang="sr-Latn-CS" sz="2000" dirty="0" smtClean="0">
                <a:solidFill>
                  <a:schemeClr val="bg1"/>
                </a:solidFill>
              </a:rPr>
              <a:t>) </a:t>
            </a:r>
            <a:r>
              <a:rPr lang="sr-Cyrl-RS" sz="2000" dirty="0" smtClean="0">
                <a:solidFill>
                  <a:schemeClr val="bg1"/>
                </a:solidFill>
              </a:rPr>
              <a:t>оксид</a:t>
            </a:r>
            <a:r>
              <a:rPr lang="sr-Latn-CS" sz="2000" dirty="0" smtClean="0">
                <a:solidFill>
                  <a:schemeClr val="bg1"/>
                </a:solidFill>
              </a:rPr>
              <a:t> </a:t>
            </a:r>
          </a:p>
          <a:p>
            <a:pPr algn="just" eaLnBrk="1" fontAlgn="auto" hangingPunct="1">
              <a:lnSpc>
                <a:spcPct val="80000"/>
              </a:lnSpc>
              <a:spcAft>
                <a:spcPts val="0"/>
              </a:spcAft>
              <a:buFont typeface="Wingdings" pitchFamily="2" charset="2"/>
              <a:buChar char="Ø"/>
              <a:defRPr/>
            </a:pPr>
            <a:endParaRPr lang="sr-Latn-CS" sz="1600" dirty="0" smtClean="0">
              <a:solidFill>
                <a:schemeClr val="bg2"/>
              </a:solidFill>
            </a:endParaRPr>
          </a:p>
        </p:txBody>
      </p:sp>
    </p:spTree>
    <p:extLst>
      <p:ext uri="{BB962C8B-B14F-4D97-AF65-F5344CB8AC3E}">
        <p14:creationId xmlns:p14="http://schemas.microsoft.com/office/powerpoint/2010/main" val="1770399258"/>
      </p:ext>
    </p:extLst>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57347" y="0"/>
            <a:ext cx="8229307" cy="1143000"/>
          </a:xfrm>
        </p:spPr>
        <p:txBody>
          <a:bodyPr/>
          <a:lstStyle/>
          <a:p>
            <a:pPr eaLnBrk="1" hangingPunct="1"/>
            <a:r>
              <a:rPr lang="sr-Latn-CS" smtClean="0">
                <a:solidFill>
                  <a:srgbClr val="FFFF00"/>
                </a:solidFill>
              </a:rPr>
              <a:t>Токсиколошки значај</a:t>
            </a:r>
            <a:endParaRPr lang="en-US" smtClean="0">
              <a:solidFill>
                <a:srgbClr val="FFFF00"/>
              </a:solidFill>
            </a:endParaRPr>
          </a:p>
        </p:txBody>
      </p:sp>
      <p:sp>
        <p:nvSpPr>
          <p:cNvPr id="106499" name="Rectangle 3"/>
          <p:cNvSpPr>
            <a:spLocks noGrp="1" noChangeArrowheads="1"/>
          </p:cNvSpPr>
          <p:nvPr>
            <p:ph idx="1"/>
          </p:nvPr>
        </p:nvSpPr>
        <p:spPr>
          <a:xfrm>
            <a:off x="381123" y="1295400"/>
            <a:ext cx="8457980" cy="4525963"/>
          </a:xfrm>
        </p:spPr>
        <p:txBody>
          <a:bodyPr rtlCol="0">
            <a:normAutofit/>
          </a:bodyPr>
          <a:lstStyle/>
          <a:p>
            <a:pPr algn="just" eaLnBrk="1" fontAlgn="auto" hangingPunct="1">
              <a:spcAft>
                <a:spcPts val="0"/>
              </a:spcAft>
              <a:buFont typeface="Wingdings" pitchFamily="2" charset="2"/>
              <a:buChar char="v"/>
              <a:defRPr/>
            </a:pPr>
            <a:r>
              <a:rPr lang="sr-Cyrl-RS" sz="2800" dirty="0" smtClean="0">
                <a:solidFill>
                  <a:srgbClr val="FFFFFF"/>
                </a:solidFill>
              </a:rPr>
              <a:t>највећи</a:t>
            </a:r>
            <a:r>
              <a:rPr lang="sr-Latn-CS" sz="2800" dirty="0" smtClean="0">
                <a:solidFill>
                  <a:srgbClr val="FFFFFF"/>
                </a:solidFill>
              </a:rPr>
              <a:t> </a:t>
            </a:r>
            <a:r>
              <a:rPr lang="sr-Cyrl-RS" sz="2800" dirty="0" smtClean="0">
                <a:solidFill>
                  <a:srgbClr val="FFFFFF"/>
                </a:solidFill>
              </a:rPr>
              <a:t>токсиколошки</a:t>
            </a:r>
            <a:r>
              <a:rPr lang="sr-Latn-CS" sz="2800" dirty="0" smtClean="0">
                <a:solidFill>
                  <a:srgbClr val="FFFFFF"/>
                </a:solidFill>
              </a:rPr>
              <a:t> </a:t>
            </a:r>
            <a:r>
              <a:rPr lang="sr-Cyrl-RS" sz="2800" dirty="0" smtClean="0">
                <a:solidFill>
                  <a:srgbClr val="FFFFFF"/>
                </a:solidFill>
              </a:rPr>
              <a:t>значај</a:t>
            </a:r>
            <a:r>
              <a:rPr lang="sr-Latn-CS" sz="2800" dirty="0" smtClean="0">
                <a:solidFill>
                  <a:srgbClr val="FFFFFF"/>
                </a:solidFill>
              </a:rPr>
              <a:t> </a:t>
            </a:r>
            <a:r>
              <a:rPr lang="sr-Cyrl-RS" sz="2800" dirty="0" smtClean="0">
                <a:solidFill>
                  <a:srgbClr val="FFFFFF"/>
                </a:solidFill>
              </a:rPr>
              <a:t>имају</a:t>
            </a:r>
            <a:r>
              <a:rPr lang="sr-Latn-CS" sz="2800" dirty="0" smtClean="0">
                <a:solidFill>
                  <a:srgbClr val="FFFFFF"/>
                </a:solidFill>
              </a:rPr>
              <a:t> </a:t>
            </a:r>
            <a:r>
              <a:rPr lang="en-US" sz="2800" dirty="0">
                <a:solidFill>
                  <a:srgbClr val="FFFFFF"/>
                </a:solidFill>
              </a:rPr>
              <a:t>N</a:t>
            </a:r>
            <a:r>
              <a:rPr lang="sr-Cyrl-RS" sz="2800" dirty="0" smtClean="0">
                <a:solidFill>
                  <a:srgbClr val="FFFFFF"/>
                </a:solidFill>
              </a:rPr>
              <a:t>О</a:t>
            </a:r>
            <a:r>
              <a:rPr lang="sr-Latn-CS" sz="2800" dirty="0" smtClean="0">
                <a:solidFill>
                  <a:srgbClr val="FFFFFF"/>
                </a:solidFill>
              </a:rPr>
              <a:t>, </a:t>
            </a:r>
            <a:r>
              <a:rPr lang="en-US" sz="2800" dirty="0" smtClean="0">
                <a:solidFill>
                  <a:srgbClr val="FFFFFF"/>
                </a:solidFill>
              </a:rPr>
              <a:t>N</a:t>
            </a:r>
            <a:r>
              <a:rPr lang="sr-Cyrl-RS" sz="2800" b="1" dirty="0" smtClean="0">
                <a:solidFill>
                  <a:srgbClr val="FFFFFF"/>
                </a:solidFill>
              </a:rPr>
              <a:t>О</a:t>
            </a:r>
            <a:r>
              <a:rPr lang="sr-Latn-CS" sz="2800" b="1" baseline="-25000" dirty="0" smtClean="0">
                <a:solidFill>
                  <a:srgbClr val="FFFFFF"/>
                </a:solidFill>
              </a:rPr>
              <a:t>2</a:t>
            </a:r>
            <a:r>
              <a:rPr lang="sr-Latn-CS" sz="2800" dirty="0" smtClean="0">
                <a:solidFill>
                  <a:srgbClr val="FFFFFF"/>
                </a:solidFill>
              </a:rPr>
              <a:t> </a:t>
            </a:r>
            <a:r>
              <a:rPr lang="sr-Cyrl-RS" sz="2800" dirty="0" smtClean="0">
                <a:solidFill>
                  <a:srgbClr val="FFFFFF"/>
                </a:solidFill>
              </a:rPr>
              <a:t>и</a:t>
            </a:r>
            <a:r>
              <a:rPr lang="sr-Latn-CS" sz="2800" dirty="0" smtClean="0">
                <a:solidFill>
                  <a:srgbClr val="FFFFFF"/>
                </a:solidFill>
              </a:rPr>
              <a:t> </a:t>
            </a:r>
            <a:r>
              <a:rPr lang="en-US" sz="2800" dirty="0" smtClean="0">
                <a:solidFill>
                  <a:srgbClr val="FFFFFF"/>
                </a:solidFill>
              </a:rPr>
              <a:t>N</a:t>
            </a:r>
            <a:r>
              <a:rPr lang="sr-Latn-CS" sz="2800" baseline="-25000" dirty="0" smtClean="0">
                <a:solidFill>
                  <a:srgbClr val="FFFFFF"/>
                </a:solidFill>
              </a:rPr>
              <a:t>2</a:t>
            </a:r>
            <a:r>
              <a:rPr lang="sr-Cyrl-RS" sz="2800" dirty="0" smtClean="0">
                <a:solidFill>
                  <a:srgbClr val="FFFFFF"/>
                </a:solidFill>
              </a:rPr>
              <a:t>О</a:t>
            </a:r>
            <a:r>
              <a:rPr lang="sr-Latn-CS" sz="2800" baseline="-25000" dirty="0" smtClean="0">
                <a:solidFill>
                  <a:srgbClr val="FFFFFF"/>
                </a:solidFill>
              </a:rPr>
              <a:t>4</a:t>
            </a:r>
          </a:p>
          <a:p>
            <a:pPr algn="just" eaLnBrk="1" fontAlgn="auto" hangingPunct="1">
              <a:spcAft>
                <a:spcPts val="0"/>
              </a:spcAft>
              <a:buFont typeface="Wingdings" pitchFamily="2" charset="2"/>
              <a:buChar char="v"/>
              <a:defRPr/>
            </a:pPr>
            <a:r>
              <a:rPr lang="sr-Cyrl-RS" sz="2800" b="1" dirty="0" smtClean="0">
                <a:solidFill>
                  <a:srgbClr val="FF6600"/>
                </a:solidFill>
              </a:rPr>
              <a:t>Екотоксиколошки</a:t>
            </a:r>
            <a:r>
              <a:rPr lang="sr-Latn-CS" sz="2800" b="1" dirty="0" smtClean="0">
                <a:solidFill>
                  <a:srgbClr val="FF6600"/>
                </a:solidFill>
              </a:rPr>
              <a:t> </a:t>
            </a:r>
            <a:r>
              <a:rPr lang="sr-Cyrl-RS" sz="2800" b="1" dirty="0" smtClean="0">
                <a:solidFill>
                  <a:srgbClr val="FF6600"/>
                </a:solidFill>
              </a:rPr>
              <a:t>значај</a:t>
            </a:r>
            <a:r>
              <a:rPr lang="sr-Latn-CS" sz="2800" b="1" dirty="0" smtClean="0">
                <a:solidFill>
                  <a:srgbClr val="FF6600"/>
                </a:solidFill>
              </a:rPr>
              <a:t>;</a:t>
            </a:r>
          </a:p>
          <a:p>
            <a:pPr algn="just" eaLnBrk="1" fontAlgn="auto" hangingPunct="1">
              <a:spcAft>
                <a:spcPts val="0"/>
              </a:spcAft>
              <a:buFont typeface="Wingdings" pitchFamily="2" charset="2"/>
              <a:buChar char="v"/>
              <a:defRPr/>
            </a:pPr>
            <a:r>
              <a:rPr lang="sr-Cyrl-RS" sz="2800" b="1" dirty="0" smtClean="0">
                <a:solidFill>
                  <a:srgbClr val="FF6600"/>
                </a:solidFill>
              </a:rPr>
              <a:t>Професионална</a:t>
            </a:r>
            <a:r>
              <a:rPr lang="sr-Latn-CS" sz="2800" b="1" dirty="0" smtClean="0">
                <a:solidFill>
                  <a:srgbClr val="FF6600"/>
                </a:solidFill>
              </a:rPr>
              <a:t> </a:t>
            </a:r>
            <a:r>
              <a:rPr lang="sr-Cyrl-RS" sz="2800" b="1" dirty="0" smtClean="0">
                <a:solidFill>
                  <a:srgbClr val="FF6600"/>
                </a:solidFill>
              </a:rPr>
              <a:t>тровања</a:t>
            </a:r>
            <a:r>
              <a:rPr lang="sr-Latn-CS" sz="2800" b="1" dirty="0" smtClean="0">
                <a:solidFill>
                  <a:srgbClr val="FF6600"/>
                </a:solidFill>
              </a:rPr>
              <a:t>;</a:t>
            </a:r>
          </a:p>
          <a:p>
            <a:pPr algn="just" eaLnBrk="1" fontAlgn="auto" hangingPunct="1">
              <a:spcAft>
                <a:spcPts val="0"/>
              </a:spcAft>
              <a:buFont typeface="Wingdings" pitchFamily="2" charset="2"/>
              <a:buChar char="v"/>
              <a:defRPr/>
            </a:pPr>
            <a:endParaRPr lang="sr-Latn-CS" sz="2800" b="1" dirty="0" smtClean="0">
              <a:solidFill>
                <a:srgbClr val="FF9900"/>
              </a:solidFill>
              <a:effectLst>
                <a:outerShdw blurRad="38100" dist="38100" dir="2700000" algn="tl">
                  <a:srgbClr val="FFFFFF"/>
                </a:outerShdw>
              </a:effectLst>
            </a:endParaRPr>
          </a:p>
          <a:p>
            <a:pPr algn="just" eaLnBrk="1" fontAlgn="auto" hangingPunct="1">
              <a:spcAft>
                <a:spcPts val="0"/>
              </a:spcAft>
              <a:buFont typeface="Wingdings" pitchFamily="2" charset="2"/>
              <a:buBlip>
                <a:blip r:embed="rId3"/>
              </a:buBlip>
              <a:defRPr/>
            </a:pPr>
            <a:r>
              <a:rPr lang="sr-Cyrl-RS" sz="2400" dirty="0" smtClean="0">
                <a:solidFill>
                  <a:srgbClr val="FFFF00"/>
                </a:solidFill>
              </a:rPr>
              <a:t>Природни</a:t>
            </a:r>
            <a:r>
              <a:rPr lang="sr-Latn-CS" sz="2400" dirty="0" smtClean="0">
                <a:solidFill>
                  <a:srgbClr val="FFFF00"/>
                </a:solidFill>
              </a:rPr>
              <a:t> </a:t>
            </a:r>
            <a:r>
              <a:rPr lang="sr-Cyrl-RS" sz="2400" dirty="0" smtClean="0">
                <a:solidFill>
                  <a:srgbClr val="FFFF00"/>
                </a:solidFill>
              </a:rPr>
              <a:t>извори</a:t>
            </a:r>
            <a:r>
              <a:rPr lang="sr-Latn-CS" sz="2400" dirty="0" smtClean="0">
                <a:solidFill>
                  <a:srgbClr val="FFFF00"/>
                </a:solidFill>
              </a:rPr>
              <a:t>: </a:t>
            </a:r>
            <a:r>
              <a:rPr lang="sr-Cyrl-RS" sz="2400" dirty="0" smtClean="0">
                <a:solidFill>
                  <a:srgbClr val="FFFF00"/>
                </a:solidFill>
              </a:rPr>
              <a:t>вулкани</a:t>
            </a:r>
            <a:r>
              <a:rPr lang="sr-Latn-CS" sz="2400" dirty="0" smtClean="0">
                <a:solidFill>
                  <a:srgbClr val="FFFF00"/>
                </a:solidFill>
              </a:rPr>
              <a:t>, </a:t>
            </a:r>
            <a:r>
              <a:rPr lang="sr-Cyrl-RS" sz="2400" dirty="0" smtClean="0">
                <a:solidFill>
                  <a:srgbClr val="FFFF00"/>
                </a:solidFill>
              </a:rPr>
              <a:t>пражњење</a:t>
            </a:r>
            <a:r>
              <a:rPr lang="sr-Latn-CS" sz="2400" dirty="0" smtClean="0">
                <a:solidFill>
                  <a:srgbClr val="FFFF00"/>
                </a:solidFill>
              </a:rPr>
              <a:t> </a:t>
            </a:r>
            <a:r>
              <a:rPr lang="sr-Cyrl-RS" sz="2400" dirty="0" smtClean="0">
                <a:solidFill>
                  <a:srgbClr val="FFFF00"/>
                </a:solidFill>
              </a:rPr>
              <a:t>атмосферског</a:t>
            </a:r>
            <a:r>
              <a:rPr lang="sr-Latn-CS" sz="2400" dirty="0" smtClean="0">
                <a:solidFill>
                  <a:srgbClr val="FFFF00"/>
                </a:solidFill>
              </a:rPr>
              <a:t> </a:t>
            </a:r>
            <a:r>
              <a:rPr lang="sr-Cyrl-RS" sz="2400" dirty="0" smtClean="0">
                <a:solidFill>
                  <a:srgbClr val="FFFF00"/>
                </a:solidFill>
              </a:rPr>
              <a:t>електрицитета</a:t>
            </a:r>
            <a:r>
              <a:rPr lang="sr-Latn-CS" sz="2400" dirty="0" smtClean="0">
                <a:solidFill>
                  <a:srgbClr val="FFFF00"/>
                </a:solidFill>
              </a:rPr>
              <a:t>, </a:t>
            </a:r>
            <a:r>
              <a:rPr lang="sr-Cyrl-RS" sz="2400" dirty="0" smtClean="0">
                <a:solidFill>
                  <a:srgbClr val="FFFF00"/>
                </a:solidFill>
              </a:rPr>
              <a:t>дејством</a:t>
            </a:r>
            <a:r>
              <a:rPr lang="sr-Latn-CS" sz="2400" dirty="0" smtClean="0">
                <a:solidFill>
                  <a:srgbClr val="FFFF00"/>
                </a:solidFill>
              </a:rPr>
              <a:t> </a:t>
            </a:r>
            <a:r>
              <a:rPr lang="sr-Cyrl-RS" sz="2400" dirty="0" smtClean="0">
                <a:solidFill>
                  <a:srgbClr val="FFFF00"/>
                </a:solidFill>
              </a:rPr>
              <a:t>бактерија</a:t>
            </a:r>
            <a:r>
              <a:rPr lang="sr-Latn-CS" sz="2400" dirty="0" smtClean="0">
                <a:solidFill>
                  <a:srgbClr val="FFFF00"/>
                </a:solidFill>
              </a:rPr>
              <a:t>;</a:t>
            </a:r>
          </a:p>
          <a:p>
            <a:pPr algn="just" eaLnBrk="1" fontAlgn="auto" hangingPunct="1">
              <a:spcAft>
                <a:spcPts val="0"/>
              </a:spcAft>
              <a:buFont typeface="Wingdings" pitchFamily="2" charset="2"/>
              <a:buBlip>
                <a:blip r:embed="rId3"/>
              </a:buBlip>
              <a:defRPr/>
            </a:pPr>
            <a:r>
              <a:rPr lang="sr-Cyrl-RS" sz="2400" dirty="0" smtClean="0">
                <a:solidFill>
                  <a:srgbClr val="FFFF00"/>
                </a:solidFill>
              </a:rPr>
              <a:t>Антропогени</a:t>
            </a:r>
            <a:r>
              <a:rPr lang="sr-Latn-CS" sz="2400" dirty="0" smtClean="0">
                <a:solidFill>
                  <a:srgbClr val="FFFF00"/>
                </a:solidFill>
              </a:rPr>
              <a:t> </a:t>
            </a:r>
            <a:r>
              <a:rPr lang="sr-Cyrl-RS" sz="2400" dirty="0" smtClean="0">
                <a:solidFill>
                  <a:srgbClr val="FFFF00"/>
                </a:solidFill>
              </a:rPr>
              <a:t>извори</a:t>
            </a:r>
            <a:r>
              <a:rPr lang="sr-Latn-CS" sz="2400" dirty="0" smtClean="0">
                <a:solidFill>
                  <a:srgbClr val="FFFF00"/>
                </a:solidFill>
              </a:rPr>
              <a:t>:  </a:t>
            </a:r>
            <a:r>
              <a:rPr lang="sr-Cyrl-RS" sz="2400" dirty="0" smtClean="0">
                <a:solidFill>
                  <a:srgbClr val="FFFF00"/>
                </a:solidFill>
              </a:rPr>
              <a:t>сагоревање</a:t>
            </a:r>
            <a:r>
              <a:rPr lang="sr-Latn-CS" sz="2400" dirty="0" smtClean="0">
                <a:solidFill>
                  <a:srgbClr val="FFFF00"/>
                </a:solidFill>
              </a:rPr>
              <a:t> (</a:t>
            </a:r>
            <a:r>
              <a:rPr lang="sr-Cyrl-RS" sz="2400" dirty="0" smtClean="0">
                <a:solidFill>
                  <a:srgbClr val="FFFF00"/>
                </a:solidFill>
              </a:rPr>
              <a:t>мотори</a:t>
            </a:r>
            <a:r>
              <a:rPr lang="sr-Latn-CS" sz="2400" dirty="0" smtClean="0">
                <a:solidFill>
                  <a:srgbClr val="FFFF00"/>
                </a:solidFill>
              </a:rPr>
              <a:t> </a:t>
            </a:r>
            <a:r>
              <a:rPr lang="sr-Cyrl-RS" sz="2400" dirty="0" smtClean="0">
                <a:solidFill>
                  <a:srgbClr val="FFFF00"/>
                </a:solidFill>
              </a:rPr>
              <a:t>са</a:t>
            </a:r>
            <a:r>
              <a:rPr lang="sr-Latn-CS" sz="2400" dirty="0" smtClean="0">
                <a:solidFill>
                  <a:srgbClr val="FFFF00"/>
                </a:solidFill>
              </a:rPr>
              <a:t> </a:t>
            </a:r>
            <a:r>
              <a:rPr lang="sr-Cyrl-RS" sz="2400" dirty="0" smtClean="0">
                <a:solidFill>
                  <a:srgbClr val="FFFF00"/>
                </a:solidFill>
              </a:rPr>
              <a:t>унутрашњим</a:t>
            </a:r>
            <a:r>
              <a:rPr lang="sr-Latn-CS" sz="2400" dirty="0" smtClean="0">
                <a:solidFill>
                  <a:srgbClr val="FFFF00"/>
                </a:solidFill>
              </a:rPr>
              <a:t> </a:t>
            </a:r>
            <a:r>
              <a:rPr lang="sr-Cyrl-RS" sz="2400" dirty="0" smtClean="0">
                <a:solidFill>
                  <a:srgbClr val="FFFF00"/>
                </a:solidFill>
              </a:rPr>
              <a:t>сагоревањем</a:t>
            </a:r>
            <a:r>
              <a:rPr lang="sr-Latn-CS" sz="2400" dirty="0" smtClean="0">
                <a:solidFill>
                  <a:srgbClr val="FFFF00"/>
                </a:solidFill>
              </a:rPr>
              <a:t>, </a:t>
            </a:r>
            <a:r>
              <a:rPr lang="sr-Cyrl-RS" sz="2400" dirty="0" smtClean="0">
                <a:solidFill>
                  <a:srgbClr val="FFFF00"/>
                </a:solidFill>
              </a:rPr>
              <a:t>горива</a:t>
            </a:r>
            <a:r>
              <a:rPr lang="sr-Latn-CS" sz="2400" dirty="0" smtClean="0">
                <a:solidFill>
                  <a:srgbClr val="FFFF00"/>
                </a:solidFill>
              </a:rPr>
              <a:t> </a:t>
            </a:r>
            <a:r>
              <a:rPr lang="sr-Cyrl-RS" sz="2400" dirty="0" smtClean="0">
                <a:solidFill>
                  <a:srgbClr val="FFFF00"/>
                </a:solidFill>
              </a:rPr>
              <a:t>фосилног</a:t>
            </a:r>
            <a:r>
              <a:rPr lang="sr-Latn-CS" sz="2400" dirty="0" smtClean="0">
                <a:solidFill>
                  <a:srgbClr val="FFFF00"/>
                </a:solidFill>
              </a:rPr>
              <a:t> </a:t>
            </a:r>
            <a:r>
              <a:rPr lang="sr-Cyrl-RS" sz="2400" dirty="0" smtClean="0">
                <a:solidFill>
                  <a:srgbClr val="FFFF00"/>
                </a:solidFill>
              </a:rPr>
              <a:t>порекла</a:t>
            </a:r>
            <a:r>
              <a:rPr lang="sr-Latn-CS" sz="2400" dirty="0" smtClean="0">
                <a:solidFill>
                  <a:srgbClr val="FFFF00"/>
                </a:solidFill>
              </a:rPr>
              <a:t>), (</a:t>
            </a:r>
            <a:r>
              <a:rPr lang="sr-Cyrl-RS" sz="2400" dirty="0" smtClean="0">
                <a:solidFill>
                  <a:srgbClr val="FFFF00"/>
                </a:solidFill>
              </a:rPr>
              <a:t>термо</a:t>
            </a:r>
            <a:r>
              <a:rPr lang="sr-Latn-CS" sz="2400" dirty="0" smtClean="0">
                <a:solidFill>
                  <a:srgbClr val="FFFF00"/>
                </a:solidFill>
              </a:rPr>
              <a:t>)</a:t>
            </a:r>
            <a:r>
              <a:rPr lang="sr-Cyrl-RS" sz="2400" dirty="0" smtClean="0">
                <a:solidFill>
                  <a:srgbClr val="FFFF00"/>
                </a:solidFill>
              </a:rPr>
              <a:t>електране</a:t>
            </a:r>
            <a:r>
              <a:rPr lang="sr-Latn-CS" sz="2400" dirty="0" smtClean="0">
                <a:solidFill>
                  <a:srgbClr val="FFFF00"/>
                </a:solidFill>
              </a:rPr>
              <a:t>, </a:t>
            </a:r>
            <a:r>
              <a:rPr lang="sr-Cyrl-RS" sz="2400" dirty="0" smtClean="0">
                <a:solidFill>
                  <a:srgbClr val="FFFF00"/>
                </a:solidFill>
              </a:rPr>
              <a:t>печурка</a:t>
            </a:r>
            <a:r>
              <a:rPr lang="sr-Latn-CS" sz="2400" dirty="0" smtClean="0">
                <a:solidFill>
                  <a:srgbClr val="FFFF00"/>
                </a:solidFill>
              </a:rPr>
              <a:t> </a:t>
            </a:r>
            <a:r>
              <a:rPr lang="sr-Cyrl-RS" sz="2400" dirty="0" smtClean="0">
                <a:solidFill>
                  <a:srgbClr val="FFFF00"/>
                </a:solidFill>
              </a:rPr>
              <a:t>облаци</a:t>
            </a:r>
            <a:r>
              <a:rPr lang="sr-Latn-CS" sz="2400" dirty="0" smtClean="0">
                <a:solidFill>
                  <a:srgbClr val="FFFF00"/>
                </a:solidFill>
              </a:rPr>
              <a:t> (</a:t>
            </a:r>
            <a:r>
              <a:rPr lang="sr-Cyrl-RS" sz="2400" dirty="0" smtClean="0">
                <a:solidFill>
                  <a:srgbClr val="FFFF00"/>
                </a:solidFill>
              </a:rPr>
              <a:t>нуклеарне</a:t>
            </a:r>
            <a:r>
              <a:rPr lang="sr-Latn-CS" sz="2400" dirty="0" smtClean="0">
                <a:solidFill>
                  <a:srgbClr val="FFFF00"/>
                </a:solidFill>
              </a:rPr>
              <a:t> </a:t>
            </a:r>
            <a:r>
              <a:rPr lang="sr-Cyrl-RS" sz="2400" dirty="0" smtClean="0">
                <a:solidFill>
                  <a:srgbClr val="FFFF00"/>
                </a:solidFill>
              </a:rPr>
              <a:t>пробе</a:t>
            </a:r>
            <a:r>
              <a:rPr lang="sr-Latn-CS" sz="2400" dirty="0" smtClean="0">
                <a:solidFill>
                  <a:srgbClr val="FFFF00"/>
                </a:solidFill>
              </a:rPr>
              <a:t>), </a:t>
            </a:r>
            <a:r>
              <a:rPr lang="sr-Cyrl-RS" sz="2400" dirty="0" smtClean="0">
                <a:solidFill>
                  <a:srgbClr val="FFFF00"/>
                </a:solidFill>
              </a:rPr>
              <a:t>индустријска</a:t>
            </a:r>
            <a:r>
              <a:rPr lang="sr-Latn-CS" sz="2400" dirty="0" smtClean="0">
                <a:solidFill>
                  <a:srgbClr val="FFFF00"/>
                </a:solidFill>
              </a:rPr>
              <a:t> </a:t>
            </a:r>
            <a:r>
              <a:rPr lang="sr-Cyrl-RS" sz="2400" dirty="0" smtClean="0">
                <a:solidFill>
                  <a:srgbClr val="FFFF00"/>
                </a:solidFill>
              </a:rPr>
              <a:t>производња</a:t>
            </a:r>
            <a:r>
              <a:rPr lang="sr-Latn-CS" sz="2400" dirty="0" smtClean="0">
                <a:solidFill>
                  <a:srgbClr val="FFFF00"/>
                </a:solidFill>
              </a:rPr>
              <a:t> </a:t>
            </a:r>
            <a:r>
              <a:rPr lang="sr-Cyrl-RS" sz="2400" dirty="0" smtClean="0">
                <a:solidFill>
                  <a:srgbClr val="FFFF00"/>
                </a:solidFill>
              </a:rPr>
              <a:t>ХНО</a:t>
            </a:r>
            <a:r>
              <a:rPr lang="sr-Latn-CS" sz="2400" baseline="-25000" dirty="0" smtClean="0">
                <a:solidFill>
                  <a:srgbClr val="FFFF00"/>
                </a:solidFill>
              </a:rPr>
              <a:t>3</a:t>
            </a:r>
            <a:r>
              <a:rPr lang="sr-Latn-CS" sz="2400" dirty="0" smtClean="0">
                <a:solidFill>
                  <a:srgbClr val="FFFF00"/>
                </a:solidFill>
              </a:rPr>
              <a:t>, </a:t>
            </a:r>
            <a:r>
              <a:rPr lang="sr-Cyrl-RS" sz="2400" dirty="0" smtClean="0">
                <a:solidFill>
                  <a:srgbClr val="FFFF00"/>
                </a:solidFill>
              </a:rPr>
              <a:t>експлозива</a:t>
            </a:r>
            <a:r>
              <a:rPr lang="sr-Latn-CS" sz="2400" dirty="0" smtClean="0">
                <a:solidFill>
                  <a:srgbClr val="FFFF00"/>
                </a:solidFill>
              </a:rPr>
              <a:t>, </a:t>
            </a:r>
            <a:r>
              <a:rPr lang="sr-Cyrl-RS" sz="2400" dirty="0" smtClean="0">
                <a:solidFill>
                  <a:srgbClr val="FFFF00"/>
                </a:solidFill>
              </a:rPr>
              <a:t>нитрата</a:t>
            </a:r>
            <a:r>
              <a:rPr lang="sr-Latn-CS" sz="2400" dirty="0" smtClean="0">
                <a:solidFill>
                  <a:srgbClr val="FFFF00"/>
                </a:solidFill>
              </a:rPr>
              <a:t>, </a:t>
            </a:r>
            <a:r>
              <a:rPr lang="sr-Cyrl-RS" sz="2400" dirty="0" smtClean="0">
                <a:solidFill>
                  <a:srgbClr val="FFFF00"/>
                </a:solidFill>
              </a:rPr>
              <a:t>ђубрива</a:t>
            </a:r>
            <a:endParaRPr lang="sr-Latn-CS" sz="2400" dirty="0" smtClean="0">
              <a:solidFill>
                <a:srgbClr val="FFFF00"/>
              </a:solidFill>
            </a:endParaRPr>
          </a:p>
          <a:p>
            <a:pPr eaLnBrk="1" fontAlgn="auto" hangingPunct="1">
              <a:spcAft>
                <a:spcPts val="0"/>
              </a:spcAft>
              <a:defRPr/>
            </a:pPr>
            <a:endParaRPr lang="en-US" sz="2400" dirty="0" smtClean="0">
              <a:solidFill>
                <a:schemeClr val="bg2"/>
              </a:solidFill>
            </a:endParaRPr>
          </a:p>
        </p:txBody>
      </p:sp>
    </p:spTree>
    <p:extLst>
      <p:ext uri="{BB962C8B-B14F-4D97-AF65-F5344CB8AC3E}">
        <p14:creationId xmlns:p14="http://schemas.microsoft.com/office/powerpoint/2010/main" val="2630623115"/>
      </p:ext>
    </p:extLst>
  </p:cSld>
  <p:clrMapOvr>
    <a:masterClrMapping/>
  </p:clrMapOvr>
  <p:transition spd="slow"/>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sr-Latn-CS" b="1" smtClean="0">
                <a:solidFill>
                  <a:srgbClr val="FFFF00"/>
                </a:solidFill>
              </a:rPr>
              <a:t>Токсичност</a:t>
            </a:r>
            <a:endParaRPr lang="en-US" b="1" smtClean="0">
              <a:solidFill>
                <a:srgbClr val="FFFF00"/>
              </a:solidFill>
            </a:endParaRPr>
          </a:p>
        </p:txBody>
      </p:sp>
      <p:sp>
        <p:nvSpPr>
          <p:cNvPr id="75778" name="Rectangle 3"/>
          <p:cNvSpPr>
            <a:spLocks noGrp="1" noChangeArrowheads="1"/>
          </p:cNvSpPr>
          <p:nvPr>
            <p:ph sz="half" idx="1"/>
          </p:nvPr>
        </p:nvSpPr>
        <p:spPr>
          <a:xfrm>
            <a:off x="152449" y="1600201"/>
            <a:ext cx="8839102" cy="4525963"/>
          </a:xfrm>
        </p:spPr>
        <p:txBody>
          <a:bodyPr rtlCol="0">
            <a:normAutofit fontScale="92500"/>
          </a:bodyPr>
          <a:lstStyle/>
          <a:p>
            <a:pPr eaLnBrk="1" fontAlgn="auto" hangingPunct="1">
              <a:spcAft>
                <a:spcPts val="0"/>
              </a:spcAft>
              <a:defRPr/>
            </a:pPr>
            <a:r>
              <a:rPr lang="en-US" sz="2400" b="1" dirty="0">
                <a:solidFill>
                  <a:srgbClr val="FFFF00"/>
                </a:solidFill>
              </a:rPr>
              <a:t>N</a:t>
            </a:r>
            <a:r>
              <a:rPr lang="sr-Cyrl-RS" sz="2400" b="1" dirty="0" smtClean="0">
                <a:solidFill>
                  <a:srgbClr val="FFFF00"/>
                </a:solidFill>
              </a:rPr>
              <a:t>О</a:t>
            </a:r>
            <a:r>
              <a:rPr lang="en-US" sz="2400" b="1" baseline="-25000" dirty="0" smtClean="0">
                <a:solidFill>
                  <a:srgbClr val="FFFF00"/>
                </a:solidFill>
              </a:rPr>
              <a:t>2</a:t>
            </a:r>
            <a:r>
              <a:rPr lang="en-US" sz="2400" b="1" dirty="0" smtClean="0">
                <a:solidFill>
                  <a:srgbClr val="FFFF00"/>
                </a:solidFill>
              </a:rPr>
              <a:t> </a:t>
            </a:r>
            <a:r>
              <a:rPr lang="en-US" sz="2400" dirty="0" smtClean="0">
                <a:solidFill>
                  <a:srgbClr val="FFFF00"/>
                </a:solidFill>
              </a:rPr>
              <a:t>- </a:t>
            </a:r>
            <a:r>
              <a:rPr lang="sr-Cyrl-RS" sz="2400" dirty="0" smtClean="0">
                <a:solidFill>
                  <a:srgbClr val="FFFF00"/>
                </a:solidFill>
              </a:rPr>
              <a:t>носилац</a:t>
            </a:r>
            <a:r>
              <a:rPr lang="en-US" sz="2400" dirty="0" smtClean="0">
                <a:solidFill>
                  <a:srgbClr val="FFFF00"/>
                </a:solidFill>
              </a:rPr>
              <a:t> </a:t>
            </a:r>
            <a:r>
              <a:rPr lang="sr-Cyrl-RS" sz="2400" dirty="0" smtClean="0">
                <a:solidFill>
                  <a:srgbClr val="FFFF00"/>
                </a:solidFill>
              </a:rPr>
              <a:t>токсичности</a:t>
            </a:r>
            <a:endParaRPr lang="en-US" sz="2400" dirty="0" smtClean="0">
              <a:solidFill>
                <a:srgbClr val="FFFF00"/>
              </a:solidFill>
            </a:endParaRPr>
          </a:p>
          <a:p>
            <a:pPr eaLnBrk="1" fontAlgn="auto" hangingPunct="1">
              <a:spcAft>
                <a:spcPts val="0"/>
              </a:spcAft>
              <a:defRPr/>
            </a:pPr>
            <a:r>
              <a:rPr lang="en-US" sz="2400" dirty="0">
                <a:solidFill>
                  <a:srgbClr val="FFFF00"/>
                </a:solidFill>
              </a:rPr>
              <a:t>N</a:t>
            </a:r>
            <a:r>
              <a:rPr lang="sr-Cyrl-RS" sz="2400" dirty="0" smtClean="0">
                <a:solidFill>
                  <a:srgbClr val="FFFF00"/>
                </a:solidFill>
              </a:rPr>
              <a:t>О</a:t>
            </a:r>
            <a:r>
              <a:rPr lang="en-US" sz="2400" dirty="0" smtClean="0">
                <a:solidFill>
                  <a:srgbClr val="FFFF00"/>
                </a:solidFill>
              </a:rPr>
              <a:t> </a:t>
            </a:r>
            <a:r>
              <a:rPr lang="sr-Cyrl-RS" sz="2400" dirty="0" smtClean="0">
                <a:solidFill>
                  <a:srgbClr val="FFFF00"/>
                </a:solidFill>
              </a:rPr>
              <a:t>је</a:t>
            </a:r>
            <a:r>
              <a:rPr lang="en-US" sz="2400" dirty="0" smtClean="0">
                <a:solidFill>
                  <a:srgbClr val="FFFF00"/>
                </a:solidFill>
              </a:rPr>
              <a:t> </a:t>
            </a:r>
            <a:r>
              <a:rPr lang="sr-Cyrl-RS" sz="2400" dirty="0" smtClean="0">
                <a:solidFill>
                  <a:srgbClr val="FFFF00"/>
                </a:solidFill>
              </a:rPr>
              <a:t>релативно</a:t>
            </a:r>
            <a:r>
              <a:rPr lang="en-US" sz="2400" dirty="0" smtClean="0">
                <a:solidFill>
                  <a:srgbClr val="FFFF00"/>
                </a:solidFill>
              </a:rPr>
              <a:t> </a:t>
            </a:r>
            <a:r>
              <a:rPr lang="sr-Cyrl-RS" sz="2400" dirty="0" smtClean="0">
                <a:solidFill>
                  <a:srgbClr val="FFFF00"/>
                </a:solidFill>
              </a:rPr>
              <a:t>нетоксичан</a:t>
            </a:r>
            <a:r>
              <a:rPr lang="en-US" sz="2400" dirty="0" smtClean="0">
                <a:solidFill>
                  <a:srgbClr val="FFFF00"/>
                </a:solidFill>
              </a:rPr>
              <a:t> (1/5 </a:t>
            </a:r>
            <a:r>
              <a:rPr lang="sr-Cyrl-RS" sz="2400" dirty="0" smtClean="0">
                <a:solidFill>
                  <a:srgbClr val="FFFF00"/>
                </a:solidFill>
              </a:rPr>
              <a:t>токсичности</a:t>
            </a:r>
            <a:r>
              <a:rPr lang="en-US" sz="2400" dirty="0" smtClean="0">
                <a:solidFill>
                  <a:srgbClr val="FFFF00"/>
                </a:solidFill>
              </a:rPr>
              <a:t> </a:t>
            </a:r>
            <a:r>
              <a:rPr lang="en-US" sz="2400" dirty="0">
                <a:solidFill>
                  <a:srgbClr val="FFFF00"/>
                </a:solidFill>
              </a:rPr>
              <a:t>N</a:t>
            </a:r>
            <a:r>
              <a:rPr lang="sr-Cyrl-RS" sz="2400" dirty="0" smtClean="0">
                <a:solidFill>
                  <a:srgbClr val="FFFF00"/>
                </a:solidFill>
              </a:rPr>
              <a:t>О</a:t>
            </a:r>
            <a:r>
              <a:rPr lang="en-US" sz="2400" baseline="-25000" dirty="0" smtClean="0">
                <a:solidFill>
                  <a:srgbClr val="FFFF00"/>
                </a:solidFill>
              </a:rPr>
              <a:t>2</a:t>
            </a:r>
            <a:r>
              <a:rPr lang="en-US" sz="2400" dirty="0" smtClean="0">
                <a:solidFill>
                  <a:srgbClr val="FFFF00"/>
                </a:solidFill>
              </a:rPr>
              <a:t>), </a:t>
            </a:r>
            <a:r>
              <a:rPr lang="sr-Cyrl-RS" sz="2400" dirty="0" smtClean="0">
                <a:solidFill>
                  <a:srgbClr val="FFFF00"/>
                </a:solidFill>
              </a:rPr>
              <a:t>мада</a:t>
            </a:r>
            <a:r>
              <a:rPr lang="en-US" sz="2400" dirty="0" smtClean="0">
                <a:solidFill>
                  <a:srgbClr val="FFFF00"/>
                </a:solidFill>
              </a:rPr>
              <a:t> </a:t>
            </a:r>
            <a:r>
              <a:rPr lang="sr-Cyrl-RS" sz="2400" dirty="0" smtClean="0">
                <a:solidFill>
                  <a:srgbClr val="FFFF00"/>
                </a:solidFill>
              </a:rPr>
              <a:t>при</a:t>
            </a:r>
            <a:r>
              <a:rPr lang="en-US" sz="2400" dirty="0" smtClean="0">
                <a:solidFill>
                  <a:srgbClr val="FFFF00"/>
                </a:solidFill>
              </a:rPr>
              <a:t> </a:t>
            </a:r>
            <a:endParaRPr lang="sr-Latn-CS" sz="2400" dirty="0" smtClean="0">
              <a:solidFill>
                <a:srgbClr val="FFFF00"/>
              </a:solidFill>
            </a:endParaRPr>
          </a:p>
          <a:p>
            <a:pPr eaLnBrk="1" fontAlgn="auto" hangingPunct="1">
              <a:spcAft>
                <a:spcPts val="0"/>
              </a:spcAft>
              <a:defRPr/>
            </a:pPr>
            <a:r>
              <a:rPr lang="sr-Cyrl-RS" sz="2400" dirty="0" smtClean="0">
                <a:solidFill>
                  <a:srgbClr val="FFFF00"/>
                </a:solidFill>
              </a:rPr>
              <a:t>већим</a:t>
            </a:r>
            <a:r>
              <a:rPr lang="en-US" sz="2400" dirty="0" smtClean="0">
                <a:solidFill>
                  <a:srgbClr val="FFFF00"/>
                </a:solidFill>
              </a:rPr>
              <a:t> </a:t>
            </a:r>
            <a:r>
              <a:rPr lang="sr-Cyrl-RS" sz="2400" dirty="0" smtClean="0">
                <a:solidFill>
                  <a:srgbClr val="FFFF00"/>
                </a:solidFill>
              </a:rPr>
              <a:t>концентрацијама</a:t>
            </a:r>
            <a:r>
              <a:rPr lang="en-US" sz="2400" dirty="0" smtClean="0">
                <a:solidFill>
                  <a:srgbClr val="FFFF00"/>
                </a:solidFill>
              </a:rPr>
              <a:t> </a:t>
            </a:r>
            <a:r>
              <a:rPr lang="sr-Cyrl-RS" sz="2400" dirty="0" smtClean="0">
                <a:solidFill>
                  <a:srgbClr val="FFFF00"/>
                </a:solidFill>
              </a:rPr>
              <a:t>доводи</a:t>
            </a:r>
            <a:r>
              <a:rPr lang="en-US" sz="2400" dirty="0" smtClean="0">
                <a:solidFill>
                  <a:srgbClr val="FFFF00"/>
                </a:solidFill>
              </a:rPr>
              <a:t> </a:t>
            </a:r>
            <a:r>
              <a:rPr lang="sr-Cyrl-RS" sz="2400" dirty="0" smtClean="0">
                <a:solidFill>
                  <a:srgbClr val="FFFF00"/>
                </a:solidFill>
              </a:rPr>
              <a:t>до</a:t>
            </a:r>
            <a:r>
              <a:rPr lang="en-US" sz="2400" dirty="0" smtClean="0">
                <a:solidFill>
                  <a:srgbClr val="FFFF00"/>
                </a:solidFill>
              </a:rPr>
              <a:t> </a:t>
            </a:r>
            <a:r>
              <a:rPr lang="sr-Cyrl-RS" sz="2400" dirty="0" smtClean="0">
                <a:solidFill>
                  <a:srgbClr val="FFFF00"/>
                </a:solidFill>
              </a:rPr>
              <a:t>оштећења</a:t>
            </a:r>
            <a:r>
              <a:rPr lang="en-US" sz="2400" dirty="0" smtClean="0">
                <a:solidFill>
                  <a:srgbClr val="FFFF00"/>
                </a:solidFill>
              </a:rPr>
              <a:t> </a:t>
            </a:r>
            <a:r>
              <a:rPr lang="sr-Cyrl-RS" sz="2400" dirty="0" smtClean="0">
                <a:solidFill>
                  <a:srgbClr val="FFFF00"/>
                </a:solidFill>
              </a:rPr>
              <a:t>плућа</a:t>
            </a:r>
            <a:r>
              <a:rPr lang="en-US" sz="2400" dirty="0" smtClean="0">
                <a:solidFill>
                  <a:srgbClr val="FFFF00"/>
                </a:solidFill>
              </a:rPr>
              <a:t>. </a:t>
            </a:r>
          </a:p>
          <a:p>
            <a:pPr eaLnBrk="1" fontAlgn="auto" hangingPunct="1">
              <a:spcAft>
                <a:spcPts val="0"/>
              </a:spcAft>
              <a:defRPr/>
            </a:pPr>
            <a:r>
              <a:rPr lang="en-US" sz="2400" dirty="0">
                <a:solidFill>
                  <a:srgbClr val="FFFF00"/>
                </a:solidFill>
              </a:rPr>
              <a:t>N</a:t>
            </a:r>
            <a:r>
              <a:rPr lang="sr-Cyrl-RS" sz="2400" dirty="0" smtClean="0">
                <a:solidFill>
                  <a:srgbClr val="FFFF00"/>
                </a:solidFill>
              </a:rPr>
              <a:t>О</a:t>
            </a:r>
            <a:r>
              <a:rPr lang="en-US" sz="2400" dirty="0" smtClean="0">
                <a:solidFill>
                  <a:srgbClr val="FFFF00"/>
                </a:solidFill>
              </a:rPr>
              <a:t> </a:t>
            </a:r>
            <a:r>
              <a:rPr lang="sr-Cyrl-RS" sz="2400" dirty="0" smtClean="0">
                <a:solidFill>
                  <a:srgbClr val="FFFF00"/>
                </a:solidFill>
              </a:rPr>
              <a:t>је</a:t>
            </a:r>
            <a:r>
              <a:rPr lang="en-US" sz="2400" dirty="0" smtClean="0">
                <a:solidFill>
                  <a:srgbClr val="FFFF00"/>
                </a:solidFill>
              </a:rPr>
              <a:t> </a:t>
            </a:r>
            <a:r>
              <a:rPr lang="sr-Cyrl-RS" sz="2400" dirty="0" smtClean="0">
                <a:solidFill>
                  <a:srgbClr val="FFFF00"/>
                </a:solidFill>
              </a:rPr>
              <a:t>прекурзор</a:t>
            </a:r>
            <a:r>
              <a:rPr lang="en-US" sz="2400" dirty="0" smtClean="0">
                <a:solidFill>
                  <a:srgbClr val="FFFF00"/>
                </a:solidFill>
              </a:rPr>
              <a:t> </a:t>
            </a:r>
            <a:r>
              <a:rPr lang="sr-Cyrl-RS" sz="2400" dirty="0" smtClean="0">
                <a:solidFill>
                  <a:srgbClr val="FFFF00"/>
                </a:solidFill>
              </a:rPr>
              <a:t>у</a:t>
            </a:r>
            <a:r>
              <a:rPr lang="en-US" sz="2400" dirty="0" smtClean="0">
                <a:solidFill>
                  <a:srgbClr val="FFFF00"/>
                </a:solidFill>
              </a:rPr>
              <a:t> </a:t>
            </a:r>
            <a:r>
              <a:rPr lang="sr-Cyrl-RS" sz="2400" dirty="0" smtClean="0">
                <a:solidFill>
                  <a:srgbClr val="FFFF00"/>
                </a:solidFill>
              </a:rPr>
              <a:t>синтези</a:t>
            </a:r>
            <a:r>
              <a:rPr lang="en-US" sz="2400" dirty="0" smtClean="0">
                <a:solidFill>
                  <a:srgbClr val="FFFF00"/>
                </a:solidFill>
              </a:rPr>
              <a:t> </a:t>
            </a:r>
            <a:r>
              <a:rPr lang="en-US" sz="2400" dirty="0">
                <a:solidFill>
                  <a:srgbClr val="FFFF00"/>
                </a:solidFill>
              </a:rPr>
              <a:t>N</a:t>
            </a:r>
            <a:r>
              <a:rPr lang="sr-Cyrl-RS" sz="2400" dirty="0" smtClean="0">
                <a:solidFill>
                  <a:srgbClr val="FFFF00"/>
                </a:solidFill>
              </a:rPr>
              <a:t>О</a:t>
            </a:r>
            <a:r>
              <a:rPr lang="en-US" sz="2400" baseline="-25000" dirty="0" smtClean="0">
                <a:solidFill>
                  <a:srgbClr val="FFFF00"/>
                </a:solidFill>
              </a:rPr>
              <a:t>2</a:t>
            </a:r>
            <a:r>
              <a:rPr lang="en-US" sz="2400" dirty="0" smtClean="0">
                <a:solidFill>
                  <a:srgbClr val="FFFF00"/>
                </a:solidFill>
              </a:rPr>
              <a:t> </a:t>
            </a:r>
            <a:r>
              <a:rPr lang="sr-Cyrl-RS" sz="2400" dirty="0" smtClean="0">
                <a:solidFill>
                  <a:srgbClr val="FFFF00"/>
                </a:solidFill>
              </a:rPr>
              <a:t>и</a:t>
            </a:r>
            <a:r>
              <a:rPr lang="en-US" sz="2400" dirty="0" smtClean="0">
                <a:solidFill>
                  <a:srgbClr val="FFFF00"/>
                </a:solidFill>
              </a:rPr>
              <a:t> HN</a:t>
            </a:r>
            <a:r>
              <a:rPr lang="sr-Cyrl-RS" sz="2400" dirty="0" smtClean="0">
                <a:solidFill>
                  <a:srgbClr val="FFFF00"/>
                </a:solidFill>
              </a:rPr>
              <a:t>О</a:t>
            </a:r>
            <a:r>
              <a:rPr lang="en-US" sz="2400" baseline="-25000" dirty="0" smtClean="0">
                <a:solidFill>
                  <a:srgbClr val="FFFF00"/>
                </a:solidFill>
              </a:rPr>
              <a:t>3</a:t>
            </a:r>
            <a:r>
              <a:rPr lang="en-US" sz="2400" dirty="0" smtClean="0">
                <a:solidFill>
                  <a:srgbClr val="FFFF00"/>
                </a:solidFill>
              </a:rPr>
              <a:t> - </a:t>
            </a:r>
            <a:r>
              <a:rPr lang="sr-Cyrl-RS" sz="2400" dirty="0" smtClean="0">
                <a:solidFill>
                  <a:srgbClr val="FFFF00"/>
                </a:solidFill>
              </a:rPr>
              <a:t>носиоци</a:t>
            </a:r>
            <a:r>
              <a:rPr lang="en-US" sz="2400" dirty="0" smtClean="0">
                <a:solidFill>
                  <a:srgbClr val="FFFF00"/>
                </a:solidFill>
              </a:rPr>
              <a:t> </a:t>
            </a:r>
            <a:r>
              <a:rPr lang="sr-Cyrl-RS" sz="2400" dirty="0" smtClean="0">
                <a:solidFill>
                  <a:srgbClr val="FFFF00"/>
                </a:solidFill>
              </a:rPr>
              <a:t>токсичности</a:t>
            </a:r>
            <a:r>
              <a:rPr lang="en-US" sz="2400" dirty="0" smtClean="0">
                <a:solidFill>
                  <a:srgbClr val="FFFF00"/>
                </a:solidFill>
              </a:rPr>
              <a:t>. </a:t>
            </a:r>
          </a:p>
          <a:p>
            <a:pPr eaLnBrk="1" fontAlgn="auto" hangingPunct="1">
              <a:spcAft>
                <a:spcPts val="0"/>
              </a:spcAft>
              <a:defRPr/>
            </a:pPr>
            <a:r>
              <a:rPr lang="sr-Cyrl-RS" sz="2400" dirty="0" smtClean="0">
                <a:solidFill>
                  <a:srgbClr val="FFFF00"/>
                </a:solidFill>
              </a:rPr>
              <a:t>за</a:t>
            </a:r>
            <a:r>
              <a:rPr lang="en-US" sz="2400" dirty="0" smtClean="0">
                <a:solidFill>
                  <a:srgbClr val="FFFF00"/>
                </a:solidFill>
              </a:rPr>
              <a:t> </a:t>
            </a:r>
            <a:r>
              <a:rPr lang="sr-Cyrl-RS" sz="2400" dirty="0" smtClean="0">
                <a:solidFill>
                  <a:srgbClr val="FFFF00"/>
                </a:solidFill>
              </a:rPr>
              <a:t>разлику</a:t>
            </a:r>
            <a:r>
              <a:rPr lang="en-US" sz="2400" dirty="0" smtClean="0">
                <a:solidFill>
                  <a:srgbClr val="FFFF00"/>
                </a:solidFill>
              </a:rPr>
              <a:t> </a:t>
            </a:r>
            <a:r>
              <a:rPr lang="sr-Cyrl-RS" sz="2400" dirty="0" smtClean="0">
                <a:solidFill>
                  <a:srgbClr val="FFFF00"/>
                </a:solidFill>
              </a:rPr>
              <a:t>од</a:t>
            </a:r>
            <a:r>
              <a:rPr lang="en-US" sz="2400" dirty="0" smtClean="0">
                <a:solidFill>
                  <a:srgbClr val="FFFF00"/>
                </a:solidFill>
              </a:rPr>
              <a:t> </a:t>
            </a:r>
            <a:r>
              <a:rPr lang="en-US" sz="2400" dirty="0">
                <a:solidFill>
                  <a:srgbClr val="FFFF00"/>
                </a:solidFill>
              </a:rPr>
              <a:t>N</a:t>
            </a:r>
            <a:r>
              <a:rPr lang="sr-Cyrl-RS" sz="2400" dirty="0" smtClean="0">
                <a:solidFill>
                  <a:srgbClr val="FFFF00"/>
                </a:solidFill>
              </a:rPr>
              <a:t>О</a:t>
            </a:r>
            <a:r>
              <a:rPr lang="en-US" sz="2400" dirty="0" smtClean="0">
                <a:solidFill>
                  <a:srgbClr val="FFFF00"/>
                </a:solidFill>
              </a:rPr>
              <a:t>, </a:t>
            </a:r>
            <a:r>
              <a:rPr lang="en-US" sz="2400" dirty="0">
                <a:solidFill>
                  <a:srgbClr val="FFFF00"/>
                </a:solidFill>
              </a:rPr>
              <a:t>N</a:t>
            </a:r>
            <a:r>
              <a:rPr lang="sr-Cyrl-RS" sz="2400" dirty="0" smtClean="0">
                <a:solidFill>
                  <a:srgbClr val="FFFF00"/>
                </a:solidFill>
              </a:rPr>
              <a:t>О</a:t>
            </a:r>
            <a:r>
              <a:rPr lang="en-US" sz="2400" baseline="-25000" dirty="0" smtClean="0">
                <a:solidFill>
                  <a:srgbClr val="FFFF00"/>
                </a:solidFill>
              </a:rPr>
              <a:t>2</a:t>
            </a:r>
            <a:r>
              <a:rPr lang="en-US" sz="2400" dirty="0" smtClean="0">
                <a:solidFill>
                  <a:srgbClr val="FFFF00"/>
                </a:solidFill>
              </a:rPr>
              <a:t> </a:t>
            </a:r>
            <a:r>
              <a:rPr lang="sr-Cyrl-RS" sz="2400" dirty="0" smtClean="0">
                <a:solidFill>
                  <a:srgbClr val="FFFF00"/>
                </a:solidFill>
              </a:rPr>
              <a:t>је</a:t>
            </a:r>
            <a:r>
              <a:rPr lang="en-US" sz="2400" dirty="0" smtClean="0">
                <a:solidFill>
                  <a:srgbClr val="FFFF00"/>
                </a:solidFill>
              </a:rPr>
              <a:t> </a:t>
            </a:r>
            <a:r>
              <a:rPr lang="sr-Cyrl-RS" sz="2400" dirty="0" smtClean="0">
                <a:solidFill>
                  <a:srgbClr val="FFFF00"/>
                </a:solidFill>
              </a:rPr>
              <a:t>изразит</a:t>
            </a:r>
            <a:r>
              <a:rPr lang="sr-Latn-CS" sz="2400" dirty="0" smtClean="0">
                <a:solidFill>
                  <a:srgbClr val="FFFF00"/>
                </a:solidFill>
              </a:rPr>
              <a:t> </a:t>
            </a:r>
            <a:r>
              <a:rPr lang="sr-Cyrl-RS" sz="2400" dirty="0" smtClean="0">
                <a:solidFill>
                  <a:srgbClr val="FFFF00"/>
                </a:solidFill>
              </a:rPr>
              <a:t>оксидациони</a:t>
            </a:r>
            <a:r>
              <a:rPr lang="en-US" sz="2400" dirty="0" smtClean="0">
                <a:solidFill>
                  <a:srgbClr val="FFFF00"/>
                </a:solidFill>
              </a:rPr>
              <a:t> </a:t>
            </a:r>
            <a:r>
              <a:rPr lang="sr-Cyrl-RS" sz="2400" dirty="0" smtClean="0">
                <a:solidFill>
                  <a:srgbClr val="FFFF00"/>
                </a:solidFill>
              </a:rPr>
              <a:t>агенс</a:t>
            </a:r>
            <a:r>
              <a:rPr lang="en-US" sz="2400" dirty="0" smtClean="0">
                <a:solidFill>
                  <a:srgbClr val="FFFF00"/>
                </a:solidFill>
              </a:rPr>
              <a:t> </a:t>
            </a:r>
            <a:r>
              <a:rPr lang="sr-Cyrl-RS" sz="2400" dirty="0" smtClean="0">
                <a:solidFill>
                  <a:srgbClr val="FFFF00"/>
                </a:solidFill>
              </a:rPr>
              <a:t>и</a:t>
            </a:r>
            <a:r>
              <a:rPr lang="en-US" sz="2400" dirty="0" smtClean="0">
                <a:solidFill>
                  <a:srgbClr val="FFFF00"/>
                </a:solidFill>
              </a:rPr>
              <a:t> </a:t>
            </a:r>
            <a:r>
              <a:rPr lang="sr-Cyrl-RS" sz="2400" dirty="0" smtClean="0">
                <a:solidFill>
                  <a:srgbClr val="FFFF00"/>
                </a:solidFill>
              </a:rPr>
              <a:t>корозив</a:t>
            </a:r>
            <a:r>
              <a:rPr lang="en-US" sz="2400" dirty="0" smtClean="0">
                <a:solidFill>
                  <a:srgbClr val="FFFF00"/>
                </a:solidFill>
              </a:rPr>
              <a:t>.</a:t>
            </a:r>
            <a:endParaRPr lang="sr-Cyrl-RS" sz="2400" dirty="0" smtClean="0">
              <a:solidFill>
                <a:srgbClr val="FFFF00"/>
              </a:solidFill>
            </a:endParaRPr>
          </a:p>
          <a:p>
            <a:pPr eaLnBrk="1" fontAlgn="auto" hangingPunct="1">
              <a:lnSpc>
                <a:spcPct val="80000"/>
              </a:lnSpc>
              <a:spcAft>
                <a:spcPts val="0"/>
              </a:spcAft>
              <a:buFontTx/>
              <a:buNone/>
              <a:defRPr/>
            </a:pPr>
            <a:r>
              <a:rPr lang="sr-Cyrl-RS" sz="2400" dirty="0" smtClean="0">
                <a:solidFill>
                  <a:srgbClr val="FFFF00"/>
                </a:solidFill>
              </a:rPr>
              <a:t>Врста</a:t>
            </a:r>
            <a:r>
              <a:rPr lang="sr-Latn-CS" sz="2400" dirty="0" smtClean="0">
                <a:solidFill>
                  <a:srgbClr val="FFFF00"/>
                </a:solidFill>
              </a:rPr>
              <a:t> </a:t>
            </a:r>
            <a:r>
              <a:rPr lang="sr-Cyrl-RS" sz="2400" dirty="0" smtClean="0">
                <a:solidFill>
                  <a:srgbClr val="FFFF00"/>
                </a:solidFill>
              </a:rPr>
              <a:t>тровања</a:t>
            </a:r>
            <a:r>
              <a:rPr lang="sr-Latn-CS" sz="2400" dirty="0" smtClean="0">
                <a:solidFill>
                  <a:srgbClr val="FFFF00"/>
                </a:solidFill>
              </a:rPr>
              <a:t>:</a:t>
            </a:r>
          </a:p>
          <a:p>
            <a:pPr lvl="1" eaLnBrk="1" fontAlgn="auto" hangingPunct="1">
              <a:lnSpc>
                <a:spcPct val="80000"/>
              </a:lnSpc>
              <a:spcAft>
                <a:spcPts val="0"/>
              </a:spcAft>
              <a:buFontTx/>
              <a:buNone/>
              <a:defRPr/>
            </a:pPr>
            <a:r>
              <a:rPr lang="sr-Cyrl-RS" dirty="0" smtClean="0">
                <a:solidFill>
                  <a:srgbClr val="FFFF00"/>
                </a:solidFill>
              </a:rPr>
              <a:t>Професионална</a:t>
            </a:r>
            <a:r>
              <a:rPr lang="sr-Latn-CS" dirty="0" smtClean="0">
                <a:solidFill>
                  <a:srgbClr val="FFFF00"/>
                </a:solidFill>
              </a:rPr>
              <a:t> </a:t>
            </a:r>
            <a:r>
              <a:rPr lang="sr-Cyrl-RS" dirty="0" smtClean="0">
                <a:solidFill>
                  <a:srgbClr val="FFFF00"/>
                </a:solidFill>
              </a:rPr>
              <a:t>и</a:t>
            </a:r>
            <a:r>
              <a:rPr lang="sr-Latn-CS" dirty="0" smtClean="0">
                <a:solidFill>
                  <a:srgbClr val="FFFF00"/>
                </a:solidFill>
              </a:rPr>
              <a:t> </a:t>
            </a:r>
            <a:r>
              <a:rPr lang="sr-Cyrl-RS" dirty="0" smtClean="0">
                <a:solidFill>
                  <a:srgbClr val="FFFF00"/>
                </a:solidFill>
              </a:rPr>
              <a:t>случајна</a:t>
            </a:r>
            <a:endParaRPr lang="sr-Latn-CS" dirty="0" smtClean="0">
              <a:solidFill>
                <a:srgbClr val="FFFF00"/>
              </a:solidFill>
            </a:endParaRPr>
          </a:p>
          <a:p>
            <a:pPr eaLnBrk="1" fontAlgn="auto" hangingPunct="1">
              <a:lnSpc>
                <a:spcPct val="80000"/>
              </a:lnSpc>
              <a:spcAft>
                <a:spcPts val="0"/>
              </a:spcAft>
              <a:buFontTx/>
              <a:buNone/>
              <a:defRPr/>
            </a:pPr>
            <a:endParaRPr lang="sr-Latn-CS" sz="2400" dirty="0" smtClean="0">
              <a:solidFill>
                <a:srgbClr val="FFFF00"/>
              </a:solidFill>
            </a:endParaRPr>
          </a:p>
          <a:p>
            <a:pPr eaLnBrk="1" fontAlgn="auto" hangingPunct="1">
              <a:lnSpc>
                <a:spcPct val="80000"/>
              </a:lnSpc>
              <a:spcAft>
                <a:spcPts val="0"/>
              </a:spcAft>
              <a:buFontTx/>
              <a:buNone/>
              <a:defRPr/>
            </a:pPr>
            <a:r>
              <a:rPr lang="sr-Cyrl-RS" sz="2400" dirty="0" smtClean="0">
                <a:solidFill>
                  <a:srgbClr val="FFFF00"/>
                </a:solidFill>
              </a:rPr>
              <a:t>Циљни</a:t>
            </a:r>
            <a:r>
              <a:rPr lang="sr-Latn-CS" sz="2400" dirty="0" smtClean="0">
                <a:solidFill>
                  <a:srgbClr val="FFFF00"/>
                </a:solidFill>
              </a:rPr>
              <a:t> </a:t>
            </a:r>
            <a:r>
              <a:rPr lang="sr-Cyrl-RS" sz="2400" dirty="0" smtClean="0">
                <a:solidFill>
                  <a:srgbClr val="FFFF00"/>
                </a:solidFill>
              </a:rPr>
              <a:t>орган</a:t>
            </a:r>
            <a:r>
              <a:rPr lang="sr-Latn-CS" sz="2400" dirty="0" smtClean="0">
                <a:solidFill>
                  <a:srgbClr val="FFFF00"/>
                </a:solidFill>
              </a:rPr>
              <a:t> </a:t>
            </a:r>
            <a:r>
              <a:rPr lang="sr-Cyrl-RS" sz="2400" dirty="0" smtClean="0">
                <a:solidFill>
                  <a:srgbClr val="FFFF00"/>
                </a:solidFill>
              </a:rPr>
              <a:t>токсичности</a:t>
            </a:r>
            <a:r>
              <a:rPr lang="sr-Latn-CS" sz="2400" dirty="0" smtClean="0">
                <a:solidFill>
                  <a:srgbClr val="FFFF00"/>
                </a:solidFill>
              </a:rPr>
              <a:t>:</a:t>
            </a:r>
          </a:p>
          <a:p>
            <a:pPr lvl="1" eaLnBrk="1" fontAlgn="auto" hangingPunct="1">
              <a:lnSpc>
                <a:spcPct val="80000"/>
              </a:lnSpc>
              <a:spcAft>
                <a:spcPts val="0"/>
              </a:spcAft>
              <a:buFontTx/>
              <a:buNone/>
              <a:defRPr/>
            </a:pPr>
            <a:r>
              <a:rPr lang="sr-Cyrl-RS" dirty="0" smtClean="0">
                <a:solidFill>
                  <a:srgbClr val="FFFF00"/>
                </a:solidFill>
              </a:rPr>
              <a:t>респираторни</a:t>
            </a:r>
            <a:r>
              <a:rPr lang="sr-Latn-CS" dirty="0" smtClean="0">
                <a:solidFill>
                  <a:srgbClr val="FFFF00"/>
                </a:solidFill>
              </a:rPr>
              <a:t> </a:t>
            </a:r>
            <a:r>
              <a:rPr lang="sr-Cyrl-RS" dirty="0" smtClean="0">
                <a:solidFill>
                  <a:srgbClr val="FFFF00"/>
                </a:solidFill>
              </a:rPr>
              <a:t>систем</a:t>
            </a:r>
            <a:endParaRPr lang="sr-Latn-CS" dirty="0" smtClean="0">
              <a:solidFill>
                <a:srgbClr val="FFFF00"/>
              </a:solidFill>
            </a:endParaRPr>
          </a:p>
          <a:p>
            <a:pPr eaLnBrk="1" fontAlgn="auto" hangingPunct="1">
              <a:lnSpc>
                <a:spcPct val="80000"/>
              </a:lnSpc>
              <a:spcAft>
                <a:spcPts val="0"/>
              </a:spcAft>
              <a:buFontTx/>
              <a:buNone/>
              <a:defRPr/>
            </a:pPr>
            <a:r>
              <a:rPr lang="sr-Cyrl-RS" sz="2400" dirty="0" smtClean="0">
                <a:solidFill>
                  <a:srgbClr val="FFFF00"/>
                </a:solidFill>
              </a:rPr>
              <a:t>Локални</a:t>
            </a:r>
            <a:r>
              <a:rPr lang="sr-Latn-CS" sz="2400" dirty="0" smtClean="0">
                <a:solidFill>
                  <a:srgbClr val="FFFF00"/>
                </a:solidFill>
              </a:rPr>
              <a:t> </a:t>
            </a:r>
            <a:r>
              <a:rPr lang="sr-Cyrl-RS" sz="2400" dirty="0" smtClean="0">
                <a:solidFill>
                  <a:srgbClr val="FFFF00"/>
                </a:solidFill>
              </a:rPr>
              <a:t>токсични</a:t>
            </a:r>
            <a:r>
              <a:rPr lang="sr-Latn-CS" sz="2400" dirty="0" smtClean="0">
                <a:solidFill>
                  <a:srgbClr val="FFFF00"/>
                </a:solidFill>
              </a:rPr>
              <a:t> </a:t>
            </a:r>
            <a:r>
              <a:rPr lang="sr-Cyrl-RS" sz="2400" dirty="0" smtClean="0">
                <a:solidFill>
                  <a:srgbClr val="FFFF00"/>
                </a:solidFill>
              </a:rPr>
              <a:t>ефекти</a:t>
            </a:r>
            <a:r>
              <a:rPr lang="sr-Latn-CS" sz="2400" dirty="0" smtClean="0">
                <a:solidFill>
                  <a:srgbClr val="FFFF00"/>
                </a:solidFill>
              </a:rPr>
              <a:t>:</a:t>
            </a:r>
          </a:p>
          <a:p>
            <a:pPr eaLnBrk="1" fontAlgn="auto" hangingPunct="1">
              <a:lnSpc>
                <a:spcPct val="80000"/>
              </a:lnSpc>
              <a:spcAft>
                <a:spcPts val="0"/>
              </a:spcAft>
              <a:buFontTx/>
              <a:buNone/>
              <a:defRPr/>
            </a:pPr>
            <a:r>
              <a:rPr lang="sr-Latn-CS" sz="2400" dirty="0" smtClean="0">
                <a:solidFill>
                  <a:srgbClr val="FFFF00"/>
                </a:solidFill>
              </a:rPr>
              <a:t>	</a:t>
            </a:r>
            <a:r>
              <a:rPr lang="sr-Cyrl-RS" sz="2400" dirty="0" smtClean="0">
                <a:solidFill>
                  <a:srgbClr val="FFFF00"/>
                </a:solidFill>
              </a:rPr>
              <a:t>корозивно</a:t>
            </a:r>
            <a:r>
              <a:rPr lang="sr-Latn-CS" sz="2400" dirty="0" smtClean="0">
                <a:solidFill>
                  <a:srgbClr val="FFFF00"/>
                </a:solidFill>
              </a:rPr>
              <a:t> (</a:t>
            </a:r>
            <a:r>
              <a:rPr lang="en-US" sz="2400" dirty="0" smtClean="0">
                <a:solidFill>
                  <a:srgbClr val="FFFF00"/>
                </a:solidFill>
              </a:rPr>
              <a:t>N</a:t>
            </a:r>
            <a:r>
              <a:rPr lang="sr-Cyrl-RS" sz="2400" dirty="0" smtClean="0">
                <a:solidFill>
                  <a:srgbClr val="FFFF00"/>
                </a:solidFill>
              </a:rPr>
              <a:t>О</a:t>
            </a:r>
            <a:r>
              <a:rPr lang="sr-Latn-CS" sz="2400" baseline="-25000" dirty="0" smtClean="0">
                <a:solidFill>
                  <a:srgbClr val="FFFF00"/>
                </a:solidFill>
              </a:rPr>
              <a:t>2</a:t>
            </a:r>
            <a:r>
              <a:rPr lang="sr-Latn-CS" sz="2400" dirty="0" smtClean="0">
                <a:solidFill>
                  <a:srgbClr val="FFFF00"/>
                </a:solidFill>
              </a:rPr>
              <a:t>) </a:t>
            </a:r>
            <a:r>
              <a:rPr lang="sr-Cyrl-RS" sz="2400" dirty="0" smtClean="0">
                <a:solidFill>
                  <a:srgbClr val="FFFF00"/>
                </a:solidFill>
              </a:rPr>
              <a:t>и</a:t>
            </a:r>
            <a:r>
              <a:rPr lang="sr-Latn-CS" sz="2400" baseline="-25000" dirty="0" smtClean="0">
                <a:solidFill>
                  <a:srgbClr val="FFFF00"/>
                </a:solidFill>
              </a:rPr>
              <a:t> </a:t>
            </a:r>
            <a:r>
              <a:rPr lang="sr-Cyrl-RS" sz="2400" dirty="0" smtClean="0">
                <a:solidFill>
                  <a:srgbClr val="FFFF00"/>
                </a:solidFill>
              </a:rPr>
              <a:t>иритантно</a:t>
            </a:r>
            <a:r>
              <a:rPr lang="sr-Latn-CS" sz="2400" dirty="0" smtClean="0">
                <a:solidFill>
                  <a:srgbClr val="FFFF00"/>
                </a:solidFill>
              </a:rPr>
              <a:t> (</a:t>
            </a:r>
            <a:r>
              <a:rPr lang="en-US" sz="2400" dirty="0" smtClean="0">
                <a:solidFill>
                  <a:srgbClr val="FFFF00"/>
                </a:solidFill>
              </a:rPr>
              <a:t>N</a:t>
            </a:r>
            <a:r>
              <a:rPr lang="sr-Cyrl-RS" sz="2400" dirty="0" smtClean="0">
                <a:solidFill>
                  <a:srgbClr val="FFFF00"/>
                </a:solidFill>
              </a:rPr>
              <a:t>О</a:t>
            </a:r>
            <a:r>
              <a:rPr lang="sr-Latn-CS" sz="2400" baseline="-25000" dirty="0" smtClean="0">
                <a:solidFill>
                  <a:srgbClr val="FFFF00"/>
                </a:solidFill>
              </a:rPr>
              <a:t>2</a:t>
            </a:r>
            <a:r>
              <a:rPr lang="sr-Latn-CS" sz="2400" dirty="0" smtClean="0">
                <a:solidFill>
                  <a:srgbClr val="FFFF00"/>
                </a:solidFill>
              </a:rPr>
              <a:t> </a:t>
            </a:r>
            <a:r>
              <a:rPr lang="sr-Cyrl-RS" sz="2400" dirty="0" smtClean="0">
                <a:solidFill>
                  <a:srgbClr val="FFFF00"/>
                </a:solidFill>
              </a:rPr>
              <a:t>и</a:t>
            </a:r>
            <a:r>
              <a:rPr lang="sr-Latn-CS" sz="2400" dirty="0" smtClean="0">
                <a:solidFill>
                  <a:srgbClr val="FFFF00"/>
                </a:solidFill>
              </a:rPr>
              <a:t> </a:t>
            </a:r>
            <a:r>
              <a:rPr lang="en-US" sz="2400" dirty="0" smtClean="0">
                <a:solidFill>
                  <a:srgbClr val="FFFF00"/>
                </a:solidFill>
              </a:rPr>
              <a:t>N</a:t>
            </a:r>
            <a:r>
              <a:rPr lang="sr-Cyrl-RS" sz="2400" dirty="0" smtClean="0">
                <a:solidFill>
                  <a:srgbClr val="FFFF00"/>
                </a:solidFill>
              </a:rPr>
              <a:t>О</a:t>
            </a:r>
            <a:r>
              <a:rPr lang="sr-Latn-CS" sz="2400" dirty="0" smtClean="0">
                <a:solidFill>
                  <a:srgbClr val="FFFF00"/>
                </a:solidFill>
              </a:rPr>
              <a:t>) </a:t>
            </a:r>
            <a:r>
              <a:rPr lang="sr-Cyrl-RS" sz="2400" dirty="0" smtClean="0">
                <a:solidFill>
                  <a:srgbClr val="FFFF00"/>
                </a:solidFill>
              </a:rPr>
              <a:t>дејство</a:t>
            </a:r>
            <a:r>
              <a:rPr lang="sr-Latn-CS" sz="2400" dirty="0" smtClean="0">
                <a:solidFill>
                  <a:srgbClr val="FFFF00"/>
                </a:solidFill>
              </a:rPr>
              <a:t> </a:t>
            </a:r>
            <a:r>
              <a:rPr lang="sr-Cyrl-RS" sz="2400" dirty="0" smtClean="0">
                <a:solidFill>
                  <a:srgbClr val="FFFF00"/>
                </a:solidFill>
              </a:rPr>
              <a:t>на</a:t>
            </a:r>
            <a:r>
              <a:rPr lang="sr-Latn-CS" sz="2400" dirty="0" smtClean="0">
                <a:solidFill>
                  <a:srgbClr val="FFFF00"/>
                </a:solidFill>
              </a:rPr>
              <a:t> </a:t>
            </a:r>
            <a:r>
              <a:rPr lang="sr-Cyrl-RS" sz="2400" dirty="0" smtClean="0">
                <a:solidFill>
                  <a:srgbClr val="FFFF00"/>
                </a:solidFill>
              </a:rPr>
              <a:t>слузокожу</a:t>
            </a:r>
            <a:r>
              <a:rPr lang="sr-Latn-CS" sz="2400" dirty="0" smtClean="0">
                <a:solidFill>
                  <a:srgbClr val="FFFF00"/>
                </a:solidFill>
              </a:rPr>
              <a:t> </a:t>
            </a:r>
            <a:r>
              <a:rPr lang="sr-Cyrl-RS" sz="2400" dirty="0" smtClean="0">
                <a:solidFill>
                  <a:srgbClr val="FFFF00"/>
                </a:solidFill>
              </a:rPr>
              <a:t>и</a:t>
            </a:r>
            <a:r>
              <a:rPr lang="sr-Latn-CS" sz="2400" dirty="0" smtClean="0">
                <a:solidFill>
                  <a:srgbClr val="FFFF00"/>
                </a:solidFill>
              </a:rPr>
              <a:t> </a:t>
            </a:r>
            <a:r>
              <a:rPr lang="sr-Cyrl-RS" sz="2400" dirty="0" smtClean="0">
                <a:solidFill>
                  <a:srgbClr val="FFFF00"/>
                </a:solidFill>
              </a:rPr>
              <a:t>кожу</a:t>
            </a:r>
            <a:endParaRPr lang="sr-Latn-CS" sz="2400" dirty="0" smtClean="0">
              <a:solidFill>
                <a:srgbClr val="FFFF00"/>
              </a:solidFill>
            </a:endParaRPr>
          </a:p>
          <a:p>
            <a:pPr eaLnBrk="1" fontAlgn="auto" hangingPunct="1">
              <a:spcAft>
                <a:spcPts val="0"/>
              </a:spcAft>
              <a:buFont typeface="Wingdings" pitchFamily="2" charset="2"/>
              <a:buBlip>
                <a:blip r:embed="rId3"/>
              </a:buBlip>
              <a:defRPr/>
            </a:pPr>
            <a:endParaRPr lang="sr-Latn-CS" sz="2400" dirty="0" smtClean="0">
              <a:solidFill>
                <a:srgbClr val="FFFF00"/>
              </a:solidFill>
              <a:effectLst>
                <a:outerShdw blurRad="38100" dist="38100" dir="2700000" algn="tl">
                  <a:srgbClr val="FFFFFF"/>
                </a:outerShdw>
              </a:effectLst>
            </a:endParaRPr>
          </a:p>
          <a:p>
            <a:pPr eaLnBrk="1" fontAlgn="auto" hangingPunct="1">
              <a:spcAft>
                <a:spcPts val="0"/>
              </a:spcAft>
              <a:buFont typeface="Wingdings" pitchFamily="2" charset="2"/>
              <a:buBlip>
                <a:blip r:embed="rId3"/>
              </a:buBlip>
              <a:defRPr/>
            </a:pPr>
            <a:endParaRPr lang="sr-Latn-CS" sz="2400" dirty="0" smtClean="0"/>
          </a:p>
          <a:p>
            <a:pPr eaLnBrk="1" fontAlgn="auto" hangingPunct="1">
              <a:spcAft>
                <a:spcPts val="0"/>
              </a:spcAft>
              <a:buFont typeface="Wingdings" pitchFamily="2" charset="2"/>
              <a:buNone/>
              <a:defRPr/>
            </a:pPr>
            <a:endParaRPr lang="en-US" sz="2400" dirty="0" smtClean="0"/>
          </a:p>
          <a:p>
            <a:pPr eaLnBrk="1" fontAlgn="auto" hangingPunct="1">
              <a:spcAft>
                <a:spcPts val="0"/>
              </a:spcAft>
              <a:defRPr/>
            </a:pPr>
            <a:endParaRPr lang="en-US" sz="2400" dirty="0" smtClean="0"/>
          </a:p>
        </p:txBody>
      </p:sp>
    </p:spTree>
    <p:extLst>
      <p:ext uri="{BB962C8B-B14F-4D97-AF65-F5344CB8AC3E}">
        <p14:creationId xmlns:p14="http://schemas.microsoft.com/office/powerpoint/2010/main" val="2077060491"/>
      </p:ext>
    </p:extLst>
  </p:cSld>
  <p:clrMapOvr>
    <a:masterClrMapping/>
  </p:clrMapOvr>
  <p:transition spd="slow"/>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sr-Latn-CS" sz="4800" smtClean="0">
                <a:solidFill>
                  <a:srgbClr val="FFFF00"/>
                </a:solidFill>
              </a:rPr>
              <a:t>Системски токсични ефекти:</a:t>
            </a:r>
          </a:p>
        </p:txBody>
      </p:sp>
      <p:sp>
        <p:nvSpPr>
          <p:cNvPr id="183299" name="Rectangle 3"/>
          <p:cNvSpPr>
            <a:spLocks noGrp="1" noChangeArrowheads="1"/>
          </p:cNvSpPr>
          <p:nvPr>
            <p:ph sz="half" idx="1"/>
          </p:nvPr>
        </p:nvSpPr>
        <p:spPr>
          <a:xfrm>
            <a:off x="495459" y="1600201"/>
            <a:ext cx="7100877" cy="4525963"/>
          </a:xfrm>
        </p:spPr>
        <p:txBody>
          <a:bodyPr rtlCol="0">
            <a:normAutofit/>
          </a:bodyPr>
          <a:lstStyle/>
          <a:p>
            <a:pPr eaLnBrk="1" fontAlgn="auto" hangingPunct="1">
              <a:lnSpc>
                <a:spcPct val="90000"/>
              </a:lnSpc>
              <a:spcAft>
                <a:spcPts val="0"/>
              </a:spcAft>
              <a:buFontTx/>
              <a:buNone/>
              <a:defRPr/>
            </a:pPr>
            <a:endParaRPr lang="sr-Latn-CS" sz="3600" dirty="0" smtClean="0">
              <a:solidFill>
                <a:srgbClr val="FFFF00"/>
              </a:solidFill>
            </a:endParaRPr>
          </a:p>
          <a:p>
            <a:pPr eaLnBrk="1" fontAlgn="auto" hangingPunct="1">
              <a:lnSpc>
                <a:spcPct val="90000"/>
              </a:lnSpc>
              <a:spcAft>
                <a:spcPts val="0"/>
              </a:spcAft>
              <a:defRPr/>
            </a:pPr>
            <a:r>
              <a:rPr lang="sr-Latn-CS" sz="2400" b="1" dirty="0" smtClean="0">
                <a:solidFill>
                  <a:srgbClr val="FFFF00"/>
                </a:solidFill>
              </a:rPr>
              <a:t>метхемоглобинемија (НО, НО</a:t>
            </a:r>
            <a:r>
              <a:rPr lang="sr-Latn-CS" sz="2000" b="1" dirty="0" smtClean="0">
                <a:solidFill>
                  <a:srgbClr val="FFFF00"/>
                </a:solidFill>
              </a:rPr>
              <a:t>2</a:t>
            </a:r>
            <a:r>
              <a:rPr lang="sr-Latn-CS" sz="2400" b="1" dirty="0" smtClean="0">
                <a:solidFill>
                  <a:srgbClr val="FFFF00"/>
                </a:solidFill>
              </a:rPr>
              <a:t>), нитрозилхемоглобин (НО)</a:t>
            </a:r>
          </a:p>
          <a:p>
            <a:pPr eaLnBrk="1" fontAlgn="auto" hangingPunct="1">
              <a:lnSpc>
                <a:spcPct val="90000"/>
              </a:lnSpc>
              <a:spcAft>
                <a:spcPts val="0"/>
              </a:spcAft>
              <a:defRPr/>
            </a:pPr>
            <a:r>
              <a:rPr lang="sr-Latn-CS" sz="2400" dirty="0" smtClean="0">
                <a:solidFill>
                  <a:srgbClr val="FFFF00"/>
                </a:solidFill>
              </a:rPr>
              <a:t>хипоксемија (аноксија , може бити праћена ацидозом),</a:t>
            </a:r>
            <a:endParaRPr lang="sr-Latn-CS" sz="2400" b="1" dirty="0" smtClean="0">
              <a:solidFill>
                <a:srgbClr val="FFFF00"/>
              </a:solidFill>
            </a:endParaRPr>
          </a:p>
          <a:p>
            <a:pPr eaLnBrk="1" fontAlgn="auto" hangingPunct="1">
              <a:lnSpc>
                <a:spcPct val="90000"/>
              </a:lnSpc>
              <a:spcAft>
                <a:spcPts val="0"/>
              </a:spcAft>
              <a:defRPr/>
            </a:pPr>
            <a:r>
              <a:rPr lang="sr-Latn-CS" sz="2400" dirty="0" smtClean="0">
                <a:solidFill>
                  <a:srgbClr val="FFFF00"/>
                </a:solidFill>
              </a:rPr>
              <a:t>Ослобадјање велике количине хистамина</a:t>
            </a:r>
          </a:p>
          <a:p>
            <a:pPr eaLnBrk="1" fontAlgn="auto" hangingPunct="1">
              <a:lnSpc>
                <a:spcPct val="90000"/>
              </a:lnSpc>
              <a:spcAft>
                <a:spcPts val="0"/>
              </a:spcAft>
              <a:defRPr/>
            </a:pPr>
            <a:r>
              <a:rPr lang="sr-Latn-CS" sz="2400" dirty="0" smtClean="0">
                <a:solidFill>
                  <a:srgbClr val="FFFF00"/>
                </a:solidFill>
              </a:rPr>
              <a:t>вазодилатација и хипотензија (НО)</a:t>
            </a:r>
          </a:p>
          <a:p>
            <a:pPr eaLnBrk="1" fontAlgn="auto" hangingPunct="1">
              <a:lnSpc>
                <a:spcPct val="90000"/>
              </a:lnSpc>
              <a:spcAft>
                <a:spcPts val="0"/>
              </a:spcAft>
              <a:buFontTx/>
              <a:buNone/>
              <a:defRPr/>
            </a:pPr>
            <a:endParaRPr lang="sr-Latn-CS" sz="2000" dirty="0" smtClean="0">
              <a:solidFill>
                <a:srgbClr val="FFFF00"/>
              </a:solidFill>
            </a:endParaRPr>
          </a:p>
          <a:p>
            <a:pPr lvl="1" eaLnBrk="1" fontAlgn="auto" hangingPunct="1">
              <a:lnSpc>
                <a:spcPct val="90000"/>
              </a:lnSpc>
              <a:spcAft>
                <a:spcPts val="0"/>
              </a:spcAft>
              <a:buFontTx/>
              <a:buNone/>
              <a:defRPr/>
            </a:pPr>
            <a:r>
              <a:rPr lang="sr-Latn-CS" dirty="0" smtClean="0">
                <a:solidFill>
                  <a:srgbClr val="FFFF00"/>
                </a:solidFill>
              </a:rPr>
              <a:t>Карциногеност: нису на листи</a:t>
            </a:r>
          </a:p>
          <a:p>
            <a:pPr lvl="1" eaLnBrk="1" fontAlgn="auto" hangingPunct="1">
              <a:lnSpc>
                <a:spcPct val="90000"/>
              </a:lnSpc>
              <a:spcAft>
                <a:spcPts val="0"/>
              </a:spcAft>
              <a:buFontTx/>
              <a:buNone/>
              <a:defRPr/>
            </a:pPr>
            <a:r>
              <a:rPr lang="sr-Latn-CS" dirty="0" smtClean="0">
                <a:solidFill>
                  <a:srgbClr val="FFFF00"/>
                </a:solidFill>
              </a:rPr>
              <a:t>Генотоксичност: </a:t>
            </a:r>
            <a:r>
              <a:rPr lang="en-US" dirty="0" smtClean="0">
                <a:solidFill>
                  <a:srgbClr val="FFFF00"/>
                </a:solidFill>
              </a:rPr>
              <a:t>N</a:t>
            </a:r>
            <a:r>
              <a:rPr lang="sr-Latn-CS" dirty="0" smtClean="0">
                <a:solidFill>
                  <a:srgbClr val="FFFF00"/>
                </a:solidFill>
              </a:rPr>
              <a:t>О је мутаген</a:t>
            </a:r>
            <a:r>
              <a:rPr lang="en-US" dirty="0" smtClean="0">
                <a:solidFill>
                  <a:srgbClr val="FFFF00"/>
                </a:solidFill>
              </a:rPr>
              <a:t>.</a:t>
            </a:r>
          </a:p>
          <a:p>
            <a:pPr lvl="1" eaLnBrk="1" fontAlgn="auto" hangingPunct="1">
              <a:lnSpc>
                <a:spcPct val="90000"/>
              </a:lnSpc>
              <a:spcAft>
                <a:spcPts val="0"/>
              </a:spcAft>
              <a:buFontTx/>
              <a:buNone/>
              <a:defRPr/>
            </a:pPr>
            <a:r>
              <a:rPr lang="sr-Latn-CS" dirty="0" smtClean="0">
                <a:solidFill>
                  <a:srgbClr val="FFFF00"/>
                </a:solidFill>
              </a:rPr>
              <a:t>Тератогеност: </a:t>
            </a:r>
            <a:r>
              <a:rPr lang="en-US" dirty="0" smtClean="0">
                <a:solidFill>
                  <a:srgbClr val="FFFF00"/>
                </a:solidFill>
              </a:rPr>
              <a:t>N</a:t>
            </a:r>
            <a:r>
              <a:rPr lang="sr-Latn-CS" dirty="0" smtClean="0">
                <a:solidFill>
                  <a:srgbClr val="FFFF00"/>
                </a:solidFill>
              </a:rPr>
              <a:t>О</a:t>
            </a:r>
            <a:r>
              <a:rPr lang="sr-Latn-CS" baseline="-25000" dirty="0" smtClean="0">
                <a:solidFill>
                  <a:srgbClr val="FFFF00"/>
                </a:solidFill>
              </a:rPr>
              <a:t>2</a:t>
            </a:r>
            <a:r>
              <a:rPr lang="sr-Latn-CS" dirty="0" smtClean="0">
                <a:solidFill>
                  <a:srgbClr val="FFFF00"/>
                </a:solidFill>
              </a:rPr>
              <a:t> је тератоген у извесној мери.</a:t>
            </a:r>
            <a:endParaRPr lang="sr-Latn-CS" sz="3200" dirty="0" smtClean="0">
              <a:solidFill>
                <a:srgbClr val="FFFF00"/>
              </a:solidFill>
            </a:endParaRPr>
          </a:p>
          <a:p>
            <a:pPr eaLnBrk="1" fontAlgn="auto" hangingPunct="1">
              <a:lnSpc>
                <a:spcPct val="90000"/>
              </a:lnSpc>
              <a:spcAft>
                <a:spcPts val="0"/>
              </a:spcAft>
              <a:defRPr/>
            </a:pPr>
            <a:endParaRPr lang="sr-Latn-CS" dirty="0" smtClean="0"/>
          </a:p>
        </p:txBody>
      </p:sp>
    </p:spTree>
    <p:extLst>
      <p:ext uri="{BB962C8B-B14F-4D97-AF65-F5344CB8AC3E}">
        <p14:creationId xmlns:p14="http://schemas.microsoft.com/office/powerpoint/2010/main" val="3239250690"/>
      </p:ext>
    </p:extLst>
  </p:cSld>
  <p:clrMapOvr>
    <a:masterClrMapping/>
  </p:clrMapOvr>
  <p:transition spd="slow"/>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sr-Latn-CS" b="1" smtClean="0">
                <a:solidFill>
                  <a:srgbClr val="FFFF00"/>
                </a:solidFill>
              </a:rPr>
              <a:t>Токсичност</a:t>
            </a:r>
            <a:endParaRPr lang="en-US" b="1" smtClean="0">
              <a:solidFill>
                <a:srgbClr val="FFFF00"/>
              </a:solidFill>
            </a:endParaRPr>
          </a:p>
        </p:txBody>
      </p:sp>
      <p:sp>
        <p:nvSpPr>
          <p:cNvPr id="108547" name="Rectangle 3"/>
          <p:cNvSpPr>
            <a:spLocks noGrp="1" noChangeArrowheads="1"/>
          </p:cNvSpPr>
          <p:nvPr>
            <p:ph sz="half" idx="1"/>
          </p:nvPr>
        </p:nvSpPr>
        <p:spPr>
          <a:xfrm>
            <a:off x="228674" y="1600201"/>
            <a:ext cx="8839102" cy="4525963"/>
          </a:xfrm>
        </p:spPr>
        <p:txBody>
          <a:bodyPr rtlCol="0">
            <a:normAutofit lnSpcReduction="10000"/>
          </a:bodyPr>
          <a:lstStyle/>
          <a:p>
            <a:pPr eaLnBrk="1" fontAlgn="auto" hangingPunct="1">
              <a:lnSpc>
                <a:spcPct val="80000"/>
              </a:lnSpc>
              <a:spcAft>
                <a:spcPts val="0"/>
              </a:spcAft>
              <a:defRPr/>
            </a:pPr>
            <a:r>
              <a:rPr lang="sr-Cyrl-RS" sz="2000" dirty="0" smtClean="0">
                <a:solidFill>
                  <a:srgbClr val="FFFF00"/>
                </a:solidFill>
              </a:rPr>
              <a:t>Локални</a:t>
            </a:r>
            <a:r>
              <a:rPr lang="en-US" sz="2000" dirty="0" smtClean="0">
                <a:solidFill>
                  <a:srgbClr val="FFFF00"/>
                </a:solidFill>
              </a:rPr>
              <a:t> </a:t>
            </a:r>
            <a:r>
              <a:rPr lang="sr-Cyrl-RS" sz="2000" dirty="0" smtClean="0">
                <a:solidFill>
                  <a:srgbClr val="FFFF00"/>
                </a:solidFill>
              </a:rPr>
              <a:t>токсични</a:t>
            </a:r>
            <a:r>
              <a:rPr lang="en-US" sz="2000" dirty="0" smtClean="0">
                <a:solidFill>
                  <a:srgbClr val="FFFF00"/>
                </a:solidFill>
              </a:rPr>
              <a:t> </a:t>
            </a:r>
            <a:r>
              <a:rPr lang="sr-Cyrl-RS" sz="2000" dirty="0" smtClean="0">
                <a:solidFill>
                  <a:srgbClr val="FFFF00"/>
                </a:solidFill>
              </a:rPr>
              <a:t>ефекти</a:t>
            </a:r>
            <a:r>
              <a:rPr lang="en-US" sz="2000" dirty="0" smtClean="0">
                <a:solidFill>
                  <a:srgbClr val="FFFF00"/>
                </a:solidFill>
              </a:rPr>
              <a:t>:</a:t>
            </a:r>
          </a:p>
          <a:p>
            <a:pPr eaLnBrk="1" fontAlgn="auto" hangingPunct="1">
              <a:lnSpc>
                <a:spcPct val="80000"/>
              </a:lnSpc>
              <a:spcAft>
                <a:spcPts val="0"/>
              </a:spcAft>
              <a:defRPr/>
            </a:pPr>
            <a:r>
              <a:rPr lang="en-US" sz="2000" dirty="0">
                <a:solidFill>
                  <a:srgbClr val="FFFF00"/>
                </a:solidFill>
              </a:rPr>
              <a:t>N</a:t>
            </a:r>
            <a:r>
              <a:rPr lang="sr-Cyrl-RS" sz="2000" dirty="0" smtClean="0">
                <a:solidFill>
                  <a:srgbClr val="FFFF00"/>
                </a:solidFill>
              </a:rPr>
              <a:t>О</a:t>
            </a:r>
            <a:r>
              <a:rPr lang="en-US" sz="2000" baseline="-25000" dirty="0" smtClean="0">
                <a:solidFill>
                  <a:srgbClr val="FFFF00"/>
                </a:solidFill>
              </a:rPr>
              <a:t>2</a:t>
            </a:r>
            <a:r>
              <a:rPr lang="sr-Latn-CS" sz="2000" dirty="0" smtClean="0">
                <a:solidFill>
                  <a:srgbClr val="FFFF00"/>
                </a:solidFill>
              </a:rPr>
              <a:t>: </a:t>
            </a:r>
            <a:r>
              <a:rPr lang="sr-Cyrl-RS" sz="2000" dirty="0" smtClean="0">
                <a:solidFill>
                  <a:srgbClr val="FFFF00"/>
                </a:solidFill>
              </a:rPr>
              <a:t>корозивно</a:t>
            </a:r>
            <a:r>
              <a:rPr lang="sr-Latn-CS" sz="2000" dirty="0" smtClean="0">
                <a:solidFill>
                  <a:srgbClr val="FFFF00"/>
                </a:solidFill>
              </a:rPr>
              <a:t> </a:t>
            </a:r>
            <a:r>
              <a:rPr lang="sr-Cyrl-RS" sz="2000" dirty="0" smtClean="0">
                <a:solidFill>
                  <a:srgbClr val="FFFF00"/>
                </a:solidFill>
              </a:rPr>
              <a:t>и</a:t>
            </a:r>
            <a:r>
              <a:rPr lang="sr-Latn-CS" sz="2000" dirty="0" smtClean="0">
                <a:solidFill>
                  <a:srgbClr val="FFFF00"/>
                </a:solidFill>
              </a:rPr>
              <a:t> </a:t>
            </a:r>
            <a:r>
              <a:rPr lang="sr-Cyrl-RS" sz="2000" dirty="0" smtClean="0">
                <a:solidFill>
                  <a:srgbClr val="FFFF00"/>
                </a:solidFill>
              </a:rPr>
              <a:t>иритантно</a:t>
            </a:r>
            <a:r>
              <a:rPr lang="en-US" sz="2000" dirty="0" smtClean="0">
                <a:solidFill>
                  <a:srgbClr val="FFFF00"/>
                </a:solidFill>
              </a:rPr>
              <a:t> </a:t>
            </a:r>
            <a:r>
              <a:rPr lang="sr-Cyrl-RS" sz="2000" dirty="0" smtClean="0">
                <a:solidFill>
                  <a:srgbClr val="FFFF00"/>
                </a:solidFill>
              </a:rPr>
              <a:t>дејство</a:t>
            </a:r>
            <a:r>
              <a:rPr lang="en-US" sz="2000" dirty="0" smtClean="0">
                <a:solidFill>
                  <a:srgbClr val="FFFF00"/>
                </a:solidFill>
              </a:rPr>
              <a:t> </a:t>
            </a:r>
            <a:r>
              <a:rPr lang="sr-Cyrl-RS" sz="2000" dirty="0" smtClean="0">
                <a:solidFill>
                  <a:srgbClr val="FFFF00"/>
                </a:solidFill>
              </a:rPr>
              <a:t>на</a:t>
            </a:r>
            <a:r>
              <a:rPr lang="en-US" sz="2000" dirty="0" smtClean="0">
                <a:solidFill>
                  <a:srgbClr val="FFFF00"/>
                </a:solidFill>
              </a:rPr>
              <a:t> </a:t>
            </a:r>
            <a:r>
              <a:rPr lang="sr-Cyrl-RS" sz="2000" dirty="0" smtClean="0">
                <a:solidFill>
                  <a:srgbClr val="FFFF00"/>
                </a:solidFill>
              </a:rPr>
              <a:t>очи</a:t>
            </a:r>
            <a:r>
              <a:rPr lang="sr-Latn-CS" sz="2000" dirty="0" smtClean="0">
                <a:solidFill>
                  <a:srgbClr val="FFFF00"/>
                </a:solidFill>
              </a:rPr>
              <a:t>, </a:t>
            </a:r>
            <a:r>
              <a:rPr lang="sr-Cyrl-RS" sz="2000" dirty="0" smtClean="0">
                <a:solidFill>
                  <a:srgbClr val="FFFF00"/>
                </a:solidFill>
              </a:rPr>
              <a:t>кожу</a:t>
            </a:r>
            <a:r>
              <a:rPr lang="sr-Latn-CS" sz="2000" dirty="0" smtClean="0">
                <a:solidFill>
                  <a:srgbClr val="FFFF00"/>
                </a:solidFill>
              </a:rPr>
              <a:t> </a:t>
            </a:r>
            <a:r>
              <a:rPr lang="sr-Cyrl-RS" sz="2000" dirty="0" smtClean="0">
                <a:solidFill>
                  <a:srgbClr val="FFFF00"/>
                </a:solidFill>
              </a:rPr>
              <a:t>и</a:t>
            </a:r>
            <a:r>
              <a:rPr lang="sr-Latn-CS" sz="2000" dirty="0" smtClean="0">
                <a:solidFill>
                  <a:srgbClr val="FFFF00"/>
                </a:solidFill>
              </a:rPr>
              <a:t> </a:t>
            </a:r>
            <a:r>
              <a:rPr lang="sr-Cyrl-RS" sz="2000" dirty="0" smtClean="0">
                <a:solidFill>
                  <a:srgbClr val="FFFF00"/>
                </a:solidFill>
              </a:rPr>
              <a:t>респираторни</a:t>
            </a:r>
            <a:r>
              <a:rPr lang="sr-Latn-CS" sz="2000" dirty="0" smtClean="0">
                <a:solidFill>
                  <a:srgbClr val="FFFF00"/>
                </a:solidFill>
              </a:rPr>
              <a:t> </a:t>
            </a:r>
            <a:r>
              <a:rPr lang="sr-Cyrl-RS" sz="2000" dirty="0" smtClean="0">
                <a:solidFill>
                  <a:srgbClr val="FFFF00"/>
                </a:solidFill>
              </a:rPr>
              <a:t>тракт</a:t>
            </a:r>
            <a:r>
              <a:rPr lang="sr-Latn-CS" sz="2000" dirty="0" smtClean="0">
                <a:solidFill>
                  <a:srgbClr val="FFFF00"/>
                </a:solidFill>
              </a:rPr>
              <a:t>. </a:t>
            </a:r>
            <a:r>
              <a:rPr lang="sr-Cyrl-RS" sz="2000" dirty="0" smtClean="0">
                <a:solidFill>
                  <a:srgbClr val="FFFF00"/>
                </a:solidFill>
              </a:rPr>
              <a:t>У</a:t>
            </a:r>
            <a:r>
              <a:rPr lang="sr-Latn-CS" sz="2000" dirty="0" smtClean="0">
                <a:solidFill>
                  <a:srgbClr val="FFFF00"/>
                </a:solidFill>
              </a:rPr>
              <a:t> </a:t>
            </a:r>
            <a:r>
              <a:rPr lang="sr-Cyrl-RS" sz="2000" dirty="0" smtClean="0">
                <a:solidFill>
                  <a:srgbClr val="FFFF00"/>
                </a:solidFill>
              </a:rPr>
              <a:t>контакту</a:t>
            </a:r>
            <a:endParaRPr lang="sr-Latn-CS" sz="2000" dirty="0" smtClean="0">
              <a:solidFill>
                <a:srgbClr val="FFFF00"/>
              </a:solidFill>
            </a:endParaRPr>
          </a:p>
          <a:p>
            <a:pPr eaLnBrk="1" fontAlgn="auto" hangingPunct="1">
              <a:lnSpc>
                <a:spcPct val="80000"/>
              </a:lnSpc>
              <a:spcAft>
                <a:spcPts val="0"/>
              </a:spcAft>
              <a:defRPr/>
            </a:pPr>
            <a:r>
              <a:rPr lang="sr-Cyrl-RS" sz="2000" dirty="0" smtClean="0">
                <a:solidFill>
                  <a:srgbClr val="FFFF00"/>
                </a:solidFill>
              </a:rPr>
              <a:t>са</a:t>
            </a:r>
            <a:r>
              <a:rPr lang="sr-Latn-CS" sz="2000" dirty="0" smtClean="0">
                <a:solidFill>
                  <a:srgbClr val="FFFF00"/>
                </a:solidFill>
              </a:rPr>
              <a:t> </a:t>
            </a:r>
            <a:r>
              <a:rPr lang="sr-Cyrl-RS" sz="2000" dirty="0" smtClean="0">
                <a:solidFill>
                  <a:srgbClr val="FFFF00"/>
                </a:solidFill>
              </a:rPr>
              <a:t>водом</a:t>
            </a:r>
            <a:r>
              <a:rPr lang="sr-Latn-CS" sz="2000" dirty="0" smtClean="0">
                <a:solidFill>
                  <a:srgbClr val="FFFF00"/>
                </a:solidFill>
              </a:rPr>
              <a:t> </a:t>
            </a:r>
            <a:r>
              <a:rPr lang="sr-Cyrl-RS" sz="2000" dirty="0" smtClean="0">
                <a:solidFill>
                  <a:srgbClr val="FFFF00"/>
                </a:solidFill>
              </a:rPr>
              <a:t>гради</a:t>
            </a:r>
            <a:r>
              <a:rPr lang="sr-Latn-CS" sz="2000" dirty="0" smtClean="0">
                <a:solidFill>
                  <a:srgbClr val="FFFF00"/>
                </a:solidFill>
              </a:rPr>
              <a:t> </a:t>
            </a:r>
            <a:r>
              <a:rPr lang="sr-Cyrl-RS" sz="2000" dirty="0" smtClean="0">
                <a:solidFill>
                  <a:srgbClr val="FFFF00"/>
                </a:solidFill>
              </a:rPr>
              <a:t>нитритну</a:t>
            </a:r>
            <a:r>
              <a:rPr lang="sr-Latn-CS" sz="2000" dirty="0" smtClean="0">
                <a:solidFill>
                  <a:srgbClr val="FFFF00"/>
                </a:solidFill>
              </a:rPr>
              <a:t> </a:t>
            </a:r>
            <a:r>
              <a:rPr lang="sr-Cyrl-RS" sz="2000" dirty="0" smtClean="0">
                <a:solidFill>
                  <a:srgbClr val="FFFF00"/>
                </a:solidFill>
              </a:rPr>
              <a:t>и</a:t>
            </a:r>
            <a:r>
              <a:rPr lang="sr-Latn-CS" sz="2000" dirty="0" smtClean="0">
                <a:solidFill>
                  <a:srgbClr val="FFFF00"/>
                </a:solidFill>
              </a:rPr>
              <a:t> </a:t>
            </a:r>
            <a:r>
              <a:rPr lang="sr-Cyrl-RS" sz="2000" dirty="0" smtClean="0">
                <a:solidFill>
                  <a:srgbClr val="FFFF00"/>
                </a:solidFill>
              </a:rPr>
              <a:t>нитратну</a:t>
            </a:r>
            <a:r>
              <a:rPr lang="sr-Latn-CS" sz="2000" dirty="0" smtClean="0">
                <a:solidFill>
                  <a:srgbClr val="FFFF00"/>
                </a:solidFill>
              </a:rPr>
              <a:t> </a:t>
            </a:r>
            <a:r>
              <a:rPr lang="sr-Cyrl-RS" sz="2000" dirty="0" smtClean="0">
                <a:solidFill>
                  <a:srgbClr val="FFFF00"/>
                </a:solidFill>
              </a:rPr>
              <a:t>киселину</a:t>
            </a:r>
            <a:r>
              <a:rPr lang="sr-Latn-CS" sz="2000" dirty="0" smtClean="0">
                <a:solidFill>
                  <a:srgbClr val="FFFF00"/>
                </a:solidFill>
              </a:rPr>
              <a:t>.</a:t>
            </a:r>
          </a:p>
          <a:p>
            <a:pPr marL="0" indent="0" eaLnBrk="1" fontAlgn="auto" hangingPunct="1">
              <a:lnSpc>
                <a:spcPct val="80000"/>
              </a:lnSpc>
              <a:spcAft>
                <a:spcPts val="0"/>
              </a:spcAft>
              <a:buFontTx/>
              <a:buNone/>
              <a:defRPr/>
            </a:pPr>
            <a:endParaRPr lang="en-US" sz="2000" dirty="0" smtClean="0">
              <a:solidFill>
                <a:srgbClr val="FFFF00"/>
              </a:solidFill>
            </a:endParaRPr>
          </a:p>
          <a:p>
            <a:pPr marL="0" indent="0" eaLnBrk="1" fontAlgn="auto" hangingPunct="1">
              <a:lnSpc>
                <a:spcPct val="80000"/>
              </a:lnSpc>
              <a:spcAft>
                <a:spcPts val="0"/>
              </a:spcAft>
              <a:buFontTx/>
              <a:buNone/>
              <a:defRPr/>
            </a:pPr>
            <a:r>
              <a:rPr lang="sr-Cyrl-RS" sz="2000" dirty="0" smtClean="0">
                <a:solidFill>
                  <a:srgbClr val="FFFF00"/>
                </a:solidFill>
              </a:rPr>
              <a:t>Системски</a:t>
            </a:r>
            <a:r>
              <a:rPr lang="sr-Latn-CS" sz="2000" dirty="0" smtClean="0">
                <a:solidFill>
                  <a:srgbClr val="FFFF00"/>
                </a:solidFill>
              </a:rPr>
              <a:t> </a:t>
            </a:r>
            <a:r>
              <a:rPr lang="sr-Cyrl-RS" sz="2000" dirty="0" smtClean="0">
                <a:solidFill>
                  <a:srgbClr val="FFFF00"/>
                </a:solidFill>
              </a:rPr>
              <a:t>токсични</a:t>
            </a:r>
            <a:r>
              <a:rPr lang="sr-Latn-CS" sz="2000" dirty="0" smtClean="0">
                <a:solidFill>
                  <a:srgbClr val="FFFF00"/>
                </a:solidFill>
              </a:rPr>
              <a:t> </a:t>
            </a:r>
            <a:r>
              <a:rPr lang="sr-Cyrl-RS" sz="2000" dirty="0" smtClean="0">
                <a:solidFill>
                  <a:srgbClr val="FFFF00"/>
                </a:solidFill>
              </a:rPr>
              <a:t>ефекти</a:t>
            </a:r>
            <a:r>
              <a:rPr lang="sr-Latn-CS" sz="2000" dirty="0" smtClean="0">
                <a:solidFill>
                  <a:srgbClr val="FFFF00"/>
                </a:solidFill>
              </a:rPr>
              <a:t>:</a:t>
            </a:r>
          </a:p>
          <a:p>
            <a:pPr eaLnBrk="1" fontAlgn="auto" hangingPunct="1">
              <a:lnSpc>
                <a:spcPct val="80000"/>
              </a:lnSpc>
              <a:spcAft>
                <a:spcPts val="0"/>
              </a:spcAft>
              <a:buFontTx/>
              <a:buNone/>
              <a:defRPr/>
            </a:pPr>
            <a:r>
              <a:rPr lang="sr-Cyrl-RS" sz="2000" dirty="0" smtClean="0">
                <a:solidFill>
                  <a:srgbClr val="FFFF00"/>
                </a:solidFill>
              </a:rPr>
              <a:t>Циљни</a:t>
            </a:r>
            <a:r>
              <a:rPr lang="it-IT" sz="2000" dirty="0" smtClean="0">
                <a:solidFill>
                  <a:srgbClr val="FFFF00"/>
                </a:solidFill>
              </a:rPr>
              <a:t> </a:t>
            </a:r>
            <a:r>
              <a:rPr lang="sr-Cyrl-RS" sz="2000" dirty="0" smtClean="0">
                <a:solidFill>
                  <a:srgbClr val="FFFF00"/>
                </a:solidFill>
              </a:rPr>
              <a:t>орган</a:t>
            </a:r>
            <a:r>
              <a:rPr lang="it-IT" sz="2000" dirty="0" smtClean="0">
                <a:solidFill>
                  <a:srgbClr val="FFFF00"/>
                </a:solidFill>
              </a:rPr>
              <a:t> </a:t>
            </a:r>
            <a:r>
              <a:rPr lang="sr-Cyrl-RS" sz="2000" dirty="0" smtClean="0">
                <a:solidFill>
                  <a:srgbClr val="FFFF00"/>
                </a:solidFill>
              </a:rPr>
              <a:t>токсичности</a:t>
            </a:r>
            <a:r>
              <a:rPr lang="sr-Latn-CS" sz="2000" dirty="0" smtClean="0">
                <a:solidFill>
                  <a:srgbClr val="FFFF00"/>
                </a:solidFill>
              </a:rPr>
              <a:t>-</a:t>
            </a:r>
            <a:r>
              <a:rPr lang="sr-Cyrl-RS" sz="2000" b="1" dirty="0" smtClean="0">
                <a:solidFill>
                  <a:srgbClr val="FFFF00"/>
                </a:solidFill>
              </a:rPr>
              <a:t>респираторни</a:t>
            </a:r>
            <a:r>
              <a:rPr lang="it-IT" sz="2000" b="1" dirty="0" smtClean="0">
                <a:solidFill>
                  <a:srgbClr val="FFFF00"/>
                </a:solidFill>
              </a:rPr>
              <a:t> </a:t>
            </a:r>
            <a:r>
              <a:rPr lang="sr-Cyrl-RS" sz="2000" b="1" dirty="0" smtClean="0">
                <a:solidFill>
                  <a:srgbClr val="FFFF00"/>
                </a:solidFill>
              </a:rPr>
              <a:t>систем</a:t>
            </a:r>
            <a:r>
              <a:rPr lang="sr-Latn-CS" sz="2000" b="1" dirty="0" smtClean="0">
                <a:solidFill>
                  <a:srgbClr val="FFFF00"/>
                </a:solidFill>
              </a:rPr>
              <a:t>-</a:t>
            </a:r>
            <a:r>
              <a:rPr lang="sr-Cyrl-RS" sz="2000" b="1" dirty="0" smtClean="0">
                <a:solidFill>
                  <a:srgbClr val="FFFF00"/>
                </a:solidFill>
              </a:rPr>
              <a:t>едем</a:t>
            </a:r>
            <a:r>
              <a:rPr lang="sr-Latn-CS" sz="2000" b="1" dirty="0" smtClean="0">
                <a:solidFill>
                  <a:srgbClr val="FFFF00"/>
                </a:solidFill>
              </a:rPr>
              <a:t> </a:t>
            </a:r>
            <a:r>
              <a:rPr lang="sr-Cyrl-RS" sz="2000" b="1" dirty="0" smtClean="0">
                <a:solidFill>
                  <a:srgbClr val="FFFF00"/>
                </a:solidFill>
              </a:rPr>
              <a:t>плућа</a:t>
            </a:r>
            <a:endParaRPr lang="sr-Latn-CS" sz="2000" b="1" dirty="0" smtClean="0">
              <a:solidFill>
                <a:srgbClr val="FFFF00"/>
              </a:solidFill>
            </a:endParaRPr>
          </a:p>
          <a:p>
            <a:pPr eaLnBrk="1" fontAlgn="auto" hangingPunct="1">
              <a:lnSpc>
                <a:spcPct val="80000"/>
              </a:lnSpc>
              <a:spcAft>
                <a:spcPts val="0"/>
              </a:spcAft>
              <a:buFontTx/>
              <a:buNone/>
              <a:defRPr/>
            </a:pPr>
            <a:r>
              <a:rPr lang="en-US" sz="2000" dirty="0">
                <a:solidFill>
                  <a:srgbClr val="FFFF00"/>
                </a:solidFill>
              </a:rPr>
              <a:t>N</a:t>
            </a:r>
            <a:r>
              <a:rPr lang="sr-Cyrl-RS" sz="2000" dirty="0" smtClean="0">
                <a:solidFill>
                  <a:srgbClr val="FFFF00"/>
                </a:solidFill>
              </a:rPr>
              <a:t>О</a:t>
            </a:r>
            <a:r>
              <a:rPr lang="en-US" sz="2000" baseline="-25000" dirty="0" smtClean="0">
                <a:solidFill>
                  <a:srgbClr val="FFFF00"/>
                </a:solidFill>
              </a:rPr>
              <a:t>2</a:t>
            </a:r>
            <a:r>
              <a:rPr lang="en-US" sz="2000" dirty="0" smtClean="0">
                <a:solidFill>
                  <a:srgbClr val="FFFF00"/>
                </a:solidFill>
              </a:rPr>
              <a:t> </a:t>
            </a:r>
            <a:r>
              <a:rPr lang="sr-Cyrl-RS" sz="2000" dirty="0" smtClean="0">
                <a:solidFill>
                  <a:srgbClr val="FFFF00"/>
                </a:solidFill>
              </a:rPr>
              <a:t>је</a:t>
            </a:r>
            <a:r>
              <a:rPr lang="sr-Latn-CS" sz="2000" dirty="0" smtClean="0">
                <a:solidFill>
                  <a:srgbClr val="FFFF00"/>
                </a:solidFill>
              </a:rPr>
              <a:t> </a:t>
            </a:r>
            <a:r>
              <a:rPr lang="sr-Cyrl-RS" sz="2000" dirty="0" smtClean="0">
                <a:solidFill>
                  <a:srgbClr val="FFFF00"/>
                </a:solidFill>
              </a:rPr>
              <a:t>гас</a:t>
            </a:r>
            <a:r>
              <a:rPr lang="sr-Latn-CS" sz="2000" dirty="0" smtClean="0">
                <a:solidFill>
                  <a:srgbClr val="FFFF00"/>
                </a:solidFill>
              </a:rPr>
              <a:t> </a:t>
            </a:r>
            <a:r>
              <a:rPr lang="sr-Cyrl-RS" sz="2000" dirty="0" smtClean="0">
                <a:solidFill>
                  <a:srgbClr val="FFFF00"/>
                </a:solidFill>
              </a:rPr>
              <a:t>иританс</a:t>
            </a:r>
            <a:r>
              <a:rPr lang="en-US" sz="2000" dirty="0" smtClean="0">
                <a:solidFill>
                  <a:srgbClr val="FFFF00"/>
                </a:solidFill>
              </a:rPr>
              <a:t> </a:t>
            </a:r>
            <a:r>
              <a:rPr lang="sr-Cyrl-RS" sz="2000" dirty="0" smtClean="0">
                <a:solidFill>
                  <a:srgbClr val="FFFF00"/>
                </a:solidFill>
              </a:rPr>
              <a:t>и</a:t>
            </a:r>
            <a:r>
              <a:rPr lang="sr-Latn-CS" sz="2000" dirty="0" smtClean="0">
                <a:solidFill>
                  <a:srgbClr val="FFFF00"/>
                </a:solidFill>
              </a:rPr>
              <a:t> </a:t>
            </a:r>
            <a:r>
              <a:rPr lang="sr-Cyrl-RS" sz="2000" dirty="0" smtClean="0">
                <a:solidFill>
                  <a:srgbClr val="FFFF00"/>
                </a:solidFill>
              </a:rPr>
              <a:t>при</a:t>
            </a:r>
            <a:r>
              <a:rPr lang="sr-Latn-CS" sz="2000" dirty="0" smtClean="0">
                <a:solidFill>
                  <a:srgbClr val="FFFF00"/>
                </a:solidFill>
              </a:rPr>
              <a:t> </a:t>
            </a:r>
            <a:r>
              <a:rPr lang="sr-Cyrl-RS" sz="2000" dirty="0" smtClean="0">
                <a:solidFill>
                  <a:srgbClr val="FFFF00"/>
                </a:solidFill>
              </a:rPr>
              <a:t>инхалацији</a:t>
            </a:r>
            <a:r>
              <a:rPr lang="sr-Latn-CS" sz="2000" dirty="0" smtClean="0">
                <a:solidFill>
                  <a:srgbClr val="FFFF00"/>
                </a:solidFill>
              </a:rPr>
              <a:t> </a:t>
            </a:r>
            <a:r>
              <a:rPr lang="sr-Cyrl-RS" sz="2000" dirty="0" smtClean="0">
                <a:solidFill>
                  <a:srgbClr val="FFFF00"/>
                </a:solidFill>
              </a:rPr>
              <a:t>може</a:t>
            </a:r>
            <a:r>
              <a:rPr lang="sr-Latn-CS" sz="2000" dirty="0" smtClean="0">
                <a:solidFill>
                  <a:srgbClr val="FFFF00"/>
                </a:solidFill>
              </a:rPr>
              <a:t> </a:t>
            </a:r>
            <a:r>
              <a:rPr lang="sr-Cyrl-RS" sz="2000" dirty="0" smtClean="0">
                <a:solidFill>
                  <a:srgbClr val="FFFF00"/>
                </a:solidFill>
              </a:rPr>
              <a:t>изазвати</a:t>
            </a:r>
            <a:r>
              <a:rPr lang="sr-Latn-CS" sz="2000" dirty="0" smtClean="0">
                <a:solidFill>
                  <a:srgbClr val="FFFF00"/>
                </a:solidFill>
              </a:rPr>
              <a:t> </a:t>
            </a:r>
            <a:r>
              <a:rPr lang="sr-Cyrl-RS" sz="2000" dirty="0" smtClean="0">
                <a:solidFill>
                  <a:srgbClr val="FFFF00"/>
                </a:solidFill>
              </a:rPr>
              <a:t>озбиљна</a:t>
            </a:r>
            <a:r>
              <a:rPr lang="sr-Latn-CS" sz="2000" dirty="0" smtClean="0">
                <a:solidFill>
                  <a:srgbClr val="FFFF00"/>
                </a:solidFill>
              </a:rPr>
              <a:t> </a:t>
            </a:r>
            <a:r>
              <a:rPr lang="sr-Cyrl-RS" sz="2000" dirty="0" smtClean="0">
                <a:solidFill>
                  <a:srgbClr val="FFFF00"/>
                </a:solidFill>
              </a:rPr>
              <a:t>оштећења</a:t>
            </a:r>
            <a:r>
              <a:rPr lang="sr-Latn-CS" sz="2000" dirty="0" smtClean="0">
                <a:solidFill>
                  <a:srgbClr val="FFFF00"/>
                </a:solidFill>
              </a:rPr>
              <a:t> </a:t>
            </a:r>
            <a:r>
              <a:rPr lang="sr-Cyrl-RS" sz="2000" dirty="0" smtClean="0">
                <a:solidFill>
                  <a:srgbClr val="FFFF00"/>
                </a:solidFill>
              </a:rPr>
              <a:t>плућа</a:t>
            </a:r>
            <a:r>
              <a:rPr lang="sr-Latn-CS" sz="2000" dirty="0" smtClean="0">
                <a:solidFill>
                  <a:srgbClr val="FFFF00"/>
                </a:solidFill>
              </a:rPr>
              <a:t>.</a:t>
            </a:r>
          </a:p>
          <a:p>
            <a:pPr eaLnBrk="1" fontAlgn="auto" hangingPunct="1">
              <a:lnSpc>
                <a:spcPct val="80000"/>
              </a:lnSpc>
              <a:spcAft>
                <a:spcPts val="0"/>
              </a:spcAft>
              <a:buFontTx/>
              <a:buNone/>
              <a:defRPr/>
            </a:pPr>
            <a:r>
              <a:rPr lang="sr-Latn-CS" sz="2000" dirty="0" smtClean="0">
                <a:solidFill>
                  <a:srgbClr val="FFFF00"/>
                </a:solidFill>
              </a:rPr>
              <a:t>(</a:t>
            </a:r>
            <a:r>
              <a:rPr lang="en-US" sz="2000" dirty="0" smtClean="0">
                <a:solidFill>
                  <a:srgbClr val="FFFF00"/>
                </a:solidFill>
              </a:rPr>
              <a:t>LD</a:t>
            </a:r>
            <a:r>
              <a:rPr lang="en-US" sz="2000" dirty="0" smtClean="0">
                <a:solidFill>
                  <a:srgbClr val="FFFF00"/>
                </a:solidFill>
                <a:cs typeface="Arial" pitchFamily="34" charset="0"/>
              </a:rPr>
              <a:t>~</a:t>
            </a:r>
            <a:r>
              <a:rPr lang="en-US" sz="2000" dirty="0" smtClean="0">
                <a:solidFill>
                  <a:srgbClr val="FFFF00"/>
                </a:solidFill>
              </a:rPr>
              <a:t>200 ppm</a:t>
            </a:r>
            <a:r>
              <a:rPr lang="sr-Latn-CS" sz="2000" dirty="0" smtClean="0">
                <a:solidFill>
                  <a:srgbClr val="FFFF00"/>
                </a:solidFill>
              </a:rPr>
              <a:t>)</a:t>
            </a:r>
            <a:r>
              <a:rPr lang="en-US" sz="2000" dirty="0" smtClean="0">
                <a:solidFill>
                  <a:srgbClr val="FFFF00"/>
                </a:solidFill>
              </a:rPr>
              <a:t> </a:t>
            </a:r>
            <a:endParaRPr lang="sr-Latn-CS" sz="2000" dirty="0" smtClean="0">
              <a:solidFill>
                <a:srgbClr val="FFFF00"/>
              </a:solidFill>
            </a:endParaRPr>
          </a:p>
          <a:p>
            <a:pPr eaLnBrk="1" fontAlgn="auto" hangingPunct="1">
              <a:lnSpc>
                <a:spcPct val="80000"/>
              </a:lnSpc>
              <a:spcAft>
                <a:spcPts val="0"/>
              </a:spcAft>
              <a:buFontTx/>
              <a:buNone/>
              <a:defRPr/>
            </a:pPr>
            <a:r>
              <a:rPr lang="sr-Cyrl-RS" sz="2000" dirty="0" smtClean="0">
                <a:solidFill>
                  <a:srgbClr val="FFFF00"/>
                </a:solidFill>
              </a:rPr>
              <a:t>Липосолубилан</a:t>
            </a:r>
            <a:r>
              <a:rPr lang="sr-Latn-CS" sz="2000" dirty="0" smtClean="0">
                <a:solidFill>
                  <a:srgbClr val="FFFF00"/>
                </a:solidFill>
              </a:rPr>
              <a:t>, </a:t>
            </a:r>
            <a:r>
              <a:rPr lang="sr-Cyrl-RS" sz="2000" dirty="0" smtClean="0">
                <a:solidFill>
                  <a:srgbClr val="FFFF00"/>
                </a:solidFill>
              </a:rPr>
              <a:t>пролази</a:t>
            </a:r>
            <a:r>
              <a:rPr lang="sr-Latn-CS" sz="2000" dirty="0" smtClean="0">
                <a:solidFill>
                  <a:srgbClr val="FFFF00"/>
                </a:solidFill>
              </a:rPr>
              <a:t> </a:t>
            </a:r>
            <a:r>
              <a:rPr lang="sr-Cyrl-RS" sz="2000" dirty="0" smtClean="0">
                <a:solidFill>
                  <a:srgbClr val="FFFF00"/>
                </a:solidFill>
              </a:rPr>
              <a:t>доње</a:t>
            </a:r>
            <a:r>
              <a:rPr lang="sr-Latn-CS" sz="2000" dirty="0" smtClean="0">
                <a:solidFill>
                  <a:srgbClr val="FFFF00"/>
                </a:solidFill>
              </a:rPr>
              <a:t> </a:t>
            </a:r>
            <a:r>
              <a:rPr lang="sr-Cyrl-RS" sz="2000" dirty="0" smtClean="0">
                <a:solidFill>
                  <a:srgbClr val="FFFF00"/>
                </a:solidFill>
              </a:rPr>
              <a:t>делове</a:t>
            </a:r>
            <a:r>
              <a:rPr lang="sr-Latn-CS" sz="2000" dirty="0" smtClean="0">
                <a:solidFill>
                  <a:srgbClr val="FFFF00"/>
                </a:solidFill>
              </a:rPr>
              <a:t> </a:t>
            </a:r>
            <a:r>
              <a:rPr lang="sr-Cyrl-RS" sz="2000" dirty="0" smtClean="0">
                <a:solidFill>
                  <a:srgbClr val="FFFF00"/>
                </a:solidFill>
              </a:rPr>
              <a:t>плућа</a:t>
            </a:r>
            <a:r>
              <a:rPr lang="sr-Latn-CS" sz="2000" dirty="0" smtClean="0">
                <a:solidFill>
                  <a:srgbClr val="FFFF00"/>
                </a:solidFill>
              </a:rPr>
              <a:t>, </a:t>
            </a:r>
            <a:r>
              <a:rPr lang="sr-Cyrl-RS" sz="2000" dirty="0" smtClean="0">
                <a:solidFill>
                  <a:srgbClr val="FFFF00"/>
                </a:solidFill>
              </a:rPr>
              <a:t>оштећује</a:t>
            </a:r>
            <a:r>
              <a:rPr lang="sr-Latn-CS" sz="2000" dirty="0" smtClean="0">
                <a:solidFill>
                  <a:srgbClr val="FFFF00"/>
                </a:solidFill>
              </a:rPr>
              <a:t> </a:t>
            </a:r>
            <a:r>
              <a:rPr lang="sr-Cyrl-RS" sz="2000" dirty="0" smtClean="0">
                <a:solidFill>
                  <a:srgbClr val="FFFF00"/>
                </a:solidFill>
              </a:rPr>
              <a:t>капиларе</a:t>
            </a:r>
            <a:r>
              <a:rPr lang="sr-Latn-CS" sz="2000" dirty="0" smtClean="0">
                <a:solidFill>
                  <a:srgbClr val="FFFF00"/>
                </a:solidFill>
              </a:rPr>
              <a:t> </a:t>
            </a:r>
            <a:r>
              <a:rPr lang="sr-Cyrl-RS" sz="2000" dirty="0" smtClean="0">
                <a:solidFill>
                  <a:srgbClr val="FFFF00"/>
                </a:solidFill>
              </a:rPr>
              <a:t>и</a:t>
            </a:r>
            <a:r>
              <a:rPr lang="sr-Latn-CS" sz="2000" dirty="0" smtClean="0">
                <a:solidFill>
                  <a:srgbClr val="FFFF00"/>
                </a:solidFill>
              </a:rPr>
              <a:t> </a:t>
            </a:r>
            <a:r>
              <a:rPr lang="sr-Cyrl-RS" sz="2000" dirty="0" smtClean="0">
                <a:solidFill>
                  <a:srgbClr val="FFFF00"/>
                </a:solidFill>
              </a:rPr>
              <a:t>изазива</a:t>
            </a:r>
            <a:endParaRPr lang="sr-Latn-CS" sz="2000" dirty="0" smtClean="0">
              <a:solidFill>
                <a:srgbClr val="FFFF00"/>
              </a:solidFill>
            </a:endParaRPr>
          </a:p>
          <a:p>
            <a:pPr eaLnBrk="1" fontAlgn="auto" hangingPunct="1">
              <a:lnSpc>
                <a:spcPct val="80000"/>
              </a:lnSpc>
              <a:spcAft>
                <a:spcPts val="0"/>
              </a:spcAft>
              <a:buFontTx/>
              <a:buNone/>
              <a:defRPr/>
            </a:pPr>
            <a:r>
              <a:rPr lang="sr-Cyrl-RS" sz="2000" dirty="0" smtClean="0">
                <a:solidFill>
                  <a:srgbClr val="FFFF00"/>
                </a:solidFill>
              </a:rPr>
              <a:t>инфламацију</a:t>
            </a:r>
            <a:r>
              <a:rPr lang="sr-Latn-CS" sz="2000" dirty="0" smtClean="0">
                <a:solidFill>
                  <a:srgbClr val="FFFF00"/>
                </a:solidFill>
              </a:rPr>
              <a:t>. </a:t>
            </a:r>
          </a:p>
          <a:p>
            <a:pPr eaLnBrk="1" fontAlgn="auto" hangingPunct="1">
              <a:lnSpc>
                <a:spcPct val="80000"/>
              </a:lnSpc>
              <a:spcAft>
                <a:spcPts val="0"/>
              </a:spcAft>
              <a:buFontTx/>
              <a:buNone/>
              <a:defRPr/>
            </a:pPr>
            <a:r>
              <a:rPr lang="sr-Cyrl-RS" sz="2000" dirty="0" smtClean="0">
                <a:solidFill>
                  <a:srgbClr val="FFFF00"/>
                </a:solidFill>
              </a:rPr>
              <a:t>Цонц</a:t>
            </a:r>
            <a:r>
              <a:rPr lang="sr-Latn-CS" sz="2000" dirty="0" smtClean="0">
                <a:solidFill>
                  <a:srgbClr val="FFFF00"/>
                </a:solidFill>
              </a:rPr>
              <a:t>. &gt;</a:t>
            </a:r>
            <a:r>
              <a:rPr lang="en-US" sz="2000" dirty="0" smtClean="0">
                <a:solidFill>
                  <a:srgbClr val="FFFF00"/>
                </a:solidFill>
              </a:rPr>
              <a:t>60-150 </a:t>
            </a:r>
            <a:r>
              <a:rPr lang="en-US" sz="2000" dirty="0" err="1" smtClean="0">
                <a:solidFill>
                  <a:srgbClr val="FFFF00"/>
                </a:solidFill>
              </a:rPr>
              <a:t>pp</a:t>
            </a:r>
            <a:r>
              <a:rPr lang="sr-Cyrl-RS" sz="2000" dirty="0" smtClean="0">
                <a:solidFill>
                  <a:srgbClr val="FFFF00"/>
                </a:solidFill>
              </a:rPr>
              <a:t>м</a:t>
            </a:r>
            <a:r>
              <a:rPr lang="sr-Latn-CS" sz="2000" dirty="0" smtClean="0">
                <a:solidFill>
                  <a:srgbClr val="FFFF00"/>
                </a:solidFill>
              </a:rPr>
              <a:t>: </a:t>
            </a:r>
            <a:r>
              <a:rPr lang="sr-Cyrl-RS" sz="2000" dirty="0" smtClean="0">
                <a:solidFill>
                  <a:srgbClr val="FFFF00"/>
                </a:solidFill>
              </a:rPr>
              <a:t>кашаљ</a:t>
            </a:r>
            <a:r>
              <a:rPr lang="sr-Latn-CS" sz="2000" dirty="0" smtClean="0">
                <a:solidFill>
                  <a:srgbClr val="FFFF00"/>
                </a:solidFill>
              </a:rPr>
              <a:t> </a:t>
            </a:r>
            <a:r>
              <a:rPr lang="sr-Cyrl-RS" sz="2000" dirty="0" smtClean="0">
                <a:solidFill>
                  <a:srgbClr val="FFFF00"/>
                </a:solidFill>
              </a:rPr>
              <a:t>и</a:t>
            </a:r>
            <a:r>
              <a:rPr lang="sr-Latn-CS" sz="2000" dirty="0" smtClean="0">
                <a:solidFill>
                  <a:srgbClr val="FFFF00"/>
                </a:solidFill>
              </a:rPr>
              <a:t> </a:t>
            </a:r>
            <a:r>
              <a:rPr lang="sr-Cyrl-RS" sz="2000" dirty="0" smtClean="0">
                <a:solidFill>
                  <a:srgbClr val="FFFF00"/>
                </a:solidFill>
              </a:rPr>
              <a:t>осећај</a:t>
            </a:r>
            <a:r>
              <a:rPr lang="sr-Latn-CS" sz="2000" dirty="0" smtClean="0">
                <a:solidFill>
                  <a:srgbClr val="FFFF00"/>
                </a:solidFill>
              </a:rPr>
              <a:t> </a:t>
            </a:r>
            <a:r>
              <a:rPr lang="sr-Cyrl-RS" sz="2000" dirty="0" smtClean="0">
                <a:solidFill>
                  <a:srgbClr val="FFFF00"/>
                </a:solidFill>
              </a:rPr>
              <a:t>горења</a:t>
            </a:r>
            <a:r>
              <a:rPr lang="sr-Latn-CS" sz="2000" dirty="0" smtClean="0">
                <a:solidFill>
                  <a:srgbClr val="FFFF00"/>
                </a:solidFill>
              </a:rPr>
              <a:t> </a:t>
            </a:r>
            <a:r>
              <a:rPr lang="sr-Cyrl-RS" sz="2000" dirty="0" smtClean="0">
                <a:solidFill>
                  <a:srgbClr val="FFFF00"/>
                </a:solidFill>
              </a:rPr>
              <a:t>дубоко</a:t>
            </a:r>
            <a:r>
              <a:rPr lang="sr-Latn-CS" sz="2000" dirty="0" smtClean="0">
                <a:solidFill>
                  <a:srgbClr val="FFFF00"/>
                </a:solidFill>
              </a:rPr>
              <a:t> </a:t>
            </a:r>
            <a:r>
              <a:rPr lang="sr-Cyrl-RS" sz="2000" dirty="0" smtClean="0">
                <a:solidFill>
                  <a:srgbClr val="FFFF00"/>
                </a:solidFill>
              </a:rPr>
              <a:t>у</a:t>
            </a:r>
            <a:r>
              <a:rPr lang="sr-Latn-CS" sz="2000" dirty="0" smtClean="0">
                <a:solidFill>
                  <a:srgbClr val="FFFF00"/>
                </a:solidFill>
              </a:rPr>
              <a:t> </a:t>
            </a:r>
            <a:r>
              <a:rPr lang="sr-Cyrl-RS" sz="2000" dirty="0" smtClean="0">
                <a:solidFill>
                  <a:srgbClr val="FFFF00"/>
                </a:solidFill>
              </a:rPr>
              <a:t>плућима</a:t>
            </a:r>
            <a:r>
              <a:rPr lang="sr-Latn-CS" sz="2000" dirty="0" smtClean="0">
                <a:solidFill>
                  <a:srgbClr val="FFFF00"/>
                </a:solidFill>
              </a:rPr>
              <a:t>. </a:t>
            </a:r>
            <a:r>
              <a:rPr lang="sr-Cyrl-RS" sz="2000" dirty="0" smtClean="0">
                <a:solidFill>
                  <a:srgbClr val="FFFF00"/>
                </a:solidFill>
              </a:rPr>
              <a:t>До</a:t>
            </a:r>
            <a:r>
              <a:rPr lang="sr-Latn-CS" sz="2000" dirty="0" smtClean="0">
                <a:solidFill>
                  <a:srgbClr val="FFFF00"/>
                </a:solidFill>
              </a:rPr>
              <a:t> </a:t>
            </a:r>
            <a:r>
              <a:rPr lang="sr-Cyrl-RS" sz="2000" dirty="0" smtClean="0">
                <a:solidFill>
                  <a:srgbClr val="FFFF00"/>
                </a:solidFill>
              </a:rPr>
              <a:t>видних</a:t>
            </a:r>
            <a:endParaRPr lang="sr-Latn-CS" sz="2000" dirty="0" smtClean="0">
              <a:solidFill>
                <a:srgbClr val="FFFF00"/>
              </a:solidFill>
            </a:endParaRPr>
          </a:p>
          <a:p>
            <a:pPr eaLnBrk="1" fontAlgn="auto" hangingPunct="1">
              <a:lnSpc>
                <a:spcPct val="80000"/>
              </a:lnSpc>
              <a:spcAft>
                <a:spcPts val="0"/>
              </a:spcAft>
              <a:buFontTx/>
              <a:buNone/>
              <a:defRPr/>
            </a:pPr>
            <a:r>
              <a:rPr lang="sr-Cyrl-RS" sz="2000" dirty="0" smtClean="0">
                <a:solidFill>
                  <a:srgbClr val="FFFF00"/>
                </a:solidFill>
              </a:rPr>
              <a:t>оштећења</a:t>
            </a:r>
            <a:r>
              <a:rPr lang="sr-Latn-CS" sz="2000" dirty="0" smtClean="0">
                <a:solidFill>
                  <a:srgbClr val="FFFF00"/>
                </a:solidFill>
              </a:rPr>
              <a:t> </a:t>
            </a:r>
            <a:r>
              <a:rPr lang="sr-Cyrl-RS" sz="2000" dirty="0" smtClean="0">
                <a:solidFill>
                  <a:srgbClr val="FFFF00"/>
                </a:solidFill>
              </a:rPr>
              <a:t>плућа</a:t>
            </a:r>
            <a:r>
              <a:rPr lang="sr-Latn-CS" sz="2000" dirty="0" smtClean="0">
                <a:solidFill>
                  <a:srgbClr val="FFFF00"/>
                </a:solidFill>
              </a:rPr>
              <a:t> </a:t>
            </a:r>
            <a:r>
              <a:rPr lang="sr-Cyrl-RS" sz="2000" dirty="0" smtClean="0">
                <a:solidFill>
                  <a:srgbClr val="FFFF00"/>
                </a:solidFill>
              </a:rPr>
              <a:t>долази</a:t>
            </a:r>
            <a:r>
              <a:rPr lang="sr-Latn-CS" sz="2000" dirty="0" smtClean="0">
                <a:solidFill>
                  <a:srgbClr val="FFFF00"/>
                </a:solidFill>
              </a:rPr>
              <a:t> </a:t>
            </a:r>
            <a:r>
              <a:rPr lang="sr-Cyrl-RS" sz="2000" dirty="0" smtClean="0">
                <a:solidFill>
                  <a:srgbClr val="FFFF00"/>
                </a:solidFill>
              </a:rPr>
              <a:t>после</a:t>
            </a:r>
            <a:r>
              <a:rPr lang="sr-Latn-CS" sz="2000" dirty="0" smtClean="0">
                <a:solidFill>
                  <a:srgbClr val="FFFF00"/>
                </a:solidFill>
              </a:rPr>
              <a:t> </a:t>
            </a:r>
            <a:r>
              <a:rPr lang="en-US" sz="2000" dirty="0" smtClean="0">
                <a:solidFill>
                  <a:srgbClr val="FFFF00"/>
                </a:solidFill>
              </a:rPr>
              <a:t>2 </a:t>
            </a:r>
            <a:r>
              <a:rPr lang="sr-Cyrl-RS" sz="2000" dirty="0" smtClean="0">
                <a:solidFill>
                  <a:srgbClr val="FFFF00"/>
                </a:solidFill>
              </a:rPr>
              <a:t>то</a:t>
            </a:r>
            <a:r>
              <a:rPr lang="en-US" sz="2000" dirty="0" smtClean="0">
                <a:solidFill>
                  <a:srgbClr val="FFFF00"/>
                </a:solidFill>
              </a:rPr>
              <a:t> 24 </a:t>
            </a:r>
            <a:r>
              <a:rPr lang="sr-Cyrl-RS" sz="2000" dirty="0" smtClean="0">
                <a:solidFill>
                  <a:srgbClr val="FFFF00"/>
                </a:solidFill>
              </a:rPr>
              <a:t>х</a:t>
            </a:r>
            <a:r>
              <a:rPr lang="sr-Latn-CS" sz="2000" dirty="0" smtClean="0">
                <a:solidFill>
                  <a:srgbClr val="FFFF00"/>
                </a:solidFill>
              </a:rPr>
              <a:t>.</a:t>
            </a:r>
          </a:p>
          <a:p>
            <a:pPr eaLnBrk="1" fontAlgn="auto" hangingPunct="1">
              <a:lnSpc>
                <a:spcPct val="80000"/>
              </a:lnSpc>
              <a:spcAft>
                <a:spcPts val="0"/>
              </a:spcAft>
              <a:buFontTx/>
              <a:buNone/>
              <a:defRPr/>
            </a:pPr>
            <a:r>
              <a:rPr lang="sr-Cyrl-RS" sz="2000" dirty="0" smtClean="0">
                <a:solidFill>
                  <a:srgbClr val="FFFF00"/>
                </a:solidFill>
              </a:rPr>
              <a:t>Ниске</a:t>
            </a:r>
            <a:r>
              <a:rPr lang="sr-Latn-CS" sz="2000" dirty="0" smtClean="0">
                <a:solidFill>
                  <a:srgbClr val="FFFF00"/>
                </a:solidFill>
              </a:rPr>
              <a:t> </a:t>
            </a:r>
            <a:r>
              <a:rPr lang="en-US" sz="2000" dirty="0" err="1" smtClean="0">
                <a:solidFill>
                  <a:srgbClr val="FFFF00"/>
                </a:solidFill>
              </a:rPr>
              <a:t>konc</a:t>
            </a:r>
            <a:r>
              <a:rPr lang="sr-Latn-CS" sz="2000" dirty="0" smtClean="0">
                <a:solidFill>
                  <a:srgbClr val="FFFF00"/>
                </a:solidFill>
              </a:rPr>
              <a:t>. </a:t>
            </a:r>
            <a:r>
              <a:rPr lang="en-US" sz="2000" dirty="0" smtClean="0">
                <a:solidFill>
                  <a:srgbClr val="FFFF00"/>
                </a:solidFill>
              </a:rPr>
              <a:t>N</a:t>
            </a:r>
            <a:r>
              <a:rPr lang="sr-Cyrl-RS" sz="2000" dirty="0" smtClean="0">
                <a:solidFill>
                  <a:srgbClr val="FFFF00"/>
                </a:solidFill>
              </a:rPr>
              <a:t>О</a:t>
            </a:r>
            <a:r>
              <a:rPr lang="sr-Latn-CS" sz="2000" baseline="-25000" dirty="0" smtClean="0">
                <a:solidFill>
                  <a:srgbClr val="FFFF00"/>
                </a:solidFill>
              </a:rPr>
              <a:t>2 </a:t>
            </a:r>
            <a:r>
              <a:rPr lang="sr-Latn-CS" sz="2000" dirty="0" smtClean="0">
                <a:solidFill>
                  <a:srgbClr val="FFFF00"/>
                </a:solidFill>
              </a:rPr>
              <a:t>: </a:t>
            </a:r>
            <a:r>
              <a:rPr lang="sr-Cyrl-RS" sz="2000" dirty="0" smtClean="0">
                <a:solidFill>
                  <a:srgbClr val="FFFF00"/>
                </a:solidFill>
              </a:rPr>
              <a:t>кашаљ</a:t>
            </a:r>
            <a:r>
              <a:rPr lang="sr-Latn-CS" sz="2000" dirty="0" smtClean="0">
                <a:solidFill>
                  <a:srgbClr val="FFFF00"/>
                </a:solidFill>
              </a:rPr>
              <a:t>, </a:t>
            </a:r>
            <a:r>
              <a:rPr lang="sr-Cyrl-RS" sz="2000" dirty="0" smtClean="0">
                <a:solidFill>
                  <a:srgbClr val="FFFF00"/>
                </a:solidFill>
              </a:rPr>
              <a:t>главобоља</a:t>
            </a:r>
            <a:r>
              <a:rPr lang="sr-Latn-CS" sz="2000" dirty="0" smtClean="0">
                <a:solidFill>
                  <a:srgbClr val="FFFF00"/>
                </a:solidFill>
              </a:rPr>
              <a:t>, </a:t>
            </a:r>
            <a:r>
              <a:rPr lang="sr-Cyrl-RS" sz="2000" dirty="0" smtClean="0">
                <a:solidFill>
                  <a:srgbClr val="FFFF00"/>
                </a:solidFill>
              </a:rPr>
              <a:t>губитак</a:t>
            </a:r>
            <a:r>
              <a:rPr lang="sr-Latn-CS" sz="2000" dirty="0" smtClean="0">
                <a:solidFill>
                  <a:srgbClr val="FFFF00"/>
                </a:solidFill>
              </a:rPr>
              <a:t> </a:t>
            </a:r>
            <a:r>
              <a:rPr lang="sr-Cyrl-RS" sz="2000" dirty="0" smtClean="0">
                <a:solidFill>
                  <a:srgbClr val="FFFF00"/>
                </a:solidFill>
              </a:rPr>
              <a:t>апетита</a:t>
            </a:r>
            <a:r>
              <a:rPr lang="sr-Latn-CS" sz="2000" dirty="0" smtClean="0">
                <a:solidFill>
                  <a:srgbClr val="FFFF00"/>
                </a:solidFill>
              </a:rPr>
              <a:t> </a:t>
            </a:r>
            <a:r>
              <a:rPr lang="sr-Cyrl-RS" sz="2000" dirty="0" smtClean="0">
                <a:solidFill>
                  <a:srgbClr val="FFFF00"/>
                </a:solidFill>
              </a:rPr>
              <a:t>и</a:t>
            </a:r>
            <a:r>
              <a:rPr lang="sr-Latn-CS" sz="2000" dirty="0" smtClean="0">
                <a:solidFill>
                  <a:srgbClr val="FFFF00"/>
                </a:solidFill>
              </a:rPr>
              <a:t> </a:t>
            </a:r>
            <a:r>
              <a:rPr lang="sr-Cyrl-RS" sz="2000" dirty="0" smtClean="0">
                <a:solidFill>
                  <a:srgbClr val="FFFF00"/>
                </a:solidFill>
              </a:rPr>
              <a:t>стомачне</a:t>
            </a:r>
            <a:r>
              <a:rPr lang="sr-Latn-CS" sz="2000" dirty="0" smtClean="0">
                <a:solidFill>
                  <a:srgbClr val="FFFF00"/>
                </a:solidFill>
              </a:rPr>
              <a:t> </a:t>
            </a:r>
            <a:r>
              <a:rPr lang="sr-Cyrl-RS" sz="2000" dirty="0" smtClean="0">
                <a:solidFill>
                  <a:srgbClr val="FFFF00"/>
                </a:solidFill>
              </a:rPr>
              <a:t>тегобе</a:t>
            </a:r>
            <a:endParaRPr lang="sr-Latn-CS" sz="2000" dirty="0" smtClean="0">
              <a:solidFill>
                <a:srgbClr val="FFFF00"/>
              </a:solidFill>
            </a:endParaRPr>
          </a:p>
          <a:p>
            <a:pPr eaLnBrk="1" fontAlgn="auto" hangingPunct="1">
              <a:lnSpc>
                <a:spcPct val="80000"/>
              </a:lnSpc>
              <a:spcAft>
                <a:spcPts val="0"/>
              </a:spcAft>
              <a:buFontTx/>
              <a:buNone/>
              <a:defRPr/>
            </a:pPr>
            <a:r>
              <a:rPr lang="sr-Latn-CS" sz="2000" b="1" dirty="0" smtClean="0">
                <a:effectLst>
                  <a:outerShdw blurRad="38100" dist="38100" dir="2700000" algn="tl">
                    <a:srgbClr val="FFFFFF"/>
                  </a:outerShdw>
                </a:effectLst>
              </a:rPr>
              <a:t> </a:t>
            </a:r>
          </a:p>
          <a:p>
            <a:pPr eaLnBrk="1" fontAlgn="auto" hangingPunct="1">
              <a:lnSpc>
                <a:spcPct val="80000"/>
              </a:lnSpc>
              <a:spcAft>
                <a:spcPts val="0"/>
              </a:spcAft>
              <a:buFont typeface="Wingdings" pitchFamily="2" charset="2"/>
              <a:buBlip>
                <a:blip r:embed="rId3"/>
              </a:buBlip>
              <a:defRPr/>
            </a:pPr>
            <a:endParaRPr lang="sr-Latn-CS" sz="2000" b="1" dirty="0" smtClean="0"/>
          </a:p>
          <a:p>
            <a:pPr eaLnBrk="1" fontAlgn="auto" hangingPunct="1">
              <a:lnSpc>
                <a:spcPct val="80000"/>
              </a:lnSpc>
              <a:spcAft>
                <a:spcPts val="0"/>
              </a:spcAft>
              <a:buFont typeface="Wingdings" pitchFamily="2" charset="2"/>
              <a:buBlip>
                <a:blip r:embed="rId3"/>
              </a:buBlip>
              <a:defRPr/>
            </a:pPr>
            <a:endParaRPr lang="en-US" sz="1600" dirty="0" smtClean="0"/>
          </a:p>
          <a:p>
            <a:pPr eaLnBrk="1" fontAlgn="auto" hangingPunct="1">
              <a:lnSpc>
                <a:spcPct val="80000"/>
              </a:lnSpc>
              <a:spcAft>
                <a:spcPts val="0"/>
              </a:spcAft>
              <a:buFont typeface="Wingdings" pitchFamily="2" charset="2"/>
              <a:buBlip>
                <a:blip r:embed="rId3"/>
              </a:buBlip>
              <a:defRPr/>
            </a:pPr>
            <a:endParaRPr lang="en-US" sz="1600" dirty="0" smtClean="0"/>
          </a:p>
          <a:p>
            <a:pPr eaLnBrk="1" fontAlgn="auto" hangingPunct="1">
              <a:lnSpc>
                <a:spcPct val="80000"/>
              </a:lnSpc>
              <a:spcAft>
                <a:spcPts val="0"/>
              </a:spcAft>
              <a:defRPr/>
            </a:pPr>
            <a:endParaRPr lang="en-US" sz="2000" dirty="0" smtClean="0"/>
          </a:p>
        </p:txBody>
      </p:sp>
    </p:spTree>
    <p:extLst>
      <p:ext uri="{BB962C8B-B14F-4D97-AF65-F5344CB8AC3E}">
        <p14:creationId xmlns:p14="http://schemas.microsoft.com/office/powerpoint/2010/main" val="299501958"/>
      </p:ext>
    </p:extLst>
  </p:cSld>
  <p:clrMapOvr>
    <a:masterClrMapping/>
  </p:clrMapOvr>
  <p:transition spd="slow"/>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eaLnBrk="1" hangingPunct="1"/>
            <a:r>
              <a:rPr lang="sr-Latn-CS" b="1" smtClean="0">
                <a:solidFill>
                  <a:srgbClr val="FFFF00"/>
                </a:solidFill>
              </a:rPr>
              <a:t>Симптоми тровања</a:t>
            </a:r>
            <a:endParaRPr lang="en-US" b="1" smtClean="0">
              <a:solidFill>
                <a:srgbClr val="FFFF00"/>
              </a:solidFill>
            </a:endParaRPr>
          </a:p>
        </p:txBody>
      </p:sp>
      <p:sp>
        <p:nvSpPr>
          <p:cNvPr id="109571" name="Rectangle 3"/>
          <p:cNvSpPr>
            <a:spLocks noGrp="1" noChangeArrowheads="1"/>
          </p:cNvSpPr>
          <p:nvPr>
            <p:ph sz="half" idx="1"/>
          </p:nvPr>
        </p:nvSpPr>
        <p:spPr>
          <a:xfrm>
            <a:off x="152449" y="1600200"/>
            <a:ext cx="8839102" cy="4191000"/>
          </a:xfrm>
        </p:spPr>
        <p:txBody>
          <a:bodyPr rtlCol="0">
            <a:normAutofit/>
          </a:bodyPr>
          <a:lstStyle/>
          <a:p>
            <a:pPr algn="just" eaLnBrk="1" fontAlgn="auto" hangingPunct="1">
              <a:lnSpc>
                <a:spcPct val="80000"/>
              </a:lnSpc>
              <a:spcAft>
                <a:spcPts val="0"/>
              </a:spcAft>
              <a:buFont typeface="Courier New" pitchFamily="49" charset="0"/>
              <a:buChar char="o"/>
              <a:defRPr/>
            </a:pPr>
            <a:r>
              <a:rPr lang="sr-Cyrl-RS" sz="2000" b="1" dirty="0" smtClean="0">
                <a:solidFill>
                  <a:srgbClr val="FFFF00"/>
                </a:solidFill>
              </a:rPr>
              <a:t>респираторни</a:t>
            </a:r>
            <a:r>
              <a:rPr lang="sr-Latn-CS" sz="2000" b="1" dirty="0" smtClean="0">
                <a:solidFill>
                  <a:srgbClr val="FFFF00"/>
                </a:solidFill>
              </a:rPr>
              <a:t> </a:t>
            </a:r>
            <a:r>
              <a:rPr lang="sr-Cyrl-RS" sz="2000" b="1" dirty="0" smtClean="0">
                <a:solidFill>
                  <a:srgbClr val="FFFF00"/>
                </a:solidFill>
              </a:rPr>
              <a:t>тракт</a:t>
            </a:r>
            <a:r>
              <a:rPr lang="sr-Latn-CS" sz="2000" b="1" dirty="0" smtClean="0">
                <a:solidFill>
                  <a:srgbClr val="FFFF00"/>
                </a:solidFill>
              </a:rPr>
              <a:t>: </a:t>
            </a:r>
            <a:r>
              <a:rPr lang="sr-Cyrl-RS" sz="2000" b="1" dirty="0" smtClean="0">
                <a:solidFill>
                  <a:srgbClr val="FFFF00"/>
                </a:solidFill>
              </a:rPr>
              <a:t>пнеумонија</a:t>
            </a:r>
            <a:r>
              <a:rPr lang="sr-Latn-CS" sz="2000" b="1" dirty="0" smtClean="0">
                <a:solidFill>
                  <a:srgbClr val="FFFF00"/>
                </a:solidFill>
              </a:rPr>
              <a:t>, </a:t>
            </a:r>
            <a:r>
              <a:rPr lang="sr-Cyrl-RS" sz="2000" b="1" dirty="0" smtClean="0">
                <a:solidFill>
                  <a:srgbClr val="FFFF00"/>
                </a:solidFill>
              </a:rPr>
              <a:t>бронхитис</a:t>
            </a:r>
            <a:r>
              <a:rPr lang="sr-Latn-CS" sz="2000" b="1" dirty="0" smtClean="0">
                <a:solidFill>
                  <a:srgbClr val="FFFF00"/>
                </a:solidFill>
              </a:rPr>
              <a:t>, </a:t>
            </a:r>
            <a:r>
              <a:rPr lang="sr-Cyrl-RS" sz="2000" b="1" dirty="0" smtClean="0">
                <a:solidFill>
                  <a:srgbClr val="FFFF00"/>
                </a:solidFill>
              </a:rPr>
              <a:t>бронхиолитис</a:t>
            </a:r>
            <a:r>
              <a:rPr lang="sr-Latn-CS" sz="2000" b="1" dirty="0" smtClean="0">
                <a:solidFill>
                  <a:srgbClr val="FFFF00"/>
                </a:solidFill>
              </a:rPr>
              <a:t>, </a:t>
            </a:r>
            <a:r>
              <a:rPr lang="sr-Cyrl-RS" sz="2000" b="1" dirty="0" smtClean="0">
                <a:solidFill>
                  <a:srgbClr val="FFFF00"/>
                </a:solidFill>
              </a:rPr>
              <a:t>емфизем</a:t>
            </a:r>
            <a:r>
              <a:rPr lang="sr-Latn-CS" sz="2000" b="1" dirty="0" smtClean="0">
                <a:solidFill>
                  <a:srgbClr val="FFFF00"/>
                </a:solidFill>
              </a:rPr>
              <a:t> </a:t>
            </a:r>
            <a:r>
              <a:rPr lang="sr-Cyrl-RS" sz="2000" b="1" dirty="0" smtClean="0">
                <a:solidFill>
                  <a:srgbClr val="FFFF00"/>
                </a:solidFill>
              </a:rPr>
              <a:t>и</a:t>
            </a:r>
            <a:r>
              <a:rPr lang="sr-Latn-CS" sz="2000" b="1" dirty="0" smtClean="0">
                <a:solidFill>
                  <a:srgbClr val="FFFF00"/>
                </a:solidFill>
              </a:rPr>
              <a:t> </a:t>
            </a:r>
            <a:r>
              <a:rPr lang="sr-Cyrl-RS" sz="2000" b="1" dirty="0" smtClean="0">
                <a:solidFill>
                  <a:srgbClr val="FFFF00"/>
                </a:solidFill>
              </a:rPr>
              <a:t>пулмонарни</a:t>
            </a:r>
            <a:r>
              <a:rPr lang="sr-Latn-CS" sz="2000" b="1" dirty="0" smtClean="0">
                <a:solidFill>
                  <a:srgbClr val="FFFF00"/>
                </a:solidFill>
              </a:rPr>
              <a:t> </a:t>
            </a:r>
            <a:r>
              <a:rPr lang="sr-Cyrl-RS" sz="2000" b="1" dirty="0" smtClean="0">
                <a:solidFill>
                  <a:srgbClr val="FFFF00"/>
                </a:solidFill>
              </a:rPr>
              <a:t>едем</a:t>
            </a:r>
            <a:r>
              <a:rPr lang="sr-Latn-CS" sz="2000" b="1" dirty="0" smtClean="0">
                <a:solidFill>
                  <a:srgbClr val="FFFF00"/>
                </a:solidFill>
              </a:rPr>
              <a:t>; </a:t>
            </a:r>
          </a:p>
          <a:p>
            <a:pPr algn="just" eaLnBrk="1" fontAlgn="auto" hangingPunct="1">
              <a:lnSpc>
                <a:spcPct val="80000"/>
              </a:lnSpc>
              <a:spcAft>
                <a:spcPts val="0"/>
              </a:spcAft>
              <a:buFont typeface="Courier New" pitchFamily="49" charset="0"/>
              <a:buChar char="o"/>
              <a:defRPr/>
            </a:pPr>
            <a:r>
              <a:rPr lang="sr-Cyrl-RS" sz="2000" b="1" dirty="0" smtClean="0">
                <a:solidFill>
                  <a:srgbClr val="FFFF00"/>
                </a:solidFill>
              </a:rPr>
              <a:t>метхемоглобинемија</a:t>
            </a:r>
            <a:r>
              <a:rPr lang="sr-Latn-CS" sz="2000" b="1" dirty="0" smtClean="0">
                <a:solidFill>
                  <a:srgbClr val="FFFF00"/>
                </a:solidFill>
              </a:rPr>
              <a:t>; </a:t>
            </a:r>
          </a:p>
          <a:p>
            <a:pPr algn="just" eaLnBrk="1" fontAlgn="auto" hangingPunct="1">
              <a:lnSpc>
                <a:spcPct val="80000"/>
              </a:lnSpc>
              <a:spcAft>
                <a:spcPts val="0"/>
              </a:spcAft>
              <a:buFont typeface="Courier New" pitchFamily="49" charset="0"/>
              <a:buChar char="o"/>
              <a:defRPr/>
            </a:pPr>
            <a:r>
              <a:rPr lang="sr-Cyrl-RS" sz="2000" b="1" dirty="0" smtClean="0">
                <a:solidFill>
                  <a:srgbClr val="FFFF00"/>
                </a:solidFill>
              </a:rPr>
              <a:t>кардиоваскуларни</a:t>
            </a:r>
            <a:r>
              <a:rPr lang="sr-Latn-CS" sz="2000" b="1" dirty="0" smtClean="0">
                <a:solidFill>
                  <a:srgbClr val="FFFF00"/>
                </a:solidFill>
              </a:rPr>
              <a:t> </a:t>
            </a:r>
            <a:r>
              <a:rPr lang="sr-Cyrl-RS" sz="2000" b="1" dirty="0" smtClean="0">
                <a:solidFill>
                  <a:srgbClr val="FFFF00"/>
                </a:solidFill>
              </a:rPr>
              <a:t>систем</a:t>
            </a:r>
            <a:r>
              <a:rPr lang="sr-Latn-CS" sz="2000" b="1" dirty="0" smtClean="0">
                <a:solidFill>
                  <a:srgbClr val="FFFF00"/>
                </a:solidFill>
              </a:rPr>
              <a:t>:</a:t>
            </a:r>
            <a:r>
              <a:rPr lang="sr-Cyrl-RS" sz="2000" b="1" dirty="0" smtClean="0">
                <a:solidFill>
                  <a:srgbClr val="FFFF00"/>
                </a:solidFill>
              </a:rPr>
              <a:t>могу</a:t>
            </a:r>
            <a:r>
              <a:rPr lang="sr-Latn-CS" sz="2000" b="1" dirty="0" smtClean="0">
                <a:solidFill>
                  <a:srgbClr val="FFFF00"/>
                </a:solidFill>
              </a:rPr>
              <a:t> </a:t>
            </a:r>
            <a:r>
              <a:rPr lang="sr-Cyrl-RS" sz="2000" b="1" dirty="0" smtClean="0">
                <a:solidFill>
                  <a:srgbClr val="FFFF00"/>
                </a:solidFill>
              </a:rPr>
              <a:t>изазвати</a:t>
            </a:r>
            <a:r>
              <a:rPr lang="sr-Latn-CS" sz="2000" b="1" dirty="0" smtClean="0">
                <a:solidFill>
                  <a:srgbClr val="FFFF00"/>
                </a:solidFill>
              </a:rPr>
              <a:t> </a:t>
            </a:r>
            <a:r>
              <a:rPr lang="sr-Cyrl-RS" sz="2000" b="1" dirty="0" smtClean="0">
                <a:solidFill>
                  <a:srgbClr val="FFFF00"/>
                </a:solidFill>
              </a:rPr>
              <a:t>убрзан</a:t>
            </a:r>
            <a:r>
              <a:rPr lang="sr-Latn-CS" sz="2000" b="1" dirty="0" smtClean="0">
                <a:solidFill>
                  <a:srgbClr val="FFFF00"/>
                </a:solidFill>
              </a:rPr>
              <a:t> </a:t>
            </a:r>
            <a:r>
              <a:rPr lang="sr-Cyrl-RS" sz="2000" b="1" dirty="0" smtClean="0">
                <a:solidFill>
                  <a:srgbClr val="FFFF00"/>
                </a:solidFill>
              </a:rPr>
              <a:t>пулс</a:t>
            </a:r>
            <a:r>
              <a:rPr lang="sr-Latn-CS" sz="2000" b="1" dirty="0" smtClean="0">
                <a:solidFill>
                  <a:srgbClr val="FFFF00"/>
                </a:solidFill>
              </a:rPr>
              <a:t>, </a:t>
            </a:r>
            <a:r>
              <a:rPr lang="sr-Cyrl-RS" sz="2000" b="1" dirty="0" smtClean="0">
                <a:solidFill>
                  <a:srgbClr val="FFFF00"/>
                </a:solidFill>
              </a:rPr>
              <a:t>дилатирано</a:t>
            </a:r>
            <a:endParaRPr lang="sr-Latn-CS" sz="2000" b="1" dirty="0" smtClean="0">
              <a:solidFill>
                <a:srgbClr val="FFFF00"/>
              </a:solidFill>
            </a:endParaRPr>
          </a:p>
          <a:p>
            <a:pPr algn="just" eaLnBrk="1" fontAlgn="auto" hangingPunct="1">
              <a:lnSpc>
                <a:spcPct val="80000"/>
              </a:lnSpc>
              <a:spcAft>
                <a:spcPts val="0"/>
              </a:spcAft>
              <a:buFontTx/>
              <a:buNone/>
              <a:defRPr/>
            </a:pPr>
            <a:r>
              <a:rPr lang="sr-Cyrl-RS" sz="2000" b="1" dirty="0" smtClean="0">
                <a:solidFill>
                  <a:srgbClr val="FFFF00"/>
                </a:solidFill>
              </a:rPr>
              <a:t>срце</a:t>
            </a:r>
            <a:r>
              <a:rPr lang="sr-Latn-CS" sz="2000" b="1" dirty="0" smtClean="0">
                <a:solidFill>
                  <a:srgbClr val="FFFF00"/>
                </a:solidFill>
              </a:rPr>
              <a:t>, </a:t>
            </a:r>
            <a:r>
              <a:rPr lang="sr-Cyrl-RS" sz="2000" b="1" dirty="0" smtClean="0">
                <a:solidFill>
                  <a:srgbClr val="FFFF00"/>
                </a:solidFill>
              </a:rPr>
              <a:t>конгестију</a:t>
            </a:r>
            <a:r>
              <a:rPr lang="sr-Latn-CS" sz="2000" b="1" dirty="0" smtClean="0">
                <a:solidFill>
                  <a:srgbClr val="FFFF00"/>
                </a:solidFill>
              </a:rPr>
              <a:t> </a:t>
            </a:r>
            <a:r>
              <a:rPr lang="sr-Cyrl-RS" sz="2000" b="1" dirty="0" smtClean="0">
                <a:solidFill>
                  <a:srgbClr val="FFFF00"/>
                </a:solidFill>
              </a:rPr>
              <a:t>и</a:t>
            </a:r>
            <a:r>
              <a:rPr lang="sr-Latn-CS" sz="2000" b="1" dirty="0" smtClean="0">
                <a:solidFill>
                  <a:srgbClr val="FFFF00"/>
                </a:solidFill>
              </a:rPr>
              <a:t> </a:t>
            </a:r>
            <a:r>
              <a:rPr lang="sr-Cyrl-RS" sz="2000" b="1" dirty="0" smtClean="0">
                <a:solidFill>
                  <a:srgbClr val="FFFF00"/>
                </a:solidFill>
              </a:rPr>
              <a:t>циркуларни</a:t>
            </a:r>
            <a:r>
              <a:rPr lang="sr-Latn-CS" sz="2000" b="1" dirty="0" smtClean="0">
                <a:solidFill>
                  <a:srgbClr val="FFFF00"/>
                </a:solidFill>
              </a:rPr>
              <a:t> </a:t>
            </a:r>
            <a:r>
              <a:rPr lang="sr-Cyrl-RS" sz="2000" b="1" dirty="0" smtClean="0">
                <a:solidFill>
                  <a:srgbClr val="FFFF00"/>
                </a:solidFill>
              </a:rPr>
              <a:t>колапс</a:t>
            </a:r>
            <a:endParaRPr lang="sr-Latn-CS" sz="2000" b="1" dirty="0" smtClean="0">
              <a:solidFill>
                <a:srgbClr val="FFFF00"/>
              </a:solidFill>
            </a:endParaRPr>
          </a:p>
          <a:p>
            <a:pPr eaLnBrk="1" fontAlgn="auto" hangingPunct="1">
              <a:lnSpc>
                <a:spcPct val="80000"/>
              </a:lnSpc>
              <a:spcAft>
                <a:spcPts val="0"/>
              </a:spcAft>
              <a:defRPr/>
            </a:pPr>
            <a:r>
              <a:rPr lang="sr-Cyrl-RS" sz="2000" b="1" dirty="0" smtClean="0">
                <a:solidFill>
                  <a:srgbClr val="FFFF00"/>
                </a:solidFill>
              </a:rPr>
              <a:t>Иницијални</a:t>
            </a:r>
            <a:r>
              <a:rPr lang="sr-Latn-CS" sz="2000" b="1" dirty="0" smtClean="0">
                <a:solidFill>
                  <a:srgbClr val="FFFF00"/>
                </a:solidFill>
              </a:rPr>
              <a:t> </a:t>
            </a:r>
            <a:r>
              <a:rPr lang="sr-Cyrl-RS" sz="2000" b="1" dirty="0" smtClean="0">
                <a:solidFill>
                  <a:srgbClr val="FFFF00"/>
                </a:solidFill>
              </a:rPr>
              <a:t>симптоми</a:t>
            </a:r>
            <a:r>
              <a:rPr lang="sr-Latn-CS" sz="2000" b="1" dirty="0" smtClean="0">
                <a:solidFill>
                  <a:srgbClr val="FFFF00"/>
                </a:solidFill>
              </a:rPr>
              <a:t>: </a:t>
            </a:r>
            <a:r>
              <a:rPr lang="sr-Cyrl-RS" sz="2000" b="1" dirty="0" smtClean="0">
                <a:solidFill>
                  <a:srgbClr val="FFFF00"/>
                </a:solidFill>
              </a:rPr>
              <a:t>благ</a:t>
            </a:r>
            <a:r>
              <a:rPr lang="sr-Latn-CS" sz="2000" b="1" dirty="0" smtClean="0">
                <a:solidFill>
                  <a:srgbClr val="FFFF00"/>
                </a:solidFill>
              </a:rPr>
              <a:t> </a:t>
            </a:r>
            <a:r>
              <a:rPr lang="sr-Cyrl-RS" sz="2000" b="1" dirty="0" smtClean="0">
                <a:solidFill>
                  <a:srgbClr val="FFFF00"/>
                </a:solidFill>
              </a:rPr>
              <a:t>кашаљ</a:t>
            </a:r>
            <a:r>
              <a:rPr lang="sr-Latn-CS" sz="2000" b="1" dirty="0" smtClean="0">
                <a:solidFill>
                  <a:srgbClr val="FFFF00"/>
                </a:solidFill>
              </a:rPr>
              <a:t>, </a:t>
            </a:r>
            <a:r>
              <a:rPr lang="sr-Cyrl-RS" sz="2000" b="1" dirty="0" smtClean="0">
                <a:solidFill>
                  <a:srgbClr val="FFFF00"/>
                </a:solidFill>
              </a:rPr>
              <a:t>мука</a:t>
            </a:r>
            <a:r>
              <a:rPr lang="sr-Latn-CS" sz="2000" b="1" dirty="0" smtClean="0">
                <a:solidFill>
                  <a:srgbClr val="FFFF00"/>
                </a:solidFill>
              </a:rPr>
              <a:t>, </a:t>
            </a:r>
            <a:r>
              <a:rPr lang="sr-Cyrl-RS" sz="2000" b="1" dirty="0" smtClean="0">
                <a:solidFill>
                  <a:srgbClr val="FFFF00"/>
                </a:solidFill>
              </a:rPr>
              <a:t>главобоља</a:t>
            </a:r>
            <a:r>
              <a:rPr lang="sr-Latn-CS" sz="2000" b="1" dirty="0" smtClean="0">
                <a:solidFill>
                  <a:srgbClr val="FFFF00"/>
                </a:solidFill>
              </a:rPr>
              <a:t>, </a:t>
            </a:r>
            <a:r>
              <a:rPr lang="sr-Cyrl-RS" sz="2000" b="1" dirty="0" smtClean="0">
                <a:solidFill>
                  <a:srgbClr val="FFFF00"/>
                </a:solidFill>
              </a:rPr>
              <a:t>повраћање</a:t>
            </a:r>
            <a:r>
              <a:rPr lang="sr-Latn-CS" sz="2000" b="1" dirty="0" smtClean="0">
                <a:solidFill>
                  <a:srgbClr val="FFFF00"/>
                </a:solidFill>
              </a:rPr>
              <a:t>, </a:t>
            </a:r>
            <a:r>
              <a:rPr lang="sr-Cyrl-RS" sz="2000" b="1" dirty="0" smtClean="0">
                <a:solidFill>
                  <a:srgbClr val="FFFF00"/>
                </a:solidFill>
              </a:rPr>
              <a:t>отежано</a:t>
            </a:r>
            <a:r>
              <a:rPr lang="sr-Latn-CS" sz="2000" b="1" dirty="0" smtClean="0">
                <a:solidFill>
                  <a:srgbClr val="FFFF00"/>
                </a:solidFill>
              </a:rPr>
              <a:t> </a:t>
            </a:r>
            <a:r>
              <a:rPr lang="sr-Cyrl-RS" sz="2000" b="1" dirty="0" smtClean="0">
                <a:solidFill>
                  <a:srgbClr val="FFFF00"/>
                </a:solidFill>
              </a:rPr>
              <a:t>дисање</a:t>
            </a:r>
            <a:r>
              <a:rPr lang="sr-Latn-CS" sz="2000" b="1" dirty="0" smtClean="0">
                <a:solidFill>
                  <a:srgbClr val="FFFF00"/>
                </a:solidFill>
              </a:rPr>
              <a:t> (</a:t>
            </a:r>
            <a:r>
              <a:rPr lang="sr-Cyrl-RS" sz="2000" b="1" dirty="0" smtClean="0">
                <a:solidFill>
                  <a:srgbClr val="FFFF00"/>
                </a:solidFill>
              </a:rPr>
              <a:t>смирује</a:t>
            </a:r>
            <a:r>
              <a:rPr lang="sr-Latn-CS" sz="2000" b="1" dirty="0" smtClean="0">
                <a:solidFill>
                  <a:srgbClr val="FFFF00"/>
                </a:solidFill>
              </a:rPr>
              <a:t> </a:t>
            </a:r>
            <a:r>
              <a:rPr lang="sr-Cyrl-RS" sz="2000" b="1" dirty="0" smtClean="0">
                <a:solidFill>
                  <a:srgbClr val="FFFF00"/>
                </a:solidFill>
              </a:rPr>
              <a:t>се</a:t>
            </a:r>
            <a:r>
              <a:rPr lang="sr-Latn-CS" sz="2000" b="1" dirty="0" smtClean="0">
                <a:solidFill>
                  <a:srgbClr val="FFFF00"/>
                </a:solidFill>
              </a:rPr>
              <a:t> </a:t>
            </a:r>
            <a:r>
              <a:rPr lang="sr-Cyrl-RS" sz="2000" b="1" dirty="0" smtClean="0">
                <a:solidFill>
                  <a:srgbClr val="FFFF00"/>
                </a:solidFill>
              </a:rPr>
              <a:t>након</a:t>
            </a:r>
            <a:r>
              <a:rPr lang="sr-Latn-CS" sz="2000" b="1" dirty="0" smtClean="0">
                <a:solidFill>
                  <a:srgbClr val="FFFF00"/>
                </a:solidFill>
              </a:rPr>
              <a:t> </a:t>
            </a:r>
            <a:r>
              <a:rPr lang="sr-Cyrl-RS" sz="2000" b="1" dirty="0" smtClean="0">
                <a:solidFill>
                  <a:srgbClr val="FFFF00"/>
                </a:solidFill>
              </a:rPr>
              <a:t>боравка</a:t>
            </a:r>
            <a:r>
              <a:rPr lang="sr-Latn-CS" sz="2000" b="1" dirty="0" smtClean="0">
                <a:solidFill>
                  <a:srgbClr val="FFFF00"/>
                </a:solidFill>
              </a:rPr>
              <a:t> </a:t>
            </a:r>
            <a:r>
              <a:rPr lang="sr-Cyrl-RS" sz="2000" b="1" dirty="0" smtClean="0">
                <a:solidFill>
                  <a:srgbClr val="FFFF00"/>
                </a:solidFill>
              </a:rPr>
              <a:t>на</a:t>
            </a:r>
            <a:r>
              <a:rPr lang="sr-Latn-CS" sz="2000" b="1" dirty="0" smtClean="0">
                <a:solidFill>
                  <a:srgbClr val="FFFF00"/>
                </a:solidFill>
              </a:rPr>
              <a:t> </a:t>
            </a:r>
            <a:r>
              <a:rPr lang="sr-Cyrl-RS" sz="2000" b="1" dirty="0" smtClean="0">
                <a:solidFill>
                  <a:srgbClr val="FFFF00"/>
                </a:solidFill>
              </a:rPr>
              <a:t>ваздуху</a:t>
            </a:r>
            <a:r>
              <a:rPr lang="sr-Latn-CS" sz="2000" b="1" dirty="0" smtClean="0">
                <a:solidFill>
                  <a:srgbClr val="FFFF00"/>
                </a:solidFill>
              </a:rPr>
              <a:t>)</a:t>
            </a:r>
            <a:endParaRPr lang="en-US" sz="2000" b="1" dirty="0" smtClean="0">
              <a:solidFill>
                <a:srgbClr val="FFFF00"/>
              </a:solidFill>
            </a:endParaRPr>
          </a:p>
          <a:p>
            <a:pPr algn="just" eaLnBrk="1" fontAlgn="auto" hangingPunct="1">
              <a:lnSpc>
                <a:spcPct val="80000"/>
              </a:lnSpc>
              <a:spcAft>
                <a:spcPts val="0"/>
              </a:spcAft>
              <a:defRPr/>
            </a:pPr>
            <a:r>
              <a:rPr lang="sr-Cyrl-RS" sz="2000" b="1" dirty="0" smtClean="0">
                <a:solidFill>
                  <a:srgbClr val="FFFF00"/>
                </a:solidFill>
              </a:rPr>
              <a:t>латентни</a:t>
            </a:r>
            <a:r>
              <a:rPr lang="sr-Latn-CS" sz="2000" b="1" dirty="0" smtClean="0">
                <a:solidFill>
                  <a:srgbClr val="FFFF00"/>
                </a:solidFill>
              </a:rPr>
              <a:t> </a:t>
            </a:r>
            <a:r>
              <a:rPr lang="sr-Cyrl-RS" sz="2000" b="1" dirty="0" smtClean="0">
                <a:solidFill>
                  <a:srgbClr val="FFFF00"/>
                </a:solidFill>
              </a:rPr>
              <a:t>период</a:t>
            </a:r>
            <a:r>
              <a:rPr lang="sr-Latn-CS" sz="2000" b="1" dirty="0" smtClean="0">
                <a:solidFill>
                  <a:srgbClr val="FFFF00"/>
                </a:solidFill>
              </a:rPr>
              <a:t>: 5-72 </a:t>
            </a:r>
            <a:r>
              <a:rPr lang="sr-Cyrl-RS" sz="2000" b="1" dirty="0" smtClean="0">
                <a:solidFill>
                  <a:srgbClr val="FFFF00"/>
                </a:solidFill>
              </a:rPr>
              <a:t>х</a:t>
            </a:r>
            <a:r>
              <a:rPr lang="en-US" sz="2000" b="1" dirty="0" smtClean="0">
                <a:solidFill>
                  <a:srgbClr val="FFFF00"/>
                </a:solidFill>
              </a:rPr>
              <a:t> </a:t>
            </a:r>
            <a:r>
              <a:rPr lang="sr-Cyrl-RS" sz="2000" b="1" dirty="0" smtClean="0">
                <a:solidFill>
                  <a:srgbClr val="FFFF00"/>
                </a:solidFill>
              </a:rPr>
              <a:t>латентни</a:t>
            </a:r>
            <a:r>
              <a:rPr lang="sr-Latn-CS" sz="2000" b="1" dirty="0" smtClean="0">
                <a:solidFill>
                  <a:srgbClr val="FFFF00"/>
                </a:solidFill>
              </a:rPr>
              <a:t> </a:t>
            </a:r>
            <a:r>
              <a:rPr lang="sr-Cyrl-RS" sz="2000" b="1" dirty="0" smtClean="0">
                <a:solidFill>
                  <a:srgbClr val="FFFF00"/>
                </a:solidFill>
              </a:rPr>
              <a:t>симптоми</a:t>
            </a:r>
            <a:r>
              <a:rPr lang="sr-Latn-CS" sz="2000" b="1" dirty="0" smtClean="0">
                <a:solidFill>
                  <a:srgbClr val="FFFF00"/>
                </a:solidFill>
              </a:rPr>
              <a:t>: </a:t>
            </a:r>
            <a:r>
              <a:rPr lang="sr-Cyrl-RS" sz="2000" b="1" dirty="0" smtClean="0">
                <a:solidFill>
                  <a:srgbClr val="FFFF00"/>
                </a:solidFill>
              </a:rPr>
              <a:t>нервоза</a:t>
            </a:r>
            <a:r>
              <a:rPr lang="sr-Latn-CS" sz="2000" b="1" dirty="0" smtClean="0">
                <a:solidFill>
                  <a:srgbClr val="FFFF00"/>
                </a:solidFill>
              </a:rPr>
              <a:t>, </a:t>
            </a:r>
            <a:r>
              <a:rPr lang="sr-Cyrl-RS" sz="2000" b="1" dirty="0" smtClean="0">
                <a:solidFill>
                  <a:srgbClr val="FFFF00"/>
                </a:solidFill>
              </a:rPr>
              <a:t>брзо</a:t>
            </a:r>
            <a:r>
              <a:rPr lang="sr-Latn-CS" sz="2000" b="1" dirty="0" smtClean="0">
                <a:solidFill>
                  <a:srgbClr val="FFFF00"/>
                </a:solidFill>
              </a:rPr>
              <a:t> </a:t>
            </a:r>
            <a:r>
              <a:rPr lang="sr-Cyrl-RS" sz="2000" b="1" dirty="0" smtClean="0">
                <a:solidFill>
                  <a:srgbClr val="FFFF00"/>
                </a:solidFill>
              </a:rPr>
              <a:t>и</a:t>
            </a:r>
            <a:r>
              <a:rPr lang="sr-Latn-CS" sz="2000" b="1" dirty="0" smtClean="0">
                <a:solidFill>
                  <a:srgbClr val="FFFF00"/>
                </a:solidFill>
              </a:rPr>
              <a:t> </a:t>
            </a:r>
            <a:r>
              <a:rPr lang="sr-Cyrl-RS" sz="2000" b="1" dirty="0" smtClean="0">
                <a:solidFill>
                  <a:srgbClr val="FFFF00"/>
                </a:solidFill>
              </a:rPr>
              <a:t>плитко</a:t>
            </a:r>
            <a:r>
              <a:rPr lang="sr-Latn-CS" sz="2000" b="1" dirty="0" smtClean="0">
                <a:solidFill>
                  <a:srgbClr val="FFFF00"/>
                </a:solidFill>
              </a:rPr>
              <a:t> </a:t>
            </a:r>
            <a:r>
              <a:rPr lang="sr-Cyrl-RS" sz="2000" b="1" dirty="0" smtClean="0">
                <a:solidFill>
                  <a:srgbClr val="FFFF00"/>
                </a:solidFill>
              </a:rPr>
              <a:t>дисање</a:t>
            </a:r>
            <a:r>
              <a:rPr lang="sr-Latn-CS" sz="2000" b="1" dirty="0" smtClean="0">
                <a:solidFill>
                  <a:srgbClr val="FFFF00"/>
                </a:solidFill>
              </a:rPr>
              <a:t>, </a:t>
            </a:r>
            <a:r>
              <a:rPr lang="sr-Cyrl-RS" sz="2000" b="1" dirty="0" smtClean="0">
                <a:solidFill>
                  <a:srgbClr val="FFFF00"/>
                </a:solidFill>
              </a:rPr>
              <a:t>цијаноза</a:t>
            </a:r>
            <a:r>
              <a:rPr lang="sr-Latn-CS" sz="2000" b="1" dirty="0" smtClean="0">
                <a:solidFill>
                  <a:srgbClr val="FFFF00"/>
                </a:solidFill>
              </a:rPr>
              <a:t>, </a:t>
            </a:r>
            <a:r>
              <a:rPr lang="sr-Cyrl-RS" sz="2000" b="1" dirty="0" smtClean="0">
                <a:solidFill>
                  <a:srgbClr val="FFFF00"/>
                </a:solidFill>
              </a:rPr>
              <a:t>ментална</a:t>
            </a:r>
            <a:r>
              <a:rPr lang="sr-Latn-CS" sz="2000" b="1" dirty="0" smtClean="0">
                <a:solidFill>
                  <a:srgbClr val="FFFF00"/>
                </a:solidFill>
              </a:rPr>
              <a:t> </a:t>
            </a:r>
            <a:r>
              <a:rPr lang="sr-Cyrl-RS" sz="2000" b="1" dirty="0" smtClean="0">
                <a:solidFill>
                  <a:srgbClr val="FFFF00"/>
                </a:solidFill>
              </a:rPr>
              <a:t>конфузија</a:t>
            </a:r>
            <a:r>
              <a:rPr lang="sr-Latn-CS" sz="2000" b="1" dirty="0" smtClean="0">
                <a:solidFill>
                  <a:srgbClr val="FFFF00"/>
                </a:solidFill>
              </a:rPr>
              <a:t> </a:t>
            </a:r>
            <a:r>
              <a:rPr lang="sr-Cyrl-RS" sz="2000" b="1" dirty="0" smtClean="0">
                <a:solidFill>
                  <a:srgbClr val="FFFF00"/>
                </a:solidFill>
              </a:rPr>
              <a:t>и</a:t>
            </a:r>
            <a:r>
              <a:rPr lang="sr-Latn-CS" sz="2000" b="1" dirty="0" smtClean="0">
                <a:solidFill>
                  <a:srgbClr val="FFFF00"/>
                </a:solidFill>
              </a:rPr>
              <a:t> </a:t>
            </a:r>
            <a:r>
              <a:rPr lang="sr-Cyrl-RS" sz="2000" b="1" dirty="0" smtClean="0">
                <a:solidFill>
                  <a:srgbClr val="FFFF00"/>
                </a:solidFill>
              </a:rPr>
              <a:t>на</a:t>
            </a:r>
            <a:r>
              <a:rPr lang="sr-Latn-CS" sz="2000" b="1" dirty="0" smtClean="0">
                <a:solidFill>
                  <a:srgbClr val="FFFF00"/>
                </a:solidFill>
              </a:rPr>
              <a:t> </a:t>
            </a:r>
            <a:r>
              <a:rPr lang="sr-Cyrl-RS" sz="2000" b="1" dirty="0" smtClean="0">
                <a:solidFill>
                  <a:srgbClr val="FFFF00"/>
                </a:solidFill>
              </a:rPr>
              <a:t>крају</a:t>
            </a:r>
            <a:r>
              <a:rPr lang="sr-Latn-CS" sz="2000" b="1" dirty="0" smtClean="0">
                <a:solidFill>
                  <a:srgbClr val="FFFF00"/>
                </a:solidFill>
              </a:rPr>
              <a:t> </a:t>
            </a:r>
            <a:r>
              <a:rPr lang="sr-Cyrl-RS" sz="2000" b="1" dirty="0" smtClean="0">
                <a:solidFill>
                  <a:srgbClr val="FFFF00"/>
                </a:solidFill>
              </a:rPr>
              <a:t>губитак</a:t>
            </a:r>
            <a:r>
              <a:rPr lang="sr-Latn-CS" sz="2000" b="1" dirty="0" smtClean="0">
                <a:solidFill>
                  <a:srgbClr val="FFFF00"/>
                </a:solidFill>
              </a:rPr>
              <a:t> </a:t>
            </a:r>
            <a:r>
              <a:rPr lang="sr-Cyrl-RS" sz="2000" b="1" dirty="0" smtClean="0">
                <a:solidFill>
                  <a:srgbClr val="FFFF00"/>
                </a:solidFill>
              </a:rPr>
              <a:t>свести</a:t>
            </a:r>
            <a:r>
              <a:rPr lang="sr-Latn-CS" sz="2000" b="1" dirty="0" smtClean="0">
                <a:solidFill>
                  <a:srgbClr val="FFFF00"/>
                </a:solidFill>
              </a:rPr>
              <a:t> </a:t>
            </a:r>
          </a:p>
          <a:p>
            <a:pPr algn="just" eaLnBrk="1" fontAlgn="auto" hangingPunct="1">
              <a:lnSpc>
                <a:spcPct val="80000"/>
              </a:lnSpc>
              <a:spcAft>
                <a:spcPts val="0"/>
              </a:spcAft>
              <a:defRPr/>
            </a:pPr>
            <a:r>
              <a:rPr lang="sr-Cyrl-RS" sz="2000" b="1" dirty="0" smtClean="0">
                <a:solidFill>
                  <a:srgbClr val="FFFF00"/>
                </a:solidFill>
              </a:rPr>
              <a:t>потом</a:t>
            </a:r>
            <a:r>
              <a:rPr lang="sr-Latn-CS" sz="2000" b="1" dirty="0" smtClean="0">
                <a:solidFill>
                  <a:srgbClr val="FFFF00"/>
                </a:solidFill>
              </a:rPr>
              <a:t> </a:t>
            </a:r>
            <a:r>
              <a:rPr lang="sr-Cyrl-RS" sz="2000" b="1" dirty="0" smtClean="0">
                <a:solidFill>
                  <a:srgbClr val="FFFF00"/>
                </a:solidFill>
              </a:rPr>
              <a:t>фаза</a:t>
            </a:r>
            <a:r>
              <a:rPr lang="sr-Latn-CS" sz="2000" b="1" dirty="0" smtClean="0">
                <a:solidFill>
                  <a:srgbClr val="FFFF00"/>
                </a:solidFill>
              </a:rPr>
              <a:t> </a:t>
            </a:r>
            <a:r>
              <a:rPr lang="sr-Cyrl-RS" sz="2000" b="1" dirty="0" smtClean="0">
                <a:solidFill>
                  <a:srgbClr val="FFFF00"/>
                </a:solidFill>
              </a:rPr>
              <a:t>погоршања</a:t>
            </a:r>
            <a:r>
              <a:rPr lang="sr-Latn-CS" sz="2000" b="1" dirty="0" smtClean="0">
                <a:solidFill>
                  <a:srgbClr val="FFFF00"/>
                </a:solidFill>
              </a:rPr>
              <a:t>: </a:t>
            </a:r>
            <a:r>
              <a:rPr lang="sr-Cyrl-RS" sz="2000" b="1" dirty="0" smtClean="0">
                <a:solidFill>
                  <a:srgbClr val="FFFF00"/>
                </a:solidFill>
              </a:rPr>
              <a:t>диспнеа</a:t>
            </a:r>
            <a:r>
              <a:rPr lang="sr-Latn-CS" sz="2000" b="1" dirty="0" smtClean="0">
                <a:solidFill>
                  <a:srgbClr val="FFFF00"/>
                </a:solidFill>
              </a:rPr>
              <a:t>, </a:t>
            </a:r>
            <a:r>
              <a:rPr lang="sr-Cyrl-RS" sz="2000" b="1" dirty="0" smtClean="0">
                <a:solidFill>
                  <a:srgbClr val="FFFF00"/>
                </a:solidFill>
              </a:rPr>
              <a:t>тахипнеа</a:t>
            </a:r>
            <a:r>
              <a:rPr lang="sr-Latn-CS" sz="2000" b="1" dirty="0" smtClean="0">
                <a:solidFill>
                  <a:srgbClr val="FFFF00"/>
                </a:solidFill>
              </a:rPr>
              <a:t>, </a:t>
            </a:r>
            <a:r>
              <a:rPr lang="sr-Cyrl-RS" sz="2000" b="1" dirty="0" smtClean="0">
                <a:solidFill>
                  <a:srgbClr val="FFFF00"/>
                </a:solidFill>
              </a:rPr>
              <a:t>тахикардија</a:t>
            </a:r>
            <a:r>
              <a:rPr lang="sr-Latn-CS" sz="2000" b="1" dirty="0" smtClean="0">
                <a:solidFill>
                  <a:srgbClr val="FFFF00"/>
                </a:solidFill>
              </a:rPr>
              <a:t>, </a:t>
            </a:r>
            <a:r>
              <a:rPr lang="sr-Cyrl-RS" sz="2000" b="1" dirty="0" smtClean="0">
                <a:solidFill>
                  <a:srgbClr val="FFFF00"/>
                </a:solidFill>
              </a:rPr>
              <a:t>плућна</a:t>
            </a:r>
            <a:r>
              <a:rPr lang="sr-Latn-CS" sz="2000" b="1" dirty="0" smtClean="0">
                <a:solidFill>
                  <a:srgbClr val="FFFF00"/>
                </a:solidFill>
              </a:rPr>
              <a:t> </a:t>
            </a:r>
            <a:r>
              <a:rPr lang="sr-Cyrl-RS" sz="2000" b="1" dirty="0" smtClean="0">
                <a:solidFill>
                  <a:srgbClr val="FFFF00"/>
                </a:solidFill>
              </a:rPr>
              <a:t>хипертензија</a:t>
            </a:r>
            <a:r>
              <a:rPr lang="sr-Latn-CS" sz="2000" b="1" dirty="0" smtClean="0">
                <a:solidFill>
                  <a:srgbClr val="FFFF00"/>
                </a:solidFill>
              </a:rPr>
              <a:t>, </a:t>
            </a:r>
            <a:r>
              <a:rPr lang="sr-Cyrl-RS" sz="2000" b="1" dirty="0" smtClean="0">
                <a:solidFill>
                  <a:srgbClr val="FFFF00"/>
                </a:solidFill>
              </a:rPr>
              <a:t>циркулаторни</a:t>
            </a:r>
            <a:r>
              <a:rPr lang="sr-Latn-CS" sz="2000" b="1" dirty="0" smtClean="0">
                <a:solidFill>
                  <a:srgbClr val="FFFF00"/>
                </a:solidFill>
              </a:rPr>
              <a:t> </a:t>
            </a:r>
            <a:r>
              <a:rPr lang="sr-Cyrl-RS" sz="2000" b="1" dirty="0" smtClean="0">
                <a:solidFill>
                  <a:srgbClr val="FFFF00"/>
                </a:solidFill>
              </a:rPr>
              <a:t>колапс</a:t>
            </a:r>
            <a:r>
              <a:rPr lang="sr-Latn-CS" sz="2000" b="1" dirty="0" smtClean="0">
                <a:solidFill>
                  <a:srgbClr val="FFFF00"/>
                </a:solidFill>
              </a:rPr>
              <a:t>, </a:t>
            </a:r>
            <a:r>
              <a:rPr lang="sr-Cyrl-RS" sz="2000" b="1" dirty="0" smtClean="0">
                <a:solidFill>
                  <a:srgbClr val="FFFF00"/>
                </a:solidFill>
              </a:rPr>
              <a:t>кома</a:t>
            </a:r>
            <a:r>
              <a:rPr lang="sr-Latn-CS" sz="2000" b="1" dirty="0" smtClean="0">
                <a:solidFill>
                  <a:srgbClr val="FFFF00"/>
                </a:solidFill>
              </a:rPr>
              <a:t>, </a:t>
            </a:r>
            <a:r>
              <a:rPr lang="sr-Cyrl-RS" sz="2000" b="1" dirty="0" smtClean="0">
                <a:solidFill>
                  <a:srgbClr val="FFFF00"/>
                </a:solidFill>
              </a:rPr>
              <a:t>конвулзије</a:t>
            </a:r>
            <a:r>
              <a:rPr lang="sr-Latn-CS" sz="2000" b="1" dirty="0" smtClean="0">
                <a:solidFill>
                  <a:srgbClr val="FFFF00"/>
                </a:solidFill>
              </a:rPr>
              <a:t>, </a:t>
            </a:r>
            <a:r>
              <a:rPr lang="sr-Cyrl-RS" sz="2000" b="1" dirty="0" smtClean="0">
                <a:solidFill>
                  <a:srgbClr val="FFFF00"/>
                </a:solidFill>
              </a:rPr>
              <a:t>плућни</a:t>
            </a:r>
            <a:r>
              <a:rPr lang="sr-Latn-CS" sz="2000" b="1" dirty="0" smtClean="0">
                <a:solidFill>
                  <a:srgbClr val="FFFF00"/>
                </a:solidFill>
              </a:rPr>
              <a:t> </a:t>
            </a:r>
            <a:r>
              <a:rPr lang="sr-Cyrl-RS" sz="2000" b="1" dirty="0" smtClean="0">
                <a:solidFill>
                  <a:srgbClr val="FFFF00"/>
                </a:solidFill>
              </a:rPr>
              <a:t>едем</a:t>
            </a:r>
            <a:r>
              <a:rPr lang="sr-Latn-CS" sz="2000" b="1" dirty="0" smtClean="0">
                <a:solidFill>
                  <a:srgbClr val="FFFF00"/>
                </a:solidFill>
              </a:rPr>
              <a:t>-</a:t>
            </a:r>
            <a:r>
              <a:rPr lang="sr-Cyrl-RS" sz="2000" b="1" dirty="0" smtClean="0">
                <a:solidFill>
                  <a:srgbClr val="FFFF00"/>
                </a:solidFill>
              </a:rPr>
              <a:t>смрт</a:t>
            </a:r>
            <a:endParaRPr lang="sr-Latn-CS" sz="2000" b="1" dirty="0" smtClean="0">
              <a:solidFill>
                <a:srgbClr val="FFFF00"/>
              </a:solidFill>
            </a:endParaRPr>
          </a:p>
          <a:p>
            <a:pPr algn="just" eaLnBrk="1" fontAlgn="auto" hangingPunct="1">
              <a:lnSpc>
                <a:spcPct val="80000"/>
              </a:lnSpc>
              <a:spcAft>
                <a:spcPts val="0"/>
              </a:spcAft>
              <a:defRPr/>
            </a:pPr>
            <a:r>
              <a:rPr lang="sr-Cyrl-RS" sz="2000" b="1" dirty="0" smtClean="0">
                <a:solidFill>
                  <a:srgbClr val="FFFF00"/>
                </a:solidFill>
              </a:rPr>
              <a:t>латентни</a:t>
            </a:r>
            <a:r>
              <a:rPr lang="sr-Latn-CS" sz="2000" b="1" dirty="0" smtClean="0">
                <a:solidFill>
                  <a:srgbClr val="FFFF00"/>
                </a:solidFill>
              </a:rPr>
              <a:t> </a:t>
            </a:r>
            <a:r>
              <a:rPr lang="sr-Cyrl-RS" sz="2000" b="1" dirty="0" smtClean="0">
                <a:solidFill>
                  <a:srgbClr val="FFFF00"/>
                </a:solidFill>
              </a:rPr>
              <a:t>период</a:t>
            </a:r>
            <a:r>
              <a:rPr lang="sr-Latn-CS" sz="2000" b="1" dirty="0" smtClean="0">
                <a:solidFill>
                  <a:srgbClr val="FFFF00"/>
                </a:solidFill>
              </a:rPr>
              <a:t> </a:t>
            </a:r>
            <a:r>
              <a:rPr lang="sr-Cyrl-RS" sz="2000" b="1" dirty="0" smtClean="0">
                <a:solidFill>
                  <a:srgbClr val="FFFF00"/>
                </a:solidFill>
              </a:rPr>
              <a:t>може</a:t>
            </a:r>
            <a:r>
              <a:rPr lang="sr-Latn-CS" sz="2000" b="1" dirty="0" smtClean="0">
                <a:solidFill>
                  <a:srgbClr val="FFFF00"/>
                </a:solidFill>
              </a:rPr>
              <a:t> </a:t>
            </a:r>
            <a:r>
              <a:rPr lang="sr-Cyrl-RS" sz="2000" b="1" dirty="0" smtClean="0">
                <a:solidFill>
                  <a:srgbClr val="FFFF00"/>
                </a:solidFill>
              </a:rPr>
              <a:t>трајати</a:t>
            </a:r>
            <a:r>
              <a:rPr lang="sr-Latn-CS" sz="2000" b="1" dirty="0" smtClean="0">
                <a:solidFill>
                  <a:srgbClr val="FFFF00"/>
                </a:solidFill>
              </a:rPr>
              <a:t> </a:t>
            </a:r>
            <a:r>
              <a:rPr lang="sr-Cyrl-RS" sz="2000" b="1" dirty="0" smtClean="0">
                <a:solidFill>
                  <a:srgbClr val="FFFF00"/>
                </a:solidFill>
              </a:rPr>
              <a:t>и</a:t>
            </a:r>
            <a:r>
              <a:rPr lang="sr-Latn-CS" sz="2000" b="1" dirty="0" smtClean="0">
                <a:solidFill>
                  <a:srgbClr val="FFFF00"/>
                </a:solidFill>
              </a:rPr>
              <a:t> </a:t>
            </a:r>
            <a:r>
              <a:rPr lang="sr-Cyrl-RS" sz="2000" b="1" dirty="0" smtClean="0">
                <a:solidFill>
                  <a:srgbClr val="FFFF00"/>
                </a:solidFill>
              </a:rPr>
              <a:t>неколико</a:t>
            </a:r>
            <a:r>
              <a:rPr lang="sr-Latn-CS" sz="2000" b="1" dirty="0" smtClean="0">
                <a:solidFill>
                  <a:srgbClr val="FFFF00"/>
                </a:solidFill>
              </a:rPr>
              <a:t> </a:t>
            </a:r>
            <a:r>
              <a:rPr lang="sr-Cyrl-RS" sz="2000" b="1" dirty="0" smtClean="0">
                <a:solidFill>
                  <a:srgbClr val="FFFF00"/>
                </a:solidFill>
              </a:rPr>
              <a:t>недеља</a:t>
            </a:r>
            <a:endParaRPr lang="en-US" sz="2000" b="1" dirty="0" smtClean="0">
              <a:solidFill>
                <a:srgbClr val="FFFF00"/>
              </a:solidFill>
            </a:endParaRPr>
          </a:p>
          <a:p>
            <a:pPr eaLnBrk="1" fontAlgn="auto" hangingPunct="1">
              <a:lnSpc>
                <a:spcPct val="80000"/>
              </a:lnSpc>
              <a:spcAft>
                <a:spcPts val="0"/>
              </a:spcAft>
              <a:defRPr/>
            </a:pPr>
            <a:r>
              <a:rPr lang="sr-Cyrl-RS" sz="2000" b="1" dirty="0" smtClean="0">
                <a:solidFill>
                  <a:srgbClr val="FFFF00"/>
                </a:solidFill>
              </a:rPr>
              <a:t>Смрт</a:t>
            </a:r>
            <a:r>
              <a:rPr lang="sr-Latn-CS" sz="2000" b="1" dirty="0" smtClean="0">
                <a:solidFill>
                  <a:srgbClr val="FFFF00"/>
                </a:solidFill>
              </a:rPr>
              <a:t> </a:t>
            </a:r>
            <a:r>
              <a:rPr lang="sr-Cyrl-RS" sz="2000" b="1" dirty="0" smtClean="0">
                <a:solidFill>
                  <a:srgbClr val="FFFF00"/>
                </a:solidFill>
              </a:rPr>
              <a:t>је</a:t>
            </a:r>
            <a:r>
              <a:rPr lang="sr-Latn-CS" sz="2000" b="1" dirty="0" smtClean="0">
                <a:solidFill>
                  <a:srgbClr val="FFFF00"/>
                </a:solidFill>
              </a:rPr>
              <a:t> </a:t>
            </a:r>
            <a:r>
              <a:rPr lang="sr-Cyrl-RS" sz="2000" b="1" dirty="0" smtClean="0">
                <a:solidFill>
                  <a:srgbClr val="FFFF00"/>
                </a:solidFill>
              </a:rPr>
              <a:t>последица</a:t>
            </a:r>
            <a:r>
              <a:rPr lang="sr-Latn-CS" sz="2000" b="1" dirty="0" smtClean="0">
                <a:solidFill>
                  <a:srgbClr val="FFFF00"/>
                </a:solidFill>
              </a:rPr>
              <a:t> </a:t>
            </a:r>
            <a:r>
              <a:rPr lang="sr-Cyrl-RS" sz="2000" b="1" dirty="0" smtClean="0">
                <a:solidFill>
                  <a:srgbClr val="FFFF00"/>
                </a:solidFill>
              </a:rPr>
              <a:t>блокаде</a:t>
            </a:r>
            <a:r>
              <a:rPr lang="sr-Latn-CS" sz="2000" b="1" dirty="0" smtClean="0">
                <a:solidFill>
                  <a:srgbClr val="FFFF00"/>
                </a:solidFill>
              </a:rPr>
              <a:t> </a:t>
            </a:r>
            <a:r>
              <a:rPr lang="sr-Cyrl-RS" sz="2000" b="1" dirty="0" smtClean="0">
                <a:solidFill>
                  <a:srgbClr val="FFFF00"/>
                </a:solidFill>
              </a:rPr>
              <a:t>размене</a:t>
            </a:r>
            <a:r>
              <a:rPr lang="sr-Latn-CS" sz="2000" b="1" dirty="0" smtClean="0">
                <a:solidFill>
                  <a:srgbClr val="FFFF00"/>
                </a:solidFill>
              </a:rPr>
              <a:t> </a:t>
            </a:r>
            <a:r>
              <a:rPr lang="sr-Cyrl-RS" sz="2000" b="1" dirty="0" smtClean="0">
                <a:solidFill>
                  <a:srgbClr val="FFFF00"/>
                </a:solidFill>
              </a:rPr>
              <a:t>гасова</a:t>
            </a:r>
            <a:r>
              <a:rPr lang="sr-Latn-CS" sz="2000" b="1" dirty="0" smtClean="0">
                <a:solidFill>
                  <a:srgbClr val="FFFF00"/>
                </a:solidFill>
              </a:rPr>
              <a:t> </a:t>
            </a:r>
            <a:r>
              <a:rPr lang="sr-Cyrl-RS" sz="2000" b="1" dirty="0" smtClean="0">
                <a:solidFill>
                  <a:srgbClr val="FFFF00"/>
                </a:solidFill>
              </a:rPr>
              <a:t>у</a:t>
            </a:r>
            <a:r>
              <a:rPr lang="sr-Latn-CS" sz="2000" b="1" dirty="0" smtClean="0">
                <a:solidFill>
                  <a:srgbClr val="FFFF00"/>
                </a:solidFill>
              </a:rPr>
              <a:t> </a:t>
            </a:r>
            <a:r>
              <a:rPr lang="sr-Cyrl-RS" sz="2000" b="1" dirty="0" smtClean="0">
                <a:solidFill>
                  <a:srgbClr val="FFFF00"/>
                </a:solidFill>
              </a:rPr>
              <a:t>плућима</a:t>
            </a:r>
            <a:r>
              <a:rPr lang="sr-Latn-CS" sz="2000" b="1" dirty="0" smtClean="0">
                <a:solidFill>
                  <a:srgbClr val="FFFF00"/>
                </a:solidFill>
              </a:rPr>
              <a:t>, </a:t>
            </a:r>
            <a:r>
              <a:rPr lang="sr-Cyrl-RS" sz="2000" b="1" dirty="0" smtClean="0">
                <a:solidFill>
                  <a:srgbClr val="FFFF00"/>
                </a:solidFill>
              </a:rPr>
              <a:t>пар</a:t>
            </a:r>
            <a:r>
              <a:rPr lang="sr-Latn-CS" sz="2000" b="1" dirty="0" smtClean="0">
                <a:solidFill>
                  <a:srgbClr val="FFFF00"/>
                </a:solidFill>
              </a:rPr>
              <a:t> </a:t>
            </a:r>
            <a:r>
              <a:rPr lang="sr-Cyrl-RS" sz="2000" b="1" dirty="0" smtClean="0">
                <a:solidFill>
                  <a:srgbClr val="FFFF00"/>
                </a:solidFill>
              </a:rPr>
              <a:t>сати</a:t>
            </a:r>
            <a:r>
              <a:rPr lang="sr-Latn-CS" sz="2000" b="1" dirty="0" smtClean="0">
                <a:solidFill>
                  <a:srgbClr val="FFFF00"/>
                </a:solidFill>
              </a:rPr>
              <a:t> </a:t>
            </a:r>
            <a:r>
              <a:rPr lang="sr-Cyrl-RS" sz="2000" b="1" dirty="0" smtClean="0">
                <a:solidFill>
                  <a:srgbClr val="FFFF00"/>
                </a:solidFill>
              </a:rPr>
              <a:t>након</a:t>
            </a:r>
            <a:r>
              <a:rPr lang="sr-Latn-CS" sz="2000" b="1" dirty="0" smtClean="0">
                <a:solidFill>
                  <a:srgbClr val="FFFF00"/>
                </a:solidFill>
              </a:rPr>
              <a:t> </a:t>
            </a:r>
            <a:r>
              <a:rPr lang="sr-Cyrl-RS" sz="2000" b="1" dirty="0" smtClean="0">
                <a:solidFill>
                  <a:srgbClr val="FFFF00"/>
                </a:solidFill>
              </a:rPr>
              <a:t>појаве</a:t>
            </a:r>
            <a:r>
              <a:rPr lang="sr-Latn-CS" sz="2000" b="1" dirty="0" smtClean="0">
                <a:solidFill>
                  <a:srgbClr val="FFFF00"/>
                </a:solidFill>
              </a:rPr>
              <a:t> </a:t>
            </a:r>
            <a:r>
              <a:rPr lang="sr-Cyrl-RS" sz="2000" b="1" dirty="0" smtClean="0">
                <a:solidFill>
                  <a:srgbClr val="FFFF00"/>
                </a:solidFill>
              </a:rPr>
              <a:t>едема</a:t>
            </a:r>
            <a:r>
              <a:rPr lang="sr-Latn-CS" sz="2000" b="1" dirty="0" smtClean="0">
                <a:solidFill>
                  <a:srgbClr val="FFFF00"/>
                </a:solidFill>
              </a:rPr>
              <a:t> </a:t>
            </a:r>
            <a:r>
              <a:rPr lang="sr-Cyrl-RS" sz="2000" b="1" dirty="0" smtClean="0">
                <a:solidFill>
                  <a:srgbClr val="FFFF00"/>
                </a:solidFill>
              </a:rPr>
              <a:t>плућа</a:t>
            </a:r>
            <a:endParaRPr lang="sr-Latn-CS" sz="2000" b="1" dirty="0" smtClean="0">
              <a:solidFill>
                <a:srgbClr val="FFFF00"/>
              </a:solidFill>
            </a:endParaRPr>
          </a:p>
          <a:p>
            <a:pPr algn="just" eaLnBrk="1" fontAlgn="auto" hangingPunct="1">
              <a:lnSpc>
                <a:spcPct val="80000"/>
              </a:lnSpc>
              <a:spcAft>
                <a:spcPts val="0"/>
              </a:spcAft>
              <a:buFontTx/>
              <a:buNone/>
              <a:defRPr/>
            </a:pPr>
            <a:endParaRPr lang="sr-Latn-CS" sz="2000" dirty="0" smtClean="0">
              <a:effectLst>
                <a:outerShdw blurRad="38100" dist="38100" dir="2700000" algn="tl">
                  <a:srgbClr val="FFFFFF"/>
                </a:outerShdw>
              </a:effectLst>
            </a:endParaRPr>
          </a:p>
        </p:txBody>
      </p:sp>
    </p:spTree>
    <p:extLst>
      <p:ext uri="{BB962C8B-B14F-4D97-AF65-F5344CB8AC3E}">
        <p14:creationId xmlns:p14="http://schemas.microsoft.com/office/powerpoint/2010/main" val="282588901"/>
      </p:ext>
    </p:extLst>
  </p:cSld>
  <p:clrMapOvr>
    <a:masterClrMapping/>
  </p:clrMapOvr>
  <p:transition spd="slow"/>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eaLnBrk="1" hangingPunct="1"/>
            <a:endParaRPr lang="sr-Latn-CS" smtClean="0">
              <a:solidFill>
                <a:schemeClr val="bg1"/>
              </a:solidFill>
            </a:endParaRPr>
          </a:p>
        </p:txBody>
      </p:sp>
      <p:sp>
        <p:nvSpPr>
          <p:cNvPr id="186371" name="Rectangle 3"/>
          <p:cNvSpPr>
            <a:spLocks noGrp="1" noChangeArrowheads="1"/>
          </p:cNvSpPr>
          <p:nvPr>
            <p:ph sz="half" idx="1"/>
          </p:nvPr>
        </p:nvSpPr>
        <p:spPr>
          <a:xfrm>
            <a:off x="495459" y="1600201"/>
            <a:ext cx="7316901" cy="4525963"/>
          </a:xfrm>
        </p:spPr>
        <p:txBody>
          <a:bodyPr rtlCol="0">
            <a:normAutofit lnSpcReduction="10000"/>
          </a:bodyPr>
          <a:lstStyle/>
          <a:p>
            <a:pPr lvl="1" eaLnBrk="1" fontAlgn="auto" hangingPunct="1">
              <a:lnSpc>
                <a:spcPct val="90000"/>
              </a:lnSpc>
              <a:spcAft>
                <a:spcPts val="0"/>
              </a:spcAft>
              <a:buFontTx/>
              <a:buNone/>
              <a:defRPr/>
            </a:pPr>
            <a:r>
              <a:rPr lang="en-US" dirty="0" smtClean="0">
                <a:solidFill>
                  <a:srgbClr val="FFFF00"/>
                </a:solidFill>
              </a:rPr>
              <a:t>N</a:t>
            </a:r>
            <a:r>
              <a:rPr lang="sr-Latn-CS" dirty="0" smtClean="0">
                <a:solidFill>
                  <a:srgbClr val="FFFF00"/>
                </a:solidFill>
              </a:rPr>
              <a:t>О</a:t>
            </a:r>
          </a:p>
          <a:p>
            <a:pPr lvl="1" eaLnBrk="1" fontAlgn="auto" hangingPunct="1">
              <a:lnSpc>
                <a:spcPct val="90000"/>
              </a:lnSpc>
              <a:spcAft>
                <a:spcPts val="0"/>
              </a:spcAft>
              <a:defRPr/>
            </a:pPr>
            <a:r>
              <a:rPr lang="sr-Latn-CS" b="1" i="1" dirty="0" smtClean="0">
                <a:solidFill>
                  <a:srgbClr val="FFFF00"/>
                </a:solidFill>
              </a:rPr>
              <a:t> Threshold Limit Value</a:t>
            </a:r>
            <a:r>
              <a:rPr lang="sr-Latn-CS" dirty="0" smtClean="0">
                <a:solidFill>
                  <a:srgbClr val="FFFF00"/>
                </a:solidFill>
              </a:rPr>
              <a:t> (</a:t>
            </a:r>
            <a:r>
              <a:rPr lang="sr-Latn-CS" b="1" i="1" dirty="0" smtClean="0">
                <a:solidFill>
                  <a:srgbClr val="FFFF00"/>
                </a:solidFill>
              </a:rPr>
              <a:t>TLV</a:t>
            </a:r>
            <a:r>
              <a:rPr lang="sr-Latn-CS" dirty="0" smtClean="0">
                <a:solidFill>
                  <a:srgbClr val="FFFF00"/>
                </a:solidFill>
              </a:rPr>
              <a:t>): 8 hr Time Weighted Avg (TWA) : 25 ppm. </a:t>
            </a:r>
          </a:p>
          <a:p>
            <a:pPr lvl="2" eaLnBrk="1" fontAlgn="auto" hangingPunct="1">
              <a:lnSpc>
                <a:spcPct val="90000"/>
              </a:lnSpc>
              <a:spcAft>
                <a:spcPts val="0"/>
              </a:spcAft>
              <a:defRPr/>
            </a:pPr>
            <a:r>
              <a:rPr lang="sr-Latn-CS" b="1" i="1" dirty="0" smtClean="0">
                <a:solidFill>
                  <a:srgbClr val="FFFF00"/>
                </a:solidFill>
              </a:rPr>
              <a:t>TLV</a:t>
            </a:r>
            <a:r>
              <a:rPr lang="sr-Latn-CS" dirty="0" smtClean="0">
                <a:solidFill>
                  <a:srgbClr val="FFFF00"/>
                </a:solidFill>
              </a:rPr>
              <a:t> * NO се базира на његовој могућности да гради метхемоглобин. </a:t>
            </a:r>
            <a:r>
              <a:rPr lang="sr-Latn-CS" sz="1600" dirty="0" smtClean="0">
                <a:solidFill>
                  <a:srgbClr val="FFFF00"/>
                </a:solidFill>
              </a:rPr>
              <a:t>*</a:t>
            </a:r>
            <a:endParaRPr lang="sr-Latn-CS" dirty="0" smtClean="0">
              <a:solidFill>
                <a:srgbClr val="FFFF00"/>
              </a:solidFill>
            </a:endParaRPr>
          </a:p>
          <a:p>
            <a:pPr lvl="1" eaLnBrk="1" fontAlgn="auto" hangingPunct="1">
              <a:lnSpc>
                <a:spcPct val="90000"/>
              </a:lnSpc>
              <a:spcAft>
                <a:spcPts val="0"/>
              </a:spcAft>
              <a:defRPr/>
            </a:pPr>
            <a:endParaRPr lang="sr-Latn-CS" dirty="0" smtClean="0">
              <a:solidFill>
                <a:srgbClr val="FFFF00"/>
              </a:solidFill>
            </a:endParaRPr>
          </a:p>
          <a:p>
            <a:pPr lvl="1" eaLnBrk="1" fontAlgn="auto" hangingPunct="1">
              <a:lnSpc>
                <a:spcPct val="90000"/>
              </a:lnSpc>
              <a:spcAft>
                <a:spcPts val="0"/>
              </a:spcAft>
              <a:buFontTx/>
              <a:buNone/>
              <a:defRPr/>
            </a:pPr>
            <a:r>
              <a:rPr lang="en-US" dirty="0" smtClean="0">
                <a:solidFill>
                  <a:srgbClr val="FFFF00"/>
                </a:solidFill>
              </a:rPr>
              <a:t>N</a:t>
            </a:r>
            <a:r>
              <a:rPr lang="sr-Latn-CS" dirty="0" smtClean="0">
                <a:solidFill>
                  <a:srgbClr val="FFFF00"/>
                </a:solidFill>
              </a:rPr>
              <a:t>О</a:t>
            </a:r>
            <a:r>
              <a:rPr lang="sr-Latn-CS" baseline="-25000" dirty="0" smtClean="0">
                <a:solidFill>
                  <a:srgbClr val="FFFF00"/>
                </a:solidFill>
              </a:rPr>
              <a:t>2</a:t>
            </a:r>
          </a:p>
          <a:p>
            <a:pPr lvl="1" eaLnBrk="1" fontAlgn="auto" hangingPunct="1">
              <a:lnSpc>
                <a:spcPct val="90000"/>
              </a:lnSpc>
              <a:spcAft>
                <a:spcPts val="0"/>
              </a:spcAft>
              <a:defRPr/>
            </a:pPr>
            <a:r>
              <a:rPr lang="sr-Latn-CS" dirty="0" smtClean="0">
                <a:solidFill>
                  <a:srgbClr val="FFFF00"/>
                </a:solidFill>
              </a:rPr>
              <a:t>ниске концентрације (4 </a:t>
            </a:r>
            <a:r>
              <a:rPr lang="en-US" dirty="0" smtClean="0">
                <a:solidFill>
                  <a:srgbClr val="FFFF00"/>
                </a:solidFill>
              </a:rPr>
              <a:t>ppm</a:t>
            </a:r>
            <a:r>
              <a:rPr lang="sr-Latn-CS" dirty="0" smtClean="0">
                <a:solidFill>
                  <a:srgbClr val="FFFF00"/>
                </a:solidFill>
              </a:rPr>
              <a:t>) </a:t>
            </a:r>
            <a:r>
              <a:rPr lang="sr-Latn-CS" dirty="0" smtClean="0">
                <a:solidFill>
                  <a:srgbClr val="FFFF00"/>
                </a:solidFill>
              </a:rPr>
              <a:t>доводе до анестезије носа (могућа је зато прекомерна експозиција).</a:t>
            </a:r>
          </a:p>
          <a:p>
            <a:pPr lvl="1" eaLnBrk="1" fontAlgn="auto" hangingPunct="1">
              <a:lnSpc>
                <a:spcPct val="90000"/>
              </a:lnSpc>
              <a:spcAft>
                <a:spcPts val="0"/>
              </a:spcAft>
              <a:defRPr/>
            </a:pPr>
            <a:r>
              <a:rPr lang="sr-Latn-CS" dirty="0" smtClean="0">
                <a:solidFill>
                  <a:srgbClr val="FFFF00"/>
                </a:solidFill>
              </a:rPr>
              <a:t>дуготрајна експозиција концентрацијама 40– 100 </a:t>
            </a:r>
            <a:r>
              <a:rPr lang="sr-Latn-CS" dirty="0" smtClean="0">
                <a:solidFill>
                  <a:srgbClr val="FFFF00"/>
                </a:solidFill>
              </a:rPr>
              <a:t>µ</a:t>
            </a:r>
            <a:r>
              <a:rPr lang="en-US" dirty="0" smtClean="0">
                <a:solidFill>
                  <a:srgbClr val="FFFF00"/>
                </a:solidFill>
              </a:rPr>
              <a:t>g</a:t>
            </a:r>
            <a:r>
              <a:rPr lang="sr-Latn-CS" dirty="0" smtClean="0">
                <a:solidFill>
                  <a:srgbClr val="FFFF00"/>
                </a:solidFill>
              </a:rPr>
              <a:t>/</a:t>
            </a:r>
            <a:r>
              <a:rPr lang="en-US" dirty="0">
                <a:solidFill>
                  <a:srgbClr val="FFFF00"/>
                </a:solidFill>
              </a:rPr>
              <a:t>m</a:t>
            </a:r>
            <a:r>
              <a:rPr lang="sr-Latn-CS" dirty="0" smtClean="0">
                <a:solidFill>
                  <a:srgbClr val="FFFF00"/>
                </a:solidFill>
              </a:rPr>
              <a:t>3 </a:t>
            </a:r>
            <a:r>
              <a:rPr lang="sr-Latn-CS" dirty="0" smtClean="0">
                <a:solidFill>
                  <a:srgbClr val="FFFF00"/>
                </a:solidFill>
              </a:rPr>
              <a:t>доводи до штетних последица по здравље</a:t>
            </a:r>
          </a:p>
        </p:txBody>
      </p:sp>
    </p:spTree>
    <p:extLst>
      <p:ext uri="{BB962C8B-B14F-4D97-AF65-F5344CB8AC3E}">
        <p14:creationId xmlns:p14="http://schemas.microsoft.com/office/powerpoint/2010/main" val="3256435247"/>
      </p:ext>
    </p:extLst>
  </p:cSld>
  <p:clrMapOvr>
    <a:masterClrMapping/>
  </p:clrMapOvr>
  <p:transition spd="slow"/>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rtlCol="0">
            <a:normAutofit/>
          </a:bodyPr>
          <a:lstStyle/>
          <a:p>
            <a:pPr eaLnBrk="1" fontAlgn="auto" hangingPunct="1">
              <a:spcAft>
                <a:spcPts val="0"/>
              </a:spcAft>
              <a:defRPr/>
            </a:pPr>
            <a:r>
              <a:rPr lang="sr-Cyrl-RS" b="1" smtClean="0">
                <a:solidFill>
                  <a:srgbClr val="FFFF00"/>
                </a:solidFill>
                <a:effectLst>
                  <a:outerShdw blurRad="38100" dist="38100" dir="2700000" algn="tl">
                    <a:srgbClr val="FFFFFF"/>
                  </a:outerShdw>
                </a:effectLst>
              </a:rPr>
              <a:t>Механизам</a:t>
            </a:r>
            <a:r>
              <a:rPr lang="sr-Latn-CS" b="1" smtClean="0">
                <a:solidFill>
                  <a:srgbClr val="FFFF00"/>
                </a:solidFill>
                <a:effectLst>
                  <a:outerShdw blurRad="38100" dist="38100" dir="2700000" algn="tl">
                    <a:srgbClr val="FFFFFF"/>
                  </a:outerShdw>
                </a:effectLst>
              </a:rPr>
              <a:t> </a:t>
            </a:r>
            <a:r>
              <a:rPr lang="sr-Cyrl-RS" b="1" smtClean="0">
                <a:solidFill>
                  <a:srgbClr val="FFFF00"/>
                </a:solidFill>
                <a:effectLst>
                  <a:outerShdw blurRad="38100" dist="38100" dir="2700000" algn="tl">
                    <a:srgbClr val="FFFFFF"/>
                  </a:outerShdw>
                </a:effectLst>
              </a:rPr>
              <a:t>токсичности</a:t>
            </a:r>
            <a:endParaRPr lang="en-US" b="1" smtClean="0">
              <a:solidFill>
                <a:srgbClr val="FFFF00"/>
              </a:solidFill>
              <a:effectLst>
                <a:outerShdw blurRad="38100" dist="38100" dir="2700000" algn="tl">
                  <a:srgbClr val="FFFFFF"/>
                </a:outerShdw>
              </a:effectLst>
            </a:endParaRPr>
          </a:p>
        </p:txBody>
      </p:sp>
      <p:sp>
        <p:nvSpPr>
          <p:cNvPr id="145411" name="Rectangle 3"/>
          <p:cNvSpPr>
            <a:spLocks noGrp="1" noChangeArrowheads="1"/>
          </p:cNvSpPr>
          <p:nvPr>
            <p:ph sz="half" idx="1"/>
          </p:nvPr>
        </p:nvSpPr>
        <p:spPr>
          <a:xfrm>
            <a:off x="457347" y="1371601"/>
            <a:ext cx="8229307" cy="4754563"/>
          </a:xfrm>
        </p:spPr>
        <p:txBody>
          <a:bodyPr>
            <a:normAutofit fontScale="92500"/>
          </a:bodyPr>
          <a:lstStyle/>
          <a:p>
            <a:pPr marL="381000" indent="-381000" eaLnBrk="1" hangingPunct="1">
              <a:lnSpc>
                <a:spcPct val="90000"/>
              </a:lnSpc>
              <a:buFontTx/>
              <a:buNone/>
            </a:pPr>
            <a:r>
              <a:rPr lang="en-US" b="1" smtClean="0">
                <a:solidFill>
                  <a:srgbClr val="FFFF00"/>
                </a:solidFill>
              </a:rPr>
              <a:t>N</a:t>
            </a:r>
            <a:r>
              <a:rPr lang="sr-Latn-CS" b="1" smtClean="0">
                <a:solidFill>
                  <a:srgbClr val="FFFF00"/>
                </a:solidFill>
              </a:rPr>
              <a:t>О</a:t>
            </a:r>
            <a:r>
              <a:rPr lang="sr-Latn-CS" b="1" baseline="-25000" smtClean="0">
                <a:solidFill>
                  <a:srgbClr val="FFFF00"/>
                </a:solidFill>
              </a:rPr>
              <a:t>2</a:t>
            </a:r>
            <a:r>
              <a:rPr lang="sr-Latn-CS" b="1" smtClean="0">
                <a:solidFill>
                  <a:srgbClr val="FFFF00"/>
                </a:solidFill>
              </a:rPr>
              <a:t> оштећује плућа</a:t>
            </a:r>
            <a:r>
              <a:rPr lang="sr-Latn-CS" smtClean="0">
                <a:solidFill>
                  <a:srgbClr val="FFFF00"/>
                </a:solidFill>
              </a:rPr>
              <a:t> преко три различита механизма:</a:t>
            </a:r>
          </a:p>
          <a:p>
            <a:pPr marL="381000" indent="-381000" eaLnBrk="1" hangingPunct="1">
              <a:lnSpc>
                <a:spcPct val="90000"/>
              </a:lnSpc>
              <a:buFontTx/>
              <a:buAutoNum type="arabicPeriod"/>
            </a:pPr>
            <a:r>
              <a:rPr lang="sr-Latn-CS" smtClean="0">
                <a:solidFill>
                  <a:srgbClr val="FFFF00"/>
                </a:solidFill>
              </a:rPr>
              <a:t>гради азотасту и азотну киселину које директно оштећују плућа</a:t>
            </a:r>
          </a:p>
          <a:p>
            <a:pPr marL="381000" indent="-381000" eaLnBrk="1" hangingPunct="1">
              <a:lnSpc>
                <a:spcPct val="90000"/>
              </a:lnSpc>
              <a:buFontTx/>
              <a:buAutoNum type="arabicPeriod"/>
            </a:pPr>
            <a:r>
              <a:rPr lang="sr-Latn-CS" smtClean="0">
                <a:solidFill>
                  <a:srgbClr val="FFFF00"/>
                </a:solidFill>
              </a:rPr>
              <a:t>иницира настанак слободних радикала који доводе до оксидације протеина, липидне пероксидације и оштећења ћелијских мембрана</a:t>
            </a:r>
          </a:p>
          <a:p>
            <a:pPr marL="381000" indent="-381000" eaLnBrk="1" hangingPunct="1">
              <a:lnSpc>
                <a:spcPct val="90000"/>
              </a:lnSpc>
              <a:buFontTx/>
              <a:buAutoNum type="arabicPeriod"/>
            </a:pPr>
            <a:r>
              <a:rPr lang="sr-Latn-CS" smtClean="0">
                <a:solidFill>
                  <a:srgbClr val="FFFF00"/>
                </a:solidFill>
              </a:rPr>
              <a:t>смањује отпорност на инфекције реметећи функцију макрофага и имуне функције</a:t>
            </a:r>
          </a:p>
          <a:p>
            <a:pPr marL="381000" indent="-381000" eaLnBrk="1" hangingPunct="1">
              <a:lnSpc>
                <a:spcPct val="90000"/>
              </a:lnSpc>
              <a:buFontTx/>
              <a:buAutoNum type="arabicPeriod"/>
            </a:pPr>
            <a:endParaRPr lang="sr-Latn-CS" smtClean="0">
              <a:solidFill>
                <a:srgbClr val="FFFF00"/>
              </a:solidFill>
            </a:endParaRPr>
          </a:p>
          <a:p>
            <a:pPr marL="381000" indent="-381000" eaLnBrk="1" hangingPunct="1">
              <a:lnSpc>
                <a:spcPct val="90000"/>
              </a:lnSpc>
              <a:buFontTx/>
              <a:buNone/>
            </a:pPr>
            <a:r>
              <a:rPr lang="sr-Latn-CS" b="1" smtClean="0">
                <a:solidFill>
                  <a:srgbClr val="FFFF00"/>
                </a:solidFill>
              </a:rPr>
              <a:t>Метхемоглобинемија</a:t>
            </a:r>
            <a:r>
              <a:rPr lang="sr-Latn-CS" smtClean="0">
                <a:solidFill>
                  <a:srgbClr val="FFFF00"/>
                </a:solidFill>
              </a:rPr>
              <a:t> се објашњава настанком нитрата и нитрита, а сматра се и да је </a:t>
            </a:r>
            <a:r>
              <a:rPr lang="en-US" smtClean="0">
                <a:solidFill>
                  <a:srgbClr val="FFFF00"/>
                </a:solidFill>
              </a:rPr>
              <a:t>N</a:t>
            </a:r>
            <a:r>
              <a:rPr lang="sr-Latn-CS" smtClean="0">
                <a:solidFill>
                  <a:srgbClr val="FFFF00"/>
                </a:solidFill>
              </a:rPr>
              <a:t>О узрочник.</a:t>
            </a:r>
          </a:p>
          <a:p>
            <a:pPr marL="381000" indent="-381000" eaLnBrk="1" hangingPunct="1">
              <a:lnSpc>
                <a:spcPct val="90000"/>
              </a:lnSpc>
              <a:buFontTx/>
              <a:buAutoNum type="arabicPeriod"/>
            </a:pPr>
            <a:endParaRPr lang="en-US" smtClean="0"/>
          </a:p>
        </p:txBody>
      </p:sp>
    </p:spTree>
    <p:extLst>
      <p:ext uri="{BB962C8B-B14F-4D97-AF65-F5344CB8AC3E}">
        <p14:creationId xmlns:p14="http://schemas.microsoft.com/office/powerpoint/2010/main" val="218132765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77813"/>
            <a:ext cx="8229600" cy="788987"/>
          </a:xfrm>
        </p:spPr>
        <p:txBody>
          <a:bodyPr/>
          <a:lstStyle/>
          <a:p>
            <a:pPr eaLnBrk="1" hangingPunct="1"/>
            <a:r>
              <a:rPr lang="sr-Cyrl-CS" b="1" smtClean="0">
                <a:latin typeface="Tahoma" pitchFamily="34" charset="0"/>
                <a:cs typeface="Tahoma" pitchFamily="34" charset="0"/>
              </a:rPr>
              <a:t>Вода</a:t>
            </a:r>
            <a:endParaRPr lang="en-US" b="1" smtClean="0">
              <a:latin typeface="Tahoma" pitchFamily="34" charset="0"/>
              <a:cs typeface="Tahoma" pitchFamily="34" charset="0"/>
            </a:endParaRPr>
          </a:p>
        </p:txBody>
      </p:sp>
      <p:sp>
        <p:nvSpPr>
          <p:cNvPr id="35843" name="Rectangle 3"/>
          <p:cNvSpPr>
            <a:spLocks noGrp="1" noChangeArrowheads="1"/>
          </p:cNvSpPr>
          <p:nvPr>
            <p:ph idx="1"/>
          </p:nvPr>
        </p:nvSpPr>
        <p:spPr>
          <a:xfrm>
            <a:off x="457200" y="1066800"/>
            <a:ext cx="8229600" cy="5064125"/>
          </a:xfrm>
        </p:spPr>
        <p:txBody>
          <a:bodyPr>
            <a:normAutofit fontScale="85000" lnSpcReduction="20000"/>
          </a:bodyPr>
          <a:lstStyle/>
          <a:p>
            <a:pPr marL="0" indent="0">
              <a:lnSpc>
                <a:spcPct val="80000"/>
              </a:lnSpc>
              <a:buNone/>
            </a:pPr>
            <a:r>
              <a:rPr lang="en-US" b="1" i="1" dirty="0">
                <a:latin typeface="Tahoma" pitchFamily="34" charset="0"/>
                <a:cs typeface="Tahoma" pitchFamily="34" charset="0"/>
              </a:rPr>
              <a:t>I</a:t>
            </a:r>
            <a:r>
              <a:rPr lang="en-US" b="1" i="1" dirty="0" smtClean="0">
                <a:latin typeface="Tahoma" pitchFamily="34" charset="0"/>
                <a:cs typeface="Tahoma" pitchFamily="34" charset="0"/>
              </a:rPr>
              <a:t>- </a:t>
            </a:r>
            <a:r>
              <a:rPr lang="sr-Cyrl-CS" b="1" i="1" dirty="0" smtClean="0">
                <a:latin typeface="Tahoma" pitchFamily="34" charset="0"/>
                <a:cs typeface="Tahoma" pitchFamily="34" charset="0"/>
              </a:rPr>
              <a:t>акциденти</a:t>
            </a:r>
            <a:r>
              <a:rPr lang="en-US" b="1" i="1" dirty="0" smtClean="0">
                <a:latin typeface="Tahoma" pitchFamily="34" charset="0"/>
                <a:cs typeface="Tahoma" pitchFamily="34" charset="0"/>
              </a:rPr>
              <a:t> </a:t>
            </a:r>
            <a:r>
              <a:rPr lang="en-US" dirty="0" smtClean="0">
                <a:latin typeface="Tahoma" pitchFamily="34" charset="0"/>
                <a:cs typeface="Tahoma" pitchFamily="34" charset="0"/>
              </a:rPr>
              <a:t>- </a:t>
            </a:r>
            <a:r>
              <a:rPr lang="sr-Cyrl-CS" dirty="0" smtClean="0">
                <a:latin typeface="Tahoma" pitchFamily="34" charset="0"/>
                <a:cs typeface="Tahoma" pitchFamily="34" charset="0"/>
              </a:rPr>
              <a:t>отпуштање</a:t>
            </a:r>
            <a:r>
              <a:rPr lang="en-US" dirty="0" smtClean="0">
                <a:latin typeface="Tahoma" pitchFamily="34" charset="0"/>
                <a:cs typeface="Tahoma" pitchFamily="34" charset="0"/>
              </a:rPr>
              <a:t> </a:t>
            </a:r>
            <a:r>
              <a:rPr lang="sr-Cyrl-CS" dirty="0" smtClean="0">
                <a:latin typeface="Tahoma" pitchFamily="34" charset="0"/>
                <a:cs typeface="Tahoma" pitchFamily="34" charset="0"/>
              </a:rPr>
              <a:t>нафте</a:t>
            </a:r>
            <a:r>
              <a:rPr lang="en-US" dirty="0" smtClean="0">
                <a:latin typeface="Tahoma" pitchFamily="34" charset="0"/>
                <a:cs typeface="Tahoma" pitchFamily="34" charset="0"/>
              </a:rPr>
              <a:t> </a:t>
            </a:r>
            <a:r>
              <a:rPr lang="sr-Cyrl-CS" dirty="0" smtClean="0">
                <a:latin typeface="Tahoma" pitchFamily="34" charset="0"/>
                <a:cs typeface="Tahoma" pitchFamily="34" charset="0"/>
              </a:rPr>
              <a:t>из</a:t>
            </a:r>
            <a:r>
              <a:rPr lang="en-US" dirty="0" smtClean="0">
                <a:latin typeface="Tahoma" pitchFamily="34" charset="0"/>
                <a:cs typeface="Tahoma" pitchFamily="34" charset="0"/>
              </a:rPr>
              <a:t> </a:t>
            </a:r>
            <a:r>
              <a:rPr lang="sr-Cyrl-CS" dirty="0" smtClean="0">
                <a:latin typeface="Tahoma" pitchFamily="34" charset="0"/>
                <a:cs typeface="Tahoma" pitchFamily="34" charset="0"/>
              </a:rPr>
              <a:t>танкера</a:t>
            </a:r>
            <a:r>
              <a:rPr lang="en-US" dirty="0" smtClean="0">
                <a:latin typeface="Tahoma" pitchFamily="34" charset="0"/>
                <a:cs typeface="Tahoma" pitchFamily="34" charset="0"/>
              </a:rPr>
              <a:t> (3.2 </a:t>
            </a:r>
            <a:r>
              <a:rPr lang="sr-Cyrl-CS" dirty="0" smtClean="0">
                <a:latin typeface="Tahoma" pitchFamily="34" charset="0"/>
                <a:cs typeface="Tahoma" pitchFamily="34" charset="0"/>
              </a:rPr>
              <a:t>милиона</a:t>
            </a:r>
            <a:r>
              <a:rPr lang="en-US" dirty="0" smtClean="0">
                <a:latin typeface="Tahoma" pitchFamily="34" charset="0"/>
                <a:cs typeface="Tahoma" pitchFamily="34" charset="0"/>
              </a:rPr>
              <a:t> </a:t>
            </a:r>
            <a:r>
              <a:rPr lang="sr-Cyrl-CS" dirty="0" smtClean="0">
                <a:latin typeface="Tahoma" pitchFamily="34" charset="0"/>
                <a:cs typeface="Tahoma" pitchFamily="34" charset="0"/>
              </a:rPr>
              <a:t>т</a:t>
            </a:r>
            <a:r>
              <a:rPr lang="en-US" dirty="0" smtClean="0">
                <a:latin typeface="Tahoma" pitchFamily="34" charset="0"/>
                <a:cs typeface="Tahoma" pitchFamily="34" charset="0"/>
              </a:rPr>
              <a:t> </a:t>
            </a:r>
            <a:r>
              <a:rPr lang="sr-Cyrl-CS" dirty="0" smtClean="0">
                <a:latin typeface="Tahoma" pitchFamily="34" charset="0"/>
                <a:cs typeface="Tahoma" pitchFamily="34" charset="0"/>
              </a:rPr>
              <a:t>годишње</a:t>
            </a:r>
            <a:r>
              <a:rPr lang="en-US" dirty="0" smtClean="0">
                <a:latin typeface="Tahoma" pitchFamily="34" charset="0"/>
                <a:cs typeface="Tahoma" pitchFamily="34" charset="0"/>
              </a:rPr>
              <a:t>)</a:t>
            </a:r>
            <a:r>
              <a:rPr lang="en-US" b="1" dirty="0" smtClean="0">
                <a:solidFill>
                  <a:schemeClr val="hlink"/>
                </a:solidFill>
                <a:latin typeface="Tahoma" pitchFamily="34" charset="0"/>
                <a:cs typeface="Tahoma" pitchFamily="34" charset="0"/>
              </a:rPr>
              <a:t> </a:t>
            </a:r>
            <a:endParaRPr lang="en-US" b="1" dirty="0" smtClean="0">
              <a:solidFill>
                <a:schemeClr val="hlink"/>
              </a:solidFill>
              <a:latin typeface="Tahoma" pitchFamily="34" charset="0"/>
              <a:cs typeface="Tahoma" pitchFamily="34" charset="0"/>
            </a:endParaRPr>
          </a:p>
          <a:p>
            <a:pPr marL="0" indent="0">
              <a:lnSpc>
                <a:spcPct val="80000"/>
              </a:lnSpc>
              <a:buNone/>
            </a:pPr>
            <a:endParaRPr lang="sr-Latn-RS" b="1" dirty="0" smtClean="0">
              <a:solidFill>
                <a:schemeClr val="hlink"/>
              </a:solidFill>
              <a:latin typeface="Tahoma" pitchFamily="34" charset="0"/>
              <a:cs typeface="Tahoma" pitchFamily="34" charset="0"/>
            </a:endParaRPr>
          </a:p>
          <a:p>
            <a:pPr marL="0" indent="0">
              <a:lnSpc>
                <a:spcPct val="80000"/>
              </a:lnSpc>
              <a:buNone/>
            </a:pPr>
            <a:r>
              <a:rPr lang="en-US" b="1" dirty="0" smtClean="0">
                <a:latin typeface="Tahoma" pitchFamily="34" charset="0"/>
                <a:cs typeface="Tahoma" pitchFamily="34" charset="0"/>
              </a:rPr>
              <a:t>II</a:t>
            </a:r>
            <a:r>
              <a:rPr lang="en-US" b="1" dirty="0" smtClean="0">
                <a:solidFill>
                  <a:schemeClr val="hlink"/>
                </a:solidFill>
                <a:latin typeface="Tahoma" pitchFamily="34" charset="0"/>
                <a:cs typeface="Tahoma" pitchFamily="34" charset="0"/>
              </a:rPr>
              <a:t> </a:t>
            </a:r>
            <a:r>
              <a:rPr lang="sr-Cyrl-CS" b="1" dirty="0" smtClean="0">
                <a:latin typeface="Tahoma" pitchFamily="34" charset="0"/>
                <a:cs typeface="Tahoma" pitchFamily="34" charset="0"/>
              </a:rPr>
              <a:t>ОТПАДНЕ</a:t>
            </a:r>
            <a:r>
              <a:rPr lang="en-US" b="1" dirty="0" smtClean="0">
                <a:latin typeface="Tahoma" pitchFamily="34" charset="0"/>
                <a:cs typeface="Tahoma" pitchFamily="34" charset="0"/>
              </a:rPr>
              <a:t> </a:t>
            </a:r>
            <a:r>
              <a:rPr lang="sr-Cyrl-CS" b="1" dirty="0" smtClean="0">
                <a:latin typeface="Tahoma" pitchFamily="34" charset="0"/>
                <a:cs typeface="Tahoma" pitchFamily="34" charset="0"/>
              </a:rPr>
              <a:t>ВОДЕ</a:t>
            </a:r>
            <a:r>
              <a:rPr lang="en-US" dirty="0" smtClean="0">
                <a:latin typeface="Tahoma" pitchFamily="34" charset="0"/>
                <a:cs typeface="Tahoma" pitchFamily="34" charset="0"/>
              </a:rPr>
              <a:t> (</a:t>
            </a:r>
            <a:r>
              <a:rPr lang="sr-Cyrl-CS" dirty="0" smtClean="0">
                <a:latin typeface="Tahoma" pitchFamily="34" charset="0"/>
                <a:cs typeface="Tahoma" pitchFamily="34" charset="0"/>
              </a:rPr>
              <a:t>домаћинство</a:t>
            </a:r>
            <a:r>
              <a:rPr lang="en-US" dirty="0" smtClean="0">
                <a:latin typeface="Tahoma" pitchFamily="34" charset="0"/>
                <a:cs typeface="Tahoma" pitchFamily="34" charset="0"/>
              </a:rPr>
              <a:t> </a:t>
            </a:r>
            <a:r>
              <a:rPr lang="sr-Cyrl-CS" dirty="0" smtClean="0">
                <a:latin typeface="Tahoma" pitchFamily="34" charset="0"/>
                <a:cs typeface="Tahoma" pitchFamily="34" charset="0"/>
              </a:rPr>
              <a:t>и</a:t>
            </a:r>
            <a:r>
              <a:rPr lang="en-US" dirty="0" smtClean="0">
                <a:latin typeface="Tahoma" pitchFamily="34" charset="0"/>
                <a:cs typeface="Tahoma" pitchFamily="34" charset="0"/>
              </a:rPr>
              <a:t> </a:t>
            </a:r>
            <a:r>
              <a:rPr lang="sr-Cyrl-CS" dirty="0" smtClean="0">
                <a:latin typeface="Tahoma" pitchFamily="34" charset="0"/>
                <a:cs typeface="Tahoma" pitchFamily="34" charset="0"/>
              </a:rPr>
              <a:t>индустрија</a:t>
            </a:r>
            <a:r>
              <a:rPr lang="en-US" dirty="0" smtClean="0">
                <a:latin typeface="Tahoma" pitchFamily="34" charset="0"/>
                <a:cs typeface="Tahoma" pitchFamily="34" charset="0"/>
              </a:rPr>
              <a:t>)</a:t>
            </a:r>
          </a:p>
          <a:p>
            <a:pPr marL="0" indent="0">
              <a:lnSpc>
                <a:spcPct val="80000"/>
              </a:lnSpc>
              <a:buNone/>
            </a:pPr>
            <a:r>
              <a:rPr lang="sr-Cyrl-CS" dirty="0" smtClean="0">
                <a:latin typeface="Tahoma" pitchFamily="34" charset="0"/>
                <a:cs typeface="Tahoma" pitchFamily="34" charset="0"/>
              </a:rPr>
              <a:t>Отпадне</a:t>
            </a:r>
            <a:r>
              <a:rPr lang="en-US" dirty="0" smtClean="0">
                <a:latin typeface="Tahoma" pitchFamily="34" charset="0"/>
                <a:cs typeface="Tahoma" pitchFamily="34" charset="0"/>
              </a:rPr>
              <a:t> </a:t>
            </a:r>
            <a:r>
              <a:rPr lang="sr-Cyrl-CS" dirty="0" smtClean="0">
                <a:latin typeface="Tahoma" pitchFamily="34" charset="0"/>
                <a:cs typeface="Tahoma" pitchFamily="34" charset="0"/>
              </a:rPr>
              <a:t>воде</a:t>
            </a:r>
            <a:r>
              <a:rPr lang="en-US" dirty="0" smtClean="0">
                <a:latin typeface="Tahoma" pitchFamily="34" charset="0"/>
                <a:cs typeface="Tahoma" pitchFamily="34" charset="0"/>
              </a:rPr>
              <a:t> </a:t>
            </a:r>
            <a:r>
              <a:rPr lang="sr-Cyrl-CS" i="1" dirty="0" smtClean="0">
                <a:latin typeface="Tahoma" pitchFamily="34" charset="0"/>
                <a:cs typeface="Tahoma" pitchFamily="34" charset="0"/>
              </a:rPr>
              <a:t>домаћинства</a:t>
            </a:r>
            <a:r>
              <a:rPr lang="en-US" dirty="0" smtClean="0">
                <a:latin typeface="Tahoma" pitchFamily="34" charset="0"/>
                <a:cs typeface="Tahoma" pitchFamily="34" charset="0"/>
              </a:rPr>
              <a:t>: </a:t>
            </a:r>
            <a:r>
              <a:rPr lang="sr-Cyrl-CS" dirty="0" smtClean="0">
                <a:latin typeface="Tahoma" pitchFamily="34" charset="0"/>
                <a:cs typeface="Tahoma" pitchFamily="34" charset="0"/>
              </a:rPr>
              <a:t>детерџенти</a:t>
            </a:r>
            <a:r>
              <a:rPr lang="sr-Latn-CS" dirty="0" smtClean="0">
                <a:cs typeface="Tahoma" pitchFamily="34" charset="0"/>
              </a:rPr>
              <a:t>,</a:t>
            </a:r>
            <a:r>
              <a:rPr lang="sr-Cyrl-CS" dirty="0" smtClean="0">
                <a:latin typeface="Tahoma" pitchFamily="34" charset="0"/>
                <a:cs typeface="Tahoma" pitchFamily="34" charset="0"/>
              </a:rPr>
              <a:t>феноли</a:t>
            </a:r>
            <a:r>
              <a:rPr lang="en-US" dirty="0" smtClean="0">
                <a:latin typeface="Tahoma" pitchFamily="34" charset="0"/>
                <a:cs typeface="Tahoma" pitchFamily="34" charset="0"/>
              </a:rPr>
              <a:t>; </a:t>
            </a:r>
          </a:p>
          <a:p>
            <a:pPr marL="0" indent="0">
              <a:lnSpc>
                <a:spcPct val="80000"/>
              </a:lnSpc>
              <a:buNone/>
            </a:pPr>
            <a:r>
              <a:rPr lang="sr-Cyrl-CS" i="1" dirty="0" smtClean="0">
                <a:latin typeface="Tahoma" pitchFamily="34" charset="0"/>
                <a:cs typeface="Tahoma" pitchFamily="34" charset="0"/>
              </a:rPr>
              <a:t>индустријске</a:t>
            </a:r>
            <a:r>
              <a:rPr lang="en-US" i="1" dirty="0" smtClean="0">
                <a:latin typeface="Tahoma" pitchFamily="34" charset="0"/>
                <a:cs typeface="Tahoma" pitchFamily="34" charset="0"/>
              </a:rPr>
              <a:t> </a:t>
            </a:r>
            <a:r>
              <a:rPr lang="sr-Cyrl-CS" dirty="0" smtClean="0">
                <a:latin typeface="Tahoma" pitchFamily="34" charset="0"/>
                <a:cs typeface="Tahoma" pitchFamily="34" charset="0"/>
              </a:rPr>
              <a:t>отпадне</a:t>
            </a:r>
            <a:r>
              <a:rPr lang="en-US" dirty="0" smtClean="0">
                <a:latin typeface="Tahoma" pitchFamily="34" charset="0"/>
                <a:cs typeface="Tahoma" pitchFamily="34" charset="0"/>
              </a:rPr>
              <a:t> </a:t>
            </a:r>
            <a:r>
              <a:rPr lang="sr-Cyrl-CS" dirty="0" smtClean="0">
                <a:latin typeface="Tahoma" pitchFamily="34" charset="0"/>
                <a:cs typeface="Tahoma" pitchFamily="34" charset="0"/>
              </a:rPr>
              <a:t>воде</a:t>
            </a:r>
            <a:r>
              <a:rPr lang="en-US" dirty="0" smtClean="0">
                <a:latin typeface="Tahoma" pitchFamily="34" charset="0"/>
                <a:cs typeface="Tahoma" pitchFamily="34" charset="0"/>
              </a:rPr>
              <a:t> (</a:t>
            </a:r>
            <a:r>
              <a:rPr lang="sr-Cyrl-CS" dirty="0" smtClean="0">
                <a:latin typeface="Tahoma" pitchFamily="34" charset="0"/>
                <a:cs typeface="Tahoma" pitchFamily="34" charset="0"/>
              </a:rPr>
              <a:t>метали</a:t>
            </a:r>
            <a:r>
              <a:rPr lang="en-US" dirty="0" smtClean="0">
                <a:latin typeface="Tahoma" pitchFamily="34" charset="0"/>
                <a:cs typeface="Tahoma" pitchFamily="34" charset="0"/>
              </a:rPr>
              <a:t> </a:t>
            </a:r>
            <a:r>
              <a:rPr lang="sr-Cyrl-CS" dirty="0" smtClean="0">
                <a:latin typeface="Tahoma" pitchFamily="34" charset="0"/>
                <a:cs typeface="Tahoma" pitchFamily="34" charset="0"/>
              </a:rPr>
              <a:t>и</a:t>
            </a:r>
            <a:r>
              <a:rPr lang="en-US" dirty="0" smtClean="0">
                <a:latin typeface="Tahoma" pitchFamily="34" charset="0"/>
                <a:cs typeface="Tahoma" pitchFamily="34" charset="0"/>
              </a:rPr>
              <a:t> </a:t>
            </a:r>
            <a:r>
              <a:rPr lang="sr-Cyrl-CS" dirty="0" smtClean="0">
                <a:latin typeface="Tahoma" pitchFamily="34" charset="0"/>
                <a:cs typeface="Tahoma" pitchFamily="34" charset="0"/>
              </a:rPr>
              <a:t>радионуклеиди</a:t>
            </a:r>
            <a:r>
              <a:rPr lang="en-US" dirty="0" smtClean="0">
                <a:latin typeface="Tahoma" pitchFamily="34" charset="0"/>
                <a:cs typeface="Tahoma" pitchFamily="34" charset="0"/>
              </a:rPr>
              <a:t>, </a:t>
            </a:r>
            <a:r>
              <a:rPr lang="sr-Cyrl-CS" dirty="0" smtClean="0">
                <a:latin typeface="Tahoma" pitchFamily="34" charset="0"/>
                <a:cs typeface="Tahoma" pitchFamily="34" charset="0"/>
              </a:rPr>
              <a:t>органске</a:t>
            </a:r>
            <a:r>
              <a:rPr lang="en-US" dirty="0" smtClean="0">
                <a:latin typeface="Tahoma" pitchFamily="34" charset="0"/>
                <a:cs typeface="Tahoma" pitchFamily="34" charset="0"/>
              </a:rPr>
              <a:t> </a:t>
            </a:r>
            <a:r>
              <a:rPr lang="sr-Cyrl-CS" dirty="0" smtClean="0">
                <a:latin typeface="Tahoma" pitchFamily="34" charset="0"/>
                <a:cs typeface="Tahoma" pitchFamily="34" charset="0"/>
              </a:rPr>
              <a:t>материје</a:t>
            </a:r>
            <a:r>
              <a:rPr lang="en-US" dirty="0" smtClean="0">
                <a:latin typeface="Tahoma" pitchFamily="34" charset="0"/>
                <a:cs typeface="Tahoma" pitchFamily="34" charset="0"/>
              </a:rPr>
              <a:t>…) </a:t>
            </a:r>
            <a:endParaRPr lang="en-US" dirty="0" smtClean="0">
              <a:latin typeface="Tahoma" pitchFamily="34" charset="0"/>
              <a:cs typeface="Tahoma" pitchFamily="34" charset="0"/>
            </a:endParaRPr>
          </a:p>
          <a:p>
            <a:pPr marL="0" indent="0">
              <a:lnSpc>
                <a:spcPct val="80000"/>
              </a:lnSpc>
              <a:buNone/>
            </a:pPr>
            <a:endParaRPr lang="en-US" dirty="0" smtClean="0">
              <a:latin typeface="Tahoma" pitchFamily="34" charset="0"/>
              <a:cs typeface="Tahoma" pitchFamily="34" charset="0"/>
            </a:endParaRPr>
          </a:p>
          <a:p>
            <a:pPr marL="0" indent="0" eaLnBrk="1" hangingPunct="1">
              <a:buNone/>
            </a:pPr>
            <a:r>
              <a:rPr lang="en-US" b="1" i="1" dirty="0" smtClean="0">
                <a:latin typeface="Tahoma" pitchFamily="34" charset="0"/>
                <a:cs typeface="Tahoma" pitchFamily="34" charset="0"/>
              </a:rPr>
              <a:t>III </a:t>
            </a:r>
            <a:r>
              <a:rPr lang="sr-Cyrl-CS" b="1" i="1" dirty="0" smtClean="0">
                <a:latin typeface="Tahoma" pitchFamily="34" charset="0"/>
                <a:cs typeface="Tahoma" pitchFamily="34" charset="0"/>
              </a:rPr>
              <a:t>биоциди</a:t>
            </a:r>
            <a:r>
              <a:rPr lang="en-US" dirty="0" smtClean="0">
                <a:latin typeface="Tahoma" pitchFamily="34" charset="0"/>
                <a:cs typeface="Tahoma" pitchFamily="34" charset="0"/>
              </a:rPr>
              <a:t> – </a:t>
            </a:r>
            <a:r>
              <a:rPr lang="sr-Cyrl-CS" dirty="0" smtClean="0">
                <a:latin typeface="Tahoma" pitchFamily="34" charset="0"/>
                <a:cs typeface="Tahoma" pitchFamily="34" charset="0"/>
              </a:rPr>
              <a:t>контрола</a:t>
            </a:r>
            <a:r>
              <a:rPr lang="en-US" dirty="0" smtClean="0">
                <a:latin typeface="Tahoma" pitchFamily="34" charset="0"/>
                <a:cs typeface="Tahoma" pitchFamily="34" charset="0"/>
              </a:rPr>
              <a:t> </a:t>
            </a:r>
            <a:r>
              <a:rPr lang="sr-Cyrl-CS" dirty="0" smtClean="0">
                <a:latin typeface="Tahoma" pitchFamily="34" charset="0"/>
                <a:cs typeface="Tahoma" pitchFamily="34" charset="0"/>
              </a:rPr>
              <a:t>инвертебрата</a:t>
            </a:r>
            <a:r>
              <a:rPr lang="en-US" dirty="0" smtClean="0">
                <a:latin typeface="Tahoma" pitchFamily="34" charset="0"/>
                <a:cs typeface="Tahoma" pitchFamily="34" charset="0"/>
              </a:rPr>
              <a:t> </a:t>
            </a:r>
            <a:r>
              <a:rPr lang="sr-Cyrl-CS" dirty="0" smtClean="0">
                <a:latin typeface="Tahoma" pitchFamily="34" charset="0"/>
                <a:cs typeface="Tahoma" pitchFamily="34" charset="0"/>
              </a:rPr>
              <a:t>или</a:t>
            </a:r>
            <a:r>
              <a:rPr lang="en-US" dirty="0" smtClean="0">
                <a:latin typeface="Tahoma" pitchFamily="34" charset="0"/>
                <a:cs typeface="Tahoma" pitchFamily="34" charset="0"/>
              </a:rPr>
              <a:t> </a:t>
            </a:r>
            <a:r>
              <a:rPr lang="sr-Cyrl-CS" dirty="0" smtClean="0">
                <a:latin typeface="Tahoma" pitchFamily="34" charset="0"/>
                <a:cs typeface="Tahoma" pitchFamily="34" charset="0"/>
              </a:rPr>
              <a:t>биљка</a:t>
            </a:r>
            <a:r>
              <a:rPr lang="en-US" dirty="0" smtClean="0">
                <a:latin typeface="Tahoma" pitchFamily="34" charset="0"/>
                <a:cs typeface="Tahoma" pitchFamily="34" charset="0"/>
              </a:rPr>
              <a:t> (</a:t>
            </a:r>
            <a:r>
              <a:rPr lang="sr-Cyrl-CS" dirty="0" smtClean="0">
                <a:latin typeface="Tahoma" pitchFamily="34" charset="0"/>
                <a:cs typeface="Tahoma" pitchFamily="34" charset="0"/>
              </a:rPr>
              <a:t>хербициди</a:t>
            </a:r>
            <a:r>
              <a:rPr lang="en-US" dirty="0" smtClean="0">
                <a:latin typeface="Tahoma" pitchFamily="34" charset="0"/>
                <a:cs typeface="Tahoma" pitchFamily="34" charset="0"/>
              </a:rPr>
              <a:t> – </a:t>
            </a:r>
            <a:r>
              <a:rPr lang="sr-Cyrl-CS" dirty="0" smtClean="0">
                <a:latin typeface="Tahoma" pitchFamily="34" charset="0"/>
                <a:cs typeface="Tahoma" pitchFamily="34" charset="0"/>
              </a:rPr>
              <a:t>водени</a:t>
            </a:r>
            <a:r>
              <a:rPr lang="en-US" dirty="0" smtClean="0">
                <a:latin typeface="Tahoma" pitchFamily="34" charset="0"/>
                <a:cs typeface="Tahoma" pitchFamily="34" charset="0"/>
              </a:rPr>
              <a:t> </a:t>
            </a:r>
            <a:r>
              <a:rPr lang="sr-Cyrl-CS" dirty="0" smtClean="0">
                <a:latin typeface="Tahoma" pitchFamily="34" charset="0"/>
                <a:cs typeface="Tahoma" pitchFamily="34" charset="0"/>
              </a:rPr>
              <a:t>коров</a:t>
            </a:r>
            <a:r>
              <a:rPr lang="en-US" dirty="0" smtClean="0">
                <a:latin typeface="Tahoma" pitchFamily="34" charset="0"/>
                <a:cs typeface="Tahoma" pitchFamily="34" charset="0"/>
              </a:rPr>
              <a:t> </a:t>
            </a:r>
            <a:r>
              <a:rPr lang="sr-Cyrl-CS" dirty="0" smtClean="0">
                <a:latin typeface="Tahoma" pitchFamily="34" charset="0"/>
                <a:cs typeface="Tahoma" pitchFamily="34" charset="0"/>
              </a:rPr>
              <a:t>у</a:t>
            </a:r>
            <a:r>
              <a:rPr lang="en-US" dirty="0" smtClean="0">
                <a:latin typeface="Tahoma" pitchFamily="34" charset="0"/>
                <a:cs typeface="Tahoma" pitchFamily="34" charset="0"/>
              </a:rPr>
              <a:t> </a:t>
            </a:r>
            <a:r>
              <a:rPr lang="sr-Cyrl-CS" dirty="0" smtClean="0">
                <a:latin typeface="Tahoma" pitchFamily="34" charset="0"/>
                <a:cs typeface="Tahoma" pitchFamily="34" charset="0"/>
              </a:rPr>
              <a:t>језерима</a:t>
            </a:r>
            <a:r>
              <a:rPr lang="en-US" dirty="0" smtClean="0">
                <a:latin typeface="Tahoma" pitchFamily="34" charset="0"/>
                <a:cs typeface="Tahoma" pitchFamily="34" charset="0"/>
              </a:rPr>
              <a:t>, </a:t>
            </a:r>
            <a:r>
              <a:rPr lang="sr-Cyrl-CS" dirty="0" smtClean="0">
                <a:latin typeface="Tahoma" pitchFamily="34" charset="0"/>
                <a:cs typeface="Tahoma" pitchFamily="34" charset="0"/>
              </a:rPr>
              <a:t>инсектициди</a:t>
            </a:r>
            <a:r>
              <a:rPr lang="en-US" dirty="0" smtClean="0">
                <a:latin typeface="Tahoma" pitchFamily="34" charset="0"/>
                <a:cs typeface="Tahoma" pitchFamily="34" charset="0"/>
              </a:rPr>
              <a:t> </a:t>
            </a:r>
            <a:r>
              <a:rPr lang="sr-Cyrl-CS" dirty="0" smtClean="0">
                <a:latin typeface="Tahoma" pitchFamily="34" charset="0"/>
                <a:cs typeface="Tahoma" pitchFamily="34" charset="0"/>
              </a:rPr>
              <a:t>против</a:t>
            </a:r>
            <a:r>
              <a:rPr lang="en-US" dirty="0" smtClean="0">
                <a:latin typeface="Tahoma" pitchFamily="34" charset="0"/>
                <a:cs typeface="Tahoma" pitchFamily="34" charset="0"/>
              </a:rPr>
              <a:t> </a:t>
            </a:r>
            <a:r>
              <a:rPr lang="sr-Cyrl-CS" dirty="0" smtClean="0">
                <a:latin typeface="Tahoma" pitchFamily="34" charset="0"/>
                <a:cs typeface="Tahoma" pitchFamily="34" charset="0"/>
              </a:rPr>
              <a:t>паразита</a:t>
            </a:r>
            <a:r>
              <a:rPr lang="en-US" dirty="0" smtClean="0">
                <a:latin typeface="Tahoma" pitchFamily="34" charset="0"/>
                <a:cs typeface="Tahoma" pitchFamily="34" charset="0"/>
              </a:rPr>
              <a:t> </a:t>
            </a:r>
            <a:r>
              <a:rPr lang="sr-Cyrl-CS" dirty="0" smtClean="0">
                <a:latin typeface="Tahoma" pitchFamily="34" charset="0"/>
                <a:cs typeface="Tahoma" pitchFamily="34" charset="0"/>
              </a:rPr>
              <a:t>у</a:t>
            </a:r>
            <a:r>
              <a:rPr lang="en-US" dirty="0" smtClean="0">
                <a:latin typeface="Tahoma" pitchFamily="34" charset="0"/>
                <a:cs typeface="Tahoma" pitchFamily="34" charset="0"/>
              </a:rPr>
              <a:t> </a:t>
            </a:r>
            <a:r>
              <a:rPr lang="sr-Cyrl-CS" dirty="0" smtClean="0">
                <a:latin typeface="Tahoma" pitchFamily="34" charset="0"/>
                <a:cs typeface="Tahoma" pitchFamily="34" charset="0"/>
              </a:rPr>
              <a:t>рибама</a:t>
            </a:r>
            <a:r>
              <a:rPr lang="en-US" dirty="0" smtClean="0">
                <a:latin typeface="Tahoma" pitchFamily="34" charset="0"/>
                <a:cs typeface="Tahoma" pitchFamily="34" charset="0"/>
              </a:rPr>
              <a:t>, </a:t>
            </a:r>
            <a:r>
              <a:rPr lang="sr-Cyrl-CS" dirty="0" smtClean="0">
                <a:latin typeface="Tahoma" pitchFamily="34" charset="0"/>
                <a:cs typeface="Tahoma" pitchFamily="34" charset="0"/>
              </a:rPr>
              <a:t>фунгициди</a:t>
            </a:r>
            <a:r>
              <a:rPr lang="en-US" dirty="0" smtClean="0">
                <a:latin typeface="Tahoma" pitchFamily="34" charset="0"/>
                <a:cs typeface="Tahoma" pitchFamily="34" charset="0"/>
              </a:rPr>
              <a:t> – </a:t>
            </a:r>
            <a:r>
              <a:rPr lang="sr-Cyrl-CS" dirty="0" smtClean="0">
                <a:latin typeface="Tahoma" pitchFamily="34" charset="0"/>
                <a:cs typeface="Tahoma" pitchFamily="34" charset="0"/>
              </a:rPr>
              <a:t>у</a:t>
            </a:r>
            <a:r>
              <a:rPr lang="en-US" dirty="0" smtClean="0">
                <a:latin typeface="Tahoma" pitchFamily="34" charset="0"/>
                <a:cs typeface="Tahoma" pitchFamily="34" charset="0"/>
              </a:rPr>
              <a:t> </a:t>
            </a:r>
            <a:r>
              <a:rPr lang="sr-Cyrl-CS" dirty="0" smtClean="0">
                <a:latin typeface="Tahoma" pitchFamily="34" charset="0"/>
                <a:cs typeface="Tahoma" pitchFamily="34" charset="0"/>
              </a:rPr>
              <a:t>боји</a:t>
            </a:r>
            <a:r>
              <a:rPr lang="en-US" dirty="0" smtClean="0">
                <a:latin typeface="Tahoma" pitchFamily="34" charset="0"/>
                <a:cs typeface="Tahoma" pitchFamily="34" charset="0"/>
              </a:rPr>
              <a:t> </a:t>
            </a:r>
            <a:r>
              <a:rPr lang="sr-Cyrl-CS" dirty="0" smtClean="0">
                <a:latin typeface="Tahoma" pitchFamily="34" charset="0"/>
                <a:cs typeface="Tahoma" pitchFamily="34" charset="0"/>
              </a:rPr>
              <a:t>за</a:t>
            </a:r>
            <a:r>
              <a:rPr lang="en-US" dirty="0" smtClean="0">
                <a:latin typeface="Tahoma" pitchFamily="34" charset="0"/>
                <a:cs typeface="Tahoma" pitchFamily="34" charset="0"/>
              </a:rPr>
              <a:t> </a:t>
            </a:r>
            <a:r>
              <a:rPr lang="sr-Cyrl-CS" dirty="0" smtClean="0">
                <a:latin typeface="Tahoma" pitchFamily="34" charset="0"/>
                <a:cs typeface="Tahoma" pitchFamily="34" charset="0"/>
              </a:rPr>
              <a:t>бродове</a:t>
            </a:r>
            <a:r>
              <a:rPr lang="en-US" dirty="0" smtClean="0">
                <a:latin typeface="Tahoma" pitchFamily="34" charset="0"/>
                <a:cs typeface="Tahoma" pitchFamily="34" charset="0"/>
              </a:rPr>
              <a:t>- </a:t>
            </a:r>
            <a:r>
              <a:rPr lang="sr-Cyrl-CS" dirty="0" smtClean="0">
                <a:latin typeface="Tahoma" pitchFamily="34" charset="0"/>
                <a:cs typeface="Tahoma" pitchFamily="34" charset="0"/>
              </a:rPr>
              <a:t>трибутил</a:t>
            </a:r>
            <a:r>
              <a:rPr lang="en-US" dirty="0" smtClean="0">
                <a:latin typeface="Tahoma" pitchFamily="34" charset="0"/>
                <a:cs typeface="Tahoma" pitchFamily="34" charset="0"/>
              </a:rPr>
              <a:t> </a:t>
            </a:r>
            <a:r>
              <a:rPr lang="sr-Cyrl-CS" dirty="0" smtClean="0">
                <a:latin typeface="Tahoma" pitchFamily="34" charset="0"/>
                <a:cs typeface="Tahoma" pitchFamily="34" charset="0"/>
              </a:rPr>
              <a:t>калај</a:t>
            </a:r>
            <a:r>
              <a:rPr lang="en-US" dirty="0" smtClean="0">
                <a:latin typeface="Tahoma" pitchFamily="34" charset="0"/>
                <a:cs typeface="Tahoma" pitchFamily="34" charset="0"/>
              </a:rPr>
              <a:t>…)</a:t>
            </a:r>
          </a:p>
          <a:p>
            <a:pPr marL="0" indent="0" eaLnBrk="1" hangingPunct="1">
              <a:buNone/>
            </a:pPr>
            <a:r>
              <a:rPr lang="sr-Cyrl-CS" dirty="0" smtClean="0">
                <a:latin typeface="Tahoma" pitchFamily="34" charset="0"/>
                <a:cs typeface="Tahoma" pitchFamily="34" charset="0"/>
              </a:rPr>
              <a:t>сува</a:t>
            </a:r>
            <a:r>
              <a:rPr lang="en-US" dirty="0" smtClean="0">
                <a:latin typeface="Tahoma" pitchFamily="34" charset="0"/>
                <a:cs typeface="Tahoma" pitchFamily="34" charset="0"/>
              </a:rPr>
              <a:t> </a:t>
            </a:r>
            <a:r>
              <a:rPr lang="sr-Cyrl-CS" dirty="0" smtClean="0">
                <a:latin typeface="Tahoma" pitchFamily="34" charset="0"/>
                <a:cs typeface="Tahoma" pitchFamily="34" charset="0"/>
              </a:rPr>
              <a:t>и</a:t>
            </a:r>
            <a:r>
              <a:rPr lang="en-US" dirty="0" smtClean="0">
                <a:latin typeface="Tahoma" pitchFamily="34" charset="0"/>
                <a:cs typeface="Tahoma" pitchFamily="34" charset="0"/>
              </a:rPr>
              <a:t> </a:t>
            </a:r>
            <a:r>
              <a:rPr lang="sr-Cyrl-CS" dirty="0" smtClean="0">
                <a:latin typeface="Tahoma" pitchFamily="34" charset="0"/>
                <a:cs typeface="Tahoma" pitchFamily="34" charset="0"/>
              </a:rPr>
              <a:t>влажна</a:t>
            </a:r>
            <a:r>
              <a:rPr lang="en-US" dirty="0" smtClean="0">
                <a:latin typeface="Tahoma" pitchFamily="34" charset="0"/>
                <a:cs typeface="Tahoma" pitchFamily="34" charset="0"/>
              </a:rPr>
              <a:t> </a:t>
            </a:r>
            <a:r>
              <a:rPr lang="sr-Cyrl-CS" dirty="0" smtClean="0">
                <a:latin typeface="Tahoma" pitchFamily="34" charset="0"/>
                <a:cs typeface="Tahoma" pitchFamily="34" charset="0"/>
              </a:rPr>
              <a:t>депозиција</a:t>
            </a:r>
            <a:r>
              <a:rPr lang="en-US" dirty="0" smtClean="0">
                <a:latin typeface="Tahoma" pitchFamily="34" charset="0"/>
                <a:cs typeface="Tahoma" pitchFamily="34" charset="0"/>
              </a:rPr>
              <a:t> </a:t>
            </a:r>
            <a:r>
              <a:rPr lang="sr-Cyrl-CS" dirty="0" smtClean="0">
                <a:latin typeface="Tahoma" pitchFamily="34" charset="0"/>
                <a:cs typeface="Tahoma" pitchFamily="34" charset="0"/>
              </a:rPr>
              <a:t>из</a:t>
            </a:r>
            <a:r>
              <a:rPr lang="en-US" dirty="0" smtClean="0">
                <a:latin typeface="Tahoma" pitchFamily="34" charset="0"/>
                <a:cs typeface="Tahoma" pitchFamily="34" charset="0"/>
              </a:rPr>
              <a:t> </a:t>
            </a:r>
            <a:r>
              <a:rPr lang="sr-Cyrl-CS" dirty="0" smtClean="0">
                <a:latin typeface="Tahoma" pitchFamily="34" charset="0"/>
                <a:cs typeface="Tahoma" pitchFamily="34" charset="0"/>
              </a:rPr>
              <a:t>ваздуха</a:t>
            </a:r>
            <a:r>
              <a:rPr lang="en-US" dirty="0" smtClean="0">
                <a:latin typeface="Tahoma" pitchFamily="34" charset="0"/>
                <a:cs typeface="Tahoma" pitchFamily="34" charset="0"/>
              </a:rPr>
              <a:t> (</a:t>
            </a:r>
            <a:r>
              <a:rPr lang="sr-Cyrl-CS" dirty="0" smtClean="0">
                <a:latin typeface="Tahoma" pitchFamily="34" charset="0"/>
                <a:cs typeface="Tahoma" pitchFamily="34" charset="0"/>
              </a:rPr>
              <a:t>запрашивање</a:t>
            </a:r>
            <a:r>
              <a:rPr lang="en-US" dirty="0" smtClean="0">
                <a:latin typeface="Tahoma" pitchFamily="34" charset="0"/>
                <a:cs typeface="Tahoma" pitchFamily="34" charset="0"/>
              </a:rPr>
              <a:t> </a:t>
            </a:r>
            <a:r>
              <a:rPr lang="sr-Cyrl-CS" dirty="0" smtClean="0">
                <a:latin typeface="Tahoma" pitchFamily="34" charset="0"/>
                <a:cs typeface="Tahoma" pitchFamily="34" charset="0"/>
              </a:rPr>
              <a:t>биоцидима</a:t>
            </a:r>
            <a:r>
              <a:rPr lang="en-US" dirty="0" smtClean="0">
                <a:latin typeface="Tahoma" pitchFamily="34" charset="0"/>
                <a:cs typeface="Tahoma" pitchFamily="34" charset="0"/>
              </a:rPr>
              <a:t>)</a:t>
            </a:r>
          </a:p>
          <a:p>
            <a:pPr eaLnBrk="1" hangingPunct="1"/>
            <a:endParaRPr lang="en-US" dirty="0" smtClean="0">
              <a:latin typeface="Tahoma" pitchFamily="34" charset="0"/>
              <a:cs typeface="Tahoma" pitchFamily="34" charset="0"/>
            </a:endParaRPr>
          </a:p>
        </p:txBody>
      </p:sp>
    </p:spTree>
    <p:extLst>
      <p:ext uri="{BB962C8B-B14F-4D97-AF65-F5344CB8AC3E}">
        <p14:creationId xmlns:p14="http://schemas.microsoft.com/office/powerpoint/2010/main" val="80015488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46435" name="Content Placeholder 2"/>
          <p:cNvSpPr>
            <a:spLocks noGrp="1"/>
          </p:cNvSpPr>
          <p:nvPr>
            <p:ph idx="1"/>
          </p:nvPr>
        </p:nvSpPr>
        <p:spPr/>
        <p:txBody>
          <a:bodyPr/>
          <a:lstStyle/>
          <a:p>
            <a:pPr eaLnBrk="1" hangingPunct="1"/>
            <a:r>
              <a:rPr lang="sr-Latn-CS" sz="2800" smtClean="0"/>
              <a:t>Ефекат</a:t>
            </a:r>
            <a:r>
              <a:rPr lang="en-US" sz="2800" smtClean="0"/>
              <a:t> </a:t>
            </a:r>
            <a:r>
              <a:rPr lang="sr-Latn-CS" sz="2800" smtClean="0"/>
              <a:t>стаклене</a:t>
            </a:r>
            <a:r>
              <a:rPr lang="en-US" sz="2800" smtClean="0"/>
              <a:t> </a:t>
            </a:r>
            <a:r>
              <a:rPr lang="sr-Latn-CS" sz="2800" smtClean="0"/>
              <a:t>баште</a:t>
            </a:r>
            <a:r>
              <a:rPr lang="en-US" sz="2800" smtClean="0"/>
              <a:t> </a:t>
            </a:r>
            <a:r>
              <a:rPr lang="sr-Latn-CS" sz="2800" smtClean="0"/>
              <a:t>је</a:t>
            </a:r>
            <a:r>
              <a:rPr lang="en-US" sz="2800" smtClean="0"/>
              <a:t> </a:t>
            </a:r>
            <a:r>
              <a:rPr lang="sr-Latn-CS" sz="2800" smtClean="0"/>
              <a:t>резултат</a:t>
            </a:r>
            <a:r>
              <a:rPr lang="en-US" sz="2800" smtClean="0"/>
              <a:t> </a:t>
            </a:r>
            <a:r>
              <a:rPr lang="sr-Latn-CS" sz="2800" smtClean="0"/>
              <a:t>интеракције</a:t>
            </a:r>
            <a:r>
              <a:rPr lang="en-US" sz="2800" smtClean="0"/>
              <a:t> </a:t>
            </a:r>
            <a:r>
              <a:rPr lang="sr-Latn-CS" sz="2800" smtClean="0"/>
              <a:t>Сунчевог</a:t>
            </a:r>
            <a:r>
              <a:rPr lang="en-US" sz="2800" smtClean="0"/>
              <a:t> </a:t>
            </a:r>
            <a:r>
              <a:rPr lang="sr-Latn-CS" sz="2800" smtClean="0"/>
              <a:t>зрачења</a:t>
            </a:r>
            <a:r>
              <a:rPr lang="en-US" sz="2800" smtClean="0"/>
              <a:t> </a:t>
            </a:r>
            <a:r>
              <a:rPr lang="sr-Latn-CS" sz="2800" smtClean="0"/>
              <a:t>и</a:t>
            </a:r>
            <a:r>
              <a:rPr lang="en-US" sz="2800" smtClean="0"/>
              <a:t> </a:t>
            </a:r>
            <a:r>
              <a:rPr lang="sr-Latn-CS" sz="2800" smtClean="0"/>
              <a:t>Земљине</a:t>
            </a:r>
            <a:r>
              <a:rPr lang="en-US" sz="2800" smtClean="0"/>
              <a:t> </a:t>
            </a:r>
            <a:r>
              <a:rPr lang="sr-Latn-CS" sz="2800" smtClean="0"/>
              <a:t>атмосфере</a:t>
            </a:r>
            <a:r>
              <a:rPr lang="en-US" sz="2800" smtClean="0"/>
              <a:t>. </a:t>
            </a:r>
            <a:endParaRPr lang="sr-Latn-CS" sz="2800" smtClean="0"/>
          </a:p>
          <a:p>
            <a:pPr eaLnBrk="1" hangingPunct="1"/>
            <a:r>
              <a:rPr lang="sr-Latn-CS" sz="2800" smtClean="0"/>
              <a:t>Овај</a:t>
            </a:r>
            <a:r>
              <a:rPr lang="en-US" sz="2800" smtClean="0"/>
              <a:t> </a:t>
            </a:r>
            <a:r>
              <a:rPr lang="sr-Latn-CS" sz="2800" smtClean="0"/>
              <a:t>ефекат</a:t>
            </a:r>
            <a:r>
              <a:rPr lang="en-US" sz="2800" smtClean="0"/>
              <a:t> </a:t>
            </a:r>
            <a:r>
              <a:rPr lang="sr-Latn-CS" sz="2800" smtClean="0"/>
              <a:t>је</a:t>
            </a:r>
            <a:r>
              <a:rPr lang="en-US" sz="2800" smtClean="0"/>
              <a:t> </a:t>
            </a:r>
            <a:r>
              <a:rPr lang="sr-Latn-CS" sz="2800" smtClean="0"/>
              <a:t>природан</a:t>
            </a:r>
            <a:r>
              <a:rPr lang="en-US" sz="2800" smtClean="0"/>
              <a:t> </a:t>
            </a:r>
            <a:r>
              <a:rPr lang="sr-Latn-CS" sz="2800" smtClean="0"/>
              <a:t>и</a:t>
            </a:r>
            <a:r>
              <a:rPr lang="en-US" sz="2800" smtClean="0"/>
              <a:t> </a:t>
            </a:r>
            <a:r>
              <a:rPr lang="sr-Latn-CS" sz="2800" smtClean="0"/>
              <a:t>без</a:t>
            </a:r>
            <a:r>
              <a:rPr lang="en-US" sz="2800" smtClean="0"/>
              <a:t> </a:t>
            </a:r>
            <a:r>
              <a:rPr lang="sr-Latn-CS" sz="2800" smtClean="0"/>
              <a:t>постојања</a:t>
            </a:r>
            <a:r>
              <a:rPr lang="en-US" sz="2800" smtClean="0"/>
              <a:t> </a:t>
            </a:r>
            <a:r>
              <a:rPr lang="sr-Latn-CS" sz="2800" smtClean="0"/>
              <a:t>овог</a:t>
            </a:r>
            <a:r>
              <a:rPr lang="en-US" sz="2800" smtClean="0"/>
              <a:t> </a:t>
            </a:r>
            <a:r>
              <a:rPr lang="sr-Latn-CS" sz="2800" smtClean="0"/>
              <a:t>феномена</a:t>
            </a:r>
            <a:r>
              <a:rPr lang="en-US" sz="2800" smtClean="0"/>
              <a:t> </a:t>
            </a:r>
            <a:r>
              <a:rPr lang="sr-Latn-CS" sz="2800" smtClean="0"/>
              <a:t>на</a:t>
            </a:r>
            <a:r>
              <a:rPr lang="en-US" sz="2800" smtClean="0"/>
              <a:t> </a:t>
            </a:r>
            <a:r>
              <a:rPr lang="sr-Latn-CS" sz="2800" smtClean="0"/>
              <a:t>Земљи</a:t>
            </a:r>
            <a:r>
              <a:rPr lang="en-US" sz="2800" smtClean="0"/>
              <a:t> </a:t>
            </a:r>
            <a:r>
              <a:rPr lang="sr-Latn-CS" sz="2800" smtClean="0"/>
              <a:t>не</a:t>
            </a:r>
            <a:r>
              <a:rPr lang="en-US" sz="2800" smtClean="0"/>
              <a:t> </a:t>
            </a:r>
            <a:r>
              <a:rPr lang="sr-Latn-CS" sz="2800" smtClean="0"/>
              <a:t>би</a:t>
            </a:r>
            <a:r>
              <a:rPr lang="en-US" sz="2800" smtClean="0"/>
              <a:t> </a:t>
            </a:r>
            <a:r>
              <a:rPr lang="sr-Latn-CS" sz="2800" smtClean="0"/>
              <a:t>био</a:t>
            </a:r>
            <a:r>
              <a:rPr lang="en-US" sz="2800" smtClean="0"/>
              <a:t> </a:t>
            </a:r>
            <a:r>
              <a:rPr lang="sr-Latn-CS" sz="2800" smtClean="0"/>
              <a:t>могућ</a:t>
            </a:r>
            <a:r>
              <a:rPr lang="en-US" sz="2800" smtClean="0"/>
              <a:t> </a:t>
            </a:r>
            <a:r>
              <a:rPr lang="sr-Latn-CS" sz="2800" smtClean="0"/>
              <a:t>живот</a:t>
            </a:r>
            <a:r>
              <a:rPr lang="en-US" sz="2800" smtClean="0"/>
              <a:t>. </a:t>
            </a:r>
          </a:p>
          <a:p>
            <a:pPr eaLnBrk="1" hangingPunct="1"/>
            <a:r>
              <a:rPr lang="sr-Latn-CS" sz="2800" smtClean="0"/>
              <a:t>Топлотна</a:t>
            </a:r>
            <a:r>
              <a:rPr lang="en-US" sz="2800" smtClean="0"/>
              <a:t> </a:t>
            </a:r>
            <a:r>
              <a:rPr lang="sr-Latn-CS" sz="2800" smtClean="0"/>
              <a:t>енергија</a:t>
            </a:r>
            <a:r>
              <a:rPr lang="en-US" sz="2800" smtClean="0"/>
              <a:t> </a:t>
            </a:r>
            <a:r>
              <a:rPr lang="sr-Latn-CS" sz="2800" smtClean="0"/>
              <a:t>апсорбована</a:t>
            </a:r>
            <a:r>
              <a:rPr lang="en-US" sz="2800" smtClean="0"/>
              <a:t> </a:t>
            </a:r>
            <a:r>
              <a:rPr lang="sr-Latn-CS" sz="2800" smtClean="0"/>
              <a:t>и</a:t>
            </a:r>
            <a:r>
              <a:rPr lang="en-US" sz="2800" smtClean="0"/>
              <a:t> </a:t>
            </a:r>
            <a:r>
              <a:rPr lang="sr-Latn-CS" sz="2800" smtClean="0"/>
              <a:t>одбијена</a:t>
            </a:r>
            <a:r>
              <a:rPr lang="en-US" sz="2800" smtClean="0"/>
              <a:t> </a:t>
            </a:r>
            <a:r>
              <a:rPr lang="sr-Latn-CS" sz="2800" smtClean="0"/>
              <a:t>од</a:t>
            </a:r>
            <a:r>
              <a:rPr lang="en-US" sz="2800" smtClean="0"/>
              <a:t> </a:t>
            </a:r>
            <a:r>
              <a:rPr lang="sr-Latn-CS" sz="2800" smtClean="0"/>
              <a:t>Земљине</a:t>
            </a:r>
            <a:r>
              <a:rPr lang="en-US" sz="2800" smtClean="0"/>
              <a:t> </a:t>
            </a:r>
            <a:r>
              <a:rPr lang="sr-Latn-CS" sz="2800" smtClean="0"/>
              <a:t>површине</a:t>
            </a:r>
            <a:r>
              <a:rPr lang="en-US" sz="2800" smtClean="0"/>
              <a:t> </a:t>
            </a:r>
            <a:r>
              <a:rPr lang="sr-Latn-CS" sz="2800" smtClean="0"/>
              <a:t>лако</a:t>
            </a:r>
            <a:r>
              <a:rPr lang="en-US" sz="2800" smtClean="0"/>
              <a:t> </a:t>
            </a:r>
            <a:r>
              <a:rPr lang="sr-Latn-CS" sz="2800" smtClean="0"/>
              <a:t>би</a:t>
            </a:r>
            <a:r>
              <a:rPr lang="en-US" sz="2800" smtClean="0"/>
              <a:t> </a:t>
            </a:r>
            <a:r>
              <a:rPr lang="sr-Latn-CS" sz="2800" smtClean="0"/>
              <a:t>се</a:t>
            </a:r>
            <a:r>
              <a:rPr lang="en-US" sz="2800" smtClean="0"/>
              <a:t> </a:t>
            </a:r>
            <a:r>
              <a:rPr lang="sr-Latn-CS" sz="2800" smtClean="0"/>
              <a:t>вратила</a:t>
            </a:r>
            <a:r>
              <a:rPr lang="en-US" sz="2800" smtClean="0"/>
              <a:t> </a:t>
            </a:r>
            <a:r>
              <a:rPr lang="sr-Latn-CS" sz="2800" smtClean="0"/>
              <a:t>назад</a:t>
            </a:r>
            <a:r>
              <a:rPr lang="en-US" sz="2800" smtClean="0"/>
              <a:t> </a:t>
            </a:r>
            <a:r>
              <a:rPr lang="sr-Latn-CS" sz="2800" smtClean="0"/>
              <a:t>у</a:t>
            </a:r>
            <a:r>
              <a:rPr lang="en-US" sz="2800" smtClean="0"/>
              <a:t> </a:t>
            </a:r>
            <a:r>
              <a:rPr lang="sr-Latn-CS" sz="2800" smtClean="0"/>
              <a:t>свемир</a:t>
            </a:r>
            <a:r>
              <a:rPr lang="en-US" sz="2800" smtClean="0"/>
              <a:t> </a:t>
            </a:r>
            <a:r>
              <a:rPr lang="sr-Latn-CS" sz="2800" smtClean="0"/>
              <a:t>па</a:t>
            </a:r>
            <a:r>
              <a:rPr lang="en-US" sz="2800" smtClean="0"/>
              <a:t> </a:t>
            </a:r>
            <a:r>
              <a:rPr lang="sr-Latn-CS" sz="2800" smtClean="0"/>
              <a:t>би</a:t>
            </a:r>
            <a:r>
              <a:rPr lang="en-US" sz="2800" smtClean="0"/>
              <a:t> </a:t>
            </a:r>
            <a:r>
              <a:rPr lang="sr-Latn-CS" sz="2800" smtClean="0"/>
              <a:t>просечна</a:t>
            </a:r>
            <a:r>
              <a:rPr lang="en-US" sz="2800" smtClean="0"/>
              <a:t> </a:t>
            </a:r>
            <a:r>
              <a:rPr lang="sr-Latn-CS" sz="2800" smtClean="0"/>
              <a:t>температура</a:t>
            </a:r>
            <a:r>
              <a:rPr lang="en-US" sz="2800" smtClean="0"/>
              <a:t> </a:t>
            </a:r>
            <a:r>
              <a:rPr lang="sr-Latn-CS" sz="2800" smtClean="0"/>
              <a:t>на</a:t>
            </a:r>
            <a:r>
              <a:rPr lang="en-US" sz="2800" smtClean="0"/>
              <a:t> </a:t>
            </a:r>
            <a:r>
              <a:rPr lang="sr-Latn-CS" sz="2800" smtClean="0"/>
              <a:t>Земљиној</a:t>
            </a:r>
            <a:r>
              <a:rPr lang="en-US" sz="2800" smtClean="0"/>
              <a:t> </a:t>
            </a:r>
            <a:r>
              <a:rPr lang="sr-Latn-CS" sz="2800" smtClean="0"/>
              <a:t>површини</a:t>
            </a:r>
            <a:r>
              <a:rPr lang="en-US" sz="2800" smtClean="0"/>
              <a:t> </a:t>
            </a:r>
            <a:r>
              <a:rPr lang="sr-Latn-CS" sz="2800" smtClean="0"/>
              <a:t>била</a:t>
            </a:r>
            <a:r>
              <a:rPr lang="en-US" sz="2800" smtClean="0"/>
              <a:t> </a:t>
            </a:r>
            <a:r>
              <a:rPr lang="sr-Latn-CS" sz="2800" smtClean="0"/>
              <a:t>око</a:t>
            </a:r>
            <a:r>
              <a:rPr lang="en-US" sz="2800" smtClean="0"/>
              <a:t>  </a:t>
            </a:r>
            <a:r>
              <a:rPr lang="sr-Latn-CS" sz="2800" smtClean="0"/>
              <a:t>минус</a:t>
            </a:r>
            <a:r>
              <a:rPr lang="en-US" sz="2800" smtClean="0"/>
              <a:t> 19 </a:t>
            </a:r>
            <a:r>
              <a:rPr lang="sr-Latn-CS" sz="2800" smtClean="0"/>
              <a:t>степени</a:t>
            </a:r>
            <a:r>
              <a:rPr lang="en-US" sz="2800" smtClean="0"/>
              <a:t> </a:t>
            </a:r>
            <a:r>
              <a:rPr lang="sr-Latn-CS" sz="2800" smtClean="0"/>
              <a:t>за</a:t>
            </a:r>
            <a:r>
              <a:rPr lang="en-US" sz="2800" smtClean="0"/>
              <a:t> </a:t>
            </a:r>
            <a:r>
              <a:rPr lang="sr-Latn-CS" sz="2800" smtClean="0"/>
              <a:t>разлику</a:t>
            </a:r>
            <a:r>
              <a:rPr lang="en-US" sz="2800" smtClean="0"/>
              <a:t> </a:t>
            </a:r>
            <a:r>
              <a:rPr lang="sr-Latn-CS" sz="2800" smtClean="0"/>
              <a:t>од</a:t>
            </a:r>
            <a:r>
              <a:rPr lang="en-US" sz="2800" smtClean="0"/>
              <a:t> </a:t>
            </a:r>
            <a:r>
              <a:rPr lang="sr-Latn-CS" sz="2800" smtClean="0"/>
              <a:t>садашњих</a:t>
            </a:r>
            <a:r>
              <a:rPr lang="en-US" sz="2800" smtClean="0"/>
              <a:t> </a:t>
            </a:r>
            <a:r>
              <a:rPr lang="sr-Latn-CS" sz="2800" smtClean="0"/>
              <a:t>+</a:t>
            </a:r>
            <a:r>
              <a:rPr lang="en-US" sz="2800" smtClean="0"/>
              <a:t>15 </a:t>
            </a:r>
            <a:r>
              <a:rPr lang="sr-Latn-CS" sz="2800" smtClean="0"/>
              <a:t>степени</a:t>
            </a:r>
            <a:r>
              <a:rPr lang="en-US" sz="2800" smtClean="0"/>
              <a:t>.</a:t>
            </a:r>
          </a:p>
          <a:p>
            <a:pPr eaLnBrk="1" hangingPunct="1"/>
            <a:endParaRPr lang="en-US" smtClean="0"/>
          </a:p>
        </p:txBody>
      </p:sp>
    </p:spTree>
    <p:extLst>
      <p:ext uri="{BB962C8B-B14F-4D97-AF65-F5344CB8AC3E}">
        <p14:creationId xmlns:p14="http://schemas.microsoft.com/office/powerpoint/2010/main" val="239672949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47459" name="Content Placeholder 2"/>
          <p:cNvSpPr>
            <a:spLocks noGrp="1"/>
          </p:cNvSpPr>
          <p:nvPr>
            <p:ph idx="1"/>
          </p:nvPr>
        </p:nvSpPr>
        <p:spPr/>
        <p:txBody>
          <a:bodyPr/>
          <a:lstStyle/>
          <a:p>
            <a:pPr eaLnBrk="1" hangingPunct="1"/>
            <a:r>
              <a:rPr lang="en-US" sz="2800" smtClean="0"/>
              <a:t>26% </a:t>
            </a:r>
            <a:r>
              <a:rPr lang="sr-Latn-CS" sz="2800" smtClean="0"/>
              <a:t>Сунчевог</a:t>
            </a:r>
            <a:r>
              <a:rPr lang="en-US" sz="2800" smtClean="0"/>
              <a:t> </a:t>
            </a:r>
            <a:r>
              <a:rPr lang="sr-Latn-CS" sz="2800" smtClean="0"/>
              <a:t>зрачења</a:t>
            </a:r>
            <a:r>
              <a:rPr lang="en-US" sz="2800" smtClean="0"/>
              <a:t> </a:t>
            </a:r>
            <a:r>
              <a:rPr lang="sr-Latn-CS" sz="2800" smtClean="0"/>
              <a:t>се</a:t>
            </a:r>
            <a:r>
              <a:rPr lang="en-US" sz="2800" smtClean="0"/>
              <a:t> </a:t>
            </a:r>
            <a:r>
              <a:rPr lang="sr-Latn-CS" sz="2800" smtClean="0"/>
              <a:t>рефлектује</a:t>
            </a:r>
            <a:r>
              <a:rPr lang="en-US" sz="2800" smtClean="0"/>
              <a:t> </a:t>
            </a:r>
            <a:r>
              <a:rPr lang="sr-Latn-CS" sz="2800" smtClean="0"/>
              <a:t>од</a:t>
            </a:r>
            <a:r>
              <a:rPr lang="en-US" sz="2800" smtClean="0"/>
              <a:t> </a:t>
            </a:r>
            <a:r>
              <a:rPr lang="sr-Latn-CS" sz="2800" smtClean="0"/>
              <a:t>облака</a:t>
            </a:r>
            <a:r>
              <a:rPr lang="en-US" sz="2800" smtClean="0"/>
              <a:t> </a:t>
            </a:r>
            <a:r>
              <a:rPr lang="sr-Latn-CS" sz="2800" smtClean="0"/>
              <a:t>назад</a:t>
            </a:r>
            <a:r>
              <a:rPr lang="en-US" sz="2800" smtClean="0"/>
              <a:t> </a:t>
            </a:r>
            <a:r>
              <a:rPr lang="sr-Latn-CS" sz="2800" smtClean="0"/>
              <a:t>у</a:t>
            </a:r>
            <a:r>
              <a:rPr lang="en-US" sz="2800" smtClean="0"/>
              <a:t> </a:t>
            </a:r>
            <a:r>
              <a:rPr lang="sr-Latn-CS" sz="2800" smtClean="0"/>
              <a:t>свемир</a:t>
            </a:r>
            <a:r>
              <a:rPr lang="en-US" sz="2800" smtClean="0"/>
              <a:t>.  </a:t>
            </a:r>
          </a:p>
          <a:p>
            <a:pPr eaLnBrk="1" hangingPunct="1"/>
            <a:r>
              <a:rPr lang="en-US" sz="2800" smtClean="0"/>
              <a:t>19% </a:t>
            </a:r>
            <a:r>
              <a:rPr lang="sr-Latn-CS" sz="2800" smtClean="0"/>
              <a:t>енергије</a:t>
            </a:r>
            <a:r>
              <a:rPr lang="en-US" sz="2800" smtClean="0"/>
              <a:t> </a:t>
            </a:r>
            <a:r>
              <a:rPr lang="sr-Latn-CS" sz="2800" smtClean="0"/>
              <a:t>апсорбују</a:t>
            </a:r>
            <a:r>
              <a:rPr lang="en-US" sz="2800" smtClean="0"/>
              <a:t> </a:t>
            </a:r>
            <a:r>
              <a:rPr lang="sr-Latn-CS" sz="2800" smtClean="0"/>
              <a:t>облаци</a:t>
            </a:r>
            <a:r>
              <a:rPr lang="en-US" sz="2800" smtClean="0"/>
              <a:t>, </a:t>
            </a:r>
            <a:r>
              <a:rPr lang="sr-Latn-CS" sz="2800" smtClean="0"/>
              <a:t>гасови</a:t>
            </a:r>
            <a:r>
              <a:rPr lang="en-US" sz="2800" smtClean="0"/>
              <a:t> </a:t>
            </a:r>
            <a:r>
              <a:rPr lang="sr-Latn-CS" sz="2800" smtClean="0"/>
              <a:t>и</a:t>
            </a:r>
            <a:r>
              <a:rPr lang="en-US" sz="2800" smtClean="0"/>
              <a:t> </a:t>
            </a:r>
            <a:r>
              <a:rPr lang="sr-Latn-CS" sz="2800" smtClean="0"/>
              <a:t>честице</a:t>
            </a:r>
            <a:endParaRPr lang="en-US" sz="2800" smtClean="0"/>
          </a:p>
          <a:p>
            <a:pPr eaLnBrk="1" hangingPunct="1"/>
            <a:r>
              <a:rPr lang="en-US" sz="2800" smtClean="0"/>
              <a:t>4% </a:t>
            </a:r>
            <a:r>
              <a:rPr lang="sr-Latn-CS" sz="2800" smtClean="0"/>
              <a:t>се</a:t>
            </a:r>
            <a:r>
              <a:rPr lang="en-US" sz="2800" smtClean="0"/>
              <a:t> </a:t>
            </a:r>
            <a:r>
              <a:rPr lang="sr-Latn-CS" sz="2800" smtClean="0"/>
              <a:t>рефлектује</a:t>
            </a:r>
            <a:r>
              <a:rPr lang="en-US" sz="2800" smtClean="0"/>
              <a:t> </a:t>
            </a:r>
            <a:r>
              <a:rPr lang="sr-Latn-CS" sz="2800" smtClean="0"/>
              <a:t>са</a:t>
            </a:r>
            <a:r>
              <a:rPr lang="en-US" sz="2800" smtClean="0"/>
              <a:t> </a:t>
            </a:r>
            <a:r>
              <a:rPr lang="sr-Latn-CS" sz="2800" smtClean="0"/>
              <a:t>површине</a:t>
            </a:r>
            <a:r>
              <a:rPr lang="en-US" sz="2800" smtClean="0"/>
              <a:t> </a:t>
            </a:r>
            <a:r>
              <a:rPr lang="sr-Latn-CS" sz="2800" smtClean="0"/>
              <a:t>Земље</a:t>
            </a:r>
            <a:r>
              <a:rPr lang="en-US" sz="2800" smtClean="0"/>
              <a:t> </a:t>
            </a:r>
            <a:r>
              <a:rPr lang="sr-Latn-CS" sz="2800" smtClean="0"/>
              <a:t>у</a:t>
            </a:r>
            <a:r>
              <a:rPr lang="en-US" sz="2800" smtClean="0"/>
              <a:t> </a:t>
            </a:r>
            <a:r>
              <a:rPr lang="sr-Latn-CS" sz="2800" smtClean="0"/>
              <a:t>свемир</a:t>
            </a:r>
            <a:endParaRPr lang="en-US" sz="2800" smtClean="0"/>
          </a:p>
          <a:p>
            <a:pPr eaLnBrk="1" hangingPunct="1"/>
            <a:r>
              <a:rPr lang="en-US" sz="2800" smtClean="0"/>
              <a:t>51% </a:t>
            </a:r>
            <a:r>
              <a:rPr lang="sr-Latn-CS" sz="2800" smtClean="0"/>
              <a:t>стиже</a:t>
            </a:r>
            <a:r>
              <a:rPr lang="en-US" sz="2800" smtClean="0"/>
              <a:t> </a:t>
            </a:r>
            <a:r>
              <a:rPr lang="sr-Latn-CS" sz="2800" smtClean="0"/>
              <a:t>на</a:t>
            </a:r>
            <a:r>
              <a:rPr lang="en-US" sz="2800" smtClean="0"/>
              <a:t> </a:t>
            </a:r>
            <a:r>
              <a:rPr lang="sr-Latn-CS" sz="2800" smtClean="0"/>
              <a:t>Земљу</a:t>
            </a:r>
            <a:r>
              <a:rPr lang="en-US" sz="2800" smtClean="0"/>
              <a:t> </a:t>
            </a:r>
            <a:r>
              <a:rPr lang="sr-Latn-CS" sz="2800" smtClean="0"/>
              <a:t>и</a:t>
            </a:r>
            <a:r>
              <a:rPr lang="en-US" sz="2800" smtClean="0"/>
              <a:t> </a:t>
            </a:r>
            <a:r>
              <a:rPr lang="sr-Latn-CS" sz="2800" smtClean="0"/>
              <a:t>распоредјује</a:t>
            </a:r>
            <a:r>
              <a:rPr lang="en-US" sz="2800" smtClean="0"/>
              <a:t> </a:t>
            </a:r>
            <a:r>
              <a:rPr lang="sr-Latn-CS" sz="2800" smtClean="0"/>
              <a:t>се</a:t>
            </a:r>
            <a:r>
              <a:rPr lang="en-US" sz="2800" smtClean="0"/>
              <a:t> </a:t>
            </a:r>
            <a:r>
              <a:rPr lang="sr-Latn-CS" sz="2800" smtClean="0"/>
              <a:t>на</a:t>
            </a:r>
            <a:r>
              <a:rPr lang="en-US" sz="2800" smtClean="0"/>
              <a:t>: </a:t>
            </a:r>
            <a:r>
              <a:rPr lang="sr-Latn-CS" sz="2800" smtClean="0"/>
              <a:t>загревање</a:t>
            </a:r>
            <a:r>
              <a:rPr lang="en-US" sz="2800" smtClean="0"/>
              <a:t> </a:t>
            </a:r>
            <a:r>
              <a:rPr lang="sr-Latn-CS" sz="2800" smtClean="0"/>
              <a:t>околине</a:t>
            </a:r>
            <a:r>
              <a:rPr lang="en-US" sz="2800" smtClean="0"/>
              <a:t>,</a:t>
            </a:r>
            <a:r>
              <a:rPr lang="sr-Latn-CS" sz="2800" smtClean="0"/>
              <a:t>отопљавање</a:t>
            </a:r>
            <a:r>
              <a:rPr lang="en-US" sz="2800" smtClean="0"/>
              <a:t> </a:t>
            </a:r>
            <a:r>
              <a:rPr lang="sr-Latn-CS" sz="2800" smtClean="0"/>
              <a:t>снега</a:t>
            </a:r>
            <a:r>
              <a:rPr lang="en-US" sz="2800" smtClean="0"/>
              <a:t> </a:t>
            </a:r>
            <a:r>
              <a:rPr lang="sr-Latn-CS" sz="2800" smtClean="0"/>
              <a:t>и</a:t>
            </a:r>
            <a:r>
              <a:rPr lang="en-US" sz="2800" smtClean="0"/>
              <a:t> </a:t>
            </a:r>
            <a:r>
              <a:rPr lang="sr-Latn-CS" sz="2800" smtClean="0"/>
              <a:t>леда</a:t>
            </a:r>
            <a:r>
              <a:rPr lang="en-US" sz="2800" smtClean="0"/>
              <a:t>, </a:t>
            </a:r>
            <a:r>
              <a:rPr lang="sr-Latn-CS" sz="2800" smtClean="0"/>
              <a:t>испаравање</a:t>
            </a:r>
            <a:r>
              <a:rPr lang="en-US" sz="2800" smtClean="0"/>
              <a:t> </a:t>
            </a:r>
            <a:r>
              <a:rPr lang="sr-Latn-CS" sz="2800" smtClean="0"/>
              <a:t>воде</a:t>
            </a:r>
            <a:r>
              <a:rPr lang="en-US" sz="2800" smtClean="0"/>
              <a:t> </a:t>
            </a:r>
            <a:r>
              <a:rPr lang="sr-Latn-CS" sz="2800" smtClean="0"/>
              <a:t>и</a:t>
            </a:r>
            <a:r>
              <a:rPr lang="en-US" sz="2800" smtClean="0"/>
              <a:t> </a:t>
            </a:r>
            <a:r>
              <a:rPr lang="sr-Latn-CS" sz="2800" smtClean="0"/>
              <a:t>фотосинтезу</a:t>
            </a:r>
            <a:r>
              <a:rPr lang="en-US" sz="2800" smtClean="0"/>
              <a:t>.</a:t>
            </a:r>
          </a:p>
          <a:p>
            <a:pPr eaLnBrk="1" hangingPunct="1"/>
            <a:endParaRPr lang="en-US" smtClean="0"/>
          </a:p>
        </p:txBody>
      </p:sp>
    </p:spTree>
    <p:extLst>
      <p:ext uri="{BB962C8B-B14F-4D97-AF65-F5344CB8AC3E}">
        <p14:creationId xmlns:p14="http://schemas.microsoft.com/office/powerpoint/2010/main" val="176432549"/>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48483" name="Content Placeholder 2"/>
          <p:cNvSpPr>
            <a:spLocks noGrp="1"/>
          </p:cNvSpPr>
          <p:nvPr>
            <p:ph idx="1"/>
          </p:nvPr>
        </p:nvSpPr>
        <p:spPr/>
        <p:txBody>
          <a:bodyPr/>
          <a:lstStyle/>
          <a:p>
            <a:pPr eaLnBrk="1" hangingPunct="1"/>
            <a:r>
              <a:rPr lang="sr-Latn-CS" sz="2800" smtClean="0"/>
              <a:t>Само</a:t>
            </a:r>
            <a:r>
              <a:rPr lang="en-US" sz="2800" smtClean="0"/>
              <a:t> </a:t>
            </a:r>
            <a:r>
              <a:rPr lang="sr-Latn-CS" sz="2800" smtClean="0"/>
              <a:t>мала</a:t>
            </a:r>
            <a:r>
              <a:rPr lang="en-US" sz="2800" smtClean="0"/>
              <a:t> </a:t>
            </a:r>
            <a:r>
              <a:rPr lang="sr-Latn-CS" sz="2800" smtClean="0"/>
              <a:t>количина</a:t>
            </a:r>
            <a:r>
              <a:rPr lang="en-US" sz="2800" smtClean="0"/>
              <a:t> </a:t>
            </a:r>
            <a:r>
              <a:rPr lang="sr-Latn-CS" sz="2800" smtClean="0"/>
              <a:t>овог</a:t>
            </a:r>
            <a:r>
              <a:rPr lang="en-US" sz="2800" smtClean="0"/>
              <a:t> </a:t>
            </a:r>
            <a:r>
              <a:rPr lang="sr-Latn-CS" sz="2800" smtClean="0"/>
              <a:t>зрачења</a:t>
            </a:r>
            <a:r>
              <a:rPr lang="en-US" sz="2800" smtClean="0"/>
              <a:t> </a:t>
            </a:r>
            <a:r>
              <a:rPr lang="sr-Latn-CS" sz="2800" smtClean="0"/>
              <a:t>одлази</a:t>
            </a:r>
            <a:r>
              <a:rPr lang="en-US" sz="2800" smtClean="0"/>
              <a:t> </a:t>
            </a:r>
            <a:r>
              <a:rPr lang="sr-Latn-CS" sz="2800" smtClean="0"/>
              <a:t>у</a:t>
            </a:r>
            <a:r>
              <a:rPr lang="en-US" sz="2800" smtClean="0"/>
              <a:t> </a:t>
            </a:r>
            <a:r>
              <a:rPr lang="sr-Latn-CS" sz="2800" smtClean="0"/>
              <a:t>свемир</a:t>
            </a:r>
            <a:r>
              <a:rPr lang="en-US" sz="2800" smtClean="0"/>
              <a:t> </a:t>
            </a:r>
            <a:r>
              <a:rPr lang="sr-Latn-CS" sz="2800" smtClean="0"/>
              <a:t>а</a:t>
            </a:r>
            <a:r>
              <a:rPr lang="en-US" sz="2800" smtClean="0"/>
              <a:t> </a:t>
            </a:r>
            <a:r>
              <a:rPr lang="sr-Latn-CS" sz="2800" smtClean="0"/>
              <a:t>највећи</a:t>
            </a:r>
            <a:r>
              <a:rPr lang="en-US" sz="2800" smtClean="0"/>
              <a:t> </a:t>
            </a:r>
            <a:r>
              <a:rPr lang="sr-Latn-CS" sz="2800" smtClean="0"/>
              <a:t>део</a:t>
            </a:r>
            <a:r>
              <a:rPr lang="en-US" sz="2800" smtClean="0"/>
              <a:t> </a:t>
            </a:r>
            <a:r>
              <a:rPr lang="sr-Latn-CS" sz="2800" smtClean="0"/>
              <a:t>апсорбују</a:t>
            </a:r>
            <a:r>
              <a:rPr lang="en-US" sz="2800" smtClean="0"/>
              <a:t> </a:t>
            </a:r>
            <a:r>
              <a:rPr lang="sr-Latn-CS" sz="2800" smtClean="0"/>
              <a:t>тзв</a:t>
            </a:r>
            <a:r>
              <a:rPr lang="en-US" sz="2800" smtClean="0"/>
              <a:t>. </a:t>
            </a:r>
            <a:r>
              <a:rPr lang="sr-Latn-CS" sz="2800" smtClean="0"/>
              <a:t>гасови</a:t>
            </a:r>
            <a:r>
              <a:rPr lang="en-US" sz="2800" smtClean="0"/>
              <a:t> </a:t>
            </a:r>
            <a:r>
              <a:rPr lang="sr-Latn-CS" sz="2800" smtClean="0"/>
              <a:t>стаклене</a:t>
            </a:r>
            <a:r>
              <a:rPr lang="en-US" sz="2800" smtClean="0"/>
              <a:t> </a:t>
            </a:r>
            <a:r>
              <a:rPr lang="sr-Latn-CS" sz="2800" smtClean="0"/>
              <a:t>баште</a:t>
            </a:r>
            <a:r>
              <a:rPr lang="en-US" sz="2800" smtClean="0"/>
              <a:t> </a:t>
            </a:r>
            <a:r>
              <a:rPr lang="sr-Latn-CS" sz="2800" smtClean="0"/>
              <a:t>у</a:t>
            </a:r>
            <a:r>
              <a:rPr lang="en-US" sz="2800" smtClean="0"/>
              <a:t> </a:t>
            </a:r>
            <a:r>
              <a:rPr lang="sr-Latn-CS" sz="2800" smtClean="0"/>
              <a:t>атмосфери</a:t>
            </a:r>
            <a:r>
              <a:rPr lang="en-US" sz="2800" smtClean="0"/>
              <a:t>.</a:t>
            </a:r>
          </a:p>
          <a:p>
            <a:pPr eaLnBrk="1" hangingPunct="1"/>
            <a:endParaRPr lang="en-US" smtClean="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068960"/>
            <a:ext cx="5018376" cy="3508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5146848"/>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49507" name="Content Placeholder 2"/>
          <p:cNvSpPr>
            <a:spLocks noGrp="1"/>
          </p:cNvSpPr>
          <p:nvPr>
            <p:ph idx="1"/>
          </p:nvPr>
        </p:nvSpPr>
        <p:spPr/>
        <p:txBody>
          <a:bodyPr/>
          <a:lstStyle/>
          <a:p>
            <a:pPr eaLnBrk="1" hangingPunct="1"/>
            <a:r>
              <a:rPr lang="sr-Latn-CS" sz="2800" smtClean="0"/>
              <a:t>Природна</a:t>
            </a:r>
            <a:r>
              <a:rPr lang="en-US" sz="2800" smtClean="0"/>
              <a:t> </a:t>
            </a:r>
            <a:r>
              <a:rPr lang="sr-Latn-CS" sz="2800" smtClean="0"/>
              <a:t>појава</a:t>
            </a:r>
            <a:r>
              <a:rPr lang="en-US" sz="2800" smtClean="0"/>
              <a:t> </a:t>
            </a:r>
            <a:r>
              <a:rPr lang="sr-Latn-CS" sz="2800" smtClean="0"/>
              <a:t>гасова</a:t>
            </a:r>
            <a:r>
              <a:rPr lang="en-US" sz="2800" smtClean="0"/>
              <a:t> </a:t>
            </a:r>
            <a:r>
              <a:rPr lang="sr-Latn-CS" sz="2800" smtClean="0"/>
              <a:t>са</a:t>
            </a:r>
            <a:r>
              <a:rPr lang="en-US" sz="2800" smtClean="0"/>
              <a:t> </a:t>
            </a:r>
            <a:r>
              <a:rPr lang="sr-Latn-CS" sz="2800" smtClean="0"/>
              <a:t>ефектом</a:t>
            </a:r>
            <a:r>
              <a:rPr lang="en-US" sz="2800" smtClean="0"/>
              <a:t> </a:t>
            </a:r>
            <a:r>
              <a:rPr lang="sr-Latn-CS" sz="2800" smtClean="0"/>
              <a:t>стаклене</a:t>
            </a:r>
            <a:r>
              <a:rPr lang="en-US" sz="2800" smtClean="0"/>
              <a:t> </a:t>
            </a:r>
            <a:r>
              <a:rPr lang="sr-Latn-CS" sz="2800" smtClean="0"/>
              <a:t>баште</a:t>
            </a:r>
            <a:r>
              <a:rPr lang="en-US" sz="2800" smtClean="0"/>
              <a:t>, </a:t>
            </a:r>
            <a:r>
              <a:rPr lang="sr-Latn-CS" sz="2800" smtClean="0"/>
              <a:t>пре</a:t>
            </a:r>
            <a:r>
              <a:rPr lang="en-US" sz="2800" smtClean="0"/>
              <a:t> </a:t>
            </a:r>
            <a:r>
              <a:rPr lang="sr-Latn-CS" sz="2800" smtClean="0"/>
              <a:t>свега</a:t>
            </a:r>
            <a:r>
              <a:rPr lang="en-US" sz="2800" smtClean="0"/>
              <a:t> </a:t>
            </a:r>
            <a:r>
              <a:rPr lang="sr-Latn-CS" sz="2800" smtClean="0"/>
              <a:t>водене</a:t>
            </a:r>
            <a:r>
              <a:rPr lang="en-US" sz="2800" smtClean="0"/>
              <a:t> </a:t>
            </a:r>
            <a:r>
              <a:rPr lang="sr-Latn-CS" sz="2800" smtClean="0"/>
              <a:t>паре</a:t>
            </a:r>
            <a:r>
              <a:rPr lang="en-US" sz="2800" smtClean="0"/>
              <a:t>, </a:t>
            </a:r>
            <a:r>
              <a:rPr lang="sr-Latn-CS" sz="2800" smtClean="0"/>
              <a:t>угљен</a:t>
            </a:r>
            <a:r>
              <a:rPr lang="en-US" sz="2800" smtClean="0"/>
              <a:t>-</a:t>
            </a:r>
            <a:r>
              <a:rPr lang="sr-Latn-CS" sz="2800" smtClean="0"/>
              <a:t>диоксида</a:t>
            </a:r>
            <a:r>
              <a:rPr lang="en-US" sz="2800" smtClean="0"/>
              <a:t> </a:t>
            </a:r>
            <a:r>
              <a:rPr lang="sr-Latn-CS" sz="2800" smtClean="0"/>
              <a:t>и</a:t>
            </a:r>
            <a:r>
              <a:rPr lang="en-US" sz="2800" smtClean="0"/>
              <a:t> </a:t>
            </a:r>
            <a:r>
              <a:rPr lang="sr-Latn-CS" sz="2800" smtClean="0"/>
              <a:t>гасова</a:t>
            </a:r>
            <a:r>
              <a:rPr lang="en-US" sz="2800" smtClean="0"/>
              <a:t> </a:t>
            </a:r>
            <a:r>
              <a:rPr lang="sr-Latn-CS" sz="2800" smtClean="0"/>
              <a:t>као</a:t>
            </a:r>
            <a:r>
              <a:rPr lang="en-US" sz="2800" smtClean="0"/>
              <a:t> </a:t>
            </a:r>
            <a:r>
              <a:rPr lang="sr-Latn-CS" sz="2800" smtClean="0"/>
              <a:t>што</a:t>
            </a:r>
            <a:r>
              <a:rPr lang="en-US" sz="2800" smtClean="0"/>
              <a:t> </a:t>
            </a:r>
            <a:r>
              <a:rPr lang="sr-Latn-CS" sz="2800" smtClean="0"/>
              <a:t>су</a:t>
            </a:r>
            <a:r>
              <a:rPr lang="en-US" sz="2800" smtClean="0"/>
              <a:t> </a:t>
            </a:r>
            <a:r>
              <a:rPr lang="sr-Latn-CS" sz="2800" smtClean="0"/>
              <a:t>метан</a:t>
            </a:r>
            <a:r>
              <a:rPr lang="en-US" sz="2800" smtClean="0"/>
              <a:t>, </a:t>
            </a:r>
            <a:r>
              <a:rPr lang="sr-Latn-CS" sz="2800" smtClean="0"/>
              <a:t>азот</a:t>
            </a:r>
            <a:r>
              <a:rPr lang="en-US" sz="2800" smtClean="0"/>
              <a:t>-</a:t>
            </a:r>
            <a:r>
              <a:rPr lang="sr-Latn-CS" sz="2800" smtClean="0"/>
              <a:t>субоксид</a:t>
            </a:r>
            <a:r>
              <a:rPr lang="en-US" sz="2800" smtClean="0"/>
              <a:t> </a:t>
            </a:r>
            <a:r>
              <a:rPr lang="sr-Latn-CS" sz="2800" smtClean="0"/>
              <a:t>и</a:t>
            </a:r>
            <a:r>
              <a:rPr lang="en-US" sz="2800" smtClean="0"/>
              <a:t> </a:t>
            </a:r>
            <a:r>
              <a:rPr lang="sr-Latn-CS" sz="2800" smtClean="0"/>
              <a:t>тропосферски</a:t>
            </a:r>
            <a:r>
              <a:rPr lang="en-US" sz="2800" smtClean="0"/>
              <a:t> </a:t>
            </a:r>
            <a:r>
              <a:rPr lang="sr-Latn-CS" sz="2800" smtClean="0"/>
              <a:t>озон</a:t>
            </a:r>
            <a:r>
              <a:rPr lang="en-US" sz="2800" smtClean="0"/>
              <a:t> </a:t>
            </a:r>
            <a:r>
              <a:rPr lang="sr-Latn-CS" sz="2800" smtClean="0"/>
              <a:t>дозвољава</a:t>
            </a:r>
            <a:r>
              <a:rPr lang="en-US" sz="2800" smtClean="0"/>
              <a:t> </a:t>
            </a:r>
            <a:r>
              <a:rPr lang="sr-Latn-CS" sz="2800" smtClean="0"/>
              <a:t>Сунчевој</a:t>
            </a:r>
            <a:r>
              <a:rPr lang="en-US" sz="2800" smtClean="0"/>
              <a:t> </a:t>
            </a:r>
            <a:r>
              <a:rPr lang="sr-Latn-CS" sz="2800" smtClean="0"/>
              <a:t>енергији</a:t>
            </a:r>
            <a:r>
              <a:rPr lang="en-US" sz="2800" smtClean="0"/>
              <a:t> </a:t>
            </a:r>
            <a:r>
              <a:rPr lang="sr-Latn-CS" sz="2800" smtClean="0"/>
              <a:t>да</a:t>
            </a:r>
            <a:r>
              <a:rPr lang="en-US" sz="2800" smtClean="0"/>
              <a:t> </a:t>
            </a:r>
            <a:r>
              <a:rPr lang="sr-Latn-CS" sz="2800" smtClean="0"/>
              <a:t>продре</a:t>
            </a:r>
            <a:r>
              <a:rPr lang="en-US" sz="2800" smtClean="0"/>
              <a:t> </a:t>
            </a:r>
            <a:r>
              <a:rPr lang="sr-Latn-CS" sz="2800" smtClean="0"/>
              <a:t>до</a:t>
            </a:r>
            <a:r>
              <a:rPr lang="en-US" sz="2800" smtClean="0"/>
              <a:t> </a:t>
            </a:r>
            <a:r>
              <a:rPr lang="sr-Latn-CS" sz="2800" smtClean="0"/>
              <a:t>Земље</a:t>
            </a:r>
            <a:r>
              <a:rPr lang="en-US" sz="2800" smtClean="0"/>
              <a:t> </a:t>
            </a:r>
            <a:r>
              <a:rPr lang="sr-Latn-CS" sz="2800" smtClean="0"/>
              <a:t>и</a:t>
            </a:r>
            <a:r>
              <a:rPr lang="en-US" sz="2800" smtClean="0"/>
              <a:t> </a:t>
            </a:r>
            <a:r>
              <a:rPr lang="sr-Latn-CS" sz="2800" smtClean="0"/>
              <a:t>да</a:t>
            </a:r>
            <a:r>
              <a:rPr lang="en-US" sz="2800" smtClean="0"/>
              <a:t> </a:t>
            </a:r>
            <a:r>
              <a:rPr lang="sr-Latn-CS" sz="2800" smtClean="0"/>
              <a:t>падне</a:t>
            </a:r>
            <a:r>
              <a:rPr lang="en-US" sz="2800" smtClean="0"/>
              <a:t> </a:t>
            </a:r>
            <a:r>
              <a:rPr lang="sr-Latn-CS" sz="2800" smtClean="0"/>
              <a:t>на</a:t>
            </a:r>
            <a:r>
              <a:rPr lang="en-US" sz="2800" smtClean="0"/>
              <a:t> </a:t>
            </a:r>
            <a:r>
              <a:rPr lang="sr-Latn-CS" sz="2800" smtClean="0"/>
              <a:t>њу</a:t>
            </a:r>
            <a:r>
              <a:rPr lang="en-US" sz="2800" smtClean="0"/>
              <a:t> </a:t>
            </a:r>
            <a:r>
              <a:rPr lang="sr-Latn-CS" sz="2800" smtClean="0"/>
              <a:t>као</a:t>
            </a:r>
            <a:r>
              <a:rPr lang="en-US" sz="2800" smtClean="0"/>
              <a:t> </a:t>
            </a:r>
            <a:r>
              <a:rPr lang="sr-Latn-CS" sz="2800" smtClean="0"/>
              <a:t>светлост</a:t>
            </a:r>
            <a:r>
              <a:rPr lang="en-US" sz="2800" smtClean="0"/>
              <a:t> </a:t>
            </a:r>
            <a:r>
              <a:rPr lang="sr-Latn-CS" sz="2800" smtClean="0"/>
              <a:t>али</a:t>
            </a:r>
            <a:r>
              <a:rPr lang="en-US" sz="2800" smtClean="0"/>
              <a:t> </a:t>
            </a:r>
            <a:r>
              <a:rPr lang="sr-Latn-CS" sz="2800" smtClean="0"/>
              <a:t>се</a:t>
            </a:r>
            <a:r>
              <a:rPr lang="en-US" sz="2800" smtClean="0"/>
              <a:t> </a:t>
            </a:r>
            <a:r>
              <a:rPr lang="sr-Latn-CS" sz="2800" smtClean="0"/>
              <a:t>потом</a:t>
            </a:r>
            <a:r>
              <a:rPr lang="en-US" sz="2800" smtClean="0"/>
              <a:t> </a:t>
            </a:r>
            <a:r>
              <a:rPr lang="sr-Latn-CS" sz="2800" smtClean="0"/>
              <a:t>задржава</a:t>
            </a:r>
            <a:r>
              <a:rPr lang="en-US" sz="2800" smtClean="0"/>
              <a:t> </a:t>
            </a:r>
            <a:r>
              <a:rPr lang="sr-Latn-CS" sz="2800" smtClean="0"/>
              <a:t>у</a:t>
            </a:r>
            <a:r>
              <a:rPr lang="en-US" sz="2800" smtClean="0"/>
              <a:t> </a:t>
            </a:r>
            <a:r>
              <a:rPr lang="sr-Latn-CS" sz="2800" smtClean="0"/>
              <a:t>атмосфери</a:t>
            </a:r>
            <a:r>
              <a:rPr lang="en-US" sz="2800" smtClean="0"/>
              <a:t> </a:t>
            </a:r>
            <a:r>
              <a:rPr lang="sr-Latn-CS" sz="2800" smtClean="0"/>
              <a:t>као</a:t>
            </a:r>
            <a:r>
              <a:rPr lang="en-US" sz="2800" smtClean="0"/>
              <a:t> </a:t>
            </a:r>
            <a:r>
              <a:rPr lang="sr-Latn-CS" sz="2800" smtClean="0"/>
              <a:t>инфрацрвена</a:t>
            </a:r>
            <a:r>
              <a:rPr lang="en-US" sz="2800" smtClean="0"/>
              <a:t> </a:t>
            </a:r>
            <a:r>
              <a:rPr lang="sr-Latn-CS" sz="2800" smtClean="0"/>
              <a:t>топлота</a:t>
            </a:r>
            <a:r>
              <a:rPr lang="en-US" sz="2800" smtClean="0"/>
              <a:t>.</a:t>
            </a:r>
            <a:endParaRPr lang="sr-Latn-CS" sz="2800" smtClean="0"/>
          </a:p>
          <a:p>
            <a:pPr eaLnBrk="1" hangingPunct="1"/>
            <a:r>
              <a:rPr lang="sr-Latn-CS" sz="2800" smtClean="0"/>
              <a:t>Овај</a:t>
            </a:r>
            <a:r>
              <a:rPr lang="en-US" sz="2800" smtClean="0"/>
              <a:t> </a:t>
            </a:r>
            <a:r>
              <a:rPr lang="sr-Latn-CS" sz="2800" smtClean="0"/>
              <a:t>феномен</a:t>
            </a:r>
            <a:r>
              <a:rPr lang="en-US" sz="2800" smtClean="0"/>
              <a:t> </a:t>
            </a:r>
            <a:r>
              <a:rPr lang="sr-Latn-CS" sz="2800" smtClean="0"/>
              <a:t>одржава</a:t>
            </a:r>
            <a:r>
              <a:rPr lang="en-US" sz="2800" smtClean="0"/>
              <a:t> </a:t>
            </a:r>
            <a:r>
              <a:rPr lang="sr-Latn-CS" sz="2800" smtClean="0"/>
              <a:t>планету</a:t>
            </a:r>
            <a:r>
              <a:rPr lang="en-US" sz="2800" smtClean="0"/>
              <a:t> </a:t>
            </a:r>
            <a:r>
              <a:rPr lang="sr-Latn-CS" sz="2800" smtClean="0"/>
              <a:t>довољно</a:t>
            </a:r>
            <a:r>
              <a:rPr lang="en-US" sz="2800" smtClean="0"/>
              <a:t> </a:t>
            </a:r>
            <a:r>
              <a:rPr lang="sr-Latn-CS" sz="2800" smtClean="0"/>
              <a:t>загрејаном</a:t>
            </a:r>
            <a:r>
              <a:rPr lang="en-US" sz="2800" smtClean="0"/>
              <a:t>, </a:t>
            </a:r>
            <a:r>
              <a:rPr lang="sr-Latn-CS" sz="2800" smtClean="0"/>
              <a:t>што</a:t>
            </a:r>
            <a:r>
              <a:rPr lang="en-US" sz="2800" smtClean="0"/>
              <a:t> </a:t>
            </a:r>
            <a:r>
              <a:rPr lang="sr-Latn-CS" sz="2800" smtClean="0"/>
              <a:t>осигурава</a:t>
            </a:r>
            <a:r>
              <a:rPr lang="en-US" sz="2800" smtClean="0"/>
              <a:t> </a:t>
            </a:r>
            <a:r>
              <a:rPr lang="sr-Latn-CS" sz="2800" smtClean="0"/>
              <a:t>нормално</a:t>
            </a:r>
            <a:r>
              <a:rPr lang="en-US" sz="2800" smtClean="0"/>
              <a:t> </a:t>
            </a:r>
            <a:r>
              <a:rPr lang="sr-Latn-CS" sz="2800" smtClean="0"/>
              <a:t>одвијање</a:t>
            </a:r>
            <a:r>
              <a:rPr lang="en-US" sz="2800" smtClean="0"/>
              <a:t> </a:t>
            </a:r>
            <a:r>
              <a:rPr lang="sr-Latn-CS" sz="2800" smtClean="0"/>
              <a:t>физиолошких</a:t>
            </a:r>
            <a:r>
              <a:rPr lang="en-US" sz="2800" smtClean="0"/>
              <a:t> </a:t>
            </a:r>
            <a:r>
              <a:rPr lang="sr-Latn-CS" sz="2800" smtClean="0"/>
              <a:t>функција</a:t>
            </a:r>
            <a:r>
              <a:rPr lang="en-US" sz="2800" smtClean="0"/>
              <a:t> </a:t>
            </a:r>
            <a:r>
              <a:rPr lang="sr-Latn-CS" sz="2800" smtClean="0"/>
              <a:t>свих</a:t>
            </a:r>
            <a:r>
              <a:rPr lang="en-US" sz="2800" smtClean="0"/>
              <a:t> </a:t>
            </a:r>
            <a:r>
              <a:rPr lang="sr-Latn-CS" sz="2800" smtClean="0"/>
              <a:t>живих</a:t>
            </a:r>
            <a:r>
              <a:rPr lang="en-US" sz="2800" smtClean="0"/>
              <a:t> </a:t>
            </a:r>
            <a:r>
              <a:rPr lang="sr-Latn-CS" sz="2800" smtClean="0"/>
              <a:t>организама</a:t>
            </a:r>
            <a:r>
              <a:rPr lang="en-US" sz="2800" smtClean="0"/>
              <a:t>. </a:t>
            </a:r>
          </a:p>
          <a:p>
            <a:pPr eaLnBrk="1" hangingPunct="1"/>
            <a:endParaRPr lang="en-US" sz="2800" smtClean="0"/>
          </a:p>
          <a:p>
            <a:pPr eaLnBrk="1" hangingPunct="1"/>
            <a:endParaRPr lang="en-US" smtClean="0"/>
          </a:p>
        </p:txBody>
      </p:sp>
    </p:spTree>
    <p:extLst>
      <p:ext uri="{BB962C8B-B14F-4D97-AF65-F5344CB8AC3E}">
        <p14:creationId xmlns:p14="http://schemas.microsoft.com/office/powerpoint/2010/main" val="2320418003"/>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50531" name="Content Placeholder 2"/>
          <p:cNvSpPr>
            <a:spLocks noGrp="1"/>
          </p:cNvSpPr>
          <p:nvPr>
            <p:ph idx="1"/>
          </p:nvPr>
        </p:nvSpPr>
        <p:spPr/>
        <p:txBody>
          <a:bodyPr/>
          <a:lstStyle/>
          <a:p>
            <a:pPr eaLnBrk="1" hangingPunct="1"/>
            <a:r>
              <a:rPr lang="sr-Latn-CS" sz="2800" smtClean="0"/>
              <a:t>Одсуство</a:t>
            </a:r>
            <a:r>
              <a:rPr lang="en-US" sz="2800" smtClean="0"/>
              <a:t> </a:t>
            </a:r>
            <a:r>
              <a:rPr lang="sr-Latn-CS" sz="2800" smtClean="0"/>
              <a:t>гасова</a:t>
            </a:r>
            <a:r>
              <a:rPr lang="en-US" sz="2800" smtClean="0"/>
              <a:t> </a:t>
            </a:r>
            <a:r>
              <a:rPr lang="sr-Latn-CS" sz="2800" smtClean="0"/>
              <a:t>стаклене</a:t>
            </a:r>
            <a:r>
              <a:rPr lang="en-US" sz="2800" smtClean="0"/>
              <a:t> </a:t>
            </a:r>
            <a:r>
              <a:rPr lang="sr-Latn-CS" sz="2800" smtClean="0"/>
              <a:t>баште</a:t>
            </a:r>
            <a:r>
              <a:rPr lang="en-US" sz="2800" smtClean="0"/>
              <a:t> </a:t>
            </a:r>
            <a:r>
              <a:rPr lang="sr-Latn-CS" sz="2800" smtClean="0"/>
              <a:t>би</a:t>
            </a:r>
            <a:r>
              <a:rPr lang="en-US" sz="2800" smtClean="0"/>
              <a:t> </a:t>
            </a:r>
            <a:r>
              <a:rPr lang="sr-Latn-CS" sz="2800" smtClean="0"/>
              <a:t>снизило</a:t>
            </a:r>
            <a:r>
              <a:rPr lang="en-US" sz="2800" smtClean="0"/>
              <a:t> </a:t>
            </a:r>
            <a:r>
              <a:rPr lang="sr-Latn-CS" sz="2800" smtClean="0"/>
              <a:t>температуру</a:t>
            </a:r>
            <a:r>
              <a:rPr lang="en-US" sz="2800" smtClean="0"/>
              <a:t> </a:t>
            </a:r>
            <a:r>
              <a:rPr lang="sr-Latn-CS" sz="2800" smtClean="0"/>
              <a:t>наше</a:t>
            </a:r>
            <a:r>
              <a:rPr lang="en-US" sz="2800" smtClean="0"/>
              <a:t> </a:t>
            </a:r>
            <a:r>
              <a:rPr lang="sr-Latn-CS" sz="2800" smtClean="0"/>
              <a:t>планете</a:t>
            </a:r>
            <a:r>
              <a:rPr lang="en-US" sz="2800" smtClean="0"/>
              <a:t> </a:t>
            </a:r>
            <a:r>
              <a:rPr lang="sr-Latn-CS" sz="2800" smtClean="0"/>
              <a:t>за</a:t>
            </a:r>
            <a:r>
              <a:rPr lang="en-US" sz="2800" smtClean="0"/>
              <a:t> </a:t>
            </a:r>
            <a:r>
              <a:rPr lang="sr-Latn-CS" sz="2800" smtClean="0"/>
              <a:t>отприлике</a:t>
            </a:r>
            <a:r>
              <a:rPr lang="en-US" sz="2800" smtClean="0"/>
              <a:t> 33 </a:t>
            </a:r>
            <a:r>
              <a:rPr lang="sr-Latn-CS" sz="2800" smtClean="0"/>
              <a:t>степена</a:t>
            </a:r>
            <a:r>
              <a:rPr lang="en-US" sz="2800" smtClean="0"/>
              <a:t> </a:t>
            </a:r>
            <a:r>
              <a:rPr lang="sr-Latn-CS" sz="2800" smtClean="0"/>
              <a:t>претварајући</a:t>
            </a:r>
            <a:r>
              <a:rPr lang="en-US" sz="2800" smtClean="0"/>
              <a:t>  </a:t>
            </a:r>
            <a:r>
              <a:rPr lang="sr-Latn-CS" sz="2800" smtClean="0"/>
              <a:t>Земљу</a:t>
            </a:r>
            <a:r>
              <a:rPr lang="en-US" sz="2800" smtClean="0"/>
              <a:t> </a:t>
            </a:r>
            <a:r>
              <a:rPr lang="sr-Latn-CS" sz="2800" smtClean="0"/>
              <a:t>у</a:t>
            </a:r>
            <a:r>
              <a:rPr lang="en-US" sz="2800" smtClean="0"/>
              <a:t> </a:t>
            </a:r>
            <a:r>
              <a:rPr lang="sr-Latn-CS" sz="2800" smtClean="0"/>
              <a:t>још</a:t>
            </a:r>
            <a:r>
              <a:rPr lang="en-US" sz="2800" smtClean="0"/>
              <a:t> </a:t>
            </a:r>
            <a:r>
              <a:rPr lang="sr-Latn-CS" sz="2800" smtClean="0"/>
              <a:t>једну</a:t>
            </a:r>
            <a:r>
              <a:rPr lang="en-US" sz="2800" smtClean="0"/>
              <a:t> </a:t>
            </a:r>
            <a:r>
              <a:rPr lang="sr-Latn-CS" sz="2800" smtClean="0"/>
              <a:t>безживотну</a:t>
            </a:r>
            <a:r>
              <a:rPr lang="en-US" sz="2800" smtClean="0"/>
              <a:t> </a:t>
            </a:r>
            <a:r>
              <a:rPr lang="sr-Latn-CS" sz="2800" smtClean="0"/>
              <a:t>планету</a:t>
            </a:r>
            <a:r>
              <a:rPr lang="en-US" sz="2800" smtClean="0"/>
              <a:t> </a:t>
            </a:r>
            <a:r>
              <a:rPr lang="sr-Latn-CS" sz="2800" smtClean="0"/>
              <a:t>Сунчевог</a:t>
            </a:r>
            <a:r>
              <a:rPr lang="en-US" sz="2800" smtClean="0"/>
              <a:t> </a:t>
            </a:r>
            <a:r>
              <a:rPr lang="sr-Latn-CS" sz="2800" smtClean="0"/>
              <a:t>система</a:t>
            </a:r>
            <a:r>
              <a:rPr lang="en-US" sz="2800" smtClean="0"/>
              <a:t>.</a:t>
            </a:r>
            <a:endParaRPr lang="sr-Latn-CS" sz="2800" smtClean="0"/>
          </a:p>
          <a:p>
            <a:pPr eaLnBrk="1" hangingPunct="1"/>
            <a:endParaRPr lang="en-US" sz="2800" smtClean="0"/>
          </a:p>
          <a:p>
            <a:pPr eaLnBrk="1" hangingPunct="1"/>
            <a:endParaRPr lang="en-US"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3520809"/>
            <a:ext cx="3665984" cy="2337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9100676"/>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09571" name="Content Placeholder 2"/>
          <p:cNvSpPr>
            <a:spLocks noGrp="1"/>
          </p:cNvSpPr>
          <p:nvPr>
            <p:ph idx="1"/>
          </p:nvPr>
        </p:nvSpPr>
        <p:spPr>
          <a:xfrm>
            <a:off x="68895" y="1600201"/>
            <a:ext cx="9006210" cy="4525963"/>
          </a:xfrm>
        </p:spPr>
        <p:txBody>
          <a:bodyPr>
            <a:normAutofit fontScale="92500" lnSpcReduction="10000"/>
          </a:bodyPr>
          <a:lstStyle/>
          <a:p>
            <a:pPr eaLnBrk="1" hangingPunct="1">
              <a:defRPr/>
            </a:pPr>
            <a:r>
              <a:rPr lang="sr-Cyrl-RS" sz="2400" dirty="0" smtClean="0"/>
              <a:t>Ефекат</a:t>
            </a:r>
            <a:r>
              <a:rPr lang="en-US" sz="2400" dirty="0" smtClean="0"/>
              <a:t> </a:t>
            </a:r>
            <a:r>
              <a:rPr lang="sr-Cyrl-RS" sz="2400" dirty="0" smtClean="0"/>
              <a:t>стаклене</a:t>
            </a:r>
            <a:r>
              <a:rPr lang="en-US" sz="2400" dirty="0" smtClean="0"/>
              <a:t> </a:t>
            </a:r>
            <a:r>
              <a:rPr lang="sr-Cyrl-RS" sz="2400" dirty="0" smtClean="0"/>
              <a:t>баште</a:t>
            </a:r>
            <a:r>
              <a:rPr lang="en-US" sz="2400" dirty="0" smtClean="0"/>
              <a:t>, </a:t>
            </a:r>
            <a:r>
              <a:rPr lang="sr-Cyrl-RS" sz="2400" dirty="0" smtClean="0"/>
              <a:t>последњих</a:t>
            </a:r>
            <a:r>
              <a:rPr lang="en-US" sz="2400" dirty="0" smtClean="0"/>
              <a:t> </a:t>
            </a:r>
            <a:r>
              <a:rPr lang="sr-Cyrl-RS" sz="2400" dirty="0" smtClean="0"/>
              <a:t>година</a:t>
            </a:r>
            <a:r>
              <a:rPr lang="en-US" sz="2400" dirty="0" smtClean="0"/>
              <a:t> </a:t>
            </a:r>
            <a:r>
              <a:rPr lang="sr-Cyrl-RS" sz="2400" dirty="0" smtClean="0"/>
              <a:t>почиње</a:t>
            </a:r>
            <a:r>
              <a:rPr lang="en-US" sz="2400" dirty="0" smtClean="0"/>
              <a:t> </a:t>
            </a:r>
            <a:r>
              <a:rPr lang="sr-Cyrl-RS" sz="2400" dirty="0" smtClean="0"/>
              <a:t>да</a:t>
            </a:r>
            <a:r>
              <a:rPr lang="en-US" sz="2400" dirty="0" smtClean="0"/>
              <a:t> </a:t>
            </a:r>
            <a:r>
              <a:rPr lang="sr-Cyrl-RS" sz="2400" dirty="0" smtClean="0"/>
              <a:t>представља</a:t>
            </a:r>
            <a:r>
              <a:rPr lang="en-US" sz="2400" dirty="0" smtClean="0"/>
              <a:t> </a:t>
            </a:r>
            <a:r>
              <a:rPr lang="sr-Cyrl-RS" sz="2400" dirty="0" smtClean="0"/>
              <a:t>праву</a:t>
            </a:r>
            <a:r>
              <a:rPr lang="en-US" sz="2400" dirty="0" smtClean="0"/>
              <a:t> </a:t>
            </a:r>
            <a:r>
              <a:rPr lang="sr-Cyrl-RS" sz="2400" dirty="0" smtClean="0"/>
              <a:t>претњу</a:t>
            </a:r>
            <a:r>
              <a:rPr lang="en-US" sz="2400" dirty="0" smtClean="0"/>
              <a:t> </a:t>
            </a:r>
            <a:r>
              <a:rPr lang="sr-Cyrl-RS" sz="2400" dirty="0" smtClean="0"/>
              <a:t>и</a:t>
            </a:r>
            <a:r>
              <a:rPr lang="en-US" sz="2400" dirty="0" smtClean="0"/>
              <a:t> </a:t>
            </a:r>
            <a:r>
              <a:rPr lang="sr-Cyrl-RS" sz="2400" dirty="0" smtClean="0"/>
              <a:t>то</a:t>
            </a:r>
            <a:r>
              <a:rPr lang="en-US" sz="2400" dirty="0" smtClean="0"/>
              <a:t> </a:t>
            </a:r>
            <a:r>
              <a:rPr lang="sr-Cyrl-RS" sz="2400" dirty="0" smtClean="0"/>
              <a:t>изазвану</a:t>
            </a:r>
            <a:r>
              <a:rPr lang="en-US" sz="2400" dirty="0" smtClean="0"/>
              <a:t> </a:t>
            </a:r>
            <a:r>
              <a:rPr lang="sr-Cyrl-RS" sz="2400" dirty="0" smtClean="0"/>
              <a:t>људским</a:t>
            </a:r>
            <a:r>
              <a:rPr lang="en-US" sz="2400" dirty="0" smtClean="0"/>
              <a:t> </a:t>
            </a:r>
            <a:r>
              <a:rPr lang="sr-Cyrl-RS" sz="2400" dirty="0" smtClean="0"/>
              <a:t>факторима</a:t>
            </a:r>
            <a:r>
              <a:rPr lang="en-US" sz="2400" dirty="0" smtClean="0"/>
              <a:t>. </a:t>
            </a:r>
          </a:p>
          <a:p>
            <a:pPr eaLnBrk="1" hangingPunct="1">
              <a:defRPr/>
            </a:pPr>
            <a:r>
              <a:rPr lang="sr-Cyrl-RS" sz="2400" dirty="0" smtClean="0"/>
              <a:t>Уствари</a:t>
            </a:r>
            <a:r>
              <a:rPr lang="en-US" sz="2400" dirty="0" smtClean="0"/>
              <a:t> </a:t>
            </a:r>
            <a:r>
              <a:rPr lang="sr-Cyrl-RS" sz="2400" dirty="0" smtClean="0"/>
              <a:t>овај</a:t>
            </a:r>
            <a:r>
              <a:rPr lang="en-US" sz="2400" dirty="0" smtClean="0"/>
              <a:t> </a:t>
            </a:r>
            <a:r>
              <a:rPr lang="sr-Cyrl-RS" sz="2400" dirty="0" smtClean="0"/>
              <a:t>ефекат</a:t>
            </a:r>
            <a:r>
              <a:rPr lang="en-US" sz="2400" dirty="0" smtClean="0"/>
              <a:t> </a:t>
            </a:r>
            <a:r>
              <a:rPr lang="sr-Cyrl-RS" sz="2400" dirty="0" smtClean="0"/>
              <a:t>представља</a:t>
            </a:r>
            <a:r>
              <a:rPr lang="en-US" sz="2400" dirty="0" smtClean="0"/>
              <a:t> </a:t>
            </a:r>
            <a:r>
              <a:rPr lang="sr-Cyrl-RS" sz="2400" dirty="0" smtClean="0"/>
              <a:t>резултат</a:t>
            </a:r>
            <a:r>
              <a:rPr lang="en-US" sz="2400" dirty="0" smtClean="0"/>
              <a:t> </a:t>
            </a:r>
            <a:r>
              <a:rPr lang="sr-Cyrl-RS" sz="2400" dirty="0" smtClean="0"/>
              <a:t>повећања</a:t>
            </a:r>
            <a:r>
              <a:rPr lang="en-US" sz="2400" dirty="0" smtClean="0"/>
              <a:t> </a:t>
            </a:r>
            <a:r>
              <a:rPr lang="sr-Cyrl-RS" sz="2400" dirty="0" smtClean="0"/>
              <a:t>количине</a:t>
            </a:r>
            <a:r>
              <a:rPr lang="en-US" sz="2400" dirty="0" smtClean="0"/>
              <a:t> </a:t>
            </a:r>
            <a:r>
              <a:rPr lang="sr-Cyrl-RS" sz="2400" dirty="0" smtClean="0"/>
              <a:t>зрачења</a:t>
            </a:r>
            <a:r>
              <a:rPr lang="en-US" sz="2400" dirty="0" smtClean="0"/>
              <a:t> </a:t>
            </a:r>
            <a:r>
              <a:rPr lang="sr-Cyrl-RS" sz="2400" dirty="0" smtClean="0"/>
              <a:t>које</a:t>
            </a:r>
            <a:r>
              <a:rPr lang="en-US" sz="2400" dirty="0" smtClean="0"/>
              <a:t> </a:t>
            </a:r>
            <a:r>
              <a:rPr lang="sr-Cyrl-RS" sz="2400" dirty="0" smtClean="0"/>
              <a:t>не</a:t>
            </a:r>
            <a:r>
              <a:rPr lang="en-US" sz="2400" dirty="0" smtClean="0"/>
              <a:t> </a:t>
            </a:r>
            <a:r>
              <a:rPr lang="sr-Cyrl-RS" sz="2400" dirty="0" smtClean="0"/>
              <a:t>може</a:t>
            </a:r>
            <a:r>
              <a:rPr lang="en-US" sz="2400" dirty="0" smtClean="0"/>
              <a:t> </a:t>
            </a:r>
            <a:r>
              <a:rPr lang="sr-Cyrl-RS" sz="2400" dirty="0" smtClean="0"/>
              <a:t>од</a:t>
            </a:r>
            <a:r>
              <a:rPr lang="en-US" sz="2400" dirty="0" smtClean="0"/>
              <a:t> </a:t>
            </a:r>
            <a:r>
              <a:rPr lang="sr-Cyrl-RS" sz="2400" dirty="0" smtClean="0"/>
              <a:t>површине</a:t>
            </a:r>
            <a:r>
              <a:rPr lang="en-US" sz="2400" dirty="0" smtClean="0"/>
              <a:t> </a:t>
            </a:r>
            <a:r>
              <a:rPr lang="sr-Cyrl-RS" sz="2400" dirty="0" smtClean="0"/>
              <a:t>Земље</a:t>
            </a:r>
            <a:r>
              <a:rPr lang="en-US" sz="2400" dirty="0" smtClean="0"/>
              <a:t> </a:t>
            </a:r>
            <a:r>
              <a:rPr lang="sr-Cyrl-RS" sz="2400" dirty="0" smtClean="0"/>
              <a:t>да</a:t>
            </a:r>
            <a:r>
              <a:rPr lang="en-US" sz="2400" dirty="0" smtClean="0"/>
              <a:t> </a:t>
            </a:r>
            <a:r>
              <a:rPr lang="sr-Cyrl-RS" sz="2400" dirty="0" smtClean="0"/>
              <a:t>буде</a:t>
            </a:r>
            <a:r>
              <a:rPr lang="en-US" sz="2400" dirty="0" smtClean="0"/>
              <a:t> </a:t>
            </a:r>
            <a:r>
              <a:rPr lang="sr-Cyrl-RS" sz="2400" dirty="0" smtClean="0"/>
              <a:t>емитовано</a:t>
            </a:r>
            <a:r>
              <a:rPr lang="en-US" sz="2400" dirty="0" smtClean="0"/>
              <a:t> </a:t>
            </a:r>
            <a:r>
              <a:rPr lang="sr-Cyrl-RS" sz="2400" dirty="0" smtClean="0"/>
              <a:t>у</a:t>
            </a:r>
            <a:r>
              <a:rPr lang="en-US" sz="2400" dirty="0" smtClean="0"/>
              <a:t> </a:t>
            </a:r>
            <a:r>
              <a:rPr lang="sr-Cyrl-RS" sz="2400" dirty="0" smtClean="0"/>
              <a:t>свемир</a:t>
            </a:r>
            <a:r>
              <a:rPr lang="en-US" sz="2400" dirty="0" smtClean="0"/>
              <a:t>, </a:t>
            </a:r>
            <a:r>
              <a:rPr lang="sr-Cyrl-RS" sz="2400" dirty="0" smtClean="0"/>
              <a:t>већ</a:t>
            </a:r>
            <a:r>
              <a:rPr lang="en-US" sz="2400" dirty="0" smtClean="0"/>
              <a:t> </a:t>
            </a:r>
            <a:r>
              <a:rPr lang="sr-Cyrl-RS" sz="2400" dirty="0" smtClean="0"/>
              <a:t>га</a:t>
            </a:r>
            <a:r>
              <a:rPr lang="en-US" sz="2400" dirty="0" smtClean="0"/>
              <a:t> </a:t>
            </a:r>
            <a:r>
              <a:rPr lang="sr-Cyrl-RS" sz="2400" dirty="0" smtClean="0"/>
              <a:t>атмосфера</a:t>
            </a:r>
            <a:r>
              <a:rPr lang="en-US" sz="2400" dirty="0" smtClean="0"/>
              <a:t> </a:t>
            </a:r>
            <a:r>
              <a:rPr lang="sr-Cyrl-RS" sz="2400" dirty="0" smtClean="0"/>
              <a:t>упије</a:t>
            </a:r>
            <a:r>
              <a:rPr lang="en-US" sz="2400" dirty="0" smtClean="0"/>
              <a:t> </a:t>
            </a:r>
            <a:r>
              <a:rPr lang="sr-Cyrl-RS" sz="2400" dirty="0" smtClean="0"/>
              <a:t>и</a:t>
            </a:r>
            <a:r>
              <a:rPr lang="en-US" sz="2400" dirty="0" smtClean="0"/>
              <a:t> </a:t>
            </a:r>
            <a:r>
              <a:rPr lang="sr-Cyrl-RS" sz="2400" dirty="0" smtClean="0"/>
              <a:t>постаје</a:t>
            </a:r>
            <a:r>
              <a:rPr lang="en-US" sz="2400" dirty="0" smtClean="0"/>
              <a:t> </a:t>
            </a:r>
            <a:r>
              <a:rPr lang="sr-Cyrl-RS" sz="2400" dirty="0" smtClean="0"/>
              <a:t>топлија</a:t>
            </a:r>
            <a:r>
              <a:rPr lang="en-US" sz="2400" dirty="0" smtClean="0"/>
              <a:t>.</a:t>
            </a:r>
          </a:p>
          <a:p>
            <a:pPr eaLnBrk="1" hangingPunct="1">
              <a:defRPr/>
            </a:pPr>
            <a:r>
              <a:rPr lang="sr-Cyrl-RS" sz="2400" dirty="0" smtClean="0"/>
              <a:t>Атмосфера</a:t>
            </a:r>
            <a:r>
              <a:rPr lang="en-US" sz="2400" dirty="0" smtClean="0"/>
              <a:t> </a:t>
            </a:r>
            <a:r>
              <a:rPr lang="sr-Cyrl-RS" sz="2400" dirty="0" smtClean="0"/>
              <a:t>Земље</a:t>
            </a:r>
            <a:r>
              <a:rPr lang="en-US" sz="2400" dirty="0" smtClean="0"/>
              <a:t> </a:t>
            </a:r>
            <a:r>
              <a:rPr lang="sr-Cyrl-RS" sz="2400" dirty="0" smtClean="0"/>
              <a:t>одбија</a:t>
            </a:r>
            <a:r>
              <a:rPr lang="en-US" sz="2400" dirty="0" smtClean="0"/>
              <a:t> </a:t>
            </a:r>
            <a:r>
              <a:rPr lang="sr-Cyrl-RS" sz="2400" dirty="0" smtClean="0"/>
              <a:t>део</a:t>
            </a:r>
            <a:r>
              <a:rPr lang="en-US" sz="2400" dirty="0" smtClean="0"/>
              <a:t> </a:t>
            </a:r>
            <a:r>
              <a:rPr lang="sr-Cyrl-RS" sz="2400" dirty="0" smtClean="0"/>
              <a:t>енергије</a:t>
            </a:r>
            <a:r>
              <a:rPr lang="en-US" sz="2400" dirty="0" smtClean="0"/>
              <a:t> (</a:t>
            </a:r>
            <a:r>
              <a:rPr lang="sr-Cyrl-RS" sz="2400" dirty="0" smtClean="0"/>
              <a:t>око</a:t>
            </a:r>
            <a:r>
              <a:rPr lang="en-US" sz="2400" dirty="0" smtClean="0"/>
              <a:t> 40%) </a:t>
            </a:r>
            <a:r>
              <a:rPr lang="sr-Cyrl-RS" sz="2400" dirty="0" smtClean="0"/>
              <a:t>коју</a:t>
            </a:r>
            <a:r>
              <a:rPr lang="en-US" sz="2400" dirty="0" smtClean="0"/>
              <a:t> </a:t>
            </a:r>
            <a:r>
              <a:rPr lang="sr-Cyrl-RS" sz="2400" dirty="0" smtClean="0"/>
              <a:t>Сунце</a:t>
            </a:r>
            <a:r>
              <a:rPr lang="en-US" sz="2400" dirty="0" smtClean="0"/>
              <a:t> </a:t>
            </a:r>
            <a:r>
              <a:rPr lang="sr-Cyrl-RS" sz="2400" dirty="0" smtClean="0"/>
              <a:t>директно</a:t>
            </a:r>
            <a:r>
              <a:rPr lang="en-US" sz="2400" dirty="0" smtClean="0"/>
              <a:t> </a:t>
            </a:r>
            <a:r>
              <a:rPr lang="sr-Cyrl-RS" sz="2400" dirty="0" smtClean="0"/>
              <a:t>емитује</a:t>
            </a:r>
            <a:r>
              <a:rPr lang="en-US" sz="2400" dirty="0" smtClean="0"/>
              <a:t> </a:t>
            </a:r>
            <a:r>
              <a:rPr lang="sr-Cyrl-RS" sz="2400" dirty="0" smtClean="0"/>
              <a:t>док</a:t>
            </a:r>
            <a:r>
              <a:rPr lang="en-US" sz="2400" dirty="0" smtClean="0"/>
              <a:t> </a:t>
            </a:r>
            <a:r>
              <a:rPr lang="sr-Cyrl-RS" sz="2400" dirty="0" smtClean="0"/>
              <a:t>остатак</a:t>
            </a:r>
            <a:r>
              <a:rPr lang="en-US" sz="2400" dirty="0" smtClean="0"/>
              <a:t> </a:t>
            </a:r>
            <a:r>
              <a:rPr lang="sr-Cyrl-RS" sz="2400" dirty="0" smtClean="0"/>
              <a:t>пада</a:t>
            </a:r>
            <a:r>
              <a:rPr lang="en-US" sz="2400" dirty="0" smtClean="0"/>
              <a:t> </a:t>
            </a:r>
            <a:r>
              <a:rPr lang="sr-Cyrl-RS" sz="2400" dirty="0" smtClean="0"/>
              <a:t>на</a:t>
            </a:r>
            <a:r>
              <a:rPr lang="en-US" sz="2400" dirty="0" smtClean="0"/>
              <a:t> </a:t>
            </a:r>
            <a:r>
              <a:rPr lang="sr-Cyrl-RS" sz="2400" dirty="0" smtClean="0"/>
              <a:t>тло</a:t>
            </a:r>
            <a:r>
              <a:rPr lang="en-US" sz="2400" dirty="0" smtClean="0"/>
              <a:t> </a:t>
            </a:r>
            <a:r>
              <a:rPr lang="sr-Cyrl-RS" sz="2400" dirty="0" smtClean="0"/>
              <a:t>и</a:t>
            </a:r>
            <a:r>
              <a:rPr lang="en-US" sz="2400" dirty="0" smtClean="0"/>
              <a:t> </a:t>
            </a:r>
            <a:r>
              <a:rPr lang="sr-Cyrl-RS" sz="2400" dirty="0" smtClean="0"/>
              <a:t>загрева</a:t>
            </a:r>
            <a:r>
              <a:rPr lang="en-US" sz="2400" dirty="0" smtClean="0"/>
              <a:t> </a:t>
            </a:r>
            <a:r>
              <a:rPr lang="sr-Cyrl-RS" sz="2400" dirty="0" smtClean="0"/>
              <a:t>га</a:t>
            </a:r>
            <a:r>
              <a:rPr lang="en-US" sz="2400" dirty="0" smtClean="0"/>
              <a:t>, </a:t>
            </a:r>
            <a:r>
              <a:rPr lang="sr-Cyrl-RS" sz="2400" dirty="0" smtClean="0"/>
              <a:t>а</a:t>
            </a:r>
            <a:r>
              <a:rPr lang="en-US" sz="2400" dirty="0" smtClean="0"/>
              <a:t> </a:t>
            </a:r>
            <a:r>
              <a:rPr lang="sr-Cyrl-RS" sz="2400" dirty="0" smtClean="0"/>
              <a:t>тло</a:t>
            </a:r>
            <a:r>
              <a:rPr lang="en-US" sz="2400" dirty="0" smtClean="0"/>
              <a:t> </a:t>
            </a:r>
            <a:r>
              <a:rPr lang="sr-Cyrl-RS" sz="2400" dirty="0" smtClean="0"/>
              <a:t>потом</a:t>
            </a:r>
            <a:r>
              <a:rPr lang="en-US" sz="2400" dirty="0" smtClean="0"/>
              <a:t> </a:t>
            </a:r>
            <a:r>
              <a:rPr lang="sr-Cyrl-RS" sz="2400" dirty="0" smtClean="0"/>
              <a:t>емитује</a:t>
            </a:r>
            <a:r>
              <a:rPr lang="en-US" sz="2400" dirty="0" smtClean="0"/>
              <a:t> </a:t>
            </a:r>
            <a:r>
              <a:rPr lang="sr-Cyrl-RS" sz="2400" dirty="0" smtClean="0"/>
              <a:t>инфрацрвене</a:t>
            </a:r>
            <a:r>
              <a:rPr lang="en-US" sz="2400" dirty="0" smtClean="0"/>
              <a:t> </a:t>
            </a:r>
            <a:r>
              <a:rPr lang="sr-Cyrl-RS" sz="2400" dirty="0" smtClean="0"/>
              <a:t>зраке</a:t>
            </a:r>
            <a:r>
              <a:rPr lang="en-US" sz="2400" dirty="0" smtClean="0"/>
              <a:t>, </a:t>
            </a:r>
            <a:r>
              <a:rPr lang="sr-Cyrl-RS" sz="2400" dirty="0" smtClean="0"/>
              <a:t>који</a:t>
            </a:r>
            <a:r>
              <a:rPr lang="en-US" sz="2400" dirty="0" smtClean="0"/>
              <a:t> </a:t>
            </a:r>
            <a:r>
              <a:rPr lang="sr-Cyrl-RS" sz="2400" dirty="0" smtClean="0"/>
              <a:t>у</a:t>
            </a:r>
            <a:r>
              <a:rPr lang="en-US" sz="2400" dirty="0" smtClean="0"/>
              <a:t> </a:t>
            </a:r>
            <a:r>
              <a:rPr lang="sr-Cyrl-RS" sz="2400" dirty="0" smtClean="0"/>
              <a:t>нормалним</a:t>
            </a:r>
            <a:r>
              <a:rPr lang="en-US" sz="2400" dirty="0" smtClean="0"/>
              <a:t> </a:t>
            </a:r>
            <a:r>
              <a:rPr lang="sr-Cyrl-RS" sz="2400" dirty="0" smtClean="0"/>
              <a:t>околностима</a:t>
            </a:r>
            <a:r>
              <a:rPr lang="en-US" sz="2400" dirty="0" smtClean="0"/>
              <a:t> </a:t>
            </a:r>
            <a:r>
              <a:rPr lang="sr-Cyrl-RS" sz="2400" dirty="0" smtClean="0"/>
              <a:t>углавном</a:t>
            </a:r>
            <a:r>
              <a:rPr lang="en-US" sz="2400" dirty="0" smtClean="0"/>
              <a:t> </a:t>
            </a:r>
            <a:r>
              <a:rPr lang="sr-Cyrl-RS" sz="2400" dirty="0" smtClean="0"/>
              <a:t>одлазе</a:t>
            </a:r>
            <a:r>
              <a:rPr lang="en-US" sz="2400" dirty="0" smtClean="0"/>
              <a:t> </a:t>
            </a:r>
            <a:r>
              <a:rPr lang="sr-Cyrl-RS" sz="2400" dirty="0" smtClean="0"/>
              <a:t>у</a:t>
            </a:r>
            <a:r>
              <a:rPr lang="en-US" sz="2400" dirty="0" smtClean="0"/>
              <a:t> </a:t>
            </a:r>
            <a:r>
              <a:rPr lang="sr-Cyrl-RS" sz="2400" dirty="0" smtClean="0"/>
              <a:t>свемир</a:t>
            </a:r>
            <a:r>
              <a:rPr lang="en-US" sz="2400" dirty="0" smtClean="0"/>
              <a:t>.</a:t>
            </a:r>
            <a:endParaRPr lang="sr-Latn-RS" sz="2400" dirty="0" smtClean="0"/>
          </a:p>
          <a:p>
            <a:pPr eaLnBrk="1" hangingPunct="1">
              <a:defRPr/>
            </a:pPr>
            <a:endParaRPr lang="en-US" sz="2400" dirty="0" smtClean="0"/>
          </a:p>
          <a:p>
            <a:pPr eaLnBrk="1" hangingPunct="1">
              <a:defRPr/>
            </a:pPr>
            <a:r>
              <a:rPr lang="sr-Cyrl-RS" sz="2400" dirty="0" smtClean="0"/>
              <a:t>Атмосфера</a:t>
            </a:r>
            <a:r>
              <a:rPr lang="en-US" sz="2400" dirty="0" smtClean="0"/>
              <a:t> </a:t>
            </a:r>
            <a:r>
              <a:rPr lang="sr-Cyrl-RS" sz="2400" dirty="0" smtClean="0"/>
              <a:t>која</a:t>
            </a:r>
            <a:r>
              <a:rPr lang="en-US" sz="2400" dirty="0" smtClean="0"/>
              <a:t> </a:t>
            </a:r>
            <a:r>
              <a:rPr lang="sr-Cyrl-RS" sz="2400" dirty="0" smtClean="0"/>
              <a:t>делује</a:t>
            </a:r>
            <a:r>
              <a:rPr lang="en-US" sz="2400" dirty="0" smtClean="0"/>
              <a:t> </a:t>
            </a:r>
            <a:r>
              <a:rPr lang="sr-Cyrl-RS" sz="2400" dirty="0" smtClean="0"/>
              <a:t>као</a:t>
            </a:r>
            <a:r>
              <a:rPr lang="en-US" sz="2400" dirty="0" smtClean="0"/>
              <a:t> </a:t>
            </a:r>
            <a:r>
              <a:rPr lang="sr-Cyrl-RS" sz="2400" dirty="0" smtClean="0"/>
              <a:t>стакло</a:t>
            </a:r>
            <a:r>
              <a:rPr lang="en-US" sz="2400" dirty="0" smtClean="0"/>
              <a:t> </a:t>
            </a:r>
            <a:r>
              <a:rPr lang="sr-Cyrl-RS" sz="2400" dirty="0" smtClean="0"/>
              <a:t>пропушта</a:t>
            </a:r>
            <a:r>
              <a:rPr lang="en-US" sz="2400" dirty="0" smtClean="0"/>
              <a:t> </a:t>
            </a:r>
            <a:r>
              <a:rPr lang="sr-Cyrl-RS" sz="2400" dirty="0" smtClean="0"/>
              <a:t>сунчево</a:t>
            </a:r>
            <a:r>
              <a:rPr lang="en-US" sz="2400" dirty="0" smtClean="0"/>
              <a:t> </a:t>
            </a:r>
            <a:r>
              <a:rPr lang="sr-Cyrl-RS" sz="2400" dirty="0" smtClean="0"/>
              <a:t>зрачење</a:t>
            </a:r>
            <a:r>
              <a:rPr lang="en-US" sz="2400" dirty="0" smtClean="0"/>
              <a:t> </a:t>
            </a:r>
            <a:r>
              <a:rPr lang="sr-Cyrl-RS" sz="2400" dirty="0" smtClean="0"/>
              <a:t>али</a:t>
            </a:r>
            <a:r>
              <a:rPr lang="en-US" sz="2400" dirty="0" smtClean="0"/>
              <a:t> </a:t>
            </a:r>
            <a:r>
              <a:rPr lang="sr-Cyrl-RS" sz="2400" dirty="0" smtClean="0"/>
              <a:t>је</a:t>
            </a:r>
            <a:r>
              <a:rPr lang="en-US" sz="2400" dirty="0" smtClean="0"/>
              <a:t> </a:t>
            </a:r>
            <a:r>
              <a:rPr lang="sr-Cyrl-RS" sz="2400" dirty="0" smtClean="0"/>
              <a:t>слабо</a:t>
            </a:r>
            <a:r>
              <a:rPr lang="en-US" sz="2400" dirty="0" smtClean="0"/>
              <a:t> </a:t>
            </a:r>
            <a:r>
              <a:rPr lang="sr-Cyrl-RS" sz="2400" dirty="0" smtClean="0"/>
              <a:t>пропусна</a:t>
            </a:r>
            <a:r>
              <a:rPr lang="en-US" sz="2400" dirty="0" smtClean="0"/>
              <a:t> </a:t>
            </a:r>
            <a:r>
              <a:rPr lang="sr-Cyrl-RS" sz="2400" dirty="0" smtClean="0"/>
              <a:t>за</a:t>
            </a:r>
            <a:r>
              <a:rPr lang="en-US" sz="2400" dirty="0" smtClean="0"/>
              <a:t> </a:t>
            </a:r>
            <a:r>
              <a:rPr lang="sr-Cyrl-RS" sz="2400" dirty="0" smtClean="0"/>
              <a:t>зрачење</a:t>
            </a:r>
            <a:r>
              <a:rPr lang="en-US" sz="2400" dirty="0" smtClean="0"/>
              <a:t> </a:t>
            </a:r>
            <a:r>
              <a:rPr lang="sr-Cyrl-RS" sz="2400" dirty="0" smtClean="0"/>
              <a:t>Земљине</a:t>
            </a:r>
            <a:r>
              <a:rPr lang="en-US" sz="2400" dirty="0" smtClean="0"/>
              <a:t> </a:t>
            </a:r>
            <a:r>
              <a:rPr lang="sr-Cyrl-RS" sz="2400" dirty="0" smtClean="0"/>
              <a:t>површине</a:t>
            </a:r>
            <a:r>
              <a:rPr lang="en-US" sz="2400" dirty="0" smtClean="0"/>
              <a:t> </a:t>
            </a:r>
            <a:r>
              <a:rPr lang="sr-Cyrl-RS" sz="2400" dirty="0" smtClean="0"/>
              <a:t>па</a:t>
            </a:r>
            <a:r>
              <a:rPr lang="en-US" sz="2400" dirty="0" smtClean="0"/>
              <a:t> </a:t>
            </a:r>
            <a:r>
              <a:rPr lang="sr-Cyrl-RS" sz="2400" dirty="0" smtClean="0"/>
              <a:t>део</a:t>
            </a:r>
            <a:r>
              <a:rPr lang="en-US" sz="2400" dirty="0" smtClean="0"/>
              <a:t> </a:t>
            </a:r>
            <a:r>
              <a:rPr lang="sr-Cyrl-RS" sz="2400" dirty="0" smtClean="0"/>
              <a:t>енергије</a:t>
            </a:r>
            <a:r>
              <a:rPr lang="en-US" sz="2400" dirty="0" smtClean="0"/>
              <a:t> </a:t>
            </a:r>
            <a:r>
              <a:rPr lang="sr-Cyrl-RS" sz="2400" dirty="0" smtClean="0"/>
              <a:t>који</a:t>
            </a:r>
            <a:r>
              <a:rPr lang="en-US" sz="2400" dirty="0" smtClean="0"/>
              <a:t> </a:t>
            </a:r>
            <a:r>
              <a:rPr lang="sr-Cyrl-RS" sz="2400" dirty="0" smtClean="0"/>
              <a:t>уђе</a:t>
            </a:r>
            <a:r>
              <a:rPr lang="en-US" sz="2400" dirty="0" smtClean="0"/>
              <a:t> </a:t>
            </a:r>
            <a:r>
              <a:rPr lang="sr-Cyrl-RS" sz="2400" dirty="0" smtClean="0"/>
              <a:t>у</a:t>
            </a:r>
            <a:r>
              <a:rPr lang="en-US" sz="2400" dirty="0" smtClean="0"/>
              <a:t> </a:t>
            </a:r>
            <a:r>
              <a:rPr lang="sr-Cyrl-RS" sz="2400" dirty="0" smtClean="0"/>
              <a:t>систем</a:t>
            </a:r>
            <a:r>
              <a:rPr lang="en-US" sz="2400" dirty="0" smtClean="0"/>
              <a:t> </a:t>
            </a:r>
            <a:r>
              <a:rPr lang="sr-Cyrl-RS" sz="2400" dirty="0" smtClean="0"/>
              <a:t>Земља</a:t>
            </a:r>
            <a:r>
              <a:rPr lang="en-US" sz="2400" dirty="0" smtClean="0"/>
              <a:t>-</a:t>
            </a:r>
            <a:r>
              <a:rPr lang="sr-Cyrl-RS" sz="2400" dirty="0" smtClean="0"/>
              <a:t>атмосфера</a:t>
            </a:r>
            <a:r>
              <a:rPr lang="en-US" sz="2400" dirty="0" smtClean="0"/>
              <a:t>, </a:t>
            </a:r>
            <a:r>
              <a:rPr lang="sr-Cyrl-RS" sz="2400" dirty="0" smtClean="0"/>
              <a:t>као</a:t>
            </a:r>
            <a:r>
              <a:rPr lang="en-US" sz="2400" dirty="0" smtClean="0"/>
              <a:t> </a:t>
            </a:r>
            <a:r>
              <a:rPr lang="sr-Cyrl-RS" sz="2400" dirty="0" smtClean="0"/>
              <a:t>и</a:t>
            </a:r>
            <a:r>
              <a:rPr lang="en-US" sz="2400" dirty="0" smtClean="0"/>
              <a:t> </a:t>
            </a:r>
            <a:r>
              <a:rPr lang="sr-Cyrl-RS" sz="2400" dirty="0" smtClean="0"/>
              <a:t>у</a:t>
            </a:r>
            <a:r>
              <a:rPr lang="en-US" sz="2400" dirty="0" smtClean="0"/>
              <a:t> </a:t>
            </a:r>
            <a:r>
              <a:rPr lang="sr-Cyrl-RS" sz="2400" dirty="0" smtClean="0"/>
              <a:t>стакленик</a:t>
            </a:r>
            <a:r>
              <a:rPr lang="en-US" sz="2400" dirty="0" smtClean="0"/>
              <a:t> </a:t>
            </a:r>
            <a:r>
              <a:rPr lang="sr-Cyrl-RS" sz="2400" dirty="0" smtClean="0"/>
              <a:t>остаје</a:t>
            </a:r>
            <a:r>
              <a:rPr lang="en-US" sz="2400" dirty="0" smtClean="0"/>
              <a:t> </a:t>
            </a:r>
            <a:r>
              <a:rPr lang="sr-Cyrl-RS" sz="2400" dirty="0" smtClean="0"/>
              <a:t>у</a:t>
            </a:r>
            <a:r>
              <a:rPr lang="en-US" sz="2400" dirty="0" smtClean="0"/>
              <a:t> </a:t>
            </a:r>
            <a:r>
              <a:rPr lang="sr-Cyrl-RS" sz="2400" dirty="0" smtClean="0"/>
              <a:t>њему</a:t>
            </a:r>
            <a:r>
              <a:rPr lang="en-US" sz="2400" dirty="0" smtClean="0"/>
              <a:t>.</a:t>
            </a:r>
          </a:p>
          <a:p>
            <a:pPr marL="0" indent="0" eaLnBrk="1" hangingPunct="1">
              <a:buFont typeface="Arial" pitchFamily="34" charset="0"/>
              <a:buNone/>
              <a:defRPr/>
            </a:pPr>
            <a:endParaRPr lang="en-US" sz="2400" dirty="0" smtClean="0"/>
          </a:p>
          <a:p>
            <a:pPr eaLnBrk="1" hangingPunct="1">
              <a:defRPr/>
            </a:pPr>
            <a:endParaRPr lang="en-US" sz="2400" dirty="0" smtClean="0"/>
          </a:p>
        </p:txBody>
      </p:sp>
    </p:spTree>
    <p:extLst>
      <p:ext uri="{BB962C8B-B14F-4D97-AF65-F5344CB8AC3E}">
        <p14:creationId xmlns:p14="http://schemas.microsoft.com/office/powerpoint/2010/main" val="1389435551"/>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52579" name="Content Placeholder 2"/>
          <p:cNvSpPr>
            <a:spLocks noGrp="1"/>
          </p:cNvSpPr>
          <p:nvPr>
            <p:ph idx="1"/>
          </p:nvPr>
        </p:nvSpPr>
        <p:spPr/>
        <p:txBody>
          <a:bodyPr/>
          <a:lstStyle/>
          <a:p>
            <a:pPr eaLnBrk="1" hangingPunct="1"/>
            <a:r>
              <a:rPr lang="sr-Latn-CS" sz="2800" smtClean="0"/>
              <a:t>Глобално</a:t>
            </a:r>
            <a:r>
              <a:rPr lang="en-US" sz="2800" smtClean="0"/>
              <a:t> </a:t>
            </a:r>
            <a:r>
              <a:rPr lang="sr-Latn-CS" sz="2800" smtClean="0"/>
              <a:t>загревање</a:t>
            </a:r>
            <a:r>
              <a:rPr lang="en-US" sz="2800" smtClean="0"/>
              <a:t> </a:t>
            </a:r>
            <a:r>
              <a:rPr lang="sr-Latn-CS" sz="2800" smtClean="0"/>
              <a:t>земљине</a:t>
            </a:r>
            <a:r>
              <a:rPr lang="en-US" sz="2800" smtClean="0"/>
              <a:t> </a:t>
            </a:r>
            <a:r>
              <a:rPr lang="sr-Latn-CS" sz="2800" smtClean="0"/>
              <a:t>атмосфере</a:t>
            </a:r>
            <a:r>
              <a:rPr lang="en-US" sz="2800" smtClean="0"/>
              <a:t> </a:t>
            </a:r>
            <a:r>
              <a:rPr lang="sr-Latn-CS" sz="2800" smtClean="0"/>
              <a:t>је</a:t>
            </a:r>
            <a:r>
              <a:rPr lang="en-US" sz="2800" smtClean="0"/>
              <a:t> </a:t>
            </a:r>
            <a:r>
              <a:rPr lang="sr-Latn-CS" sz="2800" smtClean="0"/>
              <a:t>феномен</a:t>
            </a:r>
            <a:r>
              <a:rPr lang="en-US" sz="2800" smtClean="0"/>
              <a:t> </a:t>
            </a:r>
            <a:r>
              <a:rPr lang="sr-Latn-CS" sz="2800" smtClean="0"/>
              <a:t>повећања</a:t>
            </a:r>
            <a:r>
              <a:rPr lang="en-US" sz="2800" smtClean="0"/>
              <a:t> </a:t>
            </a:r>
            <a:r>
              <a:rPr lang="sr-Latn-CS" sz="2800" smtClean="0"/>
              <a:t>средње</a:t>
            </a:r>
            <a:r>
              <a:rPr lang="en-US" sz="2800" smtClean="0"/>
              <a:t> </a:t>
            </a:r>
            <a:r>
              <a:rPr lang="sr-Latn-CS" sz="2800" smtClean="0"/>
              <a:t>температуре</a:t>
            </a:r>
            <a:r>
              <a:rPr lang="en-US" sz="2800" smtClean="0"/>
              <a:t> </a:t>
            </a:r>
            <a:r>
              <a:rPr lang="sr-Latn-CS" sz="2800" smtClean="0"/>
              <a:t>површине</a:t>
            </a:r>
            <a:r>
              <a:rPr lang="en-US" sz="2800" smtClean="0"/>
              <a:t> </a:t>
            </a:r>
            <a:r>
              <a:rPr lang="sr-Latn-CS" sz="2800" smtClean="0"/>
              <a:t>Земље</a:t>
            </a:r>
            <a:r>
              <a:rPr lang="en-US" sz="2800" smtClean="0"/>
              <a:t>, </a:t>
            </a:r>
            <a:r>
              <a:rPr lang="sr-Latn-CS" sz="2800" smtClean="0"/>
              <a:t>водених</a:t>
            </a:r>
            <a:r>
              <a:rPr lang="en-US" sz="2800" smtClean="0"/>
              <a:t> </a:t>
            </a:r>
            <a:r>
              <a:rPr lang="sr-Latn-CS" sz="2800" smtClean="0"/>
              <a:t>површина</a:t>
            </a:r>
            <a:r>
              <a:rPr lang="en-US" sz="2800" smtClean="0"/>
              <a:t> </a:t>
            </a:r>
            <a:r>
              <a:rPr lang="sr-Latn-CS" sz="2800" smtClean="0"/>
              <a:t>као</a:t>
            </a:r>
            <a:r>
              <a:rPr lang="en-US" sz="2800" smtClean="0"/>
              <a:t> </a:t>
            </a:r>
            <a:r>
              <a:rPr lang="sr-Latn-CS" sz="2800" smtClean="0"/>
              <a:t>и</a:t>
            </a:r>
            <a:r>
              <a:rPr lang="en-US" sz="2800" smtClean="0"/>
              <a:t> </a:t>
            </a:r>
            <a:r>
              <a:rPr lang="sr-Latn-CS" sz="2800" smtClean="0"/>
              <a:t>просечне</a:t>
            </a:r>
            <a:r>
              <a:rPr lang="en-US" sz="2800" smtClean="0"/>
              <a:t> </a:t>
            </a:r>
            <a:r>
              <a:rPr lang="sr-Latn-CS" sz="2800" smtClean="0"/>
              <a:t>температуре</a:t>
            </a:r>
            <a:r>
              <a:rPr lang="en-US" sz="2800" smtClean="0"/>
              <a:t> </a:t>
            </a:r>
            <a:r>
              <a:rPr lang="sr-Latn-CS" sz="2800" smtClean="0"/>
              <a:t>ваздуха</a:t>
            </a:r>
            <a:r>
              <a:rPr lang="en-US" sz="2800" smtClean="0"/>
              <a:t> </a:t>
            </a:r>
            <a:r>
              <a:rPr lang="sr-Latn-CS" sz="2800" smtClean="0"/>
              <a:t>изазван</a:t>
            </a:r>
            <a:r>
              <a:rPr lang="en-US" sz="2800" smtClean="0"/>
              <a:t> </a:t>
            </a:r>
            <a:r>
              <a:rPr lang="sr-Latn-CS" sz="2800" smtClean="0"/>
              <a:t>различитим</a:t>
            </a:r>
            <a:r>
              <a:rPr lang="en-US" sz="2800" smtClean="0"/>
              <a:t> </a:t>
            </a:r>
            <a:r>
              <a:rPr lang="sr-Latn-CS" sz="2800" smtClean="0"/>
              <a:t>узрочницима</a:t>
            </a:r>
            <a:r>
              <a:rPr lang="en-US" sz="2800" smtClean="0"/>
              <a:t>.</a:t>
            </a:r>
          </a:p>
          <a:p>
            <a:pPr eaLnBrk="1" hangingPunct="1"/>
            <a:endParaRPr lang="en-US" smtClean="0"/>
          </a:p>
        </p:txBody>
      </p:sp>
    </p:spTree>
    <p:extLst>
      <p:ext uri="{BB962C8B-B14F-4D97-AF65-F5344CB8AC3E}">
        <p14:creationId xmlns:p14="http://schemas.microsoft.com/office/powerpoint/2010/main" val="1500729742"/>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12643" name="Content Placeholder 2"/>
          <p:cNvSpPr>
            <a:spLocks noGrp="1"/>
          </p:cNvSpPr>
          <p:nvPr>
            <p:ph idx="1"/>
          </p:nvPr>
        </p:nvSpPr>
        <p:spPr/>
        <p:txBody>
          <a:bodyPr>
            <a:normAutofit lnSpcReduction="10000"/>
          </a:bodyPr>
          <a:lstStyle/>
          <a:p>
            <a:pPr eaLnBrk="1" hangingPunct="1">
              <a:defRPr/>
            </a:pPr>
            <a:r>
              <a:rPr lang="sr-Cyrl-RS" sz="2800" dirty="0" smtClean="0"/>
              <a:t>Узрочници</a:t>
            </a:r>
            <a:r>
              <a:rPr lang="en-US" sz="2800" dirty="0" smtClean="0"/>
              <a:t> </a:t>
            </a:r>
            <a:r>
              <a:rPr lang="sr-Cyrl-RS" sz="2800" dirty="0" smtClean="0"/>
              <a:t>су</a:t>
            </a:r>
            <a:r>
              <a:rPr lang="en-US" sz="2800" dirty="0" smtClean="0"/>
              <a:t>:</a:t>
            </a:r>
          </a:p>
          <a:p>
            <a:pPr marL="0" indent="0" eaLnBrk="1" hangingPunct="1">
              <a:buFont typeface="Arial" pitchFamily="34" charset="0"/>
              <a:buNone/>
              <a:defRPr/>
            </a:pPr>
            <a:r>
              <a:rPr lang="en-US" sz="2800" dirty="0" smtClean="0"/>
              <a:t>-</a:t>
            </a:r>
            <a:r>
              <a:rPr lang="sr-Cyrl-RS" sz="2800" dirty="0" smtClean="0"/>
              <a:t>гасови</a:t>
            </a:r>
            <a:r>
              <a:rPr lang="en-US" sz="2800" dirty="0" smtClean="0"/>
              <a:t> </a:t>
            </a:r>
            <a:r>
              <a:rPr lang="sr-Cyrl-RS" sz="2800" dirty="0" smtClean="0"/>
              <a:t>са</a:t>
            </a:r>
            <a:r>
              <a:rPr lang="en-US" sz="2800" dirty="0" smtClean="0"/>
              <a:t> </a:t>
            </a:r>
            <a:r>
              <a:rPr lang="sr-Cyrl-RS" sz="2800" dirty="0" smtClean="0"/>
              <a:t>ефектом</a:t>
            </a:r>
            <a:r>
              <a:rPr lang="en-US" sz="2800" dirty="0" smtClean="0"/>
              <a:t> </a:t>
            </a:r>
            <a:r>
              <a:rPr lang="sr-Cyrl-RS" sz="2800" dirty="0" smtClean="0"/>
              <a:t>стаклене</a:t>
            </a:r>
            <a:r>
              <a:rPr lang="en-US" sz="2800" dirty="0" smtClean="0"/>
              <a:t> </a:t>
            </a:r>
            <a:r>
              <a:rPr lang="sr-Cyrl-RS" sz="2800" dirty="0" smtClean="0"/>
              <a:t>баште</a:t>
            </a:r>
            <a:endParaRPr lang="en-US" sz="2800" dirty="0" smtClean="0"/>
          </a:p>
          <a:p>
            <a:pPr marL="0" indent="0" eaLnBrk="1" hangingPunct="1">
              <a:buFont typeface="Arial" pitchFamily="34" charset="0"/>
              <a:buNone/>
              <a:defRPr/>
            </a:pPr>
            <a:r>
              <a:rPr lang="en-US" sz="2800" dirty="0" smtClean="0"/>
              <a:t>-</a:t>
            </a:r>
            <a:r>
              <a:rPr lang="sr-Cyrl-RS" sz="2800" dirty="0" smtClean="0"/>
              <a:t>честице</a:t>
            </a:r>
            <a:r>
              <a:rPr lang="en-US" sz="2800" dirty="0" smtClean="0"/>
              <a:t> </a:t>
            </a:r>
            <a:r>
              <a:rPr lang="sr-Cyrl-RS" sz="2800" dirty="0" smtClean="0"/>
              <a:t>чађи</a:t>
            </a:r>
            <a:endParaRPr lang="en-US" sz="2800" dirty="0" smtClean="0"/>
          </a:p>
          <a:p>
            <a:pPr marL="0" indent="0" eaLnBrk="1" hangingPunct="1">
              <a:buFont typeface="Arial" pitchFamily="34" charset="0"/>
              <a:buNone/>
              <a:defRPr/>
            </a:pPr>
            <a:r>
              <a:rPr lang="en-US" sz="2800" dirty="0" smtClean="0"/>
              <a:t>-</a:t>
            </a:r>
            <a:r>
              <a:rPr lang="sr-Cyrl-RS" sz="2800" dirty="0" smtClean="0"/>
              <a:t>директна</a:t>
            </a:r>
            <a:r>
              <a:rPr lang="en-US" sz="2800" dirty="0" smtClean="0"/>
              <a:t> </a:t>
            </a:r>
            <a:r>
              <a:rPr lang="sr-Cyrl-RS" sz="2800" dirty="0" smtClean="0"/>
              <a:t>сунчева</a:t>
            </a:r>
            <a:r>
              <a:rPr lang="en-US" sz="2800" dirty="0" smtClean="0"/>
              <a:t> </a:t>
            </a:r>
            <a:r>
              <a:rPr lang="sr-Cyrl-RS" sz="2800" dirty="0" smtClean="0"/>
              <a:t>светлост</a:t>
            </a:r>
            <a:endParaRPr lang="sr-Latn-RS" sz="2800" dirty="0" smtClean="0"/>
          </a:p>
          <a:p>
            <a:pPr eaLnBrk="1" hangingPunct="1">
              <a:buFont typeface="Arial" pitchFamily="34" charset="0"/>
              <a:buNone/>
              <a:defRPr/>
            </a:pPr>
            <a:r>
              <a:rPr lang="sr-Cyrl-RS" sz="2800" dirty="0" smtClean="0"/>
              <a:t>Гасови</a:t>
            </a:r>
            <a:r>
              <a:rPr lang="en-US" sz="2800" dirty="0" smtClean="0"/>
              <a:t> </a:t>
            </a:r>
            <a:r>
              <a:rPr lang="sr-Cyrl-RS" sz="2800" dirty="0" smtClean="0"/>
              <a:t>са</a:t>
            </a:r>
            <a:r>
              <a:rPr lang="en-US" sz="2800" dirty="0" smtClean="0"/>
              <a:t> </a:t>
            </a:r>
            <a:r>
              <a:rPr lang="sr-Cyrl-RS" sz="2800" dirty="0" smtClean="0"/>
              <a:t>ефектом</a:t>
            </a:r>
            <a:r>
              <a:rPr lang="en-US" sz="2800" dirty="0" smtClean="0"/>
              <a:t> </a:t>
            </a:r>
            <a:r>
              <a:rPr lang="sr-Cyrl-RS" sz="2800" dirty="0" smtClean="0"/>
              <a:t>стаклене</a:t>
            </a:r>
            <a:r>
              <a:rPr lang="en-US" sz="2800" dirty="0" smtClean="0"/>
              <a:t> </a:t>
            </a:r>
            <a:r>
              <a:rPr lang="sr-Cyrl-RS" sz="2800" dirty="0" smtClean="0"/>
              <a:t>баште</a:t>
            </a:r>
            <a:endParaRPr lang="en-US" sz="2800" dirty="0" smtClean="0"/>
          </a:p>
          <a:p>
            <a:pPr eaLnBrk="1" hangingPunct="1">
              <a:defRPr/>
            </a:pPr>
            <a:r>
              <a:rPr lang="sr-Cyrl-RS" sz="2800" dirty="0" smtClean="0"/>
              <a:t>Са</a:t>
            </a:r>
            <a:r>
              <a:rPr lang="en-US" sz="2800" dirty="0" smtClean="0"/>
              <a:t> </a:t>
            </a:r>
            <a:r>
              <a:rPr lang="sr-Cyrl-RS" sz="2800" dirty="0" smtClean="0"/>
              <a:t>растом</a:t>
            </a:r>
            <a:r>
              <a:rPr lang="en-US" sz="2800" dirty="0" smtClean="0"/>
              <a:t> </a:t>
            </a:r>
            <a:r>
              <a:rPr lang="sr-Cyrl-RS" sz="2800" dirty="0" smtClean="0"/>
              <a:t>популације</a:t>
            </a:r>
            <a:r>
              <a:rPr lang="en-US" sz="2800" dirty="0" smtClean="0"/>
              <a:t> </a:t>
            </a:r>
            <a:r>
              <a:rPr lang="sr-Cyrl-RS" sz="2800" dirty="0" smtClean="0"/>
              <a:t>и</a:t>
            </a:r>
            <a:r>
              <a:rPr lang="en-US" sz="2800" dirty="0" smtClean="0"/>
              <a:t> </a:t>
            </a:r>
            <a:r>
              <a:rPr lang="sr-Cyrl-RS" sz="2800" dirty="0" smtClean="0"/>
              <a:t>индустриске</a:t>
            </a:r>
            <a:r>
              <a:rPr lang="en-US" sz="2800" dirty="0" smtClean="0"/>
              <a:t> </a:t>
            </a:r>
            <a:r>
              <a:rPr lang="sr-Cyrl-RS" sz="2800" dirty="0" smtClean="0"/>
              <a:t>производње</a:t>
            </a:r>
            <a:r>
              <a:rPr lang="en-US" sz="2800" dirty="0" smtClean="0"/>
              <a:t>, </a:t>
            </a:r>
            <a:r>
              <a:rPr lang="sr-Cyrl-RS" sz="2800" dirty="0" smtClean="0"/>
              <a:t>емисија</a:t>
            </a:r>
            <a:r>
              <a:rPr lang="en-US" sz="2800" dirty="0" smtClean="0"/>
              <a:t> </a:t>
            </a:r>
            <a:r>
              <a:rPr lang="sr-Cyrl-RS" sz="2800" dirty="0" smtClean="0"/>
              <a:t>гасова</a:t>
            </a:r>
            <a:r>
              <a:rPr lang="en-US" sz="2800" dirty="0" smtClean="0"/>
              <a:t> </a:t>
            </a:r>
            <a:r>
              <a:rPr lang="sr-Cyrl-RS" sz="2800" dirty="0" smtClean="0"/>
              <a:t>са</a:t>
            </a:r>
            <a:r>
              <a:rPr lang="en-US" sz="2800" dirty="0" smtClean="0"/>
              <a:t> </a:t>
            </a:r>
            <a:r>
              <a:rPr lang="sr-Cyrl-RS" sz="2800" dirty="0" smtClean="0"/>
              <a:t>ефектом</a:t>
            </a:r>
            <a:r>
              <a:rPr lang="en-US" sz="2800" dirty="0" smtClean="0"/>
              <a:t> </a:t>
            </a:r>
            <a:r>
              <a:rPr lang="sr-Cyrl-RS" sz="2800" dirty="0" smtClean="0"/>
              <a:t>стаклене</a:t>
            </a:r>
            <a:r>
              <a:rPr lang="en-US" sz="2800" dirty="0" smtClean="0"/>
              <a:t> </a:t>
            </a:r>
            <a:r>
              <a:rPr lang="sr-Cyrl-RS" sz="2800" dirty="0" smtClean="0"/>
              <a:t>баште</a:t>
            </a:r>
            <a:r>
              <a:rPr lang="en-US" sz="2800" dirty="0" smtClean="0"/>
              <a:t> </a:t>
            </a:r>
            <a:r>
              <a:rPr lang="sr-Cyrl-RS" sz="2800" dirty="0" smtClean="0"/>
              <a:t>је</a:t>
            </a:r>
            <a:r>
              <a:rPr lang="en-US" sz="2800" dirty="0" smtClean="0"/>
              <a:t> </a:t>
            </a:r>
            <a:r>
              <a:rPr lang="sr-Cyrl-RS" sz="2800" dirty="0" smtClean="0"/>
              <a:t>у</a:t>
            </a:r>
            <a:r>
              <a:rPr lang="en-US" sz="2800" dirty="0" smtClean="0"/>
              <a:t> </a:t>
            </a:r>
            <a:r>
              <a:rPr lang="sr-Cyrl-RS" sz="2800" dirty="0" smtClean="0"/>
              <a:t>порасту</a:t>
            </a:r>
            <a:r>
              <a:rPr lang="en-US" sz="2800" dirty="0" smtClean="0"/>
              <a:t>, </a:t>
            </a:r>
            <a:r>
              <a:rPr lang="sr-Cyrl-RS" sz="2800" dirty="0" smtClean="0"/>
              <a:t>узрокована</a:t>
            </a:r>
            <a:r>
              <a:rPr lang="en-US" sz="2800" dirty="0" smtClean="0"/>
              <a:t> </a:t>
            </a:r>
            <a:r>
              <a:rPr lang="sr-Cyrl-RS" sz="2800" dirty="0" smtClean="0"/>
              <a:t>спаљивањем</a:t>
            </a:r>
            <a:r>
              <a:rPr lang="en-US" sz="2800" dirty="0" smtClean="0"/>
              <a:t> </a:t>
            </a:r>
            <a:r>
              <a:rPr lang="sr-Cyrl-RS" sz="2800" dirty="0" smtClean="0"/>
              <a:t>фосилних</a:t>
            </a:r>
            <a:r>
              <a:rPr lang="en-US" sz="2800" dirty="0" smtClean="0"/>
              <a:t> </a:t>
            </a:r>
            <a:r>
              <a:rPr lang="sr-Cyrl-RS" sz="2800" dirty="0" smtClean="0"/>
              <a:t>горива</a:t>
            </a:r>
            <a:r>
              <a:rPr lang="en-US" sz="2800" dirty="0" smtClean="0"/>
              <a:t>, </a:t>
            </a:r>
            <a:r>
              <a:rPr lang="sr-Cyrl-RS" sz="2800" dirty="0" smtClean="0"/>
              <a:t>крчењем</a:t>
            </a:r>
            <a:r>
              <a:rPr lang="en-US" sz="2800" dirty="0" smtClean="0"/>
              <a:t> </a:t>
            </a:r>
            <a:r>
              <a:rPr lang="sr-Cyrl-RS" sz="2800" dirty="0" smtClean="0"/>
              <a:t>шума</a:t>
            </a:r>
            <a:r>
              <a:rPr lang="en-US" sz="2800" dirty="0" smtClean="0"/>
              <a:t> </a:t>
            </a:r>
            <a:r>
              <a:rPr lang="sr-Cyrl-RS" sz="2800" dirty="0" smtClean="0"/>
              <a:t>и</a:t>
            </a:r>
            <a:r>
              <a:rPr lang="en-US" sz="2800" dirty="0" smtClean="0"/>
              <a:t> </a:t>
            </a:r>
            <a:r>
              <a:rPr lang="sr-Cyrl-RS" sz="2800" dirty="0" smtClean="0"/>
              <a:t>чишћењем</a:t>
            </a:r>
            <a:r>
              <a:rPr lang="en-US" sz="2800" dirty="0" smtClean="0"/>
              <a:t> </a:t>
            </a:r>
            <a:r>
              <a:rPr lang="sr-Cyrl-RS" sz="2800" dirty="0" smtClean="0"/>
              <a:t>земљишта</a:t>
            </a:r>
            <a:r>
              <a:rPr lang="en-US" sz="2800" dirty="0" smtClean="0"/>
              <a:t> </a:t>
            </a:r>
            <a:r>
              <a:rPr lang="sr-Cyrl-RS" sz="2800" dirty="0" smtClean="0"/>
              <a:t>за</a:t>
            </a:r>
            <a:r>
              <a:rPr lang="en-US" sz="2800" dirty="0" smtClean="0"/>
              <a:t> </a:t>
            </a:r>
            <a:r>
              <a:rPr lang="sr-Cyrl-RS" sz="2800" dirty="0" smtClean="0"/>
              <a:t>пољопривреду</a:t>
            </a:r>
            <a:r>
              <a:rPr lang="en-US" sz="2800" dirty="0" smtClean="0"/>
              <a:t>.</a:t>
            </a:r>
          </a:p>
          <a:p>
            <a:pPr eaLnBrk="1" hangingPunct="1">
              <a:defRPr/>
            </a:pPr>
            <a:endParaRPr lang="en-US" sz="2800" dirty="0" smtClean="0"/>
          </a:p>
          <a:p>
            <a:pPr eaLnBrk="1" hangingPunct="1">
              <a:defRPr/>
            </a:pPr>
            <a:endParaRPr lang="en-US" dirty="0" smtClean="0"/>
          </a:p>
        </p:txBody>
      </p:sp>
    </p:spTree>
    <p:extLst>
      <p:ext uri="{BB962C8B-B14F-4D97-AF65-F5344CB8AC3E}">
        <p14:creationId xmlns:p14="http://schemas.microsoft.com/office/powerpoint/2010/main" val="1489485728"/>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54627" name="Content Placeholder 2"/>
          <p:cNvSpPr>
            <a:spLocks noGrp="1"/>
          </p:cNvSpPr>
          <p:nvPr>
            <p:ph idx="1"/>
          </p:nvPr>
        </p:nvSpPr>
        <p:spPr/>
        <p:txBody>
          <a:bodyPr>
            <a:normAutofit lnSpcReduction="10000"/>
          </a:bodyPr>
          <a:lstStyle/>
          <a:p>
            <a:pPr eaLnBrk="1" hangingPunct="1"/>
            <a:r>
              <a:rPr lang="sr-Latn-CS" sz="2800" dirty="0" smtClean="0"/>
              <a:t>У</a:t>
            </a:r>
            <a:r>
              <a:rPr lang="en-US" sz="2800" dirty="0" smtClean="0"/>
              <a:t> </a:t>
            </a:r>
            <a:r>
              <a:rPr lang="sr-Latn-CS" sz="2800" dirty="0" smtClean="0"/>
              <a:t>последњих</a:t>
            </a:r>
            <a:r>
              <a:rPr lang="en-US" sz="2800" dirty="0" smtClean="0"/>
              <a:t> 100. </a:t>
            </a:r>
            <a:r>
              <a:rPr lang="sr-Latn-CS" sz="2800" dirty="0" smtClean="0"/>
              <a:t>година</a:t>
            </a:r>
            <a:r>
              <a:rPr lang="en-US" sz="2800" dirty="0" smtClean="0"/>
              <a:t> </a:t>
            </a:r>
            <a:r>
              <a:rPr lang="sr-Latn-CS" sz="2800" dirty="0" smtClean="0"/>
              <a:t>људи</a:t>
            </a:r>
            <a:r>
              <a:rPr lang="en-US" sz="2800" dirty="0" smtClean="0"/>
              <a:t> </a:t>
            </a:r>
            <a:r>
              <a:rPr lang="sr-Latn-CS" sz="2800" dirty="0" smtClean="0"/>
              <a:t>су</a:t>
            </a:r>
            <a:r>
              <a:rPr lang="en-US" sz="2800" dirty="0" smtClean="0"/>
              <a:t> </a:t>
            </a:r>
            <a:r>
              <a:rPr lang="sr-Latn-CS" sz="2800" dirty="0" smtClean="0"/>
              <a:t>емитовали</a:t>
            </a:r>
            <a:r>
              <a:rPr lang="en-US" sz="2800" dirty="0" smtClean="0"/>
              <a:t> </a:t>
            </a:r>
            <a:r>
              <a:rPr lang="sr-Latn-CS" sz="2800" dirty="0" smtClean="0"/>
              <a:t>гасове</a:t>
            </a:r>
            <a:r>
              <a:rPr lang="en-US" sz="2800" dirty="0" smtClean="0"/>
              <a:t> </a:t>
            </a:r>
            <a:r>
              <a:rPr lang="sr-Latn-CS" sz="2800" dirty="0" smtClean="0"/>
              <a:t>стаклене</a:t>
            </a:r>
            <a:r>
              <a:rPr lang="en-US" sz="2800" dirty="0" smtClean="0"/>
              <a:t> </a:t>
            </a:r>
            <a:r>
              <a:rPr lang="sr-Latn-CS" sz="2800" dirty="0" smtClean="0"/>
              <a:t>баште</a:t>
            </a:r>
            <a:r>
              <a:rPr lang="en-US" sz="2800" dirty="0" smtClean="0"/>
              <a:t> </a:t>
            </a:r>
            <a:r>
              <a:rPr lang="sr-Latn-CS" sz="2800" dirty="0" smtClean="0"/>
              <a:t>у</a:t>
            </a:r>
            <a:r>
              <a:rPr lang="en-US" sz="2800" dirty="0" smtClean="0"/>
              <a:t> </a:t>
            </a:r>
            <a:r>
              <a:rPr lang="sr-Latn-CS" sz="2800" dirty="0" smtClean="0"/>
              <a:t>атмосферу</a:t>
            </a:r>
            <a:r>
              <a:rPr lang="en-US" sz="2800" dirty="0" smtClean="0"/>
              <a:t> </a:t>
            </a:r>
            <a:r>
              <a:rPr lang="sr-Latn-CS" sz="2800" dirty="0" smtClean="0"/>
              <a:t>брже</a:t>
            </a:r>
            <a:r>
              <a:rPr lang="en-US" sz="2800" dirty="0" smtClean="0"/>
              <a:t> </a:t>
            </a:r>
            <a:r>
              <a:rPr lang="sr-Latn-CS" sz="2800" dirty="0" smtClean="0"/>
              <a:t>него</a:t>
            </a:r>
            <a:r>
              <a:rPr lang="en-US" sz="2800" dirty="0" smtClean="0"/>
              <a:t> </a:t>
            </a:r>
            <a:r>
              <a:rPr lang="sr-Latn-CS" sz="2800" dirty="0" smtClean="0"/>
              <a:t>што</a:t>
            </a:r>
            <a:r>
              <a:rPr lang="en-US" sz="2800" dirty="0" smtClean="0"/>
              <a:t> </a:t>
            </a:r>
            <a:r>
              <a:rPr lang="sr-Latn-CS" sz="2800" dirty="0" smtClean="0"/>
              <a:t>су</a:t>
            </a:r>
            <a:r>
              <a:rPr lang="en-US" sz="2800" dirty="0" smtClean="0"/>
              <a:t> </a:t>
            </a:r>
            <a:r>
              <a:rPr lang="sr-Latn-CS" sz="2800" dirty="0" smtClean="0"/>
              <a:t>их</a:t>
            </a:r>
            <a:r>
              <a:rPr lang="en-US" sz="2800" dirty="0" smtClean="0"/>
              <a:t> </a:t>
            </a:r>
            <a:r>
              <a:rPr lang="sr-Latn-CS" sz="2800" dirty="0" smtClean="0"/>
              <a:t>природни</a:t>
            </a:r>
            <a:r>
              <a:rPr lang="en-US" sz="2800" dirty="0" smtClean="0"/>
              <a:t> </a:t>
            </a:r>
            <a:r>
              <a:rPr lang="sr-Latn-CS" sz="2800" dirty="0" smtClean="0"/>
              <a:t>процеси</a:t>
            </a:r>
            <a:r>
              <a:rPr lang="en-US" sz="2800" dirty="0" smtClean="0"/>
              <a:t> </a:t>
            </a:r>
            <a:r>
              <a:rPr lang="sr-Latn-CS" sz="2800" dirty="0" smtClean="0"/>
              <a:t>могли</a:t>
            </a:r>
            <a:r>
              <a:rPr lang="en-US" sz="2800" dirty="0" smtClean="0"/>
              <a:t> </a:t>
            </a:r>
            <a:r>
              <a:rPr lang="sr-Latn-CS" sz="2800" dirty="0" smtClean="0"/>
              <a:t>уклонити</a:t>
            </a:r>
            <a:r>
              <a:rPr lang="en-US" sz="2800" dirty="0" smtClean="0"/>
              <a:t>.</a:t>
            </a:r>
          </a:p>
          <a:p>
            <a:pPr eaLnBrk="1" hangingPunct="1"/>
            <a:r>
              <a:rPr lang="sr-Latn-CS" sz="2800" dirty="0" smtClean="0"/>
              <a:t>Најзначајнији</a:t>
            </a:r>
            <a:r>
              <a:rPr lang="en-US" sz="2800" dirty="0" smtClean="0"/>
              <a:t> </a:t>
            </a:r>
            <a:r>
              <a:rPr lang="sr-Latn-CS" sz="2800" dirty="0" smtClean="0"/>
              <a:t>узрочник</a:t>
            </a:r>
            <a:r>
              <a:rPr lang="en-US" sz="2800" dirty="0" smtClean="0"/>
              <a:t> </a:t>
            </a:r>
            <a:r>
              <a:rPr lang="sr-Latn-CS" sz="2800" dirty="0" smtClean="0"/>
              <a:t>глобалног</a:t>
            </a:r>
            <a:r>
              <a:rPr lang="en-US" sz="2800" dirty="0" smtClean="0"/>
              <a:t> </a:t>
            </a:r>
            <a:r>
              <a:rPr lang="sr-Latn-CS" sz="2800" dirty="0" smtClean="0"/>
              <a:t>загревања</a:t>
            </a:r>
            <a:r>
              <a:rPr lang="en-US" sz="2800" dirty="0" smtClean="0"/>
              <a:t> </a:t>
            </a:r>
            <a:r>
              <a:rPr lang="sr-Latn-CS" sz="2800" dirty="0" smtClean="0"/>
              <a:t>је</a:t>
            </a:r>
            <a:r>
              <a:rPr lang="en-US" sz="2800" dirty="0" smtClean="0"/>
              <a:t> </a:t>
            </a:r>
            <a:r>
              <a:rPr lang="sr-Latn-CS" sz="2800" dirty="0" smtClean="0"/>
              <a:t>управо</a:t>
            </a:r>
            <a:r>
              <a:rPr lang="en-US" sz="2800" dirty="0" smtClean="0"/>
              <a:t> </a:t>
            </a:r>
            <a:r>
              <a:rPr lang="sr-Latn-CS" sz="2800" dirty="0" smtClean="0"/>
              <a:t>угљен</a:t>
            </a:r>
            <a:r>
              <a:rPr lang="en-US" sz="2800" dirty="0" smtClean="0"/>
              <a:t>-</a:t>
            </a:r>
            <a:r>
              <a:rPr lang="sr-Latn-CS" sz="2800" dirty="0" smtClean="0"/>
              <a:t>диоксид</a:t>
            </a:r>
            <a:r>
              <a:rPr lang="en-US" sz="2800" dirty="0" smtClean="0"/>
              <a:t> </a:t>
            </a:r>
            <a:r>
              <a:rPr lang="en-US" sz="2800" dirty="0" smtClean="0"/>
              <a:t>.</a:t>
            </a:r>
            <a:endParaRPr lang="sr-Latn-CS" sz="2800" dirty="0" smtClean="0"/>
          </a:p>
          <a:p>
            <a:pPr eaLnBrk="1" hangingPunct="1"/>
            <a:r>
              <a:rPr lang="sr-Latn-CS" sz="2800" dirty="0" smtClean="0"/>
              <a:t>Он</a:t>
            </a:r>
            <a:r>
              <a:rPr lang="en-US" sz="2800" dirty="0" smtClean="0"/>
              <a:t> </a:t>
            </a:r>
            <a:r>
              <a:rPr lang="sr-Latn-CS" sz="2800" dirty="0" smtClean="0"/>
              <a:t>настаје</a:t>
            </a:r>
            <a:r>
              <a:rPr lang="en-US" sz="2800" dirty="0" smtClean="0"/>
              <a:t> </a:t>
            </a:r>
            <a:r>
              <a:rPr lang="sr-Latn-CS" sz="2800" dirty="0" smtClean="0"/>
              <a:t>при</a:t>
            </a:r>
            <a:r>
              <a:rPr lang="en-US" sz="2800" dirty="0" smtClean="0"/>
              <a:t> </a:t>
            </a:r>
            <a:r>
              <a:rPr lang="sr-Latn-CS" sz="2800" dirty="0" smtClean="0"/>
              <a:t>потпуном</a:t>
            </a:r>
            <a:r>
              <a:rPr lang="en-US" sz="2800" dirty="0" smtClean="0"/>
              <a:t> </a:t>
            </a:r>
            <a:r>
              <a:rPr lang="sr-Latn-CS" sz="2800" dirty="0" smtClean="0"/>
              <a:t>сагоревању</a:t>
            </a:r>
            <a:r>
              <a:rPr lang="en-US" sz="2800" dirty="0" smtClean="0"/>
              <a:t>, </a:t>
            </a:r>
            <a:r>
              <a:rPr lang="sr-Latn-CS" sz="2800" dirty="0" smtClean="0"/>
              <a:t>затим</a:t>
            </a:r>
            <a:r>
              <a:rPr lang="en-US" sz="2800" dirty="0" smtClean="0"/>
              <a:t> </a:t>
            </a:r>
            <a:r>
              <a:rPr lang="sr-Latn-CS" sz="2800" dirty="0" smtClean="0"/>
              <a:t>у</a:t>
            </a:r>
            <a:r>
              <a:rPr lang="en-US" sz="2800" dirty="0" smtClean="0"/>
              <a:t> </a:t>
            </a:r>
            <a:r>
              <a:rPr lang="sr-Latn-CS" sz="2800" dirty="0" smtClean="0"/>
              <a:t>процесу</a:t>
            </a:r>
            <a:r>
              <a:rPr lang="en-US" sz="2800" dirty="0" smtClean="0"/>
              <a:t> </a:t>
            </a:r>
            <a:r>
              <a:rPr lang="sr-Latn-CS" sz="2800" dirty="0" smtClean="0"/>
              <a:t>дисања</a:t>
            </a:r>
            <a:r>
              <a:rPr lang="en-US" sz="2800" dirty="0" smtClean="0"/>
              <a:t> </a:t>
            </a:r>
            <a:r>
              <a:rPr lang="sr-Latn-CS" sz="2800" dirty="0" smtClean="0"/>
              <a:t>аеробних</a:t>
            </a:r>
            <a:r>
              <a:rPr lang="en-US" sz="2800" dirty="0" smtClean="0"/>
              <a:t> </a:t>
            </a:r>
            <a:r>
              <a:rPr lang="sr-Latn-CS" sz="2800" dirty="0" smtClean="0"/>
              <a:t>организама</a:t>
            </a:r>
            <a:r>
              <a:rPr lang="en-US" sz="2800" dirty="0" smtClean="0"/>
              <a:t> </a:t>
            </a:r>
            <a:r>
              <a:rPr lang="sr-Latn-CS" sz="2800" dirty="0" smtClean="0"/>
              <a:t>и</a:t>
            </a:r>
            <a:r>
              <a:rPr lang="en-US" sz="2800" dirty="0" smtClean="0"/>
              <a:t> </a:t>
            </a:r>
            <a:r>
              <a:rPr lang="sr-Latn-CS" sz="2800" dirty="0" smtClean="0"/>
              <a:t>распадања</a:t>
            </a:r>
            <a:r>
              <a:rPr lang="en-US" sz="2800" dirty="0" smtClean="0"/>
              <a:t> </a:t>
            </a:r>
            <a:r>
              <a:rPr lang="sr-Latn-CS" sz="2800" dirty="0" smtClean="0"/>
              <a:t>органских</a:t>
            </a:r>
            <a:r>
              <a:rPr lang="en-US" sz="2800" dirty="0" smtClean="0"/>
              <a:t> </a:t>
            </a:r>
            <a:r>
              <a:rPr lang="sr-Latn-CS" sz="2800" dirty="0" smtClean="0"/>
              <a:t>материја</a:t>
            </a:r>
            <a:r>
              <a:rPr lang="en-US" sz="2800" dirty="0" smtClean="0"/>
              <a:t>, </a:t>
            </a:r>
            <a:r>
              <a:rPr lang="sr-Latn-CS" sz="2800" dirty="0" smtClean="0"/>
              <a:t>при</a:t>
            </a:r>
            <a:r>
              <a:rPr lang="en-US" sz="2800" dirty="0" smtClean="0"/>
              <a:t> </a:t>
            </a:r>
            <a:r>
              <a:rPr lang="sr-Latn-CS" sz="2800" dirty="0" smtClean="0"/>
              <a:t>сагоревању</a:t>
            </a:r>
            <a:r>
              <a:rPr lang="en-US" sz="2800" dirty="0" smtClean="0"/>
              <a:t> </a:t>
            </a:r>
            <a:r>
              <a:rPr lang="sr-Latn-CS" sz="2800" dirty="0" smtClean="0"/>
              <a:t>фосилних</a:t>
            </a:r>
            <a:r>
              <a:rPr lang="en-US" sz="2800" dirty="0" smtClean="0"/>
              <a:t> </a:t>
            </a:r>
            <a:r>
              <a:rPr lang="sr-Latn-CS" sz="2800" dirty="0" smtClean="0"/>
              <a:t>горива</a:t>
            </a:r>
            <a:r>
              <a:rPr lang="en-US" sz="2800" dirty="0" smtClean="0"/>
              <a:t>, </a:t>
            </a:r>
            <a:r>
              <a:rPr lang="sr-Latn-CS" sz="2800" dirty="0" smtClean="0"/>
              <a:t>крчења</a:t>
            </a:r>
            <a:r>
              <a:rPr lang="en-US" sz="2800" dirty="0" smtClean="0"/>
              <a:t> </a:t>
            </a:r>
            <a:r>
              <a:rPr lang="sr-Latn-CS" sz="2800" dirty="0" smtClean="0"/>
              <a:t>шума</a:t>
            </a:r>
            <a:r>
              <a:rPr lang="en-US" sz="2800" dirty="0" smtClean="0"/>
              <a:t> </a:t>
            </a:r>
            <a:r>
              <a:rPr lang="sr-Latn-CS" sz="2800" dirty="0" smtClean="0"/>
              <a:t>и</a:t>
            </a:r>
            <a:r>
              <a:rPr lang="en-US" sz="2800" dirty="0" smtClean="0"/>
              <a:t> </a:t>
            </a:r>
            <a:r>
              <a:rPr lang="sr-Latn-CS" sz="2800" dirty="0" smtClean="0"/>
              <a:t>обраде</a:t>
            </a:r>
            <a:r>
              <a:rPr lang="en-US" sz="2800" dirty="0" smtClean="0"/>
              <a:t> </a:t>
            </a:r>
            <a:r>
              <a:rPr lang="sr-Latn-CS" sz="2800" dirty="0" smtClean="0"/>
              <a:t>земљишта</a:t>
            </a:r>
            <a:r>
              <a:rPr lang="en-US" sz="2800" dirty="0" smtClean="0"/>
              <a:t>.</a:t>
            </a:r>
          </a:p>
          <a:p>
            <a:pPr eaLnBrk="1" hangingPunct="1"/>
            <a:endParaRPr lang="en-US" sz="2800" dirty="0" smtClean="0"/>
          </a:p>
          <a:p>
            <a:pPr eaLnBrk="1" hangingPunct="1"/>
            <a:endParaRPr lang="en-US" dirty="0" smtClean="0"/>
          </a:p>
        </p:txBody>
      </p:sp>
    </p:spTree>
    <p:extLst>
      <p:ext uri="{BB962C8B-B14F-4D97-AF65-F5344CB8AC3E}">
        <p14:creationId xmlns:p14="http://schemas.microsoft.com/office/powerpoint/2010/main" val="210133694"/>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14691" name="Content Placeholder 2"/>
          <p:cNvSpPr>
            <a:spLocks noGrp="1"/>
          </p:cNvSpPr>
          <p:nvPr>
            <p:ph idx="1"/>
          </p:nvPr>
        </p:nvSpPr>
        <p:spPr/>
        <p:txBody>
          <a:bodyPr/>
          <a:lstStyle/>
          <a:p>
            <a:pPr eaLnBrk="1" hangingPunct="1">
              <a:defRPr/>
            </a:pPr>
            <a:r>
              <a:rPr lang="sr-Cyrl-RS" sz="2800" dirty="0" smtClean="0"/>
              <a:t>Негативне</a:t>
            </a:r>
            <a:r>
              <a:rPr lang="en-US" sz="2800" dirty="0" smtClean="0"/>
              <a:t> </a:t>
            </a:r>
            <a:r>
              <a:rPr lang="sr-Cyrl-RS" sz="2800" dirty="0" smtClean="0"/>
              <a:t>последице</a:t>
            </a:r>
            <a:r>
              <a:rPr lang="en-US" sz="2800" dirty="0" smtClean="0"/>
              <a:t> </a:t>
            </a:r>
            <a:r>
              <a:rPr lang="sr-Cyrl-RS" sz="2800" dirty="0" smtClean="0"/>
              <a:t>интезивирања</a:t>
            </a:r>
            <a:r>
              <a:rPr lang="en-US" sz="2800" dirty="0" smtClean="0"/>
              <a:t> </a:t>
            </a:r>
            <a:r>
              <a:rPr lang="sr-Cyrl-RS" sz="2800" dirty="0" smtClean="0"/>
              <a:t>ефекта</a:t>
            </a:r>
            <a:r>
              <a:rPr lang="en-US" sz="2800" dirty="0" smtClean="0"/>
              <a:t> </a:t>
            </a:r>
            <a:r>
              <a:rPr lang="sr-Cyrl-RS" sz="2800" dirty="0" smtClean="0"/>
              <a:t>стаклене</a:t>
            </a:r>
            <a:r>
              <a:rPr lang="en-US" sz="2800" dirty="0" smtClean="0"/>
              <a:t> </a:t>
            </a:r>
            <a:r>
              <a:rPr lang="sr-Cyrl-RS" sz="2800" dirty="0" smtClean="0"/>
              <a:t>баште</a:t>
            </a:r>
            <a:r>
              <a:rPr lang="en-US" sz="2800" dirty="0" smtClean="0"/>
              <a:t> </a:t>
            </a:r>
            <a:r>
              <a:rPr lang="sr-Cyrl-RS" sz="2800" dirty="0" smtClean="0"/>
              <a:t>су</a:t>
            </a:r>
            <a:r>
              <a:rPr lang="en-US" sz="2800" dirty="0" smtClean="0"/>
              <a:t>:</a:t>
            </a:r>
          </a:p>
          <a:p>
            <a:pPr marL="0" indent="0" eaLnBrk="1" hangingPunct="1">
              <a:buFont typeface="Arial" pitchFamily="34" charset="0"/>
              <a:buNone/>
              <a:defRPr/>
            </a:pPr>
            <a:r>
              <a:rPr lang="en-US" sz="2800" dirty="0" smtClean="0"/>
              <a:t>-</a:t>
            </a:r>
            <a:r>
              <a:rPr lang="sr-Cyrl-RS" sz="2800" dirty="0" smtClean="0"/>
              <a:t>подизање</a:t>
            </a:r>
            <a:r>
              <a:rPr lang="en-US" sz="2800" dirty="0" smtClean="0"/>
              <a:t> </a:t>
            </a:r>
            <a:r>
              <a:rPr lang="sr-Cyrl-RS" sz="2800" dirty="0" smtClean="0"/>
              <a:t>нивоа</a:t>
            </a:r>
            <a:r>
              <a:rPr lang="en-US" sz="2800" dirty="0" smtClean="0"/>
              <a:t> </a:t>
            </a:r>
            <a:r>
              <a:rPr lang="sr-Cyrl-RS" sz="2800" dirty="0" smtClean="0"/>
              <a:t>мора</a:t>
            </a:r>
            <a:endParaRPr lang="en-US" sz="2800" dirty="0" smtClean="0"/>
          </a:p>
          <a:p>
            <a:pPr marL="0" indent="0" eaLnBrk="1" hangingPunct="1">
              <a:buFont typeface="Arial" pitchFamily="34" charset="0"/>
              <a:buNone/>
              <a:defRPr/>
            </a:pPr>
            <a:r>
              <a:rPr lang="en-US" sz="2800" dirty="0" smtClean="0"/>
              <a:t>-</a:t>
            </a:r>
            <a:r>
              <a:rPr lang="sr-Cyrl-RS" sz="2800" dirty="0" smtClean="0"/>
              <a:t>негативан</a:t>
            </a:r>
            <a:r>
              <a:rPr lang="en-US" sz="2800" dirty="0" smtClean="0"/>
              <a:t> </a:t>
            </a:r>
            <a:r>
              <a:rPr lang="sr-Cyrl-RS" sz="2800" dirty="0" smtClean="0"/>
              <a:t>утицај</a:t>
            </a:r>
            <a:r>
              <a:rPr lang="en-US" sz="2800" dirty="0" smtClean="0"/>
              <a:t> </a:t>
            </a:r>
            <a:r>
              <a:rPr lang="sr-Cyrl-RS" sz="2800" dirty="0" smtClean="0"/>
              <a:t>на</a:t>
            </a:r>
            <a:r>
              <a:rPr lang="en-US" sz="2800" dirty="0" smtClean="0"/>
              <a:t> </a:t>
            </a:r>
            <a:r>
              <a:rPr lang="sr-Cyrl-RS" sz="2800" dirty="0" smtClean="0"/>
              <a:t>ледени</a:t>
            </a:r>
            <a:r>
              <a:rPr lang="en-US" sz="2800" dirty="0" smtClean="0"/>
              <a:t> </a:t>
            </a:r>
            <a:r>
              <a:rPr lang="sr-Cyrl-RS" sz="2800" dirty="0" smtClean="0"/>
              <a:t>покривач</a:t>
            </a:r>
            <a:endParaRPr lang="en-US" sz="2800" dirty="0" smtClean="0"/>
          </a:p>
          <a:p>
            <a:pPr marL="0" indent="0" eaLnBrk="1" hangingPunct="1">
              <a:buFont typeface="Arial" pitchFamily="34" charset="0"/>
              <a:buNone/>
              <a:defRPr/>
            </a:pPr>
            <a:r>
              <a:rPr lang="en-US" sz="2800" dirty="0" smtClean="0"/>
              <a:t>-</a:t>
            </a:r>
            <a:r>
              <a:rPr lang="sr-Cyrl-RS" sz="2800" dirty="0" smtClean="0"/>
              <a:t>утицај</a:t>
            </a:r>
            <a:r>
              <a:rPr lang="en-US" sz="2800" dirty="0" smtClean="0"/>
              <a:t> </a:t>
            </a:r>
            <a:r>
              <a:rPr lang="sr-Cyrl-RS" sz="2800" dirty="0" smtClean="0"/>
              <a:t>на</a:t>
            </a:r>
            <a:r>
              <a:rPr lang="en-US" sz="2800" dirty="0" smtClean="0"/>
              <a:t> </a:t>
            </a:r>
            <a:r>
              <a:rPr lang="sr-Cyrl-RS" sz="2800" dirty="0" smtClean="0"/>
              <a:t>климу</a:t>
            </a:r>
            <a:r>
              <a:rPr lang="en-US" sz="2800" dirty="0" smtClean="0"/>
              <a:t> </a:t>
            </a:r>
            <a:r>
              <a:rPr lang="sr-Cyrl-RS" sz="2800" dirty="0" smtClean="0"/>
              <a:t>и</a:t>
            </a:r>
            <a:r>
              <a:rPr lang="en-US" sz="2800" dirty="0" smtClean="0"/>
              <a:t> </a:t>
            </a:r>
            <a:r>
              <a:rPr lang="sr-Cyrl-RS" sz="2800" dirty="0" smtClean="0"/>
              <a:t>на</a:t>
            </a:r>
            <a:r>
              <a:rPr lang="en-US" sz="2800" dirty="0" smtClean="0"/>
              <a:t> </a:t>
            </a:r>
            <a:r>
              <a:rPr lang="sr-Cyrl-RS" sz="2800" dirty="0" smtClean="0"/>
              <a:t>живи</a:t>
            </a:r>
            <a:r>
              <a:rPr lang="en-US" sz="2800" dirty="0" smtClean="0"/>
              <a:t> </a:t>
            </a:r>
            <a:r>
              <a:rPr lang="sr-Cyrl-RS" sz="2800" dirty="0" smtClean="0"/>
              <a:t>свет</a:t>
            </a:r>
            <a:endParaRPr lang="en-US" sz="2800" dirty="0" smtClean="0"/>
          </a:p>
          <a:p>
            <a:pPr marL="0" indent="0" eaLnBrk="1" hangingPunct="1">
              <a:buFont typeface="Arial" pitchFamily="34" charset="0"/>
              <a:buNone/>
              <a:defRPr/>
            </a:pPr>
            <a:r>
              <a:rPr lang="en-US" sz="2800" dirty="0" smtClean="0"/>
              <a:t>-</a:t>
            </a:r>
            <a:r>
              <a:rPr lang="sr-Cyrl-RS" sz="2800" dirty="0" smtClean="0"/>
              <a:t>шумски</a:t>
            </a:r>
            <a:r>
              <a:rPr lang="en-US" sz="2800" dirty="0" smtClean="0"/>
              <a:t> </a:t>
            </a:r>
            <a:r>
              <a:rPr lang="sr-Cyrl-RS" sz="2800" dirty="0" smtClean="0"/>
              <a:t>пожари</a:t>
            </a:r>
            <a:endParaRPr lang="en-US" sz="2800" dirty="0" smtClean="0"/>
          </a:p>
          <a:p>
            <a:pPr marL="0" indent="0" eaLnBrk="1" hangingPunct="1">
              <a:buFont typeface="Arial" pitchFamily="34" charset="0"/>
              <a:buNone/>
              <a:defRPr/>
            </a:pPr>
            <a:r>
              <a:rPr lang="en-US" sz="2800" dirty="0" smtClean="0"/>
              <a:t>-</a:t>
            </a:r>
            <a:r>
              <a:rPr lang="sr-Cyrl-RS" sz="2800" dirty="0" smtClean="0"/>
              <a:t>економске</a:t>
            </a:r>
            <a:r>
              <a:rPr lang="en-US" sz="2800" dirty="0" smtClean="0"/>
              <a:t> </a:t>
            </a:r>
            <a:r>
              <a:rPr lang="sr-Cyrl-RS" sz="2800" dirty="0" smtClean="0"/>
              <a:t>последице</a:t>
            </a:r>
            <a:endParaRPr lang="en-US" sz="2800" dirty="0" smtClean="0"/>
          </a:p>
          <a:p>
            <a:pPr marL="0" indent="0" eaLnBrk="1" hangingPunct="1">
              <a:buFont typeface="Arial" pitchFamily="34" charset="0"/>
              <a:buNone/>
              <a:defRPr/>
            </a:pPr>
            <a:r>
              <a:rPr lang="en-US" sz="2800" dirty="0" smtClean="0"/>
              <a:t>-</a:t>
            </a:r>
            <a:r>
              <a:rPr lang="sr-Cyrl-RS" sz="2800" dirty="0" smtClean="0"/>
              <a:t>човек</a:t>
            </a:r>
            <a:r>
              <a:rPr lang="en-US" sz="2800" dirty="0" smtClean="0"/>
              <a:t> </a:t>
            </a:r>
            <a:r>
              <a:rPr lang="sr-Cyrl-RS" sz="2800" dirty="0" smtClean="0"/>
              <a:t>као</a:t>
            </a:r>
            <a:r>
              <a:rPr lang="en-US" sz="2800" dirty="0" smtClean="0"/>
              <a:t>“</a:t>
            </a:r>
            <a:r>
              <a:rPr lang="sr-Cyrl-RS" sz="2800" dirty="0" smtClean="0"/>
              <a:t>жртва</a:t>
            </a:r>
            <a:r>
              <a:rPr lang="en-US" sz="2800" dirty="0" smtClean="0"/>
              <a:t>” </a:t>
            </a:r>
            <a:r>
              <a:rPr lang="sr-Cyrl-RS" sz="2800" dirty="0" smtClean="0"/>
              <a:t>сопственог</a:t>
            </a:r>
            <a:r>
              <a:rPr lang="en-US" sz="2800" dirty="0" smtClean="0"/>
              <a:t> </a:t>
            </a:r>
            <a:r>
              <a:rPr lang="sr-Cyrl-RS" sz="2800" dirty="0" smtClean="0"/>
              <a:t>деловања</a:t>
            </a:r>
            <a:endParaRPr lang="en-US" sz="2800" dirty="0" smtClean="0"/>
          </a:p>
          <a:p>
            <a:pPr eaLnBrk="1" hangingPunct="1">
              <a:defRPr/>
            </a:pPr>
            <a:endParaRPr lang="en-US" sz="2800" dirty="0" smtClean="0"/>
          </a:p>
        </p:txBody>
      </p:sp>
    </p:spTree>
    <p:extLst>
      <p:ext uri="{BB962C8B-B14F-4D97-AF65-F5344CB8AC3E}">
        <p14:creationId xmlns:p14="http://schemas.microsoft.com/office/powerpoint/2010/main" val="2328538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457200"/>
            <a:ext cx="8382000" cy="762000"/>
          </a:xfrm>
        </p:spPr>
        <p:txBody>
          <a:bodyPr>
            <a:normAutofit fontScale="90000"/>
          </a:bodyPr>
          <a:lstStyle/>
          <a:p>
            <a:pPr eaLnBrk="1" hangingPunct="1"/>
            <a:r>
              <a:rPr lang="sr-Cyrl-CS" sz="2900" b="1" u="sng" smtClean="0">
                <a:latin typeface="Arial" charset="0"/>
              </a:rPr>
              <a:t>Извори</a:t>
            </a:r>
            <a:r>
              <a:rPr lang="sr-Latn-CS" sz="2900" b="1" u="sng" smtClean="0">
                <a:latin typeface="Arial" charset="0"/>
              </a:rPr>
              <a:t> </a:t>
            </a:r>
            <a:r>
              <a:rPr lang="sr-Cyrl-CS" sz="2900" b="1" u="sng" smtClean="0">
                <a:latin typeface="Arial" charset="0"/>
              </a:rPr>
              <a:t>загађивања</a:t>
            </a:r>
            <a:r>
              <a:rPr lang="sr-Latn-CS" sz="2900" b="1" u="sng" smtClean="0">
                <a:latin typeface="Arial" charset="0"/>
              </a:rPr>
              <a:t> </a:t>
            </a:r>
            <a:r>
              <a:rPr lang="sr-Cyrl-CS" sz="2900" b="1" u="sng" smtClean="0">
                <a:latin typeface="Arial" charset="0"/>
              </a:rPr>
              <a:t>вода</a:t>
            </a:r>
            <a:r>
              <a:rPr lang="sr-Latn-CS" sz="2900" b="1" u="sng" smtClean="0">
                <a:latin typeface="Arial" charset="0"/>
              </a:rPr>
              <a:t> </a:t>
            </a:r>
            <a:r>
              <a:rPr lang="sr-Cyrl-CS" sz="2900" b="1" u="sng" smtClean="0">
                <a:latin typeface="Arial" charset="0"/>
              </a:rPr>
              <a:t>и</a:t>
            </a:r>
            <a:r>
              <a:rPr lang="sr-Latn-CS" sz="2900" b="1" u="sng" smtClean="0">
                <a:latin typeface="Arial" charset="0"/>
              </a:rPr>
              <a:t> </a:t>
            </a:r>
            <a:r>
              <a:rPr lang="sr-Cyrl-CS" sz="2900" b="1" u="sng" smtClean="0">
                <a:latin typeface="Arial" charset="0"/>
              </a:rPr>
              <a:t>загађујуће</a:t>
            </a:r>
            <a:r>
              <a:rPr lang="sr-Latn-CS" sz="2900" b="1" u="sng" smtClean="0">
                <a:latin typeface="Arial" charset="0"/>
              </a:rPr>
              <a:t> </a:t>
            </a:r>
            <a:r>
              <a:rPr lang="sr-Cyrl-CS" sz="2900" b="1" u="sng" smtClean="0">
                <a:latin typeface="Arial" charset="0"/>
              </a:rPr>
              <a:t>супстанце</a:t>
            </a:r>
            <a:endParaRPr lang="it-IT" sz="2900" b="1" u="sng" smtClean="0">
              <a:latin typeface="Arial" charset="0"/>
            </a:endParaRPr>
          </a:p>
        </p:txBody>
      </p:sp>
      <p:sp>
        <p:nvSpPr>
          <p:cNvPr id="44035" name="Rectangle 3"/>
          <p:cNvSpPr>
            <a:spLocks noGrp="1" noChangeArrowheads="1"/>
          </p:cNvSpPr>
          <p:nvPr>
            <p:ph idx="1"/>
          </p:nvPr>
        </p:nvSpPr>
        <p:spPr>
          <a:xfrm>
            <a:off x="457200" y="1371600"/>
            <a:ext cx="8229600" cy="4800600"/>
          </a:xfrm>
        </p:spPr>
        <p:txBody>
          <a:bodyPr/>
          <a:lstStyle/>
          <a:p>
            <a:pPr eaLnBrk="1" hangingPunct="1"/>
            <a:r>
              <a:rPr lang="sr-Cyrl-CS" sz="2600" b="1" dirty="0" smtClean="0"/>
              <a:t>Пољопривредна</a:t>
            </a:r>
            <a:r>
              <a:rPr lang="sr-Latn-CS" sz="2600" b="1" dirty="0" smtClean="0"/>
              <a:t> </a:t>
            </a:r>
            <a:r>
              <a:rPr lang="sr-Cyrl-CS" sz="2600" b="1" dirty="0" smtClean="0"/>
              <a:t>делатност</a:t>
            </a:r>
            <a:r>
              <a:rPr lang="sr-Latn-CS" sz="2600" b="1" dirty="0" smtClean="0"/>
              <a:t>, </a:t>
            </a:r>
            <a:r>
              <a:rPr lang="sr-Cyrl-CS" sz="2600" b="1" dirty="0" smtClean="0"/>
              <a:t>изградња</a:t>
            </a:r>
            <a:r>
              <a:rPr lang="sr-Latn-CS" sz="2600" b="1" dirty="0" smtClean="0"/>
              <a:t>, </a:t>
            </a:r>
            <a:r>
              <a:rPr lang="sr-Cyrl-CS" sz="2600" b="1" dirty="0" smtClean="0"/>
              <a:t>урбанизација</a:t>
            </a:r>
            <a:r>
              <a:rPr lang="sr-Latn-CS" sz="2600" b="1" dirty="0" smtClean="0"/>
              <a:t>, </a:t>
            </a:r>
            <a:r>
              <a:rPr lang="sr-Cyrl-CS" sz="2600" b="1" dirty="0" smtClean="0"/>
              <a:t>индустрија</a:t>
            </a:r>
            <a:r>
              <a:rPr lang="sr-Latn-CS" sz="2600" b="1" dirty="0" smtClean="0"/>
              <a:t> (</a:t>
            </a:r>
            <a:r>
              <a:rPr lang="sr-Cyrl-CS" sz="2600" b="1" dirty="0" smtClean="0"/>
              <a:t>отпане</a:t>
            </a:r>
            <a:r>
              <a:rPr lang="sr-Latn-CS" sz="2600" b="1" dirty="0" smtClean="0"/>
              <a:t> </a:t>
            </a:r>
            <a:r>
              <a:rPr lang="sr-Cyrl-CS" sz="2600" b="1" dirty="0" smtClean="0"/>
              <a:t>воде</a:t>
            </a:r>
            <a:r>
              <a:rPr lang="sr-Latn-CS" sz="2600" b="1" dirty="0" smtClean="0"/>
              <a:t>, </a:t>
            </a:r>
            <a:r>
              <a:rPr lang="sr-Cyrl-CS" sz="2600" b="1" dirty="0" smtClean="0"/>
              <a:t>спирање</a:t>
            </a:r>
            <a:r>
              <a:rPr lang="sr-Latn-CS" sz="2600" b="1" dirty="0" smtClean="0"/>
              <a:t> </a:t>
            </a:r>
            <a:r>
              <a:rPr lang="sr-Cyrl-CS" sz="2600" b="1" dirty="0" smtClean="0"/>
              <a:t>и</a:t>
            </a:r>
            <a:r>
              <a:rPr lang="sr-Latn-CS" sz="2600" b="1" dirty="0" smtClean="0"/>
              <a:t> </a:t>
            </a:r>
            <a:r>
              <a:rPr lang="sr-Cyrl-CS" sz="2600" b="1" dirty="0" smtClean="0"/>
              <a:t>депозиција</a:t>
            </a:r>
            <a:r>
              <a:rPr lang="en-US" sz="2600" b="1" dirty="0" smtClean="0"/>
              <a:t>…)</a:t>
            </a:r>
            <a:endParaRPr lang="sr-Latn-CS" sz="2600" b="1" dirty="0" smtClean="0"/>
          </a:p>
          <a:p>
            <a:pPr eaLnBrk="1" hangingPunct="1"/>
            <a:r>
              <a:rPr lang="sr-Cyrl-CS" sz="2600" b="1" dirty="0" smtClean="0"/>
              <a:t>Загађујуће</a:t>
            </a:r>
            <a:r>
              <a:rPr lang="sr-Latn-CS" sz="2600" b="1" dirty="0" smtClean="0"/>
              <a:t> </a:t>
            </a:r>
            <a:r>
              <a:rPr lang="sr-Cyrl-CS" sz="2600" b="1" dirty="0" smtClean="0"/>
              <a:t>супстанце</a:t>
            </a:r>
            <a:r>
              <a:rPr lang="sr-Latn-CS" sz="2600" dirty="0" smtClean="0"/>
              <a:t> – </a:t>
            </a:r>
            <a:r>
              <a:rPr lang="sr-Cyrl-CS" sz="2600" dirty="0" smtClean="0"/>
              <a:t>нитрати</a:t>
            </a:r>
            <a:r>
              <a:rPr lang="sr-Latn-CS" sz="2600" dirty="0" smtClean="0"/>
              <a:t> </a:t>
            </a:r>
            <a:r>
              <a:rPr lang="sr-Cyrl-CS" sz="2600" dirty="0" smtClean="0"/>
              <a:t>и</a:t>
            </a:r>
            <a:r>
              <a:rPr lang="sr-Latn-CS" sz="2600" dirty="0" smtClean="0"/>
              <a:t> </a:t>
            </a:r>
            <a:r>
              <a:rPr lang="sr-Cyrl-CS" sz="2600" dirty="0" smtClean="0"/>
              <a:t>фосфати</a:t>
            </a:r>
            <a:r>
              <a:rPr lang="sr-Latn-CS" sz="2600" dirty="0" smtClean="0"/>
              <a:t>, </a:t>
            </a:r>
            <a:r>
              <a:rPr lang="sr-Cyrl-CS" sz="2600" dirty="0" smtClean="0"/>
              <a:t>нафта</a:t>
            </a:r>
            <a:r>
              <a:rPr lang="sr-Latn-CS" sz="2600" dirty="0" smtClean="0"/>
              <a:t> </a:t>
            </a:r>
            <a:r>
              <a:rPr lang="sr-Cyrl-CS" sz="2600" dirty="0" smtClean="0"/>
              <a:t>и</a:t>
            </a:r>
            <a:r>
              <a:rPr lang="sr-Latn-CS" sz="2600" dirty="0" smtClean="0"/>
              <a:t> </a:t>
            </a:r>
            <a:r>
              <a:rPr lang="sr-Cyrl-CS" sz="2600" dirty="0" smtClean="0"/>
              <a:t>њени</a:t>
            </a:r>
            <a:r>
              <a:rPr lang="sr-Latn-CS" sz="2600" dirty="0" smtClean="0"/>
              <a:t> </a:t>
            </a:r>
            <a:r>
              <a:rPr lang="sr-Cyrl-CS" sz="2600" dirty="0" smtClean="0"/>
              <a:t>деривати</a:t>
            </a:r>
            <a:r>
              <a:rPr lang="sr-Latn-CS" sz="2600" dirty="0" smtClean="0"/>
              <a:t>, </a:t>
            </a:r>
            <a:r>
              <a:rPr lang="sr-Cyrl-CS" sz="2600" dirty="0" smtClean="0"/>
              <a:t>пестициди</a:t>
            </a:r>
            <a:r>
              <a:rPr lang="sr-Latn-CS" sz="2600" dirty="0" smtClean="0"/>
              <a:t>, </a:t>
            </a:r>
            <a:r>
              <a:rPr lang="sr-Cyrl-CS" sz="2600" dirty="0" smtClean="0"/>
              <a:t>детерџенти</a:t>
            </a:r>
            <a:r>
              <a:rPr lang="sr-Latn-CS" sz="2600" dirty="0" smtClean="0"/>
              <a:t>, </a:t>
            </a:r>
            <a:r>
              <a:rPr lang="sr-Cyrl-CS" sz="2600" dirty="0" smtClean="0"/>
              <a:t>тешки</a:t>
            </a:r>
            <a:r>
              <a:rPr lang="sr-Latn-CS" sz="2600" dirty="0" smtClean="0"/>
              <a:t> </a:t>
            </a:r>
            <a:r>
              <a:rPr lang="sr-Cyrl-CS" sz="2600" dirty="0" smtClean="0"/>
              <a:t>метали</a:t>
            </a:r>
            <a:r>
              <a:rPr lang="sr-Latn-CS" sz="2600" dirty="0" smtClean="0"/>
              <a:t> </a:t>
            </a:r>
            <a:r>
              <a:rPr lang="sr-Latn-CS" sz="2600" dirty="0" smtClean="0"/>
              <a:t>(</a:t>
            </a:r>
            <a:r>
              <a:rPr lang="en-US" sz="2600" dirty="0" smtClean="0"/>
              <a:t>Cd</a:t>
            </a:r>
            <a:r>
              <a:rPr lang="sr-Latn-CS" sz="2600" dirty="0" smtClean="0"/>
              <a:t>, </a:t>
            </a:r>
            <a:r>
              <a:rPr lang="en-US" sz="2600" dirty="0" err="1" smtClean="0"/>
              <a:t>Pb</a:t>
            </a:r>
            <a:r>
              <a:rPr lang="sr-Latn-CS" sz="2600" dirty="0" smtClean="0"/>
              <a:t>, </a:t>
            </a:r>
            <a:r>
              <a:rPr lang="en-US" sz="2600" dirty="0" smtClean="0"/>
              <a:t>Hg</a:t>
            </a:r>
            <a:r>
              <a:rPr lang="sr-Latn-CS" sz="2600" dirty="0" smtClean="0"/>
              <a:t>) </a:t>
            </a:r>
            <a:r>
              <a:rPr lang="sr-Cyrl-CS" sz="2600" dirty="0" smtClean="0"/>
              <a:t>и</a:t>
            </a:r>
            <a:r>
              <a:rPr lang="sr-Latn-CS" sz="2600" dirty="0" smtClean="0"/>
              <a:t> </a:t>
            </a:r>
            <a:r>
              <a:rPr lang="sr-Cyrl-CS" sz="2600" dirty="0" smtClean="0"/>
              <a:t>радиоактивни</a:t>
            </a:r>
            <a:r>
              <a:rPr lang="sr-Latn-CS" sz="2600" dirty="0" smtClean="0"/>
              <a:t> </a:t>
            </a:r>
            <a:r>
              <a:rPr lang="sr-Cyrl-CS" sz="2600" dirty="0" smtClean="0"/>
              <a:t>едлементи</a:t>
            </a:r>
            <a:r>
              <a:rPr lang="sr-Latn-CS" sz="2600" dirty="0" smtClean="0"/>
              <a:t>... </a:t>
            </a:r>
          </a:p>
          <a:p>
            <a:pPr eaLnBrk="1" hangingPunct="1"/>
            <a:r>
              <a:rPr lang="sr-Cyrl-CS" sz="2600" dirty="0" smtClean="0"/>
              <a:t>Полихлоровани</a:t>
            </a:r>
            <a:r>
              <a:rPr lang="sr-Latn-CS" sz="2600" dirty="0" smtClean="0"/>
              <a:t> </a:t>
            </a:r>
            <a:r>
              <a:rPr lang="sr-Cyrl-CS" sz="2600" dirty="0" smtClean="0"/>
              <a:t>бифенили</a:t>
            </a:r>
            <a:r>
              <a:rPr lang="sr-Latn-CS" sz="2600" dirty="0" smtClean="0"/>
              <a:t> </a:t>
            </a:r>
            <a:r>
              <a:rPr lang="sr-Latn-CS" sz="2600" dirty="0" smtClean="0"/>
              <a:t>(</a:t>
            </a:r>
            <a:r>
              <a:rPr lang="en-US" sz="2600" dirty="0" smtClean="0"/>
              <a:t>PCB</a:t>
            </a:r>
            <a:r>
              <a:rPr lang="sr-Latn-CS" sz="2600" dirty="0" smtClean="0"/>
              <a:t>,</a:t>
            </a:r>
            <a:r>
              <a:rPr lang="en-US" sz="2600" dirty="0" smtClean="0"/>
              <a:t>PHB</a:t>
            </a:r>
            <a:r>
              <a:rPr lang="sr-Latn-CS" sz="2600" dirty="0" smtClean="0"/>
              <a:t>),</a:t>
            </a:r>
            <a:endParaRPr lang="sr-Latn-CS" sz="2600" dirty="0" smtClean="0"/>
          </a:p>
          <a:p>
            <a:pPr eaLnBrk="1" hangingPunct="1"/>
            <a:r>
              <a:rPr lang="sr-Cyrl-CS" sz="2600" dirty="0" smtClean="0"/>
              <a:t>Полициклични</a:t>
            </a:r>
            <a:r>
              <a:rPr lang="sr-Latn-CS" sz="2600" dirty="0" smtClean="0"/>
              <a:t> </a:t>
            </a:r>
            <a:r>
              <a:rPr lang="sr-Cyrl-CS" sz="2600" dirty="0" smtClean="0"/>
              <a:t>ароматични</a:t>
            </a:r>
            <a:r>
              <a:rPr lang="sr-Latn-CS" sz="2600" dirty="0" smtClean="0"/>
              <a:t> </a:t>
            </a:r>
            <a:r>
              <a:rPr lang="sr-Cyrl-CS" sz="2600" dirty="0" smtClean="0"/>
              <a:t>угљоводоници</a:t>
            </a:r>
            <a:r>
              <a:rPr lang="sr-Latn-CS" sz="2600" dirty="0" smtClean="0"/>
              <a:t> </a:t>
            </a:r>
            <a:r>
              <a:rPr lang="sr-Latn-CS" sz="2600" dirty="0" smtClean="0"/>
              <a:t>(</a:t>
            </a:r>
            <a:r>
              <a:rPr lang="en-US" sz="2600" dirty="0" smtClean="0"/>
              <a:t>PAHs</a:t>
            </a:r>
            <a:r>
              <a:rPr lang="sr-Latn-CS" sz="2600" dirty="0" smtClean="0"/>
              <a:t>)</a:t>
            </a:r>
            <a:endParaRPr lang="sr-Latn-CS" sz="2600" dirty="0" smtClean="0"/>
          </a:p>
          <a:p>
            <a:pPr eaLnBrk="1" hangingPunct="1"/>
            <a:r>
              <a:rPr lang="sr-Cyrl-CS" sz="2600" dirty="0" smtClean="0"/>
              <a:t>Површински</a:t>
            </a:r>
            <a:r>
              <a:rPr lang="sr-Latn-CS" sz="2600" dirty="0" smtClean="0"/>
              <a:t> </a:t>
            </a:r>
            <a:r>
              <a:rPr lang="sr-Cyrl-CS" sz="2600" dirty="0" smtClean="0"/>
              <a:t>активне</a:t>
            </a:r>
            <a:r>
              <a:rPr lang="sr-Latn-CS" sz="2600" dirty="0" smtClean="0"/>
              <a:t> </a:t>
            </a:r>
            <a:r>
              <a:rPr lang="sr-Cyrl-CS" sz="2600" dirty="0" smtClean="0"/>
              <a:t>супстанце</a:t>
            </a:r>
            <a:r>
              <a:rPr lang="sr-Latn-CS" sz="2600" dirty="0" smtClean="0"/>
              <a:t> – </a:t>
            </a:r>
            <a:r>
              <a:rPr lang="sr-Cyrl-CS" sz="2600" dirty="0" smtClean="0"/>
              <a:t>детерџенти</a:t>
            </a:r>
            <a:endParaRPr lang="sr-Latn-CS" sz="2600" dirty="0" smtClean="0"/>
          </a:p>
          <a:p>
            <a:pPr eaLnBrk="1" hangingPunct="1"/>
            <a:r>
              <a:rPr lang="sr-Cyrl-CS" sz="2600" dirty="0" smtClean="0"/>
              <a:t>Пестициди</a:t>
            </a:r>
            <a:endParaRPr lang="sr-Latn-CS" sz="2600" dirty="0" smtClean="0"/>
          </a:p>
          <a:p>
            <a:pPr eaLnBrk="1" hangingPunct="1"/>
            <a:endParaRPr lang="sr-Latn-CS" sz="2600" dirty="0" smtClean="0"/>
          </a:p>
          <a:p>
            <a:pPr eaLnBrk="1" hangingPunct="1"/>
            <a:endParaRPr lang="sr-Latn-CS" sz="2600" dirty="0" smtClean="0"/>
          </a:p>
          <a:p>
            <a:pPr eaLnBrk="1" hangingPunct="1">
              <a:buFont typeface="Wingdings" pitchFamily="2" charset="2"/>
              <a:buNone/>
            </a:pPr>
            <a:endParaRPr lang="it-IT" sz="2600" dirty="0" smtClean="0"/>
          </a:p>
        </p:txBody>
      </p:sp>
    </p:spTree>
    <p:extLst>
      <p:ext uri="{BB962C8B-B14F-4D97-AF65-F5344CB8AC3E}">
        <p14:creationId xmlns:p14="http://schemas.microsoft.com/office/powerpoint/2010/main" val="256986992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p:nvPr>
        </p:nvSpPr>
        <p:spPr/>
        <p:txBody>
          <a:bodyPr/>
          <a:lstStyle/>
          <a:p>
            <a:pPr eaLnBrk="1" hangingPunct="1"/>
            <a:r>
              <a:rPr lang="sr-Latn-CS" smtClean="0"/>
              <a:t>Ефекат стаклене баште</a:t>
            </a:r>
            <a:endParaRPr lang="en-US" smtClean="0"/>
          </a:p>
        </p:txBody>
      </p:sp>
      <p:sp>
        <p:nvSpPr>
          <p:cNvPr id="156675" name="Content Placeholder 2"/>
          <p:cNvSpPr>
            <a:spLocks noGrp="1"/>
          </p:cNvSpPr>
          <p:nvPr>
            <p:ph idx="1"/>
          </p:nvPr>
        </p:nvSpPr>
        <p:spPr/>
        <p:txBody>
          <a:bodyPr/>
          <a:lstStyle/>
          <a:p>
            <a:pPr eaLnBrk="1" hangingPunct="1"/>
            <a:r>
              <a:rPr lang="en-US" sz="2800" smtClean="0"/>
              <a:t>“</a:t>
            </a:r>
            <a:r>
              <a:rPr lang="sr-Latn-CS" sz="2800" smtClean="0"/>
              <a:t>озонске</a:t>
            </a:r>
            <a:r>
              <a:rPr lang="en-US" sz="2800" smtClean="0"/>
              <a:t> </a:t>
            </a:r>
            <a:r>
              <a:rPr lang="sr-Latn-CS" sz="2800" smtClean="0"/>
              <a:t>рупе</a:t>
            </a:r>
            <a:r>
              <a:rPr lang="en-US" sz="2800" smtClean="0"/>
              <a:t>”</a:t>
            </a:r>
          </a:p>
          <a:p>
            <a:pPr eaLnBrk="1" hangingPunct="1"/>
            <a:endParaRPr lang="en-US" sz="2800" smtClean="0"/>
          </a:p>
          <a:p>
            <a:pPr eaLnBrk="1" hangingPunct="1"/>
            <a:endParaRPr lang="en-US" sz="2800" smtClean="0"/>
          </a:p>
          <a:p>
            <a:pPr eaLnBrk="1" hangingPunct="1"/>
            <a:r>
              <a:rPr lang="sr-Latn-CS" smtClean="0"/>
              <a:t>појава</a:t>
            </a:r>
            <a:r>
              <a:rPr lang="en-US" smtClean="0"/>
              <a:t> </a:t>
            </a:r>
            <a:r>
              <a:rPr lang="sr-Latn-CS" smtClean="0"/>
              <a:t>киселих</a:t>
            </a:r>
            <a:r>
              <a:rPr lang="en-US" smtClean="0"/>
              <a:t> </a:t>
            </a:r>
            <a:r>
              <a:rPr lang="sr-Latn-CS" smtClean="0"/>
              <a:t>киша</a:t>
            </a:r>
            <a:endParaRPr lang="en-US" smtClean="0"/>
          </a:p>
          <a:p>
            <a:pPr eaLnBrk="1" hangingPunct="1"/>
            <a:endParaRPr lang="en-US" smtClean="0"/>
          </a:p>
          <a:p>
            <a:pPr eaLnBrk="1" hangingPunct="1"/>
            <a:r>
              <a:rPr lang="sr-Latn-CS" smtClean="0"/>
              <a:t>Загађење</a:t>
            </a:r>
            <a:r>
              <a:rPr lang="en-US" smtClean="0"/>
              <a:t> </a:t>
            </a:r>
            <a:r>
              <a:rPr lang="sr-Latn-CS" smtClean="0"/>
              <a:t>ваздуха</a:t>
            </a:r>
            <a:endParaRPr lang="en-US" smtClean="0"/>
          </a:p>
        </p:txBody>
      </p:sp>
      <p:pic>
        <p:nvPicPr>
          <p:cNvPr id="156676" name="Picture 3" descr="C:\Users\Markovic\Desktop\the_greenhouse_effect_diagram_pi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7416" y="2362200"/>
            <a:ext cx="3301104"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4357117"/>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ext Box 2"/>
          <p:cNvSpPr txBox="1">
            <a:spLocks noChangeArrowheads="1"/>
          </p:cNvSpPr>
          <p:nvPr/>
        </p:nvSpPr>
        <p:spPr bwMode="auto">
          <a:xfrm>
            <a:off x="1295816" y="2713039"/>
            <a:ext cx="639992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r>
              <a:rPr lang="en-US" sz="4000" b="1">
                <a:solidFill>
                  <a:srgbClr val="FFFF00"/>
                </a:solidFill>
              </a:rPr>
              <a:t>БУКА</a:t>
            </a:r>
            <a:endParaRPr lang="en-US" sz="2400">
              <a:solidFill>
                <a:schemeClr val="tx1"/>
              </a:solidFill>
            </a:endParaRPr>
          </a:p>
        </p:txBody>
      </p:sp>
    </p:spTree>
    <p:extLst>
      <p:ext uri="{BB962C8B-B14F-4D97-AF65-F5344CB8AC3E}">
        <p14:creationId xmlns:p14="http://schemas.microsoft.com/office/powerpoint/2010/main" val="211098068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ext Box 2"/>
          <p:cNvSpPr txBox="1">
            <a:spLocks noChangeArrowheads="1"/>
          </p:cNvSpPr>
          <p:nvPr/>
        </p:nvSpPr>
        <p:spPr bwMode="auto">
          <a:xfrm>
            <a:off x="686021" y="2146301"/>
            <a:ext cx="7619511" cy="393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a:solidFill>
                  <a:srgbClr val="FFFF00"/>
                </a:solidFill>
              </a:rPr>
              <a:t>Бука је сваки нежељени звук.</a:t>
            </a:r>
          </a:p>
          <a:p>
            <a:endParaRPr lang="en-US" sz="2800" b="1">
              <a:solidFill>
                <a:srgbClr val="FFFF00"/>
              </a:solidFill>
            </a:endParaRPr>
          </a:p>
          <a:p>
            <a:r>
              <a:rPr lang="en-US" sz="2800" b="1">
                <a:solidFill>
                  <a:srgbClr val="FFFF00"/>
                </a:solidFill>
              </a:rPr>
              <a:t>Сваки звук (</a:t>
            </a:r>
            <a:r>
              <a:rPr lang="en-US" sz="2800" i="1">
                <a:solidFill>
                  <a:srgbClr val="FFFF00"/>
                </a:solidFill>
              </a:rPr>
              <a:t>галама, говор, лупа и др.</a:t>
            </a:r>
            <a:r>
              <a:rPr lang="en-US" sz="2800" b="1">
                <a:solidFill>
                  <a:srgbClr val="FFFF00"/>
                </a:solidFill>
              </a:rPr>
              <a:t>) који омета рад или одмор довољно је јак, издваја се од осталих звукова и добро се чује, је бука.</a:t>
            </a:r>
          </a:p>
          <a:p>
            <a:endParaRPr lang="en-US" sz="2800" b="1">
              <a:solidFill>
                <a:srgbClr val="FFFF00"/>
              </a:solidFill>
            </a:endParaRPr>
          </a:p>
          <a:p>
            <a:r>
              <a:rPr lang="en-US" sz="2800" b="1">
                <a:solidFill>
                  <a:srgbClr val="FFFF00"/>
                </a:solidFill>
              </a:rPr>
              <a:t>Буку могу да чине и тихи звуци под одређеним условима (</a:t>
            </a:r>
            <a:r>
              <a:rPr lang="en-US" sz="2800" i="1">
                <a:solidFill>
                  <a:srgbClr val="FFFF00"/>
                </a:solidFill>
              </a:rPr>
              <a:t>разговор гледалаца у позоришној сали за време представе</a:t>
            </a:r>
            <a:r>
              <a:rPr lang="en-US" sz="2800" b="1">
                <a:solidFill>
                  <a:srgbClr val="FFFF00"/>
                </a:solidFill>
              </a:rPr>
              <a:t>).</a:t>
            </a:r>
            <a:endParaRPr lang="en-US" sz="2400" b="1">
              <a:solidFill>
                <a:srgbClr val="FFFF00"/>
              </a:solidFill>
            </a:endParaRPr>
          </a:p>
        </p:txBody>
      </p:sp>
      <p:sp>
        <p:nvSpPr>
          <p:cNvPr id="158723" name="Text Box 3"/>
          <p:cNvSpPr txBox="1">
            <a:spLocks noChangeArrowheads="1"/>
          </p:cNvSpPr>
          <p:nvPr/>
        </p:nvSpPr>
        <p:spPr bwMode="auto">
          <a:xfrm>
            <a:off x="686021" y="715964"/>
            <a:ext cx="4572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3600" b="1">
                <a:solidFill>
                  <a:srgbClr val="FFFF00"/>
                </a:solidFill>
              </a:rPr>
              <a:t>БУКА</a:t>
            </a:r>
            <a:r>
              <a:rPr lang="sl-SI" sz="3600" b="1">
                <a:solidFill>
                  <a:srgbClr val="FFFF00"/>
                </a:solidFill>
              </a:rPr>
              <a:t>-</a:t>
            </a:r>
            <a:r>
              <a:rPr lang="en-US" sz="3600" b="1">
                <a:solidFill>
                  <a:srgbClr val="FFFF00"/>
                </a:solidFill>
              </a:rPr>
              <a:t>ДЕФИНИЦИЈА</a:t>
            </a:r>
            <a:endParaRPr lang="en-US" sz="3600">
              <a:solidFill>
                <a:schemeClr val="tx1"/>
              </a:solidFill>
            </a:endParaRPr>
          </a:p>
        </p:txBody>
      </p:sp>
    </p:spTree>
    <p:extLst>
      <p:ext uri="{BB962C8B-B14F-4D97-AF65-F5344CB8AC3E}">
        <p14:creationId xmlns:p14="http://schemas.microsoft.com/office/powerpoint/2010/main" val="209816041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ext Box 3"/>
          <p:cNvSpPr txBox="1">
            <a:spLocks noChangeArrowheads="1"/>
          </p:cNvSpPr>
          <p:nvPr/>
        </p:nvSpPr>
        <p:spPr bwMode="auto">
          <a:xfrm>
            <a:off x="491062" y="447675"/>
            <a:ext cx="8387619"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Latn-CS" sz="2000" b="1" i="1">
                <a:solidFill>
                  <a:srgbClr val="FFFF00"/>
                </a:solidFill>
              </a:rPr>
              <a:t>Б</a:t>
            </a:r>
            <a:r>
              <a:rPr lang="sr-Cyrl-CS" sz="2000" b="1" i="1">
                <a:solidFill>
                  <a:srgbClr val="FFFF00"/>
                </a:solidFill>
              </a:rPr>
              <a:t>ука у животној средини</a:t>
            </a:r>
            <a:r>
              <a:rPr lang="sr-Cyrl-CS" sz="2000" b="1">
                <a:solidFill>
                  <a:srgbClr val="FFFF00"/>
                </a:solidFill>
              </a:rPr>
              <a:t> јесте нежељен или штетан звук</a:t>
            </a:r>
            <a:r>
              <a:rPr lang="sr-Latn-CS" sz="2000" b="1">
                <a:solidFill>
                  <a:srgbClr val="FFFF00"/>
                </a:solidFill>
              </a:rPr>
              <a:t>.</a:t>
            </a:r>
            <a:r>
              <a:rPr lang="sr-Cyrl-CS" sz="2000" b="1">
                <a:solidFill>
                  <a:srgbClr val="FFFF00"/>
                </a:solidFill>
              </a:rPr>
              <a:t> </a:t>
            </a:r>
            <a:endParaRPr lang="sr-Latn-RS" sz="2000" b="1">
              <a:solidFill>
                <a:srgbClr val="FFFF00"/>
              </a:solidFill>
            </a:endParaRPr>
          </a:p>
          <a:p>
            <a:pPr>
              <a:spcBef>
                <a:spcPct val="50000"/>
              </a:spcBef>
            </a:pPr>
            <a:r>
              <a:rPr lang="sr-Latn-CS" sz="2000" b="1" i="1">
                <a:solidFill>
                  <a:srgbClr val="FFFF00"/>
                </a:solidFill>
              </a:rPr>
              <a:t>Штетни ефекти</a:t>
            </a:r>
            <a:r>
              <a:rPr lang="sr-Latn-CS" sz="2000" b="1">
                <a:solidFill>
                  <a:srgbClr val="FFFF00"/>
                </a:solidFill>
              </a:rPr>
              <a:t> јесу негативни утицаји буке на здравље људи </a:t>
            </a:r>
            <a:r>
              <a:rPr lang="sr-Cyrl-CS" sz="2000" b="1">
                <a:solidFill>
                  <a:srgbClr val="FFFF00"/>
                </a:solidFill>
              </a:rPr>
              <a:t>и животну средину</a:t>
            </a:r>
            <a:r>
              <a:rPr lang="sr-Latn-CS" sz="2000" b="1">
                <a:solidFill>
                  <a:srgbClr val="FFFF00"/>
                </a:solidFill>
              </a:rPr>
              <a:t>.</a:t>
            </a:r>
            <a:endParaRPr lang="en-US" sz="2000" b="1">
              <a:solidFill>
                <a:srgbClr val="FFFF00"/>
              </a:solidFill>
            </a:endParaRPr>
          </a:p>
          <a:p>
            <a:pPr>
              <a:spcBef>
                <a:spcPct val="50000"/>
              </a:spcBef>
            </a:pPr>
            <a:r>
              <a:rPr lang="sr-Latn-CS" sz="2000" b="1" i="1">
                <a:solidFill>
                  <a:srgbClr val="FFFF00"/>
                </a:solidFill>
              </a:rPr>
              <a:t>И</a:t>
            </a:r>
            <a:r>
              <a:rPr lang="ru-RU" sz="2000" b="1" i="1">
                <a:solidFill>
                  <a:srgbClr val="FFFF00"/>
                </a:solidFill>
              </a:rPr>
              <a:t>звор буке</a:t>
            </a:r>
            <a:r>
              <a:rPr lang="ru-RU" sz="2000" b="1">
                <a:solidFill>
                  <a:srgbClr val="FFFF00"/>
                </a:solidFill>
              </a:rPr>
              <a:t> је</a:t>
            </a:r>
            <a:r>
              <a:rPr lang="sr-Cyrl-CS" sz="2000" b="1">
                <a:solidFill>
                  <a:srgbClr val="FFFF00"/>
                </a:solidFill>
              </a:rPr>
              <a:t>сте </a:t>
            </a:r>
            <a:r>
              <a:rPr lang="sr-Latn-CS" sz="2000" b="1">
                <a:solidFill>
                  <a:srgbClr val="FFFF00"/>
                </a:solidFill>
              </a:rPr>
              <a:t>сваки емитер </a:t>
            </a:r>
            <a:r>
              <a:rPr lang="sr-Cyrl-CS" sz="2000" b="1">
                <a:solidFill>
                  <a:srgbClr val="FFFF00"/>
                </a:solidFill>
              </a:rPr>
              <a:t>нежељеног или штетног звука. То</a:t>
            </a:r>
            <a:r>
              <a:rPr lang="sr-Latn-CS" sz="2000" b="1">
                <a:solidFill>
                  <a:srgbClr val="FFFF00"/>
                </a:solidFill>
              </a:rPr>
              <a:t> може да буде сваки уређај, средство за рад, саобраћајно средство, инсталација постројења, технолошки поступак, електроакустички уређај, људска активност</a:t>
            </a:r>
            <a:r>
              <a:rPr lang="sr-Cyrl-CS" sz="2000" b="1">
                <a:solidFill>
                  <a:srgbClr val="FFFF00"/>
                </a:solidFill>
              </a:rPr>
              <a:t>.</a:t>
            </a:r>
            <a:r>
              <a:rPr lang="sr-Latn-CS" sz="2000" b="1">
                <a:solidFill>
                  <a:srgbClr val="FFFF00"/>
                </a:solidFill>
              </a:rPr>
              <a:t> Изворима звука сматрају се покретни и непокретни објекти који под одређеним околностима генеришу звук</a:t>
            </a:r>
            <a:r>
              <a:rPr lang="sr-Cyrl-CS" sz="2000" b="1">
                <a:solidFill>
                  <a:srgbClr val="FFFF00"/>
                </a:solidFill>
              </a:rPr>
              <a:t>,</a:t>
            </a:r>
            <a:r>
              <a:rPr lang="sr-Latn-CS" sz="2000" b="1">
                <a:solidFill>
                  <a:srgbClr val="FFFF00"/>
                </a:solidFill>
              </a:rPr>
              <a:t> а такође и отворени и затворени простори за спорт, игру, плес</a:t>
            </a:r>
            <a:r>
              <a:rPr lang="sr-Cyrl-CS" sz="2000" b="1">
                <a:solidFill>
                  <a:srgbClr val="FFFF00"/>
                </a:solidFill>
              </a:rPr>
              <a:t>,</a:t>
            </a:r>
            <a:r>
              <a:rPr lang="sr-Latn-CS" sz="2000" b="1">
                <a:solidFill>
                  <a:srgbClr val="FFFF00"/>
                </a:solidFill>
              </a:rPr>
              <a:t> представе, концерте</a:t>
            </a:r>
            <a:r>
              <a:rPr lang="sr-Cyrl-CS" sz="2000" b="1">
                <a:solidFill>
                  <a:srgbClr val="FFFF00"/>
                </a:solidFill>
              </a:rPr>
              <a:t>,</a:t>
            </a:r>
            <a:r>
              <a:rPr lang="sr-Latn-CS" sz="2000" b="1">
                <a:solidFill>
                  <a:srgbClr val="FFFF00"/>
                </a:solidFill>
              </a:rPr>
              <a:t> слуш</a:t>
            </a:r>
            <a:r>
              <a:rPr lang="sr-Cyrl-CS" sz="2000" b="1">
                <a:solidFill>
                  <a:srgbClr val="FFFF00"/>
                </a:solidFill>
              </a:rPr>
              <a:t>ањ</a:t>
            </a:r>
            <a:r>
              <a:rPr lang="sr-Latn-CS" sz="2000" b="1">
                <a:solidFill>
                  <a:srgbClr val="FFFF00"/>
                </a:solidFill>
              </a:rPr>
              <a:t>е музике и сл. као и </a:t>
            </a:r>
            <a:r>
              <a:rPr lang="sr-Cyrl-CS" sz="2000" b="1">
                <a:solidFill>
                  <a:srgbClr val="FFFF00"/>
                </a:solidFill>
              </a:rPr>
              <a:t>угоститељски објекти, </a:t>
            </a:r>
            <a:r>
              <a:rPr lang="sr-Latn-CS" sz="2000" b="1">
                <a:solidFill>
                  <a:srgbClr val="FFFF00"/>
                </a:solidFill>
              </a:rPr>
              <a:t>гараже, паркинг простори и др.</a:t>
            </a:r>
            <a:r>
              <a:rPr lang="sr-Cyrl-CS" sz="2000" b="1">
                <a:solidFill>
                  <a:srgbClr val="FFFF00"/>
                </a:solidFill>
              </a:rPr>
              <a:t>; </a:t>
            </a:r>
            <a:endParaRPr lang="en-US" sz="2000" b="1">
              <a:solidFill>
                <a:srgbClr val="FFFF00"/>
              </a:solidFill>
            </a:endParaRPr>
          </a:p>
          <a:p>
            <a:pPr>
              <a:spcBef>
                <a:spcPct val="50000"/>
              </a:spcBef>
            </a:pPr>
            <a:r>
              <a:rPr lang="sr-Latn-CS" sz="2000" b="1" i="1">
                <a:solidFill>
                  <a:srgbClr val="FFFF00"/>
                </a:solidFill>
              </a:rPr>
              <a:t>Индикатор буке</a:t>
            </a:r>
            <a:r>
              <a:rPr lang="sr-Latn-CS" sz="2000" b="1">
                <a:solidFill>
                  <a:srgbClr val="FFFF00"/>
                </a:solidFill>
              </a:rPr>
              <a:t> јесте физичка величина којом се описује бука у животној средини, а везана је за штетни </a:t>
            </a:r>
            <a:r>
              <a:rPr lang="sr-Cyrl-CS" sz="2000" b="1">
                <a:solidFill>
                  <a:srgbClr val="FFFF00"/>
                </a:solidFill>
              </a:rPr>
              <a:t>ефекат буке</a:t>
            </a:r>
            <a:r>
              <a:rPr lang="sr-Latn-CS" sz="2000" b="1">
                <a:solidFill>
                  <a:srgbClr val="FFFF00"/>
                </a:solidFill>
              </a:rPr>
              <a:t>.</a:t>
            </a:r>
            <a:endParaRPr lang="en-US" sz="2000" b="1">
              <a:solidFill>
                <a:srgbClr val="FFFF00"/>
              </a:solidFill>
            </a:endParaRPr>
          </a:p>
          <a:p>
            <a:pPr>
              <a:spcBef>
                <a:spcPct val="50000"/>
              </a:spcBef>
            </a:pPr>
            <a:r>
              <a:rPr lang="sr-Cyrl-RS" sz="2000" b="1">
                <a:solidFill>
                  <a:srgbClr val="FFFF00"/>
                </a:solidFill>
              </a:rPr>
              <a:t>Акустичко зонирање-планирање</a:t>
            </a:r>
          </a:p>
          <a:p>
            <a:pPr>
              <a:spcBef>
                <a:spcPct val="50000"/>
              </a:spcBef>
            </a:pPr>
            <a:r>
              <a:rPr lang="sr-Cyrl-RS" sz="2000" b="1">
                <a:solidFill>
                  <a:srgbClr val="FFFF00"/>
                </a:solidFill>
              </a:rPr>
              <a:t>Звучна заштита</a:t>
            </a:r>
            <a:endParaRPr lang="en-US" sz="2000" b="1">
              <a:solidFill>
                <a:srgbClr val="FFFF00"/>
              </a:solidFill>
            </a:endParaRPr>
          </a:p>
        </p:txBody>
      </p:sp>
      <p:sp>
        <p:nvSpPr>
          <p:cNvPr id="159747" name="Text Box 4"/>
          <p:cNvSpPr txBox="1">
            <a:spLocks noChangeArrowheads="1"/>
          </p:cNvSpPr>
          <p:nvPr/>
        </p:nvSpPr>
        <p:spPr bwMode="auto">
          <a:xfrm>
            <a:off x="1115515" y="6056314"/>
            <a:ext cx="763270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r">
              <a:spcBef>
                <a:spcPct val="50000"/>
              </a:spcBef>
            </a:pPr>
            <a:r>
              <a:rPr lang="sr-Latn-CS" sz="2000" b="1">
                <a:solidFill>
                  <a:srgbClr val="FFFF00"/>
                </a:solidFill>
              </a:rPr>
              <a:t>Zakon o zaštiti od buke u životnoj sredini, Sl. glasnik RS 36/09 </a:t>
            </a:r>
            <a:endParaRPr lang="en-US" sz="2000" b="1">
              <a:solidFill>
                <a:srgbClr val="FFFF00"/>
              </a:solidFill>
            </a:endParaRPr>
          </a:p>
        </p:txBody>
      </p:sp>
    </p:spTree>
    <p:extLst>
      <p:ext uri="{BB962C8B-B14F-4D97-AF65-F5344CB8AC3E}">
        <p14:creationId xmlns:p14="http://schemas.microsoft.com/office/powerpoint/2010/main" val="97867694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ext Box 3"/>
          <p:cNvSpPr txBox="1">
            <a:spLocks noChangeArrowheads="1"/>
          </p:cNvSpPr>
          <p:nvPr/>
        </p:nvSpPr>
        <p:spPr bwMode="auto">
          <a:xfrm>
            <a:off x="539435" y="333376"/>
            <a:ext cx="7924409"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a:solidFill>
                  <a:srgbClr val="FFFF00"/>
                </a:solidFill>
              </a:rPr>
              <a:t>Постоје две дефиниције звука:</a:t>
            </a:r>
          </a:p>
          <a:p>
            <a:endParaRPr lang="en-US" sz="2800" b="1">
              <a:solidFill>
                <a:srgbClr val="FFFF00"/>
              </a:solidFill>
            </a:endParaRPr>
          </a:p>
          <a:p>
            <a:r>
              <a:rPr lang="en-US" sz="2800" b="1" i="1">
                <a:solidFill>
                  <a:srgbClr val="FFFF00"/>
                </a:solidFill>
              </a:rPr>
              <a:t>1. Физичка</a:t>
            </a:r>
          </a:p>
          <a:p>
            <a:pPr lvl="2"/>
            <a:r>
              <a:rPr lang="en-US" sz="2800" b="1">
                <a:solidFill>
                  <a:srgbClr val="FFFF00"/>
                </a:solidFill>
              </a:rPr>
              <a:t>Звук је низ промена било притиска, померања честица, механичког напона или каквог другог напрезања, које се јавља у еластичној или вискозној средини.</a:t>
            </a:r>
          </a:p>
          <a:p>
            <a:endParaRPr lang="en-US" sz="2800" b="1">
              <a:solidFill>
                <a:srgbClr val="FFFF00"/>
              </a:solidFill>
            </a:endParaRPr>
          </a:p>
          <a:p>
            <a:r>
              <a:rPr lang="en-US" sz="2800" b="1" i="1">
                <a:solidFill>
                  <a:srgbClr val="FFFF00"/>
                </a:solidFill>
              </a:rPr>
              <a:t>2. Физиолошка</a:t>
            </a:r>
          </a:p>
          <a:p>
            <a:pPr lvl="2"/>
            <a:r>
              <a:rPr lang="en-US" sz="2800" b="1">
                <a:solidFill>
                  <a:srgbClr val="FFFF00"/>
                </a:solidFill>
              </a:rPr>
              <a:t>Звук је све оно што чујемо, тј. Звук је осећај који се прима преко органа слуха,  а изазван је променама ваздушног притиска.</a:t>
            </a:r>
            <a:endParaRPr lang="en-US" sz="2400">
              <a:solidFill>
                <a:schemeClr val="tx1"/>
              </a:solidFill>
            </a:endParaRPr>
          </a:p>
        </p:txBody>
      </p:sp>
    </p:spTree>
    <p:extLst>
      <p:ext uri="{BB962C8B-B14F-4D97-AF65-F5344CB8AC3E}">
        <p14:creationId xmlns:p14="http://schemas.microsoft.com/office/powerpoint/2010/main" val="286002798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ext Box 3"/>
          <p:cNvSpPr txBox="1">
            <a:spLocks noChangeArrowheads="1"/>
          </p:cNvSpPr>
          <p:nvPr/>
        </p:nvSpPr>
        <p:spPr bwMode="auto">
          <a:xfrm>
            <a:off x="350340" y="609601"/>
            <a:ext cx="784818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Cyrl-RS" sz="2800" b="1">
                <a:solidFill>
                  <a:srgbClr val="FFFF00"/>
                </a:solidFill>
              </a:rPr>
              <a:t>Ваздушна проводљивост</a:t>
            </a:r>
          </a:p>
          <a:p>
            <a:endParaRPr lang="sr-Cyrl-RS" sz="2800" b="1">
              <a:solidFill>
                <a:srgbClr val="FFFF00"/>
              </a:solidFill>
            </a:endParaRPr>
          </a:p>
          <a:p>
            <a:r>
              <a:rPr lang="en-US" sz="2800" b="1">
                <a:solidFill>
                  <a:srgbClr val="FFFF00"/>
                </a:solidFill>
              </a:rPr>
              <a:t>Орган слуха код људи је неосетљив на сталан ваздушни притисак, али је осетљив на брзе промене притиска које се стварају вибрирањем површина.</a:t>
            </a:r>
          </a:p>
          <a:p>
            <a:endParaRPr lang="en-US" sz="2800" b="1">
              <a:solidFill>
                <a:srgbClr val="FFFF00"/>
              </a:solidFill>
            </a:endParaRPr>
          </a:p>
          <a:p>
            <a:r>
              <a:rPr lang="sr-Cyrl-RS" sz="2800" b="1">
                <a:solidFill>
                  <a:srgbClr val="FFFF00"/>
                </a:solidFill>
              </a:rPr>
              <a:t>Коштана проводљивост</a:t>
            </a:r>
          </a:p>
          <a:p>
            <a:endParaRPr lang="en-US" sz="2800" b="1">
              <a:solidFill>
                <a:srgbClr val="FFFF00"/>
              </a:solidFill>
            </a:endParaRPr>
          </a:p>
          <a:p>
            <a:r>
              <a:rPr lang="en-US" sz="2800" b="1">
                <a:solidFill>
                  <a:srgbClr val="FFFF00"/>
                </a:solidFill>
              </a:rPr>
              <a:t>Растојање између два узастопна слоја сабијеног или два узастопна слоја разређеног ваздуха је ТАЛАСНА ДУЖИНА.</a:t>
            </a:r>
            <a:endParaRPr lang="en-US" sz="2400">
              <a:solidFill>
                <a:srgbClr val="FFFF00"/>
              </a:solidFill>
            </a:endParaRPr>
          </a:p>
        </p:txBody>
      </p:sp>
    </p:spTree>
    <p:extLst>
      <p:ext uri="{BB962C8B-B14F-4D97-AF65-F5344CB8AC3E}">
        <p14:creationId xmlns:p14="http://schemas.microsoft.com/office/powerpoint/2010/main" val="3242416578"/>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ext Box 3"/>
          <p:cNvSpPr txBox="1">
            <a:spLocks noChangeArrowheads="1"/>
          </p:cNvSpPr>
          <p:nvPr/>
        </p:nvSpPr>
        <p:spPr bwMode="auto">
          <a:xfrm>
            <a:off x="539435" y="549276"/>
            <a:ext cx="7924409"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a:solidFill>
                  <a:srgbClr val="FFFF00"/>
                </a:solidFill>
              </a:rPr>
              <a:t>Брзина којом површина посматраног тела вибрира је ФРЕКФЕНЦА (</a:t>
            </a:r>
            <a:r>
              <a:rPr lang="en-US" sz="2800" i="1">
                <a:solidFill>
                  <a:srgbClr val="FFFF00"/>
                </a:solidFill>
              </a:rPr>
              <a:t>број осцилација у једној секунди) и </a:t>
            </a:r>
            <a:r>
              <a:rPr lang="sr-Cyrl-RS" sz="2800" i="1">
                <a:solidFill>
                  <a:srgbClr val="FFFF00"/>
                </a:solidFill>
              </a:rPr>
              <a:t>и</a:t>
            </a:r>
            <a:r>
              <a:rPr lang="en-US" sz="2800" i="1">
                <a:solidFill>
                  <a:srgbClr val="FFFF00"/>
                </a:solidFill>
              </a:rPr>
              <a:t>зражава се у херцима </a:t>
            </a:r>
            <a:endParaRPr lang="sr-Cyrl-RS" sz="2800" i="1">
              <a:solidFill>
                <a:srgbClr val="FFFF00"/>
              </a:solidFill>
            </a:endParaRPr>
          </a:p>
          <a:p>
            <a:r>
              <a:rPr lang="en-US" sz="2800" b="1">
                <a:solidFill>
                  <a:srgbClr val="FFFF00"/>
                </a:solidFill>
              </a:rPr>
              <a:t> Човечије ухо може да чује звучне таласе од 16 до 20000 Hz, а најбоље чује од 500 до 4000 Hz. Звучни таласи испод 16 Hz се називају инфразвук, а изнад 20000 Hz ултразвук.</a:t>
            </a:r>
          </a:p>
          <a:p>
            <a:endParaRPr lang="en-US" sz="2800" b="1">
              <a:solidFill>
                <a:srgbClr val="FFFF00"/>
              </a:solidFill>
            </a:endParaRPr>
          </a:p>
          <a:p>
            <a:r>
              <a:rPr lang="en-US" sz="2800" b="1">
                <a:solidFill>
                  <a:srgbClr val="FFFF00"/>
                </a:solidFill>
              </a:rPr>
              <a:t>ГЛАСНОСТ БУКЕ се одређује органом слуха и зависи од јачине и фрекфенцијског састава буке. Јединица гласности је фон (</a:t>
            </a:r>
            <a:r>
              <a:rPr lang="en-US" sz="2800" i="1">
                <a:solidFill>
                  <a:srgbClr val="FFFF00"/>
                </a:solidFill>
              </a:rPr>
              <a:t>f</a:t>
            </a:r>
            <a:r>
              <a:rPr lang="en-US" sz="2800" b="1">
                <a:solidFill>
                  <a:srgbClr val="FFFF00"/>
                </a:solidFill>
              </a:rPr>
              <a:t>). Један фон је јачина 1 децибела (</a:t>
            </a:r>
            <a:r>
              <a:rPr lang="en-US" sz="2800" i="1">
                <a:solidFill>
                  <a:srgbClr val="FFFF00"/>
                </a:solidFill>
              </a:rPr>
              <a:t>dB</a:t>
            </a:r>
            <a:r>
              <a:rPr lang="en-US" sz="2800" b="1">
                <a:solidFill>
                  <a:srgbClr val="FFFF00"/>
                </a:solidFill>
              </a:rPr>
              <a:t>) на фрекфенцији од 1000 Hz.</a:t>
            </a:r>
            <a:endParaRPr lang="en-US" sz="2400">
              <a:solidFill>
                <a:schemeClr val="tx1"/>
              </a:solidFill>
            </a:endParaRPr>
          </a:p>
        </p:txBody>
      </p:sp>
    </p:spTree>
    <p:extLst>
      <p:ext uri="{BB962C8B-B14F-4D97-AF65-F5344CB8AC3E}">
        <p14:creationId xmlns:p14="http://schemas.microsoft.com/office/powerpoint/2010/main" val="229775895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Box 2"/>
          <p:cNvSpPr txBox="1">
            <a:spLocks noChangeArrowheads="1"/>
          </p:cNvSpPr>
          <p:nvPr/>
        </p:nvSpPr>
        <p:spPr bwMode="auto">
          <a:xfrm>
            <a:off x="762245" y="2649538"/>
            <a:ext cx="7009716"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a:solidFill>
                  <a:srgbClr val="FFFF00"/>
                </a:solidFill>
              </a:rPr>
              <a:t>Врсте буке разликујемо према:</a:t>
            </a:r>
          </a:p>
          <a:p>
            <a:endParaRPr lang="en-US" sz="2800" b="1" i="1">
              <a:solidFill>
                <a:srgbClr val="FFFF00"/>
              </a:solidFill>
            </a:endParaRPr>
          </a:p>
          <a:p>
            <a:pPr lvl="2">
              <a:buFontTx/>
              <a:buChar char="•"/>
            </a:pPr>
            <a:r>
              <a:rPr lang="en-US" sz="2800" b="1" i="1">
                <a:solidFill>
                  <a:srgbClr val="FFFF00"/>
                </a:solidFill>
              </a:rPr>
              <a:t>Пореклу</a:t>
            </a:r>
            <a:r>
              <a:rPr lang="sr-Cyrl-RS" sz="2800" b="1" i="1">
                <a:solidFill>
                  <a:srgbClr val="FFFF00"/>
                </a:solidFill>
              </a:rPr>
              <a:t> (природни извори и антропогени извори)</a:t>
            </a:r>
            <a:endParaRPr lang="en-US" sz="2800" b="1" i="1">
              <a:solidFill>
                <a:srgbClr val="FFFF00"/>
              </a:solidFill>
            </a:endParaRPr>
          </a:p>
          <a:p>
            <a:pPr lvl="2">
              <a:buFontTx/>
              <a:buChar char="•"/>
            </a:pPr>
            <a:endParaRPr lang="en-US" sz="2800" b="1" i="1">
              <a:solidFill>
                <a:srgbClr val="FFFF00"/>
              </a:solidFill>
            </a:endParaRPr>
          </a:p>
          <a:p>
            <a:pPr lvl="2">
              <a:buFontTx/>
              <a:buChar char="•"/>
            </a:pPr>
            <a:r>
              <a:rPr lang="en-US" sz="2800" b="1" i="1">
                <a:solidFill>
                  <a:srgbClr val="FFFF00"/>
                </a:solidFill>
              </a:rPr>
              <a:t>Трајању у времену</a:t>
            </a:r>
            <a:endParaRPr lang="en-US" sz="2400">
              <a:solidFill>
                <a:srgbClr val="FFFF00"/>
              </a:solidFill>
            </a:endParaRPr>
          </a:p>
        </p:txBody>
      </p:sp>
    </p:spTree>
    <p:extLst>
      <p:ext uri="{BB962C8B-B14F-4D97-AF65-F5344CB8AC3E}">
        <p14:creationId xmlns:p14="http://schemas.microsoft.com/office/powerpoint/2010/main" val="69864894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ext Box 2"/>
          <p:cNvSpPr txBox="1">
            <a:spLocks noChangeArrowheads="1"/>
          </p:cNvSpPr>
          <p:nvPr/>
        </p:nvSpPr>
        <p:spPr bwMode="auto">
          <a:xfrm>
            <a:off x="762244" y="727075"/>
            <a:ext cx="5653801"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3600" b="1">
                <a:solidFill>
                  <a:srgbClr val="FFFF00"/>
                </a:solidFill>
              </a:rPr>
              <a:t>ВРСТЕ БУКЕ</a:t>
            </a:r>
            <a:endParaRPr lang="en-US" sz="3600">
              <a:solidFill>
                <a:srgbClr val="FFFF00"/>
              </a:solidFill>
            </a:endParaRPr>
          </a:p>
        </p:txBody>
      </p:sp>
      <p:grpSp>
        <p:nvGrpSpPr>
          <p:cNvPr id="164867" name="Group 3"/>
          <p:cNvGrpSpPr>
            <a:grpSpLocks/>
          </p:cNvGrpSpPr>
          <p:nvPr/>
        </p:nvGrpSpPr>
        <p:grpSpPr bwMode="auto">
          <a:xfrm>
            <a:off x="756381" y="1700213"/>
            <a:ext cx="8063666" cy="4510087"/>
            <a:chOff x="476" y="1071"/>
            <a:chExt cx="5080" cy="2841"/>
          </a:xfrm>
        </p:grpSpPr>
        <p:sp>
          <p:nvSpPr>
            <p:cNvPr id="164868" name="Text Box 4"/>
            <p:cNvSpPr txBox="1">
              <a:spLocks noChangeArrowheads="1"/>
            </p:cNvSpPr>
            <p:nvPr/>
          </p:nvSpPr>
          <p:spPr bwMode="auto">
            <a:xfrm>
              <a:off x="2340" y="1071"/>
              <a:ext cx="10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Cyrl-CS" sz="2800" b="1">
                  <a:solidFill>
                    <a:srgbClr val="FFFF00"/>
                  </a:solidFill>
                </a:rPr>
                <a:t>БУКА</a:t>
              </a:r>
              <a:endParaRPr lang="sr-Cyrl-CS" sz="2400">
                <a:solidFill>
                  <a:srgbClr val="FFFF00"/>
                </a:solidFill>
              </a:endParaRPr>
            </a:p>
          </p:txBody>
        </p:sp>
        <p:sp>
          <p:nvSpPr>
            <p:cNvPr id="164869" name="Text Box 5"/>
            <p:cNvSpPr txBox="1">
              <a:spLocks noChangeArrowheads="1"/>
            </p:cNvSpPr>
            <p:nvPr/>
          </p:nvSpPr>
          <p:spPr bwMode="auto">
            <a:xfrm>
              <a:off x="476" y="1389"/>
              <a:ext cx="1406"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Cyrl-CS" sz="2000" b="1">
                  <a:solidFill>
                    <a:srgbClr val="FFFF00"/>
                  </a:solidFill>
                </a:rPr>
                <a:t>БУКА ПРИРОДЕ без утицаја човека</a:t>
              </a:r>
            </a:p>
          </p:txBody>
        </p:sp>
        <p:sp>
          <p:nvSpPr>
            <p:cNvPr id="164870" name="Text Box 6"/>
            <p:cNvSpPr txBox="1">
              <a:spLocks noChangeArrowheads="1"/>
            </p:cNvSpPr>
            <p:nvPr/>
          </p:nvSpPr>
          <p:spPr bwMode="auto">
            <a:xfrm>
              <a:off x="3560" y="1344"/>
              <a:ext cx="1724"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Cyrl-CS" sz="2000" b="1">
                  <a:solidFill>
                    <a:srgbClr val="FFFF00"/>
                  </a:solidFill>
                </a:rPr>
                <a:t>БУКА КОЈУ СТВАРА ЧОВЕК</a:t>
              </a:r>
            </a:p>
          </p:txBody>
        </p:sp>
        <p:sp>
          <p:nvSpPr>
            <p:cNvPr id="164871" name="Text Box 7"/>
            <p:cNvSpPr txBox="1">
              <a:spLocks noChangeArrowheads="1"/>
            </p:cNvSpPr>
            <p:nvPr/>
          </p:nvSpPr>
          <p:spPr bwMode="auto">
            <a:xfrm>
              <a:off x="476" y="2012"/>
              <a:ext cx="2086" cy="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Cyrl-CS" sz="2000" b="1">
                  <a:solidFill>
                    <a:srgbClr val="FFFF00"/>
                  </a:solidFill>
                </a:rPr>
                <a:t>БУКА У РАДНОЈ СРЕДИНИ</a:t>
              </a:r>
            </a:p>
            <a:p>
              <a:pPr>
                <a:spcBef>
                  <a:spcPct val="50000"/>
                </a:spcBef>
                <a:buFontTx/>
                <a:buChar char="•"/>
              </a:pPr>
              <a:r>
                <a:rPr lang="sr-Cyrl-CS" sz="2000" b="1">
                  <a:solidFill>
                    <a:srgbClr val="FFFF00"/>
                  </a:solidFill>
                </a:rPr>
                <a:t>оруђа на радном месту</a:t>
              </a:r>
            </a:p>
            <a:p>
              <a:pPr>
                <a:spcBef>
                  <a:spcPct val="50000"/>
                </a:spcBef>
                <a:buFontTx/>
                <a:buChar char="•"/>
              </a:pPr>
              <a:r>
                <a:rPr lang="sr-Cyrl-CS" sz="2000" b="1">
                  <a:solidFill>
                    <a:srgbClr val="FFFF00"/>
                  </a:solidFill>
                </a:rPr>
                <a:t>оруђа са других радних места</a:t>
              </a:r>
            </a:p>
            <a:p>
              <a:pPr>
                <a:spcBef>
                  <a:spcPct val="50000"/>
                </a:spcBef>
                <a:buFontTx/>
                <a:buChar char="•"/>
              </a:pPr>
              <a:r>
                <a:rPr lang="sr-Cyrl-CS" sz="2000" b="1">
                  <a:solidFill>
                    <a:srgbClr val="FFFF00"/>
                  </a:solidFill>
                </a:rPr>
                <a:t>непроизводних извора (саобраћај, вентилација и др.)</a:t>
              </a:r>
            </a:p>
          </p:txBody>
        </p:sp>
        <p:sp>
          <p:nvSpPr>
            <p:cNvPr id="164872" name="Text Box 8"/>
            <p:cNvSpPr txBox="1">
              <a:spLocks noChangeArrowheads="1"/>
            </p:cNvSpPr>
            <p:nvPr/>
          </p:nvSpPr>
          <p:spPr bwMode="auto">
            <a:xfrm>
              <a:off x="3061" y="1979"/>
              <a:ext cx="2495" cy="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Cyrl-CS" sz="2000" b="1">
                  <a:solidFill>
                    <a:srgbClr val="FFFF00"/>
                  </a:solidFill>
                </a:rPr>
                <a:t>БУКА У ЖИВОТНОЈ СРЕДИНИ (КОМУНАЛНА БУКА)</a:t>
              </a:r>
            </a:p>
            <a:p>
              <a:pPr>
                <a:spcBef>
                  <a:spcPct val="50000"/>
                </a:spcBef>
                <a:buFontTx/>
                <a:buChar char="•"/>
              </a:pPr>
              <a:r>
                <a:rPr lang="sr-Cyrl-CS" sz="2000" b="1">
                  <a:solidFill>
                    <a:srgbClr val="FFFF00"/>
                  </a:solidFill>
                </a:rPr>
                <a:t>у кући</a:t>
              </a:r>
            </a:p>
            <a:p>
              <a:pPr>
                <a:spcBef>
                  <a:spcPct val="50000"/>
                </a:spcBef>
                <a:buFontTx/>
                <a:buChar char="•"/>
              </a:pPr>
              <a:r>
                <a:rPr lang="sr-Cyrl-CS" sz="2000" b="1">
                  <a:solidFill>
                    <a:srgbClr val="FFFF00"/>
                  </a:solidFill>
                </a:rPr>
                <a:t>саобраћај</a:t>
              </a:r>
            </a:p>
            <a:p>
              <a:pPr>
                <a:spcBef>
                  <a:spcPct val="50000"/>
                </a:spcBef>
                <a:buFontTx/>
                <a:buChar char="•"/>
              </a:pPr>
              <a:r>
                <a:rPr lang="sr-Cyrl-CS" sz="2000" b="1">
                  <a:solidFill>
                    <a:srgbClr val="FFFF00"/>
                  </a:solidFill>
                </a:rPr>
                <a:t>индустријска постројења</a:t>
              </a:r>
            </a:p>
            <a:p>
              <a:pPr>
                <a:spcBef>
                  <a:spcPct val="50000"/>
                </a:spcBef>
                <a:buFontTx/>
                <a:buChar char="•"/>
              </a:pPr>
              <a:r>
                <a:rPr lang="sr-Cyrl-CS" sz="2000" b="1">
                  <a:solidFill>
                    <a:srgbClr val="FFFF00"/>
                  </a:solidFill>
                </a:rPr>
                <a:t>улична</a:t>
              </a:r>
            </a:p>
          </p:txBody>
        </p:sp>
        <p:sp>
          <p:nvSpPr>
            <p:cNvPr id="164873" name="Line 9"/>
            <p:cNvSpPr>
              <a:spLocks noChangeShapeType="1"/>
            </p:cNvSpPr>
            <p:nvPr/>
          </p:nvSpPr>
          <p:spPr bwMode="auto">
            <a:xfrm flipH="1">
              <a:off x="1746" y="1253"/>
              <a:ext cx="544" cy="181"/>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164874" name="Line 10"/>
            <p:cNvSpPr>
              <a:spLocks noChangeShapeType="1"/>
            </p:cNvSpPr>
            <p:nvPr/>
          </p:nvSpPr>
          <p:spPr bwMode="auto">
            <a:xfrm>
              <a:off x="3107" y="1253"/>
              <a:ext cx="499" cy="136"/>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164875" name="Line 11"/>
            <p:cNvSpPr>
              <a:spLocks noChangeShapeType="1"/>
            </p:cNvSpPr>
            <p:nvPr/>
          </p:nvSpPr>
          <p:spPr bwMode="auto">
            <a:xfrm flipH="1">
              <a:off x="1927" y="1706"/>
              <a:ext cx="1633" cy="363"/>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164876" name="Line 12"/>
            <p:cNvSpPr>
              <a:spLocks noChangeShapeType="1"/>
            </p:cNvSpPr>
            <p:nvPr/>
          </p:nvSpPr>
          <p:spPr bwMode="auto">
            <a:xfrm>
              <a:off x="4377" y="1797"/>
              <a:ext cx="0" cy="182"/>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grpSp>
    </p:spTree>
    <p:extLst>
      <p:ext uri="{BB962C8B-B14F-4D97-AF65-F5344CB8AC3E}">
        <p14:creationId xmlns:p14="http://schemas.microsoft.com/office/powerpoint/2010/main" val="198535012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ext Box 2"/>
          <p:cNvSpPr txBox="1">
            <a:spLocks noChangeArrowheads="1"/>
          </p:cNvSpPr>
          <p:nvPr/>
        </p:nvSpPr>
        <p:spPr bwMode="auto">
          <a:xfrm>
            <a:off x="762245" y="727075"/>
            <a:ext cx="7924409"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3600" b="1">
                <a:solidFill>
                  <a:srgbClr val="FFFF00"/>
                </a:solidFill>
              </a:rPr>
              <a:t>ВРСТЕ БУКЕ- </a:t>
            </a:r>
            <a:r>
              <a:rPr lang="en-US" sz="2800" b="1">
                <a:solidFill>
                  <a:srgbClr val="FFFF00"/>
                </a:solidFill>
              </a:rPr>
              <a:t>према трајању у времену</a:t>
            </a:r>
            <a:endParaRPr lang="en-US" sz="2400" b="1" i="1">
              <a:solidFill>
                <a:schemeClr val="tx1"/>
              </a:solidFill>
            </a:endParaRPr>
          </a:p>
        </p:txBody>
      </p:sp>
      <p:sp>
        <p:nvSpPr>
          <p:cNvPr id="165891" name="Text Box 3"/>
          <p:cNvSpPr txBox="1">
            <a:spLocks noChangeArrowheads="1"/>
          </p:cNvSpPr>
          <p:nvPr/>
        </p:nvSpPr>
        <p:spPr bwMode="auto">
          <a:xfrm>
            <a:off x="762245" y="1752601"/>
            <a:ext cx="8381756"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a:solidFill>
                  <a:srgbClr val="FFFF00"/>
                </a:solidFill>
              </a:rPr>
              <a:t>Према трајању у времену разликујемо пет врста буке:</a:t>
            </a:r>
          </a:p>
          <a:p>
            <a:endParaRPr lang="en-US" sz="2800" b="1">
              <a:solidFill>
                <a:srgbClr val="FFFF00"/>
              </a:solidFill>
            </a:endParaRPr>
          </a:p>
          <a:p>
            <a:pPr lvl="1"/>
            <a:r>
              <a:rPr lang="en-US" sz="2800" b="1" i="1">
                <a:solidFill>
                  <a:srgbClr val="FFFF00"/>
                </a:solidFill>
                <a:cs typeface="Times New Roman" pitchFamily="18" charset="0"/>
              </a:rPr>
              <a:t>а.	</a:t>
            </a:r>
            <a:r>
              <a:rPr lang="en-US" sz="2800" b="1" i="1">
                <a:solidFill>
                  <a:srgbClr val="FFFF00"/>
                </a:solidFill>
              </a:rPr>
              <a:t>Стална (континуирана) бука</a:t>
            </a:r>
          </a:p>
          <a:p>
            <a:pPr lvl="1"/>
            <a:endParaRPr lang="en-US" sz="1600" b="1">
              <a:solidFill>
                <a:srgbClr val="FFFF00"/>
              </a:solidFill>
            </a:endParaRPr>
          </a:p>
          <a:p>
            <a:pPr lvl="1"/>
            <a:r>
              <a:rPr lang="en-US" sz="2800" b="1" i="1">
                <a:solidFill>
                  <a:srgbClr val="FFFF00"/>
                </a:solidFill>
                <a:cs typeface="Times New Roman" pitchFamily="18" charset="0"/>
              </a:rPr>
              <a:t>б.	</a:t>
            </a:r>
            <a:r>
              <a:rPr lang="en-US" sz="2800" b="1" i="1">
                <a:solidFill>
                  <a:srgbClr val="FFFF00"/>
                </a:solidFill>
              </a:rPr>
              <a:t>Променљива (дисконтинуирана) бука</a:t>
            </a:r>
          </a:p>
          <a:p>
            <a:pPr lvl="1"/>
            <a:endParaRPr lang="en-US" sz="1600" b="1">
              <a:solidFill>
                <a:srgbClr val="FFFF00"/>
              </a:solidFill>
            </a:endParaRPr>
          </a:p>
          <a:p>
            <a:pPr lvl="1"/>
            <a:r>
              <a:rPr lang="en-US" sz="2800" b="1" i="1">
                <a:solidFill>
                  <a:srgbClr val="FFFF00"/>
                </a:solidFill>
                <a:cs typeface="Times New Roman" pitchFamily="18" charset="0"/>
              </a:rPr>
              <a:t>ц.	</a:t>
            </a:r>
            <a:r>
              <a:rPr lang="en-US" sz="2800" b="1" i="1">
                <a:solidFill>
                  <a:srgbClr val="FFFF00"/>
                </a:solidFill>
              </a:rPr>
              <a:t>Импулсивна бука</a:t>
            </a:r>
            <a:r>
              <a:rPr lang="en-US" sz="2800" b="1">
                <a:solidFill>
                  <a:srgbClr val="FFFF00"/>
                </a:solidFill>
              </a:rPr>
              <a:t> </a:t>
            </a:r>
          </a:p>
          <a:p>
            <a:pPr lvl="1"/>
            <a:endParaRPr lang="en-US" sz="1600" b="1">
              <a:solidFill>
                <a:srgbClr val="FFFF00"/>
              </a:solidFill>
            </a:endParaRPr>
          </a:p>
          <a:p>
            <a:pPr lvl="1"/>
            <a:r>
              <a:rPr lang="da-DK" sz="2800" b="1" i="1">
                <a:solidFill>
                  <a:srgbClr val="FFFF00"/>
                </a:solidFill>
                <a:cs typeface="Times New Roman" pitchFamily="18" charset="0"/>
              </a:rPr>
              <a:t>д.	</a:t>
            </a:r>
            <a:r>
              <a:rPr lang="da-DK" sz="2800" b="1" i="1">
                <a:solidFill>
                  <a:srgbClr val="FFFF00"/>
                </a:solidFill>
              </a:rPr>
              <a:t>Бука са тоновима</a:t>
            </a:r>
            <a:endParaRPr lang="da-DK" b="1">
              <a:solidFill>
                <a:srgbClr val="FFFF00"/>
              </a:solidFill>
            </a:endParaRPr>
          </a:p>
          <a:p>
            <a:pPr lvl="1"/>
            <a:r>
              <a:rPr lang="da-DK" sz="2800" b="1" i="1">
                <a:solidFill>
                  <a:srgbClr val="FFFF00"/>
                </a:solidFill>
                <a:cs typeface="Times New Roman" pitchFamily="18" charset="0"/>
              </a:rPr>
              <a:t>е.	</a:t>
            </a:r>
            <a:r>
              <a:rPr lang="da-DK" sz="2800" b="1" i="1">
                <a:solidFill>
                  <a:srgbClr val="FFFF00"/>
                </a:solidFill>
              </a:rPr>
              <a:t>Испрекидана бука (појединачни звуци или шумови)</a:t>
            </a:r>
            <a:endParaRPr lang="en-US" sz="2800" b="1">
              <a:solidFill>
                <a:srgbClr val="FFFF00"/>
              </a:solidFill>
            </a:endParaRPr>
          </a:p>
        </p:txBody>
      </p:sp>
    </p:spTree>
    <p:extLst>
      <p:ext uri="{BB962C8B-B14F-4D97-AF65-F5344CB8AC3E}">
        <p14:creationId xmlns:p14="http://schemas.microsoft.com/office/powerpoint/2010/main" val="2561360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277813"/>
            <a:ext cx="8229600" cy="788987"/>
          </a:xfrm>
        </p:spPr>
        <p:txBody>
          <a:bodyPr>
            <a:normAutofit fontScale="90000"/>
          </a:bodyPr>
          <a:lstStyle/>
          <a:p>
            <a:pPr eaLnBrk="1" hangingPunct="1"/>
            <a:r>
              <a:rPr lang="sr-Cyrl-CS" sz="3800" b="1" smtClean="0">
                <a:latin typeface="Tahoma" pitchFamily="34" charset="0"/>
                <a:cs typeface="Tahoma" pitchFamily="34" charset="0"/>
              </a:rPr>
              <a:t>Земљиште</a:t>
            </a:r>
            <a:r>
              <a:rPr lang="en-US" sz="3800" b="1" smtClean="0">
                <a:latin typeface="Tahoma" pitchFamily="34" charset="0"/>
                <a:cs typeface="Tahoma" pitchFamily="34" charset="0"/>
              </a:rPr>
              <a:t> – </a:t>
            </a:r>
            <a:r>
              <a:rPr lang="sr-Cyrl-CS" sz="3800" b="1" smtClean="0">
                <a:latin typeface="Tahoma" pitchFamily="34" charset="0"/>
                <a:cs typeface="Tahoma" pitchFamily="34" charset="0"/>
              </a:rPr>
              <a:t>загађење</a:t>
            </a:r>
            <a:r>
              <a:rPr lang="en-US" sz="3800" b="1" smtClean="0">
                <a:latin typeface="Tahoma" pitchFamily="34" charset="0"/>
                <a:cs typeface="Tahoma" pitchFamily="34" charset="0"/>
              </a:rPr>
              <a:t> (</a:t>
            </a:r>
            <a:r>
              <a:rPr lang="sr-Cyrl-CS" sz="3800" b="1" smtClean="0">
                <a:latin typeface="Tahoma" pitchFamily="34" charset="0"/>
                <a:cs typeface="Tahoma" pitchFamily="34" charset="0"/>
              </a:rPr>
              <a:t>подела</a:t>
            </a:r>
            <a:r>
              <a:rPr lang="en-US" sz="3800" b="1" smtClean="0">
                <a:latin typeface="Tahoma" pitchFamily="34" charset="0"/>
                <a:cs typeface="Tahoma" pitchFamily="34" charset="0"/>
              </a:rPr>
              <a:t>)</a:t>
            </a:r>
            <a:endParaRPr lang="en-US" sz="2400" b="1" smtClean="0">
              <a:latin typeface="Tahoma" pitchFamily="34" charset="0"/>
              <a:cs typeface="Tahoma" pitchFamily="34" charset="0"/>
            </a:endParaRPr>
          </a:p>
        </p:txBody>
      </p:sp>
      <p:sp>
        <p:nvSpPr>
          <p:cNvPr id="63491" name="Rectangle 3"/>
          <p:cNvSpPr>
            <a:spLocks noGrp="1" noChangeArrowheads="1"/>
          </p:cNvSpPr>
          <p:nvPr>
            <p:ph idx="1"/>
          </p:nvPr>
        </p:nvSpPr>
        <p:spPr>
          <a:xfrm>
            <a:off x="457200" y="1066800"/>
            <a:ext cx="8229600" cy="4835525"/>
          </a:xfrm>
        </p:spPr>
        <p:txBody>
          <a:bodyPr/>
          <a:lstStyle/>
          <a:p>
            <a:pPr eaLnBrk="1" hangingPunct="1">
              <a:lnSpc>
                <a:spcPct val="90000"/>
              </a:lnSpc>
            </a:pPr>
            <a:r>
              <a:rPr lang="sr-Cyrl-CS" sz="2100" b="1" dirty="0" smtClean="0"/>
              <a:t>Ненамерно</a:t>
            </a:r>
            <a:r>
              <a:rPr lang="en-US" sz="2100" b="1" dirty="0" smtClean="0"/>
              <a:t> </a:t>
            </a:r>
            <a:r>
              <a:rPr lang="en-US" sz="2100" dirty="0" smtClean="0"/>
              <a:t>– </a:t>
            </a:r>
            <a:r>
              <a:rPr lang="sr-Cyrl-CS" sz="2100" dirty="0" smtClean="0"/>
              <a:t>акциденти</a:t>
            </a:r>
            <a:r>
              <a:rPr lang="en-US" sz="2100" dirty="0" smtClean="0"/>
              <a:t> (</a:t>
            </a:r>
            <a:r>
              <a:rPr lang="sr-Cyrl-CS" sz="2100" dirty="0" smtClean="0"/>
              <a:t>ваздухом</a:t>
            </a:r>
            <a:r>
              <a:rPr lang="en-US" sz="2100" dirty="0" smtClean="0"/>
              <a:t> </a:t>
            </a:r>
            <a:r>
              <a:rPr lang="sr-Cyrl-CS" sz="2100" dirty="0" smtClean="0"/>
              <a:t>и</a:t>
            </a:r>
            <a:r>
              <a:rPr lang="en-US" sz="2100" dirty="0" smtClean="0"/>
              <a:t> </a:t>
            </a:r>
            <a:r>
              <a:rPr lang="sr-Cyrl-CS" sz="2100" dirty="0" smtClean="0"/>
              <a:t>водом</a:t>
            </a:r>
            <a:r>
              <a:rPr lang="en-US" sz="2100" dirty="0" smtClean="0"/>
              <a:t>), </a:t>
            </a:r>
            <a:r>
              <a:rPr lang="sr-Cyrl-CS" sz="2100" dirty="0" smtClean="0"/>
              <a:t>саобраћајни</a:t>
            </a:r>
            <a:r>
              <a:rPr lang="en-US" sz="2100" dirty="0" smtClean="0"/>
              <a:t> </a:t>
            </a:r>
            <a:r>
              <a:rPr lang="sr-Cyrl-CS" sz="2100" dirty="0" smtClean="0"/>
              <a:t>удеси</a:t>
            </a:r>
            <a:endParaRPr lang="en-US" sz="2100" dirty="0" smtClean="0"/>
          </a:p>
          <a:p>
            <a:pPr eaLnBrk="1" hangingPunct="1">
              <a:lnSpc>
                <a:spcPct val="90000"/>
              </a:lnSpc>
            </a:pPr>
            <a:endParaRPr lang="en-US" sz="2100" dirty="0" smtClean="0"/>
          </a:p>
          <a:p>
            <a:pPr eaLnBrk="1" hangingPunct="1">
              <a:lnSpc>
                <a:spcPct val="90000"/>
              </a:lnSpc>
            </a:pPr>
            <a:r>
              <a:rPr lang="sr-Cyrl-CS" sz="2100" b="1" dirty="0" smtClean="0"/>
              <a:t>Намерно</a:t>
            </a:r>
            <a:r>
              <a:rPr lang="en-US" sz="2100" dirty="0" smtClean="0"/>
              <a:t> </a:t>
            </a:r>
            <a:r>
              <a:rPr lang="sr-Cyrl-CS" sz="2100" dirty="0" smtClean="0"/>
              <a:t>загађење</a:t>
            </a:r>
            <a:r>
              <a:rPr lang="en-US" sz="2100" dirty="0" smtClean="0"/>
              <a:t> – </a:t>
            </a:r>
            <a:r>
              <a:rPr lang="sr-Cyrl-CS" sz="2100" dirty="0" smtClean="0"/>
              <a:t>депоније</a:t>
            </a:r>
            <a:r>
              <a:rPr lang="en-US" sz="2100" dirty="0" smtClean="0"/>
              <a:t> </a:t>
            </a:r>
            <a:r>
              <a:rPr lang="sr-Cyrl-CS" sz="2100" dirty="0" smtClean="0"/>
              <a:t>отпада</a:t>
            </a:r>
            <a:r>
              <a:rPr lang="en-US" sz="2100" dirty="0" smtClean="0"/>
              <a:t> </a:t>
            </a:r>
            <a:r>
              <a:rPr lang="sr-Cyrl-CS" sz="2100" dirty="0" smtClean="0"/>
              <a:t>и</a:t>
            </a:r>
            <a:r>
              <a:rPr lang="en-US" sz="2100" dirty="0" smtClean="0"/>
              <a:t> </a:t>
            </a:r>
            <a:r>
              <a:rPr lang="sr-Cyrl-CS" sz="2100" dirty="0" smtClean="0"/>
              <a:t>употреба</a:t>
            </a:r>
            <a:r>
              <a:rPr lang="en-US" sz="2100" dirty="0" smtClean="0"/>
              <a:t> </a:t>
            </a:r>
            <a:r>
              <a:rPr lang="sr-Cyrl-CS" sz="2100" dirty="0" smtClean="0"/>
              <a:t>биоцида</a:t>
            </a:r>
            <a:r>
              <a:rPr lang="en-US" sz="2100" dirty="0" smtClean="0"/>
              <a:t> </a:t>
            </a:r>
          </a:p>
          <a:p>
            <a:pPr marL="0" indent="0" eaLnBrk="1" hangingPunct="1">
              <a:lnSpc>
                <a:spcPct val="90000"/>
              </a:lnSpc>
              <a:buNone/>
            </a:pPr>
            <a:endParaRPr lang="en-US" sz="2100" dirty="0" smtClean="0"/>
          </a:p>
          <a:p>
            <a:pPr marL="0" indent="0" eaLnBrk="1" hangingPunct="1">
              <a:lnSpc>
                <a:spcPct val="90000"/>
              </a:lnSpc>
              <a:buNone/>
            </a:pPr>
            <a:r>
              <a:rPr lang="sr-Cyrl-CS" sz="2100" b="1" dirty="0" smtClean="0"/>
              <a:t>а</a:t>
            </a:r>
            <a:r>
              <a:rPr lang="en-US" sz="2100" b="1" dirty="0" smtClean="0"/>
              <a:t>) </a:t>
            </a:r>
            <a:r>
              <a:rPr lang="sr-Cyrl-CS" sz="2100" b="1" dirty="0" smtClean="0"/>
              <a:t>отпад</a:t>
            </a:r>
            <a:r>
              <a:rPr lang="en-US" sz="2100" dirty="0" smtClean="0"/>
              <a:t> – </a:t>
            </a:r>
            <a:r>
              <a:rPr lang="sr-Cyrl-CS" sz="2100" dirty="0" smtClean="0"/>
              <a:t>из</a:t>
            </a:r>
            <a:r>
              <a:rPr lang="en-US" sz="2100" dirty="0" smtClean="0"/>
              <a:t> </a:t>
            </a:r>
            <a:r>
              <a:rPr lang="sr-Cyrl-CS" sz="2100" dirty="0" smtClean="0"/>
              <a:t>домаћинства</a:t>
            </a:r>
            <a:r>
              <a:rPr lang="en-US" sz="2100" dirty="0" smtClean="0"/>
              <a:t> </a:t>
            </a:r>
            <a:r>
              <a:rPr lang="sr-Cyrl-CS" sz="2100" dirty="0" smtClean="0"/>
              <a:t>и</a:t>
            </a:r>
            <a:r>
              <a:rPr lang="en-US" sz="2100" dirty="0" smtClean="0"/>
              <a:t> </a:t>
            </a:r>
            <a:r>
              <a:rPr lang="sr-Cyrl-CS" sz="2100" dirty="0" smtClean="0"/>
              <a:t>индустријски</a:t>
            </a:r>
            <a:r>
              <a:rPr lang="en-US" sz="2100" dirty="0" smtClean="0"/>
              <a:t> </a:t>
            </a:r>
            <a:r>
              <a:rPr lang="sr-Cyrl-CS" sz="2100" dirty="0" smtClean="0"/>
              <a:t>отпад</a:t>
            </a:r>
            <a:r>
              <a:rPr lang="en-US" sz="2100" dirty="0" smtClean="0"/>
              <a:t> (</a:t>
            </a:r>
            <a:r>
              <a:rPr lang="sr-Cyrl-CS" sz="2100" dirty="0" smtClean="0"/>
              <a:t>посебно</a:t>
            </a:r>
            <a:r>
              <a:rPr lang="en-US" sz="2100" dirty="0" smtClean="0"/>
              <a:t> </a:t>
            </a:r>
            <a:r>
              <a:rPr lang="sr-Cyrl-CS" sz="2100" dirty="0" smtClean="0"/>
              <a:t>токсичан</a:t>
            </a:r>
            <a:r>
              <a:rPr lang="en-US" sz="2100" dirty="0" smtClean="0"/>
              <a:t> </a:t>
            </a:r>
            <a:r>
              <a:rPr lang="sr-Cyrl-CS" sz="2100" dirty="0" smtClean="0"/>
              <a:t>отпад</a:t>
            </a:r>
            <a:r>
              <a:rPr lang="en-US" sz="2100" dirty="0" smtClean="0"/>
              <a:t>, </a:t>
            </a:r>
            <a:r>
              <a:rPr lang="sr-Cyrl-CS" sz="2100" dirty="0" smtClean="0"/>
              <a:t>радионуклеиди</a:t>
            </a:r>
            <a:r>
              <a:rPr lang="en-US" sz="2100" dirty="0" smtClean="0"/>
              <a:t>…</a:t>
            </a:r>
            <a:r>
              <a:rPr lang="sr-Cyrl-CS" sz="2100" dirty="0" smtClean="0"/>
              <a:t>строги</a:t>
            </a:r>
            <a:r>
              <a:rPr lang="en-US" sz="2100" dirty="0" smtClean="0"/>
              <a:t> </a:t>
            </a:r>
            <a:r>
              <a:rPr lang="sr-Cyrl-CS" sz="2100" dirty="0" smtClean="0"/>
              <a:t>прописи</a:t>
            </a:r>
            <a:r>
              <a:rPr lang="en-US" sz="2100" dirty="0" smtClean="0"/>
              <a:t>);</a:t>
            </a:r>
          </a:p>
          <a:p>
            <a:pPr marL="0" indent="0" eaLnBrk="1" hangingPunct="1">
              <a:lnSpc>
                <a:spcPct val="90000"/>
              </a:lnSpc>
              <a:buNone/>
            </a:pPr>
            <a:r>
              <a:rPr lang="sr-Cyrl-CS" sz="2100" b="1" dirty="0" smtClean="0"/>
              <a:t>б</a:t>
            </a:r>
            <a:r>
              <a:rPr lang="en-US" sz="2100" b="1" dirty="0" smtClean="0"/>
              <a:t>) </a:t>
            </a:r>
            <a:r>
              <a:rPr lang="sr-Cyrl-CS" sz="2100" b="1" dirty="0" smtClean="0"/>
              <a:t>употреба</a:t>
            </a:r>
            <a:r>
              <a:rPr lang="en-US" sz="2100" b="1" dirty="0" smtClean="0"/>
              <a:t> </a:t>
            </a:r>
            <a:r>
              <a:rPr lang="sr-Cyrl-CS" sz="2100" b="1" dirty="0" smtClean="0"/>
              <a:t>чврстог</a:t>
            </a:r>
            <a:r>
              <a:rPr lang="en-US" sz="2100" b="1" dirty="0" smtClean="0"/>
              <a:t> </a:t>
            </a:r>
            <a:r>
              <a:rPr lang="sr-Cyrl-CS" sz="2100" b="1" dirty="0" smtClean="0"/>
              <a:t>отпада</a:t>
            </a:r>
            <a:r>
              <a:rPr lang="en-US" sz="2100" b="1" dirty="0" smtClean="0"/>
              <a:t> </a:t>
            </a:r>
            <a:r>
              <a:rPr lang="sr-Cyrl-CS" sz="2100" b="1" dirty="0" smtClean="0"/>
              <a:t>као</a:t>
            </a:r>
            <a:r>
              <a:rPr lang="en-US" sz="2100" b="1" dirty="0" smtClean="0"/>
              <a:t> </a:t>
            </a:r>
            <a:r>
              <a:rPr lang="sr-Cyrl-CS" sz="2100" b="1" dirty="0" smtClean="0"/>
              <a:t>ђубрива</a:t>
            </a:r>
            <a:r>
              <a:rPr lang="en-US" sz="2100" dirty="0" smtClean="0"/>
              <a:t> (</a:t>
            </a:r>
            <a:r>
              <a:rPr lang="sr-Cyrl-CS" sz="2100" dirty="0" smtClean="0"/>
              <a:t>после</a:t>
            </a:r>
            <a:r>
              <a:rPr lang="en-US" sz="2100" dirty="0" smtClean="0"/>
              <a:t> </a:t>
            </a:r>
            <a:r>
              <a:rPr lang="sr-Cyrl-CS" sz="2100" dirty="0" smtClean="0"/>
              <a:t>секундарног</a:t>
            </a:r>
            <a:r>
              <a:rPr lang="en-US" sz="2100" dirty="0" smtClean="0"/>
              <a:t> </a:t>
            </a:r>
            <a:r>
              <a:rPr lang="sr-Cyrl-CS" sz="2100" dirty="0" smtClean="0"/>
              <a:t>третман</a:t>
            </a:r>
            <a:r>
              <a:rPr lang="en-US" sz="2100" dirty="0" smtClean="0"/>
              <a:t> </a:t>
            </a:r>
            <a:r>
              <a:rPr lang="sr-Cyrl-CS" sz="2100" dirty="0" smtClean="0"/>
              <a:t>отпадних</a:t>
            </a:r>
            <a:r>
              <a:rPr lang="en-US" sz="2100" dirty="0" smtClean="0"/>
              <a:t> </a:t>
            </a:r>
            <a:r>
              <a:rPr lang="sr-Cyrl-CS" sz="2100" dirty="0" smtClean="0"/>
              <a:t>вода</a:t>
            </a:r>
            <a:r>
              <a:rPr lang="en-US" sz="2100" dirty="0" smtClean="0"/>
              <a:t>) – </a:t>
            </a:r>
            <a:r>
              <a:rPr lang="sr-Cyrl-CS" sz="2100" dirty="0" smtClean="0"/>
              <a:t>загађујуће</a:t>
            </a:r>
            <a:r>
              <a:rPr lang="en-US" sz="2100" dirty="0" smtClean="0"/>
              <a:t> </a:t>
            </a:r>
            <a:r>
              <a:rPr lang="sr-Cyrl-CS" sz="2100" dirty="0" smtClean="0"/>
              <a:t>супстанце</a:t>
            </a:r>
            <a:r>
              <a:rPr lang="en-US" sz="2100" dirty="0" smtClean="0"/>
              <a:t>: </a:t>
            </a:r>
            <a:r>
              <a:rPr lang="sr-Cyrl-CS" sz="2100" dirty="0" smtClean="0"/>
              <a:t>тешки</a:t>
            </a:r>
            <a:r>
              <a:rPr lang="en-US" sz="2100" dirty="0" smtClean="0"/>
              <a:t> </a:t>
            </a:r>
            <a:r>
              <a:rPr lang="sr-Cyrl-CS" sz="2100" dirty="0" smtClean="0"/>
              <a:t>метали</a:t>
            </a:r>
            <a:r>
              <a:rPr lang="en-US" sz="2100" dirty="0" smtClean="0"/>
              <a:t>, </a:t>
            </a:r>
            <a:r>
              <a:rPr lang="sr-Cyrl-CS" sz="2100" dirty="0" smtClean="0"/>
              <a:t>фосфати</a:t>
            </a:r>
            <a:r>
              <a:rPr lang="en-US" sz="2100" dirty="0" smtClean="0"/>
              <a:t>, </a:t>
            </a:r>
            <a:r>
              <a:rPr lang="sr-Cyrl-CS" sz="2100" dirty="0" smtClean="0"/>
              <a:t>нитрати</a:t>
            </a:r>
            <a:r>
              <a:rPr lang="en-US" sz="2100" dirty="0" smtClean="0"/>
              <a:t>, </a:t>
            </a:r>
            <a:r>
              <a:rPr lang="sr-Cyrl-CS" sz="2100" dirty="0" smtClean="0"/>
              <a:t>детерџенти</a:t>
            </a:r>
            <a:endParaRPr lang="en-US" sz="2100" dirty="0" smtClean="0"/>
          </a:p>
          <a:p>
            <a:pPr marL="0" indent="0" eaLnBrk="1" hangingPunct="1">
              <a:lnSpc>
                <a:spcPct val="90000"/>
              </a:lnSpc>
              <a:buNone/>
            </a:pPr>
            <a:r>
              <a:rPr lang="sr-Cyrl-CS" sz="2100" b="1" dirty="0" smtClean="0"/>
              <a:t>ц</a:t>
            </a:r>
            <a:r>
              <a:rPr lang="en-US" sz="2100" b="1" dirty="0" smtClean="0"/>
              <a:t>) </a:t>
            </a:r>
            <a:r>
              <a:rPr lang="sr-Cyrl-CS" sz="2100" b="1" dirty="0" smtClean="0"/>
              <a:t>депозиција</a:t>
            </a:r>
            <a:r>
              <a:rPr lang="en-US" sz="2100" b="1" dirty="0" smtClean="0"/>
              <a:t> </a:t>
            </a:r>
            <a:r>
              <a:rPr lang="sr-Cyrl-CS" sz="2100" b="1" dirty="0" smtClean="0"/>
              <a:t>из</a:t>
            </a:r>
            <a:r>
              <a:rPr lang="en-US" sz="2100" b="1" dirty="0" smtClean="0"/>
              <a:t> </a:t>
            </a:r>
            <a:r>
              <a:rPr lang="sr-Cyrl-CS" sz="2100" b="1" dirty="0" smtClean="0"/>
              <a:t>ваздуха</a:t>
            </a:r>
            <a:r>
              <a:rPr lang="en-US" sz="2100" b="1" dirty="0" smtClean="0"/>
              <a:t> (</a:t>
            </a:r>
            <a:r>
              <a:rPr lang="sr-Cyrl-CS" sz="2100" b="1" dirty="0" smtClean="0"/>
              <a:t>сува</a:t>
            </a:r>
            <a:r>
              <a:rPr lang="en-US" sz="2100" b="1" dirty="0" smtClean="0"/>
              <a:t> </a:t>
            </a:r>
            <a:r>
              <a:rPr lang="sr-Cyrl-CS" sz="2100" b="1" dirty="0" smtClean="0"/>
              <a:t>и</a:t>
            </a:r>
            <a:r>
              <a:rPr lang="en-US" sz="2100" b="1" dirty="0" smtClean="0"/>
              <a:t> </a:t>
            </a:r>
            <a:r>
              <a:rPr lang="sr-Cyrl-CS" sz="2100" b="1" dirty="0" smtClean="0"/>
              <a:t>влажна</a:t>
            </a:r>
            <a:r>
              <a:rPr lang="en-US" sz="2100" b="1" dirty="0" smtClean="0"/>
              <a:t>)</a:t>
            </a:r>
            <a:r>
              <a:rPr lang="en-US" sz="2100" dirty="0" smtClean="0"/>
              <a:t> – </a:t>
            </a:r>
            <a:r>
              <a:rPr lang="sr-Cyrl-CS" sz="2100" dirty="0" smtClean="0"/>
              <a:t>дим</a:t>
            </a:r>
            <a:r>
              <a:rPr lang="en-US" sz="2100" dirty="0" smtClean="0"/>
              <a:t> </a:t>
            </a:r>
            <a:r>
              <a:rPr lang="sr-Cyrl-CS" sz="2100" dirty="0" smtClean="0"/>
              <a:t>и</a:t>
            </a:r>
            <a:r>
              <a:rPr lang="en-US" sz="2100" dirty="0" smtClean="0"/>
              <a:t> </a:t>
            </a:r>
            <a:r>
              <a:rPr lang="sr-Cyrl-CS" sz="2100" dirty="0" smtClean="0"/>
              <a:t>прашина</a:t>
            </a:r>
            <a:r>
              <a:rPr lang="en-US" sz="2100" dirty="0" smtClean="0"/>
              <a:t> </a:t>
            </a:r>
            <a:r>
              <a:rPr lang="sr-Cyrl-CS" sz="2100" dirty="0" smtClean="0"/>
              <a:t>из</a:t>
            </a:r>
            <a:r>
              <a:rPr lang="en-US" sz="2100" dirty="0" smtClean="0"/>
              <a:t> </a:t>
            </a:r>
            <a:r>
              <a:rPr lang="sr-Cyrl-CS" sz="2100" dirty="0" smtClean="0"/>
              <a:t>димњака</a:t>
            </a:r>
            <a:r>
              <a:rPr lang="en-US" sz="2100" dirty="0" smtClean="0"/>
              <a:t> (</a:t>
            </a:r>
            <a:r>
              <a:rPr lang="en-US" sz="2100" dirty="0" smtClean="0"/>
              <a:t>S</a:t>
            </a:r>
            <a:r>
              <a:rPr lang="sr-Cyrl-CS" sz="2100" dirty="0" smtClean="0"/>
              <a:t>О</a:t>
            </a:r>
            <a:r>
              <a:rPr lang="en-US" sz="1600" dirty="0" smtClean="0"/>
              <a:t>2</a:t>
            </a:r>
            <a:r>
              <a:rPr lang="en-US" sz="2100" dirty="0" smtClean="0"/>
              <a:t>, </a:t>
            </a:r>
            <a:r>
              <a:rPr lang="en-US" sz="2100" dirty="0"/>
              <a:t>N</a:t>
            </a:r>
            <a:r>
              <a:rPr lang="sr-Cyrl-CS" sz="2100" dirty="0" smtClean="0"/>
              <a:t>О</a:t>
            </a:r>
            <a:r>
              <a:rPr lang="en-US" sz="2100" dirty="0" smtClean="0"/>
              <a:t>x</a:t>
            </a:r>
            <a:r>
              <a:rPr lang="en-US" sz="2100" dirty="0" smtClean="0"/>
              <a:t>, </a:t>
            </a:r>
            <a:r>
              <a:rPr lang="en-US" sz="2100" dirty="0" smtClean="0"/>
              <a:t>HF</a:t>
            </a:r>
            <a:r>
              <a:rPr lang="en-US" sz="2100" dirty="0" smtClean="0"/>
              <a:t>…), </a:t>
            </a:r>
            <a:r>
              <a:rPr lang="sr-Cyrl-CS" sz="2100" dirty="0" smtClean="0"/>
              <a:t>киша</a:t>
            </a:r>
            <a:r>
              <a:rPr lang="en-US" sz="2100" dirty="0" smtClean="0"/>
              <a:t> </a:t>
            </a:r>
            <a:r>
              <a:rPr lang="sr-Cyrl-CS" sz="2100" dirty="0" smtClean="0"/>
              <a:t>и</a:t>
            </a:r>
            <a:r>
              <a:rPr lang="en-US" sz="2100" dirty="0" smtClean="0"/>
              <a:t> </a:t>
            </a:r>
            <a:r>
              <a:rPr lang="sr-Cyrl-CS" sz="2100" dirty="0" smtClean="0"/>
              <a:t>снег</a:t>
            </a:r>
            <a:endParaRPr lang="en-US" sz="2100" dirty="0" smtClean="0"/>
          </a:p>
          <a:p>
            <a:pPr marL="0" indent="0" eaLnBrk="1" hangingPunct="1">
              <a:lnSpc>
                <a:spcPct val="90000"/>
              </a:lnSpc>
              <a:buNone/>
            </a:pPr>
            <a:r>
              <a:rPr lang="sr-Cyrl-CS" sz="2100" b="1" dirty="0" smtClean="0"/>
              <a:t>д</a:t>
            </a:r>
            <a:r>
              <a:rPr lang="en-US" sz="2100" b="1" dirty="0" smtClean="0"/>
              <a:t>) </a:t>
            </a:r>
            <a:r>
              <a:rPr lang="sr-Cyrl-CS" sz="2100" b="1" dirty="0" smtClean="0"/>
              <a:t>наноси</a:t>
            </a:r>
            <a:r>
              <a:rPr lang="en-US" sz="2100" b="1" dirty="0" smtClean="0"/>
              <a:t> </a:t>
            </a:r>
            <a:r>
              <a:rPr lang="sr-Cyrl-CS" sz="2100" b="1" dirty="0" smtClean="0"/>
              <a:t>река</a:t>
            </a:r>
            <a:r>
              <a:rPr lang="en-US" sz="2100" b="1" dirty="0" smtClean="0"/>
              <a:t> </a:t>
            </a:r>
            <a:r>
              <a:rPr lang="sr-Cyrl-CS" sz="2100" b="1" dirty="0" smtClean="0"/>
              <a:t>и</a:t>
            </a:r>
            <a:r>
              <a:rPr lang="en-US" sz="2100" b="1" dirty="0" smtClean="0"/>
              <a:t> </a:t>
            </a:r>
            <a:r>
              <a:rPr lang="sr-Cyrl-CS" sz="2100" b="1" dirty="0" smtClean="0"/>
              <a:t>мора</a:t>
            </a:r>
            <a:endParaRPr lang="en-US" sz="2100" b="1" dirty="0" smtClean="0"/>
          </a:p>
          <a:p>
            <a:pPr marL="0" indent="0" eaLnBrk="1" hangingPunct="1">
              <a:lnSpc>
                <a:spcPct val="90000"/>
              </a:lnSpc>
              <a:buNone/>
            </a:pPr>
            <a:r>
              <a:rPr lang="sr-Cyrl-CS" sz="2100" b="1" dirty="0" smtClean="0"/>
              <a:t>е</a:t>
            </a:r>
            <a:r>
              <a:rPr lang="en-US" sz="2100" b="1" dirty="0" smtClean="0"/>
              <a:t>) </a:t>
            </a:r>
            <a:r>
              <a:rPr lang="sr-Cyrl-CS" sz="2100" b="1" dirty="0" smtClean="0"/>
              <a:t>употреба</a:t>
            </a:r>
            <a:r>
              <a:rPr lang="en-US" sz="2100" b="1" dirty="0" smtClean="0"/>
              <a:t> </a:t>
            </a:r>
            <a:r>
              <a:rPr lang="sr-Cyrl-CS" sz="2100" b="1" dirty="0" smtClean="0"/>
              <a:t>пестицида</a:t>
            </a:r>
            <a:r>
              <a:rPr lang="en-US" sz="2100" b="1" dirty="0" smtClean="0"/>
              <a:t> </a:t>
            </a:r>
          </a:p>
          <a:p>
            <a:pPr eaLnBrk="1" hangingPunct="1">
              <a:lnSpc>
                <a:spcPct val="90000"/>
              </a:lnSpc>
            </a:pPr>
            <a:endParaRPr lang="en-US" sz="2100" b="1" dirty="0" smtClean="0"/>
          </a:p>
          <a:p>
            <a:pPr eaLnBrk="1" hangingPunct="1">
              <a:lnSpc>
                <a:spcPct val="90000"/>
              </a:lnSpc>
            </a:pPr>
            <a:endParaRPr lang="en-US" sz="2100" b="1" dirty="0" smtClean="0"/>
          </a:p>
        </p:txBody>
      </p:sp>
    </p:spTree>
    <p:extLst>
      <p:ext uri="{BB962C8B-B14F-4D97-AF65-F5344CB8AC3E}">
        <p14:creationId xmlns:p14="http://schemas.microsoft.com/office/powerpoint/2010/main" val="41858267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ext Box 2"/>
          <p:cNvSpPr txBox="1">
            <a:spLocks noChangeArrowheads="1"/>
          </p:cNvSpPr>
          <p:nvPr/>
        </p:nvSpPr>
        <p:spPr bwMode="auto">
          <a:xfrm>
            <a:off x="762245" y="727075"/>
            <a:ext cx="7924409"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3200" b="1">
                <a:solidFill>
                  <a:srgbClr val="FFFF00"/>
                </a:solidFill>
              </a:rPr>
              <a:t>УТИЦАЈ БУКЕ НА ЧОВЕКА</a:t>
            </a:r>
            <a:endParaRPr lang="en-US" sz="2400" b="1">
              <a:solidFill>
                <a:schemeClr val="tx1"/>
              </a:solidFill>
            </a:endParaRPr>
          </a:p>
        </p:txBody>
      </p:sp>
      <p:sp>
        <p:nvSpPr>
          <p:cNvPr id="166915" name="Text Box 3"/>
          <p:cNvSpPr txBox="1">
            <a:spLocks noChangeArrowheads="1"/>
          </p:cNvSpPr>
          <p:nvPr/>
        </p:nvSpPr>
        <p:spPr bwMode="auto">
          <a:xfrm>
            <a:off x="826742" y="2168526"/>
            <a:ext cx="7490516"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Cyrl-CS" sz="2000" b="1">
                <a:solidFill>
                  <a:srgbClr val="FFFF00"/>
                </a:solidFill>
              </a:rPr>
              <a:t>Бука може деловати:</a:t>
            </a:r>
          </a:p>
          <a:p>
            <a:pPr lvl="1">
              <a:spcBef>
                <a:spcPct val="50000"/>
              </a:spcBef>
            </a:pPr>
            <a:r>
              <a:rPr lang="sr-Cyrl-CS" sz="2000" b="1">
                <a:solidFill>
                  <a:srgbClr val="FFFF00"/>
                </a:solidFill>
              </a:rPr>
              <a:t>1. Повремено</a:t>
            </a:r>
          </a:p>
          <a:p>
            <a:pPr lvl="1">
              <a:spcBef>
                <a:spcPct val="50000"/>
              </a:spcBef>
            </a:pPr>
            <a:r>
              <a:rPr lang="sr-Cyrl-CS" sz="2000" b="1">
                <a:solidFill>
                  <a:srgbClr val="FFFF00"/>
                </a:solidFill>
              </a:rPr>
              <a:t>	Овај утицај најчешће узрокује физиолошке реакције 	организма, осим ако је реч о буци врло велике јачине.</a:t>
            </a:r>
          </a:p>
          <a:p>
            <a:pPr lvl="1">
              <a:spcBef>
                <a:spcPct val="50000"/>
              </a:spcBef>
            </a:pPr>
            <a:r>
              <a:rPr lang="sr-Cyrl-CS" sz="2000" b="1">
                <a:solidFill>
                  <a:srgbClr val="FFFF00"/>
                </a:solidFill>
              </a:rPr>
              <a:t>2. Стално</a:t>
            </a:r>
          </a:p>
          <a:p>
            <a:pPr lvl="1">
              <a:spcBef>
                <a:spcPct val="50000"/>
              </a:spcBef>
            </a:pPr>
            <a:r>
              <a:rPr lang="sr-Cyrl-CS" sz="2000" b="1">
                <a:solidFill>
                  <a:srgbClr val="FFFF00"/>
                </a:solidFill>
              </a:rPr>
              <a:t>	Ова бука може првобитне физиолошке реакције да 	претвори у трајне патолошке промене које временом 	напредују. </a:t>
            </a:r>
          </a:p>
          <a:p>
            <a:pPr>
              <a:spcBef>
                <a:spcPct val="50000"/>
              </a:spcBef>
            </a:pPr>
            <a:endParaRPr lang="sr-Cyrl-CS" sz="800" b="1">
              <a:solidFill>
                <a:srgbClr val="FFFF00"/>
              </a:solidFill>
            </a:endParaRPr>
          </a:p>
          <a:p>
            <a:pPr>
              <a:spcBef>
                <a:spcPct val="50000"/>
              </a:spcBef>
            </a:pPr>
            <a:r>
              <a:rPr lang="sr-Cyrl-CS" sz="2000" b="1">
                <a:solidFill>
                  <a:srgbClr val="FFFF00"/>
                </a:solidFill>
              </a:rPr>
              <a:t>По правилу и почетном стадијуму промене су лаке, једва приметне, губе се после престанка деловања буке и не скрећу пажњу на себе.</a:t>
            </a:r>
          </a:p>
        </p:txBody>
      </p:sp>
    </p:spTree>
    <p:extLst>
      <p:ext uri="{BB962C8B-B14F-4D97-AF65-F5344CB8AC3E}">
        <p14:creationId xmlns:p14="http://schemas.microsoft.com/office/powerpoint/2010/main" val="331844168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ext Box 2"/>
          <p:cNvSpPr txBox="1">
            <a:spLocks noChangeArrowheads="1"/>
          </p:cNvSpPr>
          <p:nvPr/>
        </p:nvSpPr>
        <p:spPr bwMode="auto">
          <a:xfrm>
            <a:off x="762245" y="727075"/>
            <a:ext cx="7924409"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3200" b="1">
                <a:solidFill>
                  <a:srgbClr val="FFFF00"/>
                </a:solidFill>
              </a:rPr>
              <a:t>УТИЦАЈ БУКЕ НА ЧОВЕКА</a:t>
            </a:r>
            <a:endParaRPr lang="en-US" sz="2400" b="1">
              <a:solidFill>
                <a:schemeClr val="tx1"/>
              </a:solidFill>
            </a:endParaRPr>
          </a:p>
        </p:txBody>
      </p:sp>
      <p:sp>
        <p:nvSpPr>
          <p:cNvPr id="167939" name="Text Box 3"/>
          <p:cNvSpPr txBox="1">
            <a:spLocks noChangeArrowheads="1"/>
          </p:cNvSpPr>
          <p:nvPr/>
        </p:nvSpPr>
        <p:spPr bwMode="auto">
          <a:xfrm>
            <a:off x="762245" y="2116138"/>
            <a:ext cx="8000634" cy="405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a:solidFill>
                  <a:srgbClr val="FFFF00"/>
                </a:solidFill>
              </a:rPr>
              <a:t>Према утицају на људски организам бука се најчешће класификује на звук који изазива:</a:t>
            </a:r>
          </a:p>
          <a:p>
            <a:endParaRPr lang="en-US" sz="2800" b="1">
              <a:solidFill>
                <a:srgbClr val="FFFF00"/>
              </a:solidFill>
            </a:endParaRPr>
          </a:p>
          <a:p>
            <a:endParaRPr lang="en-US" sz="2800" b="1">
              <a:solidFill>
                <a:srgbClr val="FFFF00"/>
              </a:solidFill>
            </a:endParaRPr>
          </a:p>
          <a:p>
            <a:pPr lvl="2"/>
            <a:r>
              <a:rPr lang="en-US" sz="2800" b="1" i="1">
                <a:solidFill>
                  <a:srgbClr val="FFFF00"/>
                </a:solidFill>
                <a:cs typeface="Times New Roman" pitchFamily="18" charset="0"/>
              </a:rPr>
              <a:t>1.	</a:t>
            </a:r>
            <a:r>
              <a:rPr lang="en-US" sz="2800" b="1" i="1">
                <a:solidFill>
                  <a:srgbClr val="FFFF00"/>
                </a:solidFill>
              </a:rPr>
              <a:t>Слушна (</a:t>
            </a:r>
            <a:r>
              <a:rPr lang="en-US" sz="2800" i="1">
                <a:solidFill>
                  <a:srgbClr val="FFFF00"/>
                </a:solidFill>
              </a:rPr>
              <a:t>аурикуларне</a:t>
            </a:r>
            <a:r>
              <a:rPr lang="en-US" sz="2800" b="1" i="1">
                <a:solidFill>
                  <a:srgbClr val="FFFF00"/>
                </a:solidFill>
              </a:rPr>
              <a:t>) оштећења</a:t>
            </a:r>
          </a:p>
          <a:p>
            <a:pPr lvl="2"/>
            <a:endParaRPr lang="en-US" sz="2800" b="1" i="1">
              <a:solidFill>
                <a:srgbClr val="FFFF00"/>
              </a:solidFill>
            </a:endParaRPr>
          </a:p>
          <a:p>
            <a:pPr lvl="2"/>
            <a:r>
              <a:rPr lang="en-US" sz="2800" b="1" i="1">
                <a:solidFill>
                  <a:srgbClr val="FFFF00"/>
                </a:solidFill>
                <a:cs typeface="Times New Roman" pitchFamily="18" charset="0"/>
              </a:rPr>
              <a:t>2.	</a:t>
            </a:r>
            <a:r>
              <a:rPr lang="en-US" sz="2800" b="1" i="1">
                <a:solidFill>
                  <a:srgbClr val="FFFF00"/>
                </a:solidFill>
              </a:rPr>
              <a:t>Ванслушна (</a:t>
            </a:r>
            <a:r>
              <a:rPr lang="en-US" sz="2800" i="1">
                <a:solidFill>
                  <a:srgbClr val="FFFF00"/>
                </a:solidFill>
              </a:rPr>
              <a:t>екстрааурикуларне</a:t>
            </a:r>
            <a:r>
              <a:rPr lang="en-US" sz="2800" b="1" i="1">
                <a:solidFill>
                  <a:srgbClr val="FFFF00"/>
                </a:solidFill>
              </a:rPr>
              <a:t>) оштећења</a:t>
            </a:r>
            <a:r>
              <a:rPr lang="en-US" sz="2400" b="1" i="1">
                <a:solidFill>
                  <a:schemeClr val="tx1"/>
                </a:solidFill>
              </a:rPr>
              <a:t>  </a:t>
            </a:r>
            <a:endParaRPr lang="en-US" sz="2400" b="1">
              <a:solidFill>
                <a:schemeClr val="tx1"/>
              </a:solidFill>
            </a:endParaRPr>
          </a:p>
          <a:p>
            <a:pPr>
              <a:spcBef>
                <a:spcPct val="50000"/>
              </a:spcBef>
            </a:pPr>
            <a:endParaRPr lang="en-US" sz="2400">
              <a:solidFill>
                <a:schemeClr val="tx1"/>
              </a:solidFill>
            </a:endParaRPr>
          </a:p>
        </p:txBody>
      </p:sp>
    </p:spTree>
    <p:extLst>
      <p:ext uri="{BB962C8B-B14F-4D97-AF65-F5344CB8AC3E}">
        <p14:creationId xmlns:p14="http://schemas.microsoft.com/office/powerpoint/2010/main" val="301409616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ext Box 2"/>
          <p:cNvSpPr txBox="1">
            <a:spLocks noChangeArrowheads="1"/>
          </p:cNvSpPr>
          <p:nvPr/>
        </p:nvSpPr>
        <p:spPr bwMode="auto">
          <a:xfrm>
            <a:off x="762245" y="727075"/>
            <a:ext cx="7924409"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3200" b="1">
                <a:solidFill>
                  <a:srgbClr val="FFFF00"/>
                </a:solidFill>
              </a:rPr>
              <a:t>УТИЦАЈ БУКЕ НА ЧОВЕКА</a:t>
            </a:r>
            <a:endParaRPr lang="en-US" sz="2400" b="1">
              <a:solidFill>
                <a:schemeClr val="tx1"/>
              </a:solidFill>
            </a:endParaRPr>
          </a:p>
        </p:txBody>
      </p:sp>
      <p:grpSp>
        <p:nvGrpSpPr>
          <p:cNvPr id="168963" name="Group 3"/>
          <p:cNvGrpSpPr>
            <a:grpSpLocks/>
          </p:cNvGrpSpPr>
          <p:nvPr/>
        </p:nvGrpSpPr>
        <p:grpSpPr bwMode="auto">
          <a:xfrm>
            <a:off x="253594" y="1700213"/>
            <a:ext cx="8639746" cy="4756150"/>
            <a:chOff x="68" y="981"/>
            <a:chExt cx="5417" cy="3086"/>
          </a:xfrm>
        </p:grpSpPr>
        <p:sp>
          <p:nvSpPr>
            <p:cNvPr id="168964" name="Freeform 4"/>
            <p:cNvSpPr>
              <a:spLocks/>
            </p:cNvSpPr>
            <p:nvPr/>
          </p:nvSpPr>
          <p:spPr bwMode="auto">
            <a:xfrm>
              <a:off x="2217" y="997"/>
              <a:ext cx="1274" cy="3070"/>
            </a:xfrm>
            <a:custGeom>
              <a:avLst/>
              <a:gdLst>
                <a:gd name="T0" fmla="*/ 236 w 1433"/>
                <a:gd name="T1" fmla="*/ 547 h 3070"/>
                <a:gd name="T2" fmla="*/ 199 w 1433"/>
                <a:gd name="T3" fmla="*/ 784 h 3070"/>
                <a:gd name="T4" fmla="*/ 186 w 1433"/>
                <a:gd name="T5" fmla="*/ 992 h 3070"/>
                <a:gd name="T6" fmla="*/ 132 w 1433"/>
                <a:gd name="T7" fmla="*/ 1192 h 3070"/>
                <a:gd name="T8" fmla="*/ 94 w 1433"/>
                <a:gd name="T9" fmla="*/ 1414 h 3070"/>
                <a:gd name="T10" fmla="*/ 47 w 1433"/>
                <a:gd name="T11" fmla="*/ 1480 h 3070"/>
                <a:gd name="T12" fmla="*/ 1 w 1433"/>
                <a:gd name="T13" fmla="*/ 1580 h 3070"/>
                <a:gd name="T14" fmla="*/ 25 w 1433"/>
                <a:gd name="T15" fmla="*/ 1568 h 3070"/>
                <a:gd name="T16" fmla="*/ 53 w 1433"/>
                <a:gd name="T17" fmla="*/ 1551 h 3070"/>
                <a:gd name="T18" fmla="*/ 20 w 1433"/>
                <a:gd name="T19" fmla="*/ 1631 h 3070"/>
                <a:gd name="T20" fmla="*/ 24 w 1433"/>
                <a:gd name="T21" fmla="*/ 1741 h 3070"/>
                <a:gd name="T22" fmla="*/ 94 w 1433"/>
                <a:gd name="T23" fmla="*/ 1695 h 3070"/>
                <a:gd name="T24" fmla="*/ 143 w 1433"/>
                <a:gd name="T25" fmla="*/ 1536 h 3070"/>
                <a:gd name="T26" fmla="*/ 187 w 1433"/>
                <a:gd name="T27" fmla="*/ 1378 h 3070"/>
                <a:gd name="T28" fmla="*/ 240 w 1433"/>
                <a:gd name="T29" fmla="*/ 1260 h 3070"/>
                <a:gd name="T30" fmla="*/ 245 w 1433"/>
                <a:gd name="T31" fmla="*/ 1282 h 3070"/>
                <a:gd name="T32" fmla="*/ 274 w 1433"/>
                <a:gd name="T33" fmla="*/ 1419 h 3070"/>
                <a:gd name="T34" fmla="*/ 256 w 1433"/>
                <a:gd name="T35" fmla="*/ 1594 h 3070"/>
                <a:gd name="T36" fmla="*/ 293 w 1433"/>
                <a:gd name="T37" fmla="*/ 1944 h 3070"/>
                <a:gd name="T38" fmla="*/ 309 w 1433"/>
                <a:gd name="T39" fmla="*/ 2249 h 3070"/>
                <a:gd name="T40" fmla="*/ 334 w 1433"/>
                <a:gd name="T41" fmla="*/ 2623 h 3070"/>
                <a:gd name="T42" fmla="*/ 339 w 1433"/>
                <a:gd name="T43" fmla="*/ 2818 h 3070"/>
                <a:gd name="T44" fmla="*/ 280 w 1433"/>
                <a:gd name="T45" fmla="*/ 2935 h 3070"/>
                <a:gd name="T46" fmla="*/ 274 w 1433"/>
                <a:gd name="T47" fmla="*/ 3048 h 3070"/>
                <a:gd name="T48" fmla="*/ 328 w 1433"/>
                <a:gd name="T49" fmla="*/ 3015 h 3070"/>
                <a:gd name="T50" fmla="*/ 403 w 1433"/>
                <a:gd name="T51" fmla="*/ 2899 h 3070"/>
                <a:gd name="T52" fmla="*/ 429 w 1433"/>
                <a:gd name="T53" fmla="*/ 2828 h 3070"/>
                <a:gd name="T54" fmla="*/ 430 w 1433"/>
                <a:gd name="T55" fmla="*/ 2575 h 3070"/>
                <a:gd name="T56" fmla="*/ 438 w 1433"/>
                <a:gd name="T57" fmla="*/ 2203 h 3070"/>
                <a:gd name="T58" fmla="*/ 453 w 1433"/>
                <a:gd name="T59" fmla="*/ 1818 h 3070"/>
                <a:gd name="T60" fmla="*/ 468 w 1433"/>
                <a:gd name="T61" fmla="*/ 2089 h 3070"/>
                <a:gd name="T62" fmla="*/ 486 w 1433"/>
                <a:gd name="T63" fmla="*/ 2285 h 3070"/>
                <a:gd name="T64" fmla="*/ 493 w 1433"/>
                <a:gd name="T65" fmla="*/ 2673 h 3070"/>
                <a:gd name="T66" fmla="*/ 481 w 1433"/>
                <a:gd name="T67" fmla="*/ 2858 h 3070"/>
                <a:gd name="T68" fmla="*/ 583 w 1433"/>
                <a:gd name="T69" fmla="*/ 2984 h 3070"/>
                <a:gd name="T70" fmla="*/ 650 w 1433"/>
                <a:gd name="T71" fmla="*/ 2991 h 3070"/>
                <a:gd name="T72" fmla="*/ 601 w 1433"/>
                <a:gd name="T73" fmla="*/ 2860 h 3070"/>
                <a:gd name="T74" fmla="*/ 561 w 1433"/>
                <a:gd name="T75" fmla="*/ 2713 h 3070"/>
                <a:gd name="T76" fmla="*/ 605 w 1433"/>
                <a:gd name="T77" fmla="*/ 2292 h 3070"/>
                <a:gd name="T78" fmla="*/ 603 w 1433"/>
                <a:gd name="T79" fmla="*/ 2002 h 3070"/>
                <a:gd name="T80" fmla="*/ 643 w 1433"/>
                <a:gd name="T81" fmla="*/ 1536 h 3070"/>
                <a:gd name="T82" fmla="*/ 650 w 1433"/>
                <a:gd name="T83" fmla="*/ 1341 h 3070"/>
                <a:gd name="T84" fmla="*/ 661 w 1433"/>
                <a:gd name="T85" fmla="*/ 1238 h 3070"/>
                <a:gd name="T86" fmla="*/ 731 w 1433"/>
                <a:gd name="T87" fmla="*/ 1416 h 3070"/>
                <a:gd name="T88" fmla="*/ 764 w 1433"/>
                <a:gd name="T89" fmla="*/ 1594 h 3070"/>
                <a:gd name="T90" fmla="*/ 845 w 1433"/>
                <a:gd name="T91" fmla="*/ 1728 h 3070"/>
                <a:gd name="T92" fmla="*/ 865 w 1433"/>
                <a:gd name="T93" fmla="*/ 1605 h 3070"/>
                <a:gd name="T94" fmla="*/ 873 w 1433"/>
                <a:gd name="T95" fmla="*/ 1588 h 3070"/>
                <a:gd name="T96" fmla="*/ 894 w 1433"/>
                <a:gd name="T97" fmla="*/ 1582 h 3070"/>
                <a:gd name="T98" fmla="*/ 814 w 1433"/>
                <a:gd name="T99" fmla="*/ 1409 h 3070"/>
                <a:gd name="T100" fmla="*/ 741 w 1433"/>
                <a:gd name="T101" fmla="*/ 1061 h 3070"/>
                <a:gd name="T102" fmla="*/ 715 w 1433"/>
                <a:gd name="T103" fmla="*/ 849 h 3070"/>
                <a:gd name="T104" fmla="*/ 692 w 1433"/>
                <a:gd name="T105" fmla="*/ 574 h 3070"/>
                <a:gd name="T106" fmla="*/ 557 w 1433"/>
                <a:gd name="T107" fmla="*/ 448 h 3070"/>
                <a:gd name="T108" fmla="*/ 516 w 1433"/>
                <a:gd name="T109" fmla="*/ 340 h 3070"/>
                <a:gd name="T110" fmla="*/ 549 w 1433"/>
                <a:gd name="T111" fmla="*/ 215 h 3070"/>
                <a:gd name="T112" fmla="*/ 557 w 1433"/>
                <a:gd name="T113" fmla="*/ 149 h 3070"/>
                <a:gd name="T114" fmla="*/ 424 w 1433"/>
                <a:gd name="T115" fmla="*/ 5 h 3070"/>
                <a:gd name="T116" fmla="*/ 356 w 1433"/>
                <a:gd name="T117" fmla="*/ 160 h 3070"/>
                <a:gd name="T118" fmla="*/ 362 w 1433"/>
                <a:gd name="T119" fmla="*/ 232 h 3070"/>
                <a:gd name="T120" fmla="*/ 399 w 1433"/>
                <a:gd name="T121" fmla="*/ 344 h 3070"/>
                <a:gd name="T122" fmla="*/ 373 w 1433"/>
                <a:gd name="T123" fmla="*/ 431 h 30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33"/>
                <a:gd name="T187" fmla="*/ 0 h 3070"/>
                <a:gd name="T188" fmla="*/ 1433 w 1433"/>
                <a:gd name="T189" fmla="*/ 3070 h 30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33" h="3070">
                  <a:moveTo>
                    <a:pt x="579" y="439"/>
                  </a:moveTo>
                  <a:lnTo>
                    <a:pt x="570" y="443"/>
                  </a:lnTo>
                  <a:lnTo>
                    <a:pt x="563" y="447"/>
                  </a:lnTo>
                  <a:lnTo>
                    <a:pt x="555" y="451"/>
                  </a:lnTo>
                  <a:lnTo>
                    <a:pt x="548" y="454"/>
                  </a:lnTo>
                  <a:lnTo>
                    <a:pt x="541" y="457"/>
                  </a:lnTo>
                  <a:lnTo>
                    <a:pt x="534" y="460"/>
                  </a:lnTo>
                  <a:lnTo>
                    <a:pt x="528" y="463"/>
                  </a:lnTo>
                  <a:lnTo>
                    <a:pt x="522" y="466"/>
                  </a:lnTo>
                  <a:lnTo>
                    <a:pt x="516" y="468"/>
                  </a:lnTo>
                  <a:lnTo>
                    <a:pt x="510" y="471"/>
                  </a:lnTo>
                  <a:lnTo>
                    <a:pt x="504" y="473"/>
                  </a:lnTo>
                  <a:lnTo>
                    <a:pt x="498" y="476"/>
                  </a:lnTo>
                  <a:lnTo>
                    <a:pt x="493" y="479"/>
                  </a:lnTo>
                  <a:lnTo>
                    <a:pt x="487" y="481"/>
                  </a:lnTo>
                  <a:lnTo>
                    <a:pt x="481" y="484"/>
                  </a:lnTo>
                  <a:lnTo>
                    <a:pt x="475" y="487"/>
                  </a:lnTo>
                  <a:lnTo>
                    <a:pt x="469" y="490"/>
                  </a:lnTo>
                  <a:lnTo>
                    <a:pt x="462" y="494"/>
                  </a:lnTo>
                  <a:lnTo>
                    <a:pt x="454" y="498"/>
                  </a:lnTo>
                  <a:lnTo>
                    <a:pt x="446" y="502"/>
                  </a:lnTo>
                  <a:lnTo>
                    <a:pt x="438" y="507"/>
                  </a:lnTo>
                  <a:lnTo>
                    <a:pt x="429" y="512"/>
                  </a:lnTo>
                  <a:lnTo>
                    <a:pt x="421" y="517"/>
                  </a:lnTo>
                  <a:lnTo>
                    <a:pt x="412" y="522"/>
                  </a:lnTo>
                  <a:lnTo>
                    <a:pt x="404" y="527"/>
                  </a:lnTo>
                  <a:lnTo>
                    <a:pt x="397" y="532"/>
                  </a:lnTo>
                  <a:lnTo>
                    <a:pt x="390" y="537"/>
                  </a:lnTo>
                  <a:lnTo>
                    <a:pt x="383" y="542"/>
                  </a:lnTo>
                  <a:lnTo>
                    <a:pt x="378" y="547"/>
                  </a:lnTo>
                  <a:lnTo>
                    <a:pt x="373" y="551"/>
                  </a:lnTo>
                  <a:lnTo>
                    <a:pt x="370" y="555"/>
                  </a:lnTo>
                  <a:lnTo>
                    <a:pt x="368" y="559"/>
                  </a:lnTo>
                  <a:lnTo>
                    <a:pt x="366" y="563"/>
                  </a:lnTo>
                  <a:lnTo>
                    <a:pt x="363" y="568"/>
                  </a:lnTo>
                  <a:lnTo>
                    <a:pt x="360" y="573"/>
                  </a:lnTo>
                  <a:lnTo>
                    <a:pt x="357" y="578"/>
                  </a:lnTo>
                  <a:lnTo>
                    <a:pt x="353" y="584"/>
                  </a:lnTo>
                  <a:lnTo>
                    <a:pt x="349" y="591"/>
                  </a:lnTo>
                  <a:lnTo>
                    <a:pt x="344" y="597"/>
                  </a:lnTo>
                  <a:lnTo>
                    <a:pt x="340" y="604"/>
                  </a:lnTo>
                  <a:lnTo>
                    <a:pt x="336" y="611"/>
                  </a:lnTo>
                  <a:lnTo>
                    <a:pt x="332" y="619"/>
                  </a:lnTo>
                  <a:lnTo>
                    <a:pt x="328" y="627"/>
                  </a:lnTo>
                  <a:lnTo>
                    <a:pt x="324" y="634"/>
                  </a:lnTo>
                  <a:lnTo>
                    <a:pt x="321" y="643"/>
                  </a:lnTo>
                  <a:lnTo>
                    <a:pt x="319" y="651"/>
                  </a:lnTo>
                  <a:lnTo>
                    <a:pt x="317" y="659"/>
                  </a:lnTo>
                  <a:lnTo>
                    <a:pt x="316" y="667"/>
                  </a:lnTo>
                  <a:lnTo>
                    <a:pt x="315" y="676"/>
                  </a:lnTo>
                  <a:lnTo>
                    <a:pt x="315" y="685"/>
                  </a:lnTo>
                  <a:lnTo>
                    <a:pt x="315" y="695"/>
                  </a:lnTo>
                  <a:lnTo>
                    <a:pt x="315" y="706"/>
                  </a:lnTo>
                  <a:lnTo>
                    <a:pt x="315" y="717"/>
                  </a:lnTo>
                  <a:lnTo>
                    <a:pt x="315" y="728"/>
                  </a:lnTo>
                  <a:lnTo>
                    <a:pt x="316" y="740"/>
                  </a:lnTo>
                  <a:lnTo>
                    <a:pt x="316" y="751"/>
                  </a:lnTo>
                  <a:lnTo>
                    <a:pt x="317" y="763"/>
                  </a:lnTo>
                  <a:lnTo>
                    <a:pt x="317" y="774"/>
                  </a:lnTo>
                  <a:lnTo>
                    <a:pt x="318" y="784"/>
                  </a:lnTo>
                  <a:lnTo>
                    <a:pt x="318" y="795"/>
                  </a:lnTo>
                  <a:lnTo>
                    <a:pt x="319" y="804"/>
                  </a:lnTo>
                  <a:lnTo>
                    <a:pt x="319" y="813"/>
                  </a:lnTo>
                  <a:lnTo>
                    <a:pt x="320" y="820"/>
                  </a:lnTo>
                  <a:lnTo>
                    <a:pt x="320" y="827"/>
                  </a:lnTo>
                  <a:lnTo>
                    <a:pt x="320" y="833"/>
                  </a:lnTo>
                  <a:lnTo>
                    <a:pt x="320" y="840"/>
                  </a:lnTo>
                  <a:lnTo>
                    <a:pt x="320" y="847"/>
                  </a:lnTo>
                  <a:lnTo>
                    <a:pt x="320" y="854"/>
                  </a:lnTo>
                  <a:lnTo>
                    <a:pt x="319" y="861"/>
                  </a:lnTo>
                  <a:lnTo>
                    <a:pt x="319" y="869"/>
                  </a:lnTo>
                  <a:lnTo>
                    <a:pt x="319" y="877"/>
                  </a:lnTo>
                  <a:lnTo>
                    <a:pt x="319" y="884"/>
                  </a:lnTo>
                  <a:lnTo>
                    <a:pt x="318" y="892"/>
                  </a:lnTo>
                  <a:lnTo>
                    <a:pt x="318" y="899"/>
                  </a:lnTo>
                  <a:lnTo>
                    <a:pt x="317" y="907"/>
                  </a:lnTo>
                  <a:lnTo>
                    <a:pt x="316" y="914"/>
                  </a:lnTo>
                  <a:lnTo>
                    <a:pt x="315" y="921"/>
                  </a:lnTo>
                  <a:lnTo>
                    <a:pt x="314" y="927"/>
                  </a:lnTo>
                  <a:lnTo>
                    <a:pt x="313" y="933"/>
                  </a:lnTo>
                  <a:lnTo>
                    <a:pt x="312" y="939"/>
                  </a:lnTo>
                  <a:lnTo>
                    <a:pt x="310" y="944"/>
                  </a:lnTo>
                  <a:lnTo>
                    <a:pt x="309" y="950"/>
                  </a:lnTo>
                  <a:lnTo>
                    <a:pt x="307" y="955"/>
                  </a:lnTo>
                  <a:lnTo>
                    <a:pt x="305" y="962"/>
                  </a:lnTo>
                  <a:lnTo>
                    <a:pt x="304" y="968"/>
                  </a:lnTo>
                  <a:lnTo>
                    <a:pt x="302" y="974"/>
                  </a:lnTo>
                  <a:lnTo>
                    <a:pt x="301" y="980"/>
                  </a:lnTo>
                  <a:lnTo>
                    <a:pt x="299" y="986"/>
                  </a:lnTo>
                  <a:lnTo>
                    <a:pt x="297" y="992"/>
                  </a:lnTo>
                  <a:lnTo>
                    <a:pt x="295" y="998"/>
                  </a:lnTo>
                  <a:lnTo>
                    <a:pt x="293" y="1004"/>
                  </a:lnTo>
                  <a:lnTo>
                    <a:pt x="290" y="1010"/>
                  </a:lnTo>
                  <a:lnTo>
                    <a:pt x="288" y="1016"/>
                  </a:lnTo>
                  <a:lnTo>
                    <a:pt x="285" y="1021"/>
                  </a:lnTo>
                  <a:lnTo>
                    <a:pt x="283" y="1026"/>
                  </a:lnTo>
                  <a:lnTo>
                    <a:pt x="280" y="1031"/>
                  </a:lnTo>
                  <a:lnTo>
                    <a:pt x="277" y="1035"/>
                  </a:lnTo>
                  <a:lnTo>
                    <a:pt x="274" y="1040"/>
                  </a:lnTo>
                  <a:lnTo>
                    <a:pt x="271" y="1045"/>
                  </a:lnTo>
                  <a:lnTo>
                    <a:pt x="268" y="1049"/>
                  </a:lnTo>
                  <a:lnTo>
                    <a:pt x="265" y="1054"/>
                  </a:lnTo>
                  <a:lnTo>
                    <a:pt x="262" y="1059"/>
                  </a:lnTo>
                  <a:lnTo>
                    <a:pt x="259" y="1065"/>
                  </a:lnTo>
                  <a:lnTo>
                    <a:pt x="256" y="1070"/>
                  </a:lnTo>
                  <a:lnTo>
                    <a:pt x="254" y="1076"/>
                  </a:lnTo>
                  <a:lnTo>
                    <a:pt x="251" y="1081"/>
                  </a:lnTo>
                  <a:lnTo>
                    <a:pt x="248" y="1087"/>
                  </a:lnTo>
                  <a:lnTo>
                    <a:pt x="246" y="1093"/>
                  </a:lnTo>
                  <a:lnTo>
                    <a:pt x="243" y="1099"/>
                  </a:lnTo>
                  <a:lnTo>
                    <a:pt x="241" y="1105"/>
                  </a:lnTo>
                  <a:lnTo>
                    <a:pt x="238" y="1112"/>
                  </a:lnTo>
                  <a:lnTo>
                    <a:pt x="236" y="1119"/>
                  </a:lnTo>
                  <a:lnTo>
                    <a:pt x="233" y="1126"/>
                  </a:lnTo>
                  <a:lnTo>
                    <a:pt x="230" y="1135"/>
                  </a:lnTo>
                  <a:lnTo>
                    <a:pt x="227" y="1145"/>
                  </a:lnTo>
                  <a:lnTo>
                    <a:pt x="224" y="1156"/>
                  </a:lnTo>
                  <a:lnTo>
                    <a:pt x="220" y="1167"/>
                  </a:lnTo>
                  <a:lnTo>
                    <a:pt x="216" y="1179"/>
                  </a:lnTo>
                  <a:lnTo>
                    <a:pt x="212" y="1192"/>
                  </a:lnTo>
                  <a:lnTo>
                    <a:pt x="209" y="1205"/>
                  </a:lnTo>
                  <a:lnTo>
                    <a:pt x="205" y="1217"/>
                  </a:lnTo>
                  <a:lnTo>
                    <a:pt x="201" y="1230"/>
                  </a:lnTo>
                  <a:lnTo>
                    <a:pt x="197" y="1242"/>
                  </a:lnTo>
                  <a:lnTo>
                    <a:pt x="194" y="1253"/>
                  </a:lnTo>
                  <a:lnTo>
                    <a:pt x="191" y="1264"/>
                  </a:lnTo>
                  <a:lnTo>
                    <a:pt x="188" y="1274"/>
                  </a:lnTo>
                  <a:lnTo>
                    <a:pt x="186" y="1283"/>
                  </a:lnTo>
                  <a:lnTo>
                    <a:pt x="184" y="1290"/>
                  </a:lnTo>
                  <a:lnTo>
                    <a:pt x="183" y="1297"/>
                  </a:lnTo>
                  <a:lnTo>
                    <a:pt x="181" y="1304"/>
                  </a:lnTo>
                  <a:lnTo>
                    <a:pt x="179" y="1311"/>
                  </a:lnTo>
                  <a:lnTo>
                    <a:pt x="178" y="1318"/>
                  </a:lnTo>
                  <a:lnTo>
                    <a:pt x="176" y="1326"/>
                  </a:lnTo>
                  <a:lnTo>
                    <a:pt x="174" y="1333"/>
                  </a:lnTo>
                  <a:lnTo>
                    <a:pt x="172" y="1340"/>
                  </a:lnTo>
                  <a:lnTo>
                    <a:pt x="170" y="1347"/>
                  </a:lnTo>
                  <a:lnTo>
                    <a:pt x="168" y="1354"/>
                  </a:lnTo>
                  <a:lnTo>
                    <a:pt x="166" y="1360"/>
                  </a:lnTo>
                  <a:lnTo>
                    <a:pt x="165" y="1367"/>
                  </a:lnTo>
                  <a:lnTo>
                    <a:pt x="163" y="1373"/>
                  </a:lnTo>
                  <a:lnTo>
                    <a:pt x="161" y="1379"/>
                  </a:lnTo>
                  <a:lnTo>
                    <a:pt x="159" y="1384"/>
                  </a:lnTo>
                  <a:lnTo>
                    <a:pt x="158" y="1389"/>
                  </a:lnTo>
                  <a:lnTo>
                    <a:pt x="156" y="1394"/>
                  </a:lnTo>
                  <a:lnTo>
                    <a:pt x="155" y="1399"/>
                  </a:lnTo>
                  <a:lnTo>
                    <a:pt x="154" y="1403"/>
                  </a:lnTo>
                  <a:lnTo>
                    <a:pt x="152" y="1407"/>
                  </a:lnTo>
                  <a:lnTo>
                    <a:pt x="151" y="1411"/>
                  </a:lnTo>
                  <a:lnTo>
                    <a:pt x="151" y="1414"/>
                  </a:lnTo>
                  <a:lnTo>
                    <a:pt x="149" y="1418"/>
                  </a:lnTo>
                  <a:lnTo>
                    <a:pt x="148" y="1421"/>
                  </a:lnTo>
                  <a:lnTo>
                    <a:pt x="147" y="1425"/>
                  </a:lnTo>
                  <a:lnTo>
                    <a:pt x="146" y="1428"/>
                  </a:lnTo>
                  <a:lnTo>
                    <a:pt x="145" y="1431"/>
                  </a:lnTo>
                  <a:lnTo>
                    <a:pt x="143" y="1434"/>
                  </a:lnTo>
                  <a:lnTo>
                    <a:pt x="142" y="1436"/>
                  </a:lnTo>
                  <a:lnTo>
                    <a:pt x="140" y="1439"/>
                  </a:lnTo>
                  <a:lnTo>
                    <a:pt x="138" y="1442"/>
                  </a:lnTo>
                  <a:lnTo>
                    <a:pt x="135" y="1444"/>
                  </a:lnTo>
                  <a:lnTo>
                    <a:pt x="132" y="1446"/>
                  </a:lnTo>
                  <a:lnTo>
                    <a:pt x="129" y="1448"/>
                  </a:lnTo>
                  <a:lnTo>
                    <a:pt x="127" y="1450"/>
                  </a:lnTo>
                  <a:lnTo>
                    <a:pt x="124" y="1451"/>
                  </a:lnTo>
                  <a:lnTo>
                    <a:pt x="122" y="1453"/>
                  </a:lnTo>
                  <a:lnTo>
                    <a:pt x="119" y="1454"/>
                  </a:lnTo>
                  <a:lnTo>
                    <a:pt x="117" y="1455"/>
                  </a:lnTo>
                  <a:lnTo>
                    <a:pt x="114" y="1456"/>
                  </a:lnTo>
                  <a:lnTo>
                    <a:pt x="112" y="1457"/>
                  </a:lnTo>
                  <a:lnTo>
                    <a:pt x="109" y="1458"/>
                  </a:lnTo>
                  <a:lnTo>
                    <a:pt x="107" y="1459"/>
                  </a:lnTo>
                  <a:lnTo>
                    <a:pt x="104" y="1460"/>
                  </a:lnTo>
                  <a:lnTo>
                    <a:pt x="102" y="1461"/>
                  </a:lnTo>
                  <a:lnTo>
                    <a:pt x="99" y="1463"/>
                  </a:lnTo>
                  <a:lnTo>
                    <a:pt x="95" y="1465"/>
                  </a:lnTo>
                  <a:lnTo>
                    <a:pt x="92" y="1467"/>
                  </a:lnTo>
                  <a:lnTo>
                    <a:pt x="89" y="1470"/>
                  </a:lnTo>
                  <a:lnTo>
                    <a:pt x="85" y="1473"/>
                  </a:lnTo>
                  <a:lnTo>
                    <a:pt x="80" y="1476"/>
                  </a:lnTo>
                  <a:lnTo>
                    <a:pt x="76" y="1480"/>
                  </a:lnTo>
                  <a:lnTo>
                    <a:pt x="71" y="1483"/>
                  </a:lnTo>
                  <a:lnTo>
                    <a:pt x="66" y="1486"/>
                  </a:lnTo>
                  <a:lnTo>
                    <a:pt x="61" y="1490"/>
                  </a:lnTo>
                  <a:lnTo>
                    <a:pt x="57" y="1493"/>
                  </a:lnTo>
                  <a:lnTo>
                    <a:pt x="52" y="1497"/>
                  </a:lnTo>
                  <a:lnTo>
                    <a:pt x="47" y="1501"/>
                  </a:lnTo>
                  <a:lnTo>
                    <a:pt x="42" y="1505"/>
                  </a:lnTo>
                  <a:lnTo>
                    <a:pt x="38" y="1509"/>
                  </a:lnTo>
                  <a:lnTo>
                    <a:pt x="34" y="1513"/>
                  </a:lnTo>
                  <a:lnTo>
                    <a:pt x="30" y="1517"/>
                  </a:lnTo>
                  <a:lnTo>
                    <a:pt x="26" y="1521"/>
                  </a:lnTo>
                  <a:lnTo>
                    <a:pt x="23" y="1525"/>
                  </a:lnTo>
                  <a:lnTo>
                    <a:pt x="21" y="1530"/>
                  </a:lnTo>
                  <a:lnTo>
                    <a:pt x="18" y="1534"/>
                  </a:lnTo>
                  <a:lnTo>
                    <a:pt x="16" y="1538"/>
                  </a:lnTo>
                  <a:lnTo>
                    <a:pt x="14" y="1542"/>
                  </a:lnTo>
                  <a:lnTo>
                    <a:pt x="12" y="1546"/>
                  </a:lnTo>
                  <a:lnTo>
                    <a:pt x="10" y="1549"/>
                  </a:lnTo>
                  <a:lnTo>
                    <a:pt x="8" y="1553"/>
                  </a:lnTo>
                  <a:lnTo>
                    <a:pt x="6" y="1556"/>
                  </a:lnTo>
                  <a:lnTo>
                    <a:pt x="5" y="1558"/>
                  </a:lnTo>
                  <a:lnTo>
                    <a:pt x="3" y="1561"/>
                  </a:lnTo>
                  <a:lnTo>
                    <a:pt x="2" y="1564"/>
                  </a:lnTo>
                  <a:lnTo>
                    <a:pt x="1" y="1566"/>
                  </a:lnTo>
                  <a:lnTo>
                    <a:pt x="1" y="1569"/>
                  </a:lnTo>
                  <a:lnTo>
                    <a:pt x="0" y="1571"/>
                  </a:lnTo>
                  <a:lnTo>
                    <a:pt x="0" y="1573"/>
                  </a:lnTo>
                  <a:lnTo>
                    <a:pt x="0" y="1576"/>
                  </a:lnTo>
                  <a:lnTo>
                    <a:pt x="1" y="1578"/>
                  </a:lnTo>
                  <a:lnTo>
                    <a:pt x="1" y="1580"/>
                  </a:lnTo>
                  <a:lnTo>
                    <a:pt x="2" y="1582"/>
                  </a:lnTo>
                  <a:lnTo>
                    <a:pt x="3" y="1584"/>
                  </a:lnTo>
                  <a:lnTo>
                    <a:pt x="3" y="1586"/>
                  </a:lnTo>
                  <a:lnTo>
                    <a:pt x="4" y="1588"/>
                  </a:lnTo>
                  <a:lnTo>
                    <a:pt x="5" y="1589"/>
                  </a:lnTo>
                  <a:lnTo>
                    <a:pt x="5" y="1591"/>
                  </a:lnTo>
                  <a:lnTo>
                    <a:pt x="6" y="1592"/>
                  </a:lnTo>
                  <a:lnTo>
                    <a:pt x="7" y="1593"/>
                  </a:lnTo>
                  <a:lnTo>
                    <a:pt x="8" y="1594"/>
                  </a:lnTo>
                  <a:lnTo>
                    <a:pt x="10" y="1594"/>
                  </a:lnTo>
                  <a:lnTo>
                    <a:pt x="11" y="1595"/>
                  </a:lnTo>
                  <a:lnTo>
                    <a:pt x="13" y="1595"/>
                  </a:lnTo>
                  <a:lnTo>
                    <a:pt x="15" y="1595"/>
                  </a:lnTo>
                  <a:lnTo>
                    <a:pt x="18" y="1595"/>
                  </a:lnTo>
                  <a:lnTo>
                    <a:pt x="21" y="1594"/>
                  </a:lnTo>
                  <a:lnTo>
                    <a:pt x="22" y="1593"/>
                  </a:lnTo>
                  <a:lnTo>
                    <a:pt x="23" y="1593"/>
                  </a:lnTo>
                  <a:lnTo>
                    <a:pt x="24" y="1592"/>
                  </a:lnTo>
                  <a:lnTo>
                    <a:pt x="26" y="1590"/>
                  </a:lnTo>
                  <a:lnTo>
                    <a:pt x="27" y="1589"/>
                  </a:lnTo>
                  <a:lnTo>
                    <a:pt x="28" y="1587"/>
                  </a:lnTo>
                  <a:lnTo>
                    <a:pt x="29" y="1586"/>
                  </a:lnTo>
                  <a:lnTo>
                    <a:pt x="30" y="1584"/>
                  </a:lnTo>
                  <a:lnTo>
                    <a:pt x="31" y="1582"/>
                  </a:lnTo>
                  <a:lnTo>
                    <a:pt x="32" y="1580"/>
                  </a:lnTo>
                  <a:lnTo>
                    <a:pt x="33" y="1577"/>
                  </a:lnTo>
                  <a:lnTo>
                    <a:pt x="34" y="1575"/>
                  </a:lnTo>
                  <a:lnTo>
                    <a:pt x="36" y="1573"/>
                  </a:lnTo>
                  <a:lnTo>
                    <a:pt x="37" y="1571"/>
                  </a:lnTo>
                  <a:lnTo>
                    <a:pt x="39" y="1568"/>
                  </a:lnTo>
                  <a:lnTo>
                    <a:pt x="41" y="1566"/>
                  </a:lnTo>
                  <a:lnTo>
                    <a:pt x="43" y="1563"/>
                  </a:lnTo>
                  <a:lnTo>
                    <a:pt x="45" y="1561"/>
                  </a:lnTo>
                  <a:lnTo>
                    <a:pt x="48" y="1558"/>
                  </a:lnTo>
                  <a:lnTo>
                    <a:pt x="50" y="1556"/>
                  </a:lnTo>
                  <a:lnTo>
                    <a:pt x="52" y="1554"/>
                  </a:lnTo>
                  <a:lnTo>
                    <a:pt x="54" y="1551"/>
                  </a:lnTo>
                  <a:lnTo>
                    <a:pt x="57" y="1550"/>
                  </a:lnTo>
                  <a:lnTo>
                    <a:pt x="59" y="1548"/>
                  </a:lnTo>
                  <a:lnTo>
                    <a:pt x="61" y="1546"/>
                  </a:lnTo>
                  <a:lnTo>
                    <a:pt x="63" y="1545"/>
                  </a:lnTo>
                  <a:lnTo>
                    <a:pt x="66" y="1543"/>
                  </a:lnTo>
                  <a:lnTo>
                    <a:pt x="68" y="1542"/>
                  </a:lnTo>
                  <a:lnTo>
                    <a:pt x="70" y="1541"/>
                  </a:lnTo>
                  <a:lnTo>
                    <a:pt x="72" y="1540"/>
                  </a:lnTo>
                  <a:lnTo>
                    <a:pt x="74" y="1539"/>
                  </a:lnTo>
                  <a:lnTo>
                    <a:pt x="77" y="1538"/>
                  </a:lnTo>
                  <a:lnTo>
                    <a:pt x="79" y="1538"/>
                  </a:lnTo>
                  <a:lnTo>
                    <a:pt x="81" y="1537"/>
                  </a:lnTo>
                  <a:lnTo>
                    <a:pt x="82" y="1537"/>
                  </a:lnTo>
                  <a:lnTo>
                    <a:pt x="84" y="1538"/>
                  </a:lnTo>
                  <a:lnTo>
                    <a:pt x="85" y="1538"/>
                  </a:lnTo>
                  <a:lnTo>
                    <a:pt x="86" y="1539"/>
                  </a:lnTo>
                  <a:lnTo>
                    <a:pt x="87" y="1541"/>
                  </a:lnTo>
                  <a:lnTo>
                    <a:pt x="87" y="1542"/>
                  </a:lnTo>
                  <a:lnTo>
                    <a:pt x="88" y="1544"/>
                  </a:lnTo>
                  <a:lnTo>
                    <a:pt x="88" y="1545"/>
                  </a:lnTo>
                  <a:lnTo>
                    <a:pt x="87" y="1547"/>
                  </a:lnTo>
                  <a:lnTo>
                    <a:pt x="87" y="1549"/>
                  </a:lnTo>
                  <a:lnTo>
                    <a:pt x="86" y="1551"/>
                  </a:lnTo>
                  <a:lnTo>
                    <a:pt x="84" y="1554"/>
                  </a:lnTo>
                  <a:lnTo>
                    <a:pt x="83" y="1556"/>
                  </a:lnTo>
                  <a:lnTo>
                    <a:pt x="81" y="1558"/>
                  </a:lnTo>
                  <a:lnTo>
                    <a:pt x="78" y="1560"/>
                  </a:lnTo>
                  <a:lnTo>
                    <a:pt x="76" y="1562"/>
                  </a:lnTo>
                  <a:lnTo>
                    <a:pt x="74" y="1564"/>
                  </a:lnTo>
                  <a:lnTo>
                    <a:pt x="72" y="1565"/>
                  </a:lnTo>
                  <a:lnTo>
                    <a:pt x="70" y="1567"/>
                  </a:lnTo>
                  <a:lnTo>
                    <a:pt x="69" y="1568"/>
                  </a:lnTo>
                  <a:lnTo>
                    <a:pt x="67" y="1569"/>
                  </a:lnTo>
                  <a:lnTo>
                    <a:pt x="65" y="1571"/>
                  </a:lnTo>
                  <a:lnTo>
                    <a:pt x="63" y="1572"/>
                  </a:lnTo>
                  <a:lnTo>
                    <a:pt x="62" y="1573"/>
                  </a:lnTo>
                  <a:lnTo>
                    <a:pt x="60" y="1575"/>
                  </a:lnTo>
                  <a:lnTo>
                    <a:pt x="59" y="1577"/>
                  </a:lnTo>
                  <a:lnTo>
                    <a:pt x="57" y="1578"/>
                  </a:lnTo>
                  <a:lnTo>
                    <a:pt x="56" y="1581"/>
                  </a:lnTo>
                  <a:lnTo>
                    <a:pt x="54" y="1583"/>
                  </a:lnTo>
                  <a:lnTo>
                    <a:pt x="53" y="1586"/>
                  </a:lnTo>
                  <a:lnTo>
                    <a:pt x="51" y="1589"/>
                  </a:lnTo>
                  <a:lnTo>
                    <a:pt x="49" y="1592"/>
                  </a:lnTo>
                  <a:lnTo>
                    <a:pt x="47" y="1596"/>
                  </a:lnTo>
                  <a:lnTo>
                    <a:pt x="46" y="1600"/>
                  </a:lnTo>
                  <a:lnTo>
                    <a:pt x="44" y="1604"/>
                  </a:lnTo>
                  <a:lnTo>
                    <a:pt x="42" y="1608"/>
                  </a:lnTo>
                  <a:lnTo>
                    <a:pt x="40" y="1612"/>
                  </a:lnTo>
                  <a:lnTo>
                    <a:pt x="38" y="1617"/>
                  </a:lnTo>
                  <a:lnTo>
                    <a:pt x="36" y="1621"/>
                  </a:lnTo>
                  <a:lnTo>
                    <a:pt x="34" y="1626"/>
                  </a:lnTo>
                  <a:lnTo>
                    <a:pt x="33" y="1631"/>
                  </a:lnTo>
                  <a:lnTo>
                    <a:pt x="31" y="1635"/>
                  </a:lnTo>
                  <a:lnTo>
                    <a:pt x="30" y="1640"/>
                  </a:lnTo>
                  <a:lnTo>
                    <a:pt x="29" y="1645"/>
                  </a:lnTo>
                  <a:lnTo>
                    <a:pt x="29" y="1649"/>
                  </a:lnTo>
                  <a:lnTo>
                    <a:pt x="29" y="1654"/>
                  </a:lnTo>
                  <a:lnTo>
                    <a:pt x="28" y="1658"/>
                  </a:lnTo>
                  <a:lnTo>
                    <a:pt x="28" y="1663"/>
                  </a:lnTo>
                  <a:lnTo>
                    <a:pt x="28" y="1667"/>
                  </a:lnTo>
                  <a:lnTo>
                    <a:pt x="28" y="1671"/>
                  </a:lnTo>
                  <a:lnTo>
                    <a:pt x="28" y="1674"/>
                  </a:lnTo>
                  <a:lnTo>
                    <a:pt x="27" y="1678"/>
                  </a:lnTo>
                  <a:lnTo>
                    <a:pt x="27" y="1682"/>
                  </a:lnTo>
                  <a:lnTo>
                    <a:pt x="27" y="1685"/>
                  </a:lnTo>
                  <a:lnTo>
                    <a:pt x="27" y="1689"/>
                  </a:lnTo>
                  <a:lnTo>
                    <a:pt x="27" y="1692"/>
                  </a:lnTo>
                  <a:lnTo>
                    <a:pt x="27" y="1696"/>
                  </a:lnTo>
                  <a:lnTo>
                    <a:pt x="27" y="1699"/>
                  </a:lnTo>
                  <a:lnTo>
                    <a:pt x="27" y="1703"/>
                  </a:lnTo>
                  <a:lnTo>
                    <a:pt x="27" y="1707"/>
                  </a:lnTo>
                  <a:lnTo>
                    <a:pt x="28" y="1710"/>
                  </a:lnTo>
                  <a:lnTo>
                    <a:pt x="29" y="1714"/>
                  </a:lnTo>
                  <a:lnTo>
                    <a:pt x="29" y="1717"/>
                  </a:lnTo>
                  <a:lnTo>
                    <a:pt x="30" y="1721"/>
                  </a:lnTo>
                  <a:lnTo>
                    <a:pt x="31" y="1724"/>
                  </a:lnTo>
                  <a:lnTo>
                    <a:pt x="32" y="1727"/>
                  </a:lnTo>
                  <a:lnTo>
                    <a:pt x="33" y="1730"/>
                  </a:lnTo>
                  <a:lnTo>
                    <a:pt x="34" y="1733"/>
                  </a:lnTo>
                  <a:lnTo>
                    <a:pt x="35" y="1736"/>
                  </a:lnTo>
                  <a:lnTo>
                    <a:pt x="36" y="1738"/>
                  </a:lnTo>
                  <a:lnTo>
                    <a:pt x="38" y="1741"/>
                  </a:lnTo>
                  <a:lnTo>
                    <a:pt x="39" y="1743"/>
                  </a:lnTo>
                  <a:lnTo>
                    <a:pt x="41" y="1745"/>
                  </a:lnTo>
                  <a:lnTo>
                    <a:pt x="43" y="1747"/>
                  </a:lnTo>
                  <a:lnTo>
                    <a:pt x="45" y="1749"/>
                  </a:lnTo>
                  <a:lnTo>
                    <a:pt x="47" y="1751"/>
                  </a:lnTo>
                  <a:lnTo>
                    <a:pt x="50" y="1752"/>
                  </a:lnTo>
                  <a:lnTo>
                    <a:pt x="53" y="1754"/>
                  </a:lnTo>
                  <a:lnTo>
                    <a:pt x="56" y="1755"/>
                  </a:lnTo>
                  <a:lnTo>
                    <a:pt x="59" y="1756"/>
                  </a:lnTo>
                  <a:lnTo>
                    <a:pt x="62" y="1756"/>
                  </a:lnTo>
                  <a:lnTo>
                    <a:pt x="65" y="1756"/>
                  </a:lnTo>
                  <a:lnTo>
                    <a:pt x="68" y="1756"/>
                  </a:lnTo>
                  <a:lnTo>
                    <a:pt x="71" y="1755"/>
                  </a:lnTo>
                  <a:lnTo>
                    <a:pt x="75" y="1754"/>
                  </a:lnTo>
                  <a:lnTo>
                    <a:pt x="78" y="1752"/>
                  </a:lnTo>
                  <a:lnTo>
                    <a:pt x="82" y="1751"/>
                  </a:lnTo>
                  <a:lnTo>
                    <a:pt x="85" y="1748"/>
                  </a:lnTo>
                  <a:lnTo>
                    <a:pt x="89" y="1746"/>
                  </a:lnTo>
                  <a:lnTo>
                    <a:pt x="93" y="1743"/>
                  </a:lnTo>
                  <a:lnTo>
                    <a:pt x="98" y="1740"/>
                  </a:lnTo>
                  <a:lnTo>
                    <a:pt x="102" y="1737"/>
                  </a:lnTo>
                  <a:lnTo>
                    <a:pt x="107" y="1733"/>
                  </a:lnTo>
                  <a:lnTo>
                    <a:pt x="112" y="1730"/>
                  </a:lnTo>
                  <a:lnTo>
                    <a:pt x="118" y="1726"/>
                  </a:lnTo>
                  <a:lnTo>
                    <a:pt x="123" y="1721"/>
                  </a:lnTo>
                  <a:lnTo>
                    <a:pt x="129" y="1717"/>
                  </a:lnTo>
                  <a:lnTo>
                    <a:pt x="134" y="1711"/>
                  </a:lnTo>
                  <a:lnTo>
                    <a:pt x="140" y="1706"/>
                  </a:lnTo>
                  <a:lnTo>
                    <a:pt x="145" y="1701"/>
                  </a:lnTo>
                  <a:lnTo>
                    <a:pt x="151" y="1695"/>
                  </a:lnTo>
                  <a:lnTo>
                    <a:pt x="156" y="1689"/>
                  </a:lnTo>
                  <a:lnTo>
                    <a:pt x="161" y="1683"/>
                  </a:lnTo>
                  <a:lnTo>
                    <a:pt x="166" y="1678"/>
                  </a:lnTo>
                  <a:lnTo>
                    <a:pt x="171" y="1672"/>
                  </a:lnTo>
                  <a:lnTo>
                    <a:pt x="175" y="1666"/>
                  </a:lnTo>
                  <a:lnTo>
                    <a:pt x="179" y="1661"/>
                  </a:lnTo>
                  <a:lnTo>
                    <a:pt x="183" y="1656"/>
                  </a:lnTo>
                  <a:lnTo>
                    <a:pt x="186" y="1651"/>
                  </a:lnTo>
                  <a:lnTo>
                    <a:pt x="188" y="1646"/>
                  </a:lnTo>
                  <a:lnTo>
                    <a:pt x="191" y="1641"/>
                  </a:lnTo>
                  <a:lnTo>
                    <a:pt x="193" y="1636"/>
                  </a:lnTo>
                  <a:lnTo>
                    <a:pt x="196" y="1630"/>
                  </a:lnTo>
                  <a:lnTo>
                    <a:pt x="199" y="1624"/>
                  </a:lnTo>
                  <a:lnTo>
                    <a:pt x="202" y="1618"/>
                  </a:lnTo>
                  <a:lnTo>
                    <a:pt x="205" y="1612"/>
                  </a:lnTo>
                  <a:lnTo>
                    <a:pt x="208" y="1605"/>
                  </a:lnTo>
                  <a:lnTo>
                    <a:pt x="211" y="1599"/>
                  </a:lnTo>
                  <a:lnTo>
                    <a:pt x="214" y="1593"/>
                  </a:lnTo>
                  <a:lnTo>
                    <a:pt x="217" y="1587"/>
                  </a:lnTo>
                  <a:lnTo>
                    <a:pt x="219" y="1581"/>
                  </a:lnTo>
                  <a:lnTo>
                    <a:pt x="222" y="1575"/>
                  </a:lnTo>
                  <a:lnTo>
                    <a:pt x="224" y="1570"/>
                  </a:lnTo>
                  <a:lnTo>
                    <a:pt x="226" y="1565"/>
                  </a:lnTo>
                  <a:lnTo>
                    <a:pt x="227" y="1561"/>
                  </a:lnTo>
                  <a:lnTo>
                    <a:pt x="228" y="1558"/>
                  </a:lnTo>
                  <a:lnTo>
                    <a:pt x="229" y="1555"/>
                  </a:lnTo>
                  <a:lnTo>
                    <a:pt x="229" y="1551"/>
                  </a:lnTo>
                  <a:lnTo>
                    <a:pt x="230" y="1546"/>
                  </a:lnTo>
                  <a:lnTo>
                    <a:pt x="230" y="1541"/>
                  </a:lnTo>
                  <a:lnTo>
                    <a:pt x="230" y="1536"/>
                  </a:lnTo>
                  <a:lnTo>
                    <a:pt x="230" y="1531"/>
                  </a:lnTo>
                  <a:lnTo>
                    <a:pt x="230" y="1525"/>
                  </a:lnTo>
                  <a:lnTo>
                    <a:pt x="230" y="1519"/>
                  </a:lnTo>
                  <a:lnTo>
                    <a:pt x="231" y="1513"/>
                  </a:lnTo>
                  <a:lnTo>
                    <a:pt x="231" y="1507"/>
                  </a:lnTo>
                  <a:lnTo>
                    <a:pt x="231" y="1501"/>
                  </a:lnTo>
                  <a:lnTo>
                    <a:pt x="232" y="1495"/>
                  </a:lnTo>
                  <a:lnTo>
                    <a:pt x="233" y="1489"/>
                  </a:lnTo>
                  <a:lnTo>
                    <a:pt x="233" y="1484"/>
                  </a:lnTo>
                  <a:lnTo>
                    <a:pt x="234" y="1479"/>
                  </a:lnTo>
                  <a:lnTo>
                    <a:pt x="236" y="1474"/>
                  </a:lnTo>
                  <a:lnTo>
                    <a:pt x="238" y="1470"/>
                  </a:lnTo>
                  <a:lnTo>
                    <a:pt x="240" y="1464"/>
                  </a:lnTo>
                  <a:lnTo>
                    <a:pt x="242" y="1459"/>
                  </a:lnTo>
                  <a:lnTo>
                    <a:pt x="245" y="1454"/>
                  </a:lnTo>
                  <a:lnTo>
                    <a:pt x="247" y="1448"/>
                  </a:lnTo>
                  <a:lnTo>
                    <a:pt x="251" y="1442"/>
                  </a:lnTo>
                  <a:lnTo>
                    <a:pt x="254" y="1436"/>
                  </a:lnTo>
                  <a:lnTo>
                    <a:pt x="257" y="1431"/>
                  </a:lnTo>
                  <a:lnTo>
                    <a:pt x="261" y="1425"/>
                  </a:lnTo>
                  <a:lnTo>
                    <a:pt x="265" y="1419"/>
                  </a:lnTo>
                  <a:lnTo>
                    <a:pt x="269" y="1414"/>
                  </a:lnTo>
                  <a:lnTo>
                    <a:pt x="272" y="1408"/>
                  </a:lnTo>
                  <a:lnTo>
                    <a:pt x="276" y="1403"/>
                  </a:lnTo>
                  <a:lnTo>
                    <a:pt x="280" y="1399"/>
                  </a:lnTo>
                  <a:lnTo>
                    <a:pt x="284" y="1394"/>
                  </a:lnTo>
                  <a:lnTo>
                    <a:pt x="288" y="1390"/>
                  </a:lnTo>
                  <a:lnTo>
                    <a:pt x="292" y="1386"/>
                  </a:lnTo>
                  <a:lnTo>
                    <a:pt x="295" y="1382"/>
                  </a:lnTo>
                  <a:lnTo>
                    <a:pt x="299" y="1378"/>
                  </a:lnTo>
                  <a:lnTo>
                    <a:pt x="303" y="1374"/>
                  </a:lnTo>
                  <a:lnTo>
                    <a:pt x="306" y="1370"/>
                  </a:lnTo>
                  <a:lnTo>
                    <a:pt x="310" y="1365"/>
                  </a:lnTo>
                  <a:lnTo>
                    <a:pt x="313" y="1361"/>
                  </a:lnTo>
                  <a:lnTo>
                    <a:pt x="317" y="1357"/>
                  </a:lnTo>
                  <a:lnTo>
                    <a:pt x="320" y="1352"/>
                  </a:lnTo>
                  <a:lnTo>
                    <a:pt x="323" y="1348"/>
                  </a:lnTo>
                  <a:lnTo>
                    <a:pt x="326" y="1344"/>
                  </a:lnTo>
                  <a:lnTo>
                    <a:pt x="329" y="1340"/>
                  </a:lnTo>
                  <a:lnTo>
                    <a:pt x="332" y="1336"/>
                  </a:lnTo>
                  <a:lnTo>
                    <a:pt x="335" y="1333"/>
                  </a:lnTo>
                  <a:lnTo>
                    <a:pt x="337" y="1329"/>
                  </a:lnTo>
                  <a:lnTo>
                    <a:pt x="340" y="1326"/>
                  </a:lnTo>
                  <a:lnTo>
                    <a:pt x="342" y="1323"/>
                  </a:lnTo>
                  <a:lnTo>
                    <a:pt x="344" y="1319"/>
                  </a:lnTo>
                  <a:lnTo>
                    <a:pt x="347" y="1315"/>
                  </a:lnTo>
                  <a:lnTo>
                    <a:pt x="350" y="1311"/>
                  </a:lnTo>
                  <a:lnTo>
                    <a:pt x="353" y="1307"/>
                  </a:lnTo>
                  <a:lnTo>
                    <a:pt x="357" y="1302"/>
                  </a:lnTo>
                  <a:lnTo>
                    <a:pt x="360" y="1297"/>
                  </a:lnTo>
                  <a:lnTo>
                    <a:pt x="363" y="1293"/>
                  </a:lnTo>
                  <a:lnTo>
                    <a:pt x="366" y="1288"/>
                  </a:lnTo>
                  <a:lnTo>
                    <a:pt x="369" y="1284"/>
                  </a:lnTo>
                  <a:lnTo>
                    <a:pt x="372" y="1279"/>
                  </a:lnTo>
                  <a:lnTo>
                    <a:pt x="375" y="1275"/>
                  </a:lnTo>
                  <a:lnTo>
                    <a:pt x="377" y="1271"/>
                  </a:lnTo>
                  <a:lnTo>
                    <a:pt x="380" y="1268"/>
                  </a:lnTo>
                  <a:lnTo>
                    <a:pt x="382" y="1265"/>
                  </a:lnTo>
                  <a:lnTo>
                    <a:pt x="384" y="1263"/>
                  </a:lnTo>
                  <a:lnTo>
                    <a:pt x="385" y="1260"/>
                  </a:lnTo>
                  <a:lnTo>
                    <a:pt x="386" y="1258"/>
                  </a:lnTo>
                  <a:lnTo>
                    <a:pt x="387" y="1255"/>
                  </a:lnTo>
                  <a:lnTo>
                    <a:pt x="389" y="1253"/>
                  </a:lnTo>
                  <a:lnTo>
                    <a:pt x="390" y="1250"/>
                  </a:lnTo>
                  <a:lnTo>
                    <a:pt x="391" y="1247"/>
                  </a:lnTo>
                  <a:lnTo>
                    <a:pt x="392" y="1245"/>
                  </a:lnTo>
                  <a:lnTo>
                    <a:pt x="393" y="1242"/>
                  </a:lnTo>
                  <a:lnTo>
                    <a:pt x="393" y="1240"/>
                  </a:lnTo>
                  <a:lnTo>
                    <a:pt x="394" y="1237"/>
                  </a:lnTo>
                  <a:lnTo>
                    <a:pt x="394" y="1236"/>
                  </a:lnTo>
                  <a:lnTo>
                    <a:pt x="395" y="1234"/>
                  </a:lnTo>
                  <a:lnTo>
                    <a:pt x="395" y="1232"/>
                  </a:lnTo>
                  <a:lnTo>
                    <a:pt x="395" y="1231"/>
                  </a:lnTo>
                  <a:lnTo>
                    <a:pt x="396" y="1231"/>
                  </a:lnTo>
                  <a:lnTo>
                    <a:pt x="395" y="1231"/>
                  </a:lnTo>
                  <a:lnTo>
                    <a:pt x="395" y="1232"/>
                  </a:lnTo>
                  <a:lnTo>
                    <a:pt x="395" y="1234"/>
                  </a:lnTo>
                  <a:lnTo>
                    <a:pt x="394" y="1236"/>
                  </a:lnTo>
                  <a:lnTo>
                    <a:pt x="394" y="1239"/>
                  </a:lnTo>
                  <a:lnTo>
                    <a:pt x="393" y="1243"/>
                  </a:lnTo>
                  <a:lnTo>
                    <a:pt x="393" y="1246"/>
                  </a:lnTo>
                  <a:lnTo>
                    <a:pt x="392" y="1250"/>
                  </a:lnTo>
                  <a:lnTo>
                    <a:pt x="391" y="1255"/>
                  </a:lnTo>
                  <a:lnTo>
                    <a:pt x="391" y="1259"/>
                  </a:lnTo>
                  <a:lnTo>
                    <a:pt x="391" y="1263"/>
                  </a:lnTo>
                  <a:lnTo>
                    <a:pt x="390" y="1267"/>
                  </a:lnTo>
                  <a:lnTo>
                    <a:pt x="390" y="1272"/>
                  </a:lnTo>
                  <a:lnTo>
                    <a:pt x="390" y="1276"/>
                  </a:lnTo>
                  <a:lnTo>
                    <a:pt x="391" y="1279"/>
                  </a:lnTo>
                  <a:lnTo>
                    <a:pt x="392" y="1282"/>
                  </a:lnTo>
                  <a:lnTo>
                    <a:pt x="392" y="1286"/>
                  </a:lnTo>
                  <a:lnTo>
                    <a:pt x="393" y="1289"/>
                  </a:lnTo>
                  <a:lnTo>
                    <a:pt x="394" y="1293"/>
                  </a:lnTo>
                  <a:lnTo>
                    <a:pt x="395" y="1298"/>
                  </a:lnTo>
                  <a:lnTo>
                    <a:pt x="396" y="1302"/>
                  </a:lnTo>
                  <a:lnTo>
                    <a:pt x="397" y="1307"/>
                  </a:lnTo>
                  <a:lnTo>
                    <a:pt x="398" y="1313"/>
                  </a:lnTo>
                  <a:lnTo>
                    <a:pt x="399" y="1318"/>
                  </a:lnTo>
                  <a:lnTo>
                    <a:pt x="400" y="1324"/>
                  </a:lnTo>
                  <a:lnTo>
                    <a:pt x="402" y="1330"/>
                  </a:lnTo>
                  <a:lnTo>
                    <a:pt x="403" y="1336"/>
                  </a:lnTo>
                  <a:lnTo>
                    <a:pt x="405" y="1342"/>
                  </a:lnTo>
                  <a:lnTo>
                    <a:pt x="407" y="1348"/>
                  </a:lnTo>
                  <a:lnTo>
                    <a:pt x="410" y="1354"/>
                  </a:lnTo>
                  <a:lnTo>
                    <a:pt x="412" y="1360"/>
                  </a:lnTo>
                  <a:lnTo>
                    <a:pt x="415" y="1366"/>
                  </a:lnTo>
                  <a:lnTo>
                    <a:pt x="418" y="1372"/>
                  </a:lnTo>
                  <a:lnTo>
                    <a:pt x="421" y="1377"/>
                  </a:lnTo>
                  <a:lnTo>
                    <a:pt x="423" y="1382"/>
                  </a:lnTo>
                  <a:lnTo>
                    <a:pt x="425" y="1386"/>
                  </a:lnTo>
                  <a:lnTo>
                    <a:pt x="427" y="1390"/>
                  </a:lnTo>
                  <a:lnTo>
                    <a:pt x="429" y="1394"/>
                  </a:lnTo>
                  <a:lnTo>
                    <a:pt x="430" y="1397"/>
                  </a:lnTo>
                  <a:lnTo>
                    <a:pt x="432" y="1401"/>
                  </a:lnTo>
                  <a:lnTo>
                    <a:pt x="433" y="1404"/>
                  </a:lnTo>
                  <a:lnTo>
                    <a:pt x="434" y="1407"/>
                  </a:lnTo>
                  <a:lnTo>
                    <a:pt x="435" y="1410"/>
                  </a:lnTo>
                  <a:lnTo>
                    <a:pt x="436" y="1413"/>
                  </a:lnTo>
                  <a:lnTo>
                    <a:pt x="437" y="1416"/>
                  </a:lnTo>
                  <a:lnTo>
                    <a:pt x="438" y="1419"/>
                  </a:lnTo>
                  <a:lnTo>
                    <a:pt x="439" y="1422"/>
                  </a:lnTo>
                  <a:lnTo>
                    <a:pt x="439" y="1426"/>
                  </a:lnTo>
                  <a:lnTo>
                    <a:pt x="440" y="1430"/>
                  </a:lnTo>
                  <a:lnTo>
                    <a:pt x="440" y="1435"/>
                  </a:lnTo>
                  <a:lnTo>
                    <a:pt x="439" y="1439"/>
                  </a:lnTo>
                  <a:lnTo>
                    <a:pt x="439" y="1445"/>
                  </a:lnTo>
                  <a:lnTo>
                    <a:pt x="438" y="1451"/>
                  </a:lnTo>
                  <a:lnTo>
                    <a:pt x="437" y="1457"/>
                  </a:lnTo>
                  <a:lnTo>
                    <a:pt x="436" y="1463"/>
                  </a:lnTo>
                  <a:lnTo>
                    <a:pt x="434" y="1469"/>
                  </a:lnTo>
                  <a:lnTo>
                    <a:pt x="433" y="1476"/>
                  </a:lnTo>
                  <a:lnTo>
                    <a:pt x="431" y="1482"/>
                  </a:lnTo>
                  <a:lnTo>
                    <a:pt x="429" y="1488"/>
                  </a:lnTo>
                  <a:lnTo>
                    <a:pt x="428" y="1495"/>
                  </a:lnTo>
                  <a:lnTo>
                    <a:pt x="426" y="1501"/>
                  </a:lnTo>
                  <a:lnTo>
                    <a:pt x="425" y="1507"/>
                  </a:lnTo>
                  <a:lnTo>
                    <a:pt x="424" y="1513"/>
                  </a:lnTo>
                  <a:lnTo>
                    <a:pt x="423" y="1518"/>
                  </a:lnTo>
                  <a:lnTo>
                    <a:pt x="422" y="1523"/>
                  </a:lnTo>
                  <a:lnTo>
                    <a:pt x="421" y="1529"/>
                  </a:lnTo>
                  <a:lnTo>
                    <a:pt x="420" y="1535"/>
                  </a:lnTo>
                  <a:lnTo>
                    <a:pt x="419" y="1541"/>
                  </a:lnTo>
                  <a:lnTo>
                    <a:pt x="418" y="1548"/>
                  </a:lnTo>
                  <a:lnTo>
                    <a:pt x="416" y="1555"/>
                  </a:lnTo>
                  <a:lnTo>
                    <a:pt x="415" y="1561"/>
                  </a:lnTo>
                  <a:lnTo>
                    <a:pt x="414" y="1568"/>
                  </a:lnTo>
                  <a:lnTo>
                    <a:pt x="413" y="1575"/>
                  </a:lnTo>
                  <a:lnTo>
                    <a:pt x="411" y="1581"/>
                  </a:lnTo>
                  <a:lnTo>
                    <a:pt x="410" y="1588"/>
                  </a:lnTo>
                  <a:lnTo>
                    <a:pt x="409" y="1594"/>
                  </a:lnTo>
                  <a:lnTo>
                    <a:pt x="408" y="1601"/>
                  </a:lnTo>
                  <a:lnTo>
                    <a:pt x="408" y="1607"/>
                  </a:lnTo>
                  <a:lnTo>
                    <a:pt x="407" y="1612"/>
                  </a:lnTo>
                  <a:lnTo>
                    <a:pt x="407" y="1618"/>
                  </a:lnTo>
                  <a:lnTo>
                    <a:pt x="408" y="1624"/>
                  </a:lnTo>
                  <a:lnTo>
                    <a:pt x="408" y="1633"/>
                  </a:lnTo>
                  <a:lnTo>
                    <a:pt x="410" y="1643"/>
                  </a:lnTo>
                  <a:lnTo>
                    <a:pt x="411" y="1654"/>
                  </a:lnTo>
                  <a:lnTo>
                    <a:pt x="413" y="1667"/>
                  </a:lnTo>
                  <a:lnTo>
                    <a:pt x="416" y="1680"/>
                  </a:lnTo>
                  <a:lnTo>
                    <a:pt x="418" y="1694"/>
                  </a:lnTo>
                  <a:lnTo>
                    <a:pt x="421" y="1709"/>
                  </a:lnTo>
                  <a:lnTo>
                    <a:pt x="424" y="1723"/>
                  </a:lnTo>
                  <a:lnTo>
                    <a:pt x="427" y="1738"/>
                  </a:lnTo>
                  <a:lnTo>
                    <a:pt x="430" y="1752"/>
                  </a:lnTo>
                  <a:lnTo>
                    <a:pt x="433" y="1765"/>
                  </a:lnTo>
                  <a:lnTo>
                    <a:pt x="436" y="1777"/>
                  </a:lnTo>
                  <a:lnTo>
                    <a:pt x="438" y="1788"/>
                  </a:lnTo>
                  <a:lnTo>
                    <a:pt x="441" y="1798"/>
                  </a:lnTo>
                  <a:lnTo>
                    <a:pt x="443" y="1806"/>
                  </a:lnTo>
                  <a:lnTo>
                    <a:pt x="446" y="1813"/>
                  </a:lnTo>
                  <a:lnTo>
                    <a:pt x="448" y="1823"/>
                  </a:lnTo>
                  <a:lnTo>
                    <a:pt x="450" y="1835"/>
                  </a:lnTo>
                  <a:lnTo>
                    <a:pt x="453" y="1848"/>
                  </a:lnTo>
                  <a:lnTo>
                    <a:pt x="455" y="1862"/>
                  </a:lnTo>
                  <a:lnTo>
                    <a:pt x="458" y="1878"/>
                  </a:lnTo>
                  <a:lnTo>
                    <a:pt x="461" y="1894"/>
                  </a:lnTo>
                  <a:lnTo>
                    <a:pt x="463" y="1911"/>
                  </a:lnTo>
                  <a:lnTo>
                    <a:pt x="466" y="1928"/>
                  </a:lnTo>
                  <a:lnTo>
                    <a:pt x="469" y="1944"/>
                  </a:lnTo>
                  <a:lnTo>
                    <a:pt x="471" y="1961"/>
                  </a:lnTo>
                  <a:lnTo>
                    <a:pt x="474" y="1978"/>
                  </a:lnTo>
                  <a:lnTo>
                    <a:pt x="476" y="1993"/>
                  </a:lnTo>
                  <a:lnTo>
                    <a:pt x="478" y="2008"/>
                  </a:lnTo>
                  <a:lnTo>
                    <a:pt x="481" y="2021"/>
                  </a:lnTo>
                  <a:lnTo>
                    <a:pt x="483" y="2033"/>
                  </a:lnTo>
                  <a:lnTo>
                    <a:pt x="485" y="2045"/>
                  </a:lnTo>
                  <a:lnTo>
                    <a:pt x="487" y="2056"/>
                  </a:lnTo>
                  <a:lnTo>
                    <a:pt x="489" y="2067"/>
                  </a:lnTo>
                  <a:lnTo>
                    <a:pt x="491" y="2077"/>
                  </a:lnTo>
                  <a:lnTo>
                    <a:pt x="493" y="2088"/>
                  </a:lnTo>
                  <a:lnTo>
                    <a:pt x="495" y="2098"/>
                  </a:lnTo>
                  <a:lnTo>
                    <a:pt x="496" y="2108"/>
                  </a:lnTo>
                  <a:lnTo>
                    <a:pt x="497" y="2117"/>
                  </a:lnTo>
                  <a:lnTo>
                    <a:pt x="499" y="2127"/>
                  </a:lnTo>
                  <a:lnTo>
                    <a:pt x="500" y="2135"/>
                  </a:lnTo>
                  <a:lnTo>
                    <a:pt x="501" y="2144"/>
                  </a:lnTo>
                  <a:lnTo>
                    <a:pt x="502" y="2151"/>
                  </a:lnTo>
                  <a:lnTo>
                    <a:pt x="502" y="2159"/>
                  </a:lnTo>
                  <a:lnTo>
                    <a:pt x="503" y="2166"/>
                  </a:lnTo>
                  <a:lnTo>
                    <a:pt x="503" y="2172"/>
                  </a:lnTo>
                  <a:lnTo>
                    <a:pt x="503" y="2178"/>
                  </a:lnTo>
                  <a:lnTo>
                    <a:pt x="503" y="2183"/>
                  </a:lnTo>
                  <a:lnTo>
                    <a:pt x="502" y="2190"/>
                  </a:lnTo>
                  <a:lnTo>
                    <a:pt x="502" y="2198"/>
                  </a:lnTo>
                  <a:lnTo>
                    <a:pt x="500" y="2207"/>
                  </a:lnTo>
                  <a:lnTo>
                    <a:pt x="499" y="2217"/>
                  </a:lnTo>
                  <a:lnTo>
                    <a:pt x="498" y="2227"/>
                  </a:lnTo>
                  <a:lnTo>
                    <a:pt x="496" y="2238"/>
                  </a:lnTo>
                  <a:lnTo>
                    <a:pt x="495" y="2249"/>
                  </a:lnTo>
                  <a:lnTo>
                    <a:pt x="493" y="2260"/>
                  </a:lnTo>
                  <a:lnTo>
                    <a:pt x="492" y="2271"/>
                  </a:lnTo>
                  <a:lnTo>
                    <a:pt x="491" y="2282"/>
                  </a:lnTo>
                  <a:lnTo>
                    <a:pt x="489" y="2293"/>
                  </a:lnTo>
                  <a:lnTo>
                    <a:pt x="488" y="2303"/>
                  </a:lnTo>
                  <a:lnTo>
                    <a:pt x="488" y="2312"/>
                  </a:lnTo>
                  <a:lnTo>
                    <a:pt x="487" y="2321"/>
                  </a:lnTo>
                  <a:lnTo>
                    <a:pt x="487" y="2329"/>
                  </a:lnTo>
                  <a:lnTo>
                    <a:pt x="487" y="2338"/>
                  </a:lnTo>
                  <a:lnTo>
                    <a:pt x="488" y="2349"/>
                  </a:lnTo>
                  <a:lnTo>
                    <a:pt x="490" y="2362"/>
                  </a:lnTo>
                  <a:lnTo>
                    <a:pt x="492" y="2377"/>
                  </a:lnTo>
                  <a:lnTo>
                    <a:pt x="494" y="2393"/>
                  </a:lnTo>
                  <a:lnTo>
                    <a:pt x="497" y="2410"/>
                  </a:lnTo>
                  <a:lnTo>
                    <a:pt x="500" y="2428"/>
                  </a:lnTo>
                  <a:lnTo>
                    <a:pt x="503" y="2446"/>
                  </a:lnTo>
                  <a:lnTo>
                    <a:pt x="506" y="2464"/>
                  </a:lnTo>
                  <a:lnTo>
                    <a:pt x="510" y="2482"/>
                  </a:lnTo>
                  <a:lnTo>
                    <a:pt x="513" y="2499"/>
                  </a:lnTo>
                  <a:lnTo>
                    <a:pt x="515" y="2515"/>
                  </a:lnTo>
                  <a:lnTo>
                    <a:pt x="518" y="2529"/>
                  </a:lnTo>
                  <a:lnTo>
                    <a:pt x="520" y="2542"/>
                  </a:lnTo>
                  <a:lnTo>
                    <a:pt x="522" y="2553"/>
                  </a:lnTo>
                  <a:lnTo>
                    <a:pt x="523" y="2561"/>
                  </a:lnTo>
                  <a:lnTo>
                    <a:pt x="524" y="2568"/>
                  </a:lnTo>
                  <a:lnTo>
                    <a:pt x="525" y="2577"/>
                  </a:lnTo>
                  <a:lnTo>
                    <a:pt x="527" y="2588"/>
                  </a:lnTo>
                  <a:lnTo>
                    <a:pt x="529" y="2599"/>
                  </a:lnTo>
                  <a:lnTo>
                    <a:pt x="532" y="2611"/>
                  </a:lnTo>
                  <a:lnTo>
                    <a:pt x="535" y="2623"/>
                  </a:lnTo>
                  <a:lnTo>
                    <a:pt x="537" y="2636"/>
                  </a:lnTo>
                  <a:lnTo>
                    <a:pt x="540" y="2649"/>
                  </a:lnTo>
                  <a:lnTo>
                    <a:pt x="543" y="2662"/>
                  </a:lnTo>
                  <a:lnTo>
                    <a:pt x="546" y="2674"/>
                  </a:lnTo>
                  <a:lnTo>
                    <a:pt x="548" y="2686"/>
                  </a:lnTo>
                  <a:lnTo>
                    <a:pt x="550" y="2697"/>
                  </a:lnTo>
                  <a:lnTo>
                    <a:pt x="552" y="2707"/>
                  </a:lnTo>
                  <a:lnTo>
                    <a:pt x="554" y="2716"/>
                  </a:lnTo>
                  <a:lnTo>
                    <a:pt x="554" y="2723"/>
                  </a:lnTo>
                  <a:lnTo>
                    <a:pt x="555" y="2729"/>
                  </a:lnTo>
                  <a:lnTo>
                    <a:pt x="555" y="2733"/>
                  </a:lnTo>
                  <a:lnTo>
                    <a:pt x="555" y="2738"/>
                  </a:lnTo>
                  <a:lnTo>
                    <a:pt x="556" y="2742"/>
                  </a:lnTo>
                  <a:lnTo>
                    <a:pt x="557" y="2747"/>
                  </a:lnTo>
                  <a:lnTo>
                    <a:pt x="558" y="2751"/>
                  </a:lnTo>
                  <a:lnTo>
                    <a:pt x="559" y="2755"/>
                  </a:lnTo>
                  <a:lnTo>
                    <a:pt x="560" y="2760"/>
                  </a:lnTo>
                  <a:lnTo>
                    <a:pt x="561" y="2765"/>
                  </a:lnTo>
                  <a:lnTo>
                    <a:pt x="561" y="2769"/>
                  </a:lnTo>
                  <a:lnTo>
                    <a:pt x="562" y="2774"/>
                  </a:lnTo>
                  <a:lnTo>
                    <a:pt x="562" y="2778"/>
                  </a:lnTo>
                  <a:lnTo>
                    <a:pt x="561" y="2782"/>
                  </a:lnTo>
                  <a:lnTo>
                    <a:pt x="561" y="2787"/>
                  </a:lnTo>
                  <a:lnTo>
                    <a:pt x="559" y="2792"/>
                  </a:lnTo>
                  <a:lnTo>
                    <a:pt x="557" y="2796"/>
                  </a:lnTo>
                  <a:lnTo>
                    <a:pt x="555" y="2801"/>
                  </a:lnTo>
                  <a:lnTo>
                    <a:pt x="552" y="2805"/>
                  </a:lnTo>
                  <a:lnTo>
                    <a:pt x="549" y="2809"/>
                  </a:lnTo>
                  <a:lnTo>
                    <a:pt x="546" y="2814"/>
                  </a:lnTo>
                  <a:lnTo>
                    <a:pt x="543" y="2818"/>
                  </a:lnTo>
                  <a:lnTo>
                    <a:pt x="540" y="2823"/>
                  </a:lnTo>
                  <a:lnTo>
                    <a:pt x="537" y="2827"/>
                  </a:lnTo>
                  <a:lnTo>
                    <a:pt x="534" y="2832"/>
                  </a:lnTo>
                  <a:lnTo>
                    <a:pt x="531" y="2836"/>
                  </a:lnTo>
                  <a:lnTo>
                    <a:pt x="528" y="2840"/>
                  </a:lnTo>
                  <a:lnTo>
                    <a:pt x="525" y="2844"/>
                  </a:lnTo>
                  <a:lnTo>
                    <a:pt x="522" y="2849"/>
                  </a:lnTo>
                  <a:lnTo>
                    <a:pt x="519" y="2853"/>
                  </a:lnTo>
                  <a:lnTo>
                    <a:pt x="516" y="2857"/>
                  </a:lnTo>
                  <a:lnTo>
                    <a:pt x="513" y="2861"/>
                  </a:lnTo>
                  <a:lnTo>
                    <a:pt x="510" y="2864"/>
                  </a:lnTo>
                  <a:lnTo>
                    <a:pt x="507" y="2868"/>
                  </a:lnTo>
                  <a:lnTo>
                    <a:pt x="504" y="2872"/>
                  </a:lnTo>
                  <a:lnTo>
                    <a:pt x="500" y="2876"/>
                  </a:lnTo>
                  <a:lnTo>
                    <a:pt x="496" y="2880"/>
                  </a:lnTo>
                  <a:lnTo>
                    <a:pt x="492" y="2883"/>
                  </a:lnTo>
                  <a:lnTo>
                    <a:pt x="489" y="2887"/>
                  </a:lnTo>
                  <a:lnTo>
                    <a:pt x="484" y="2891"/>
                  </a:lnTo>
                  <a:lnTo>
                    <a:pt x="480" y="2895"/>
                  </a:lnTo>
                  <a:lnTo>
                    <a:pt x="476" y="2898"/>
                  </a:lnTo>
                  <a:lnTo>
                    <a:pt x="472" y="2902"/>
                  </a:lnTo>
                  <a:lnTo>
                    <a:pt x="468" y="2906"/>
                  </a:lnTo>
                  <a:lnTo>
                    <a:pt x="465" y="2910"/>
                  </a:lnTo>
                  <a:lnTo>
                    <a:pt x="461" y="2913"/>
                  </a:lnTo>
                  <a:lnTo>
                    <a:pt x="458" y="2917"/>
                  </a:lnTo>
                  <a:lnTo>
                    <a:pt x="455" y="2921"/>
                  </a:lnTo>
                  <a:lnTo>
                    <a:pt x="453" y="2925"/>
                  </a:lnTo>
                  <a:lnTo>
                    <a:pt x="451" y="2928"/>
                  </a:lnTo>
                  <a:lnTo>
                    <a:pt x="450" y="2932"/>
                  </a:lnTo>
                  <a:lnTo>
                    <a:pt x="448" y="2935"/>
                  </a:lnTo>
                  <a:lnTo>
                    <a:pt x="447" y="2938"/>
                  </a:lnTo>
                  <a:lnTo>
                    <a:pt x="445" y="2941"/>
                  </a:lnTo>
                  <a:lnTo>
                    <a:pt x="444" y="2944"/>
                  </a:lnTo>
                  <a:lnTo>
                    <a:pt x="443" y="2947"/>
                  </a:lnTo>
                  <a:lnTo>
                    <a:pt x="441" y="2950"/>
                  </a:lnTo>
                  <a:lnTo>
                    <a:pt x="440" y="2953"/>
                  </a:lnTo>
                  <a:lnTo>
                    <a:pt x="439" y="2955"/>
                  </a:lnTo>
                  <a:lnTo>
                    <a:pt x="438" y="2958"/>
                  </a:lnTo>
                  <a:lnTo>
                    <a:pt x="437" y="2961"/>
                  </a:lnTo>
                  <a:lnTo>
                    <a:pt x="437" y="2965"/>
                  </a:lnTo>
                  <a:lnTo>
                    <a:pt x="436" y="2968"/>
                  </a:lnTo>
                  <a:lnTo>
                    <a:pt x="436" y="2972"/>
                  </a:lnTo>
                  <a:lnTo>
                    <a:pt x="435" y="2976"/>
                  </a:lnTo>
                  <a:lnTo>
                    <a:pt x="435" y="2980"/>
                  </a:lnTo>
                  <a:lnTo>
                    <a:pt x="435" y="2985"/>
                  </a:lnTo>
                  <a:lnTo>
                    <a:pt x="435" y="2989"/>
                  </a:lnTo>
                  <a:lnTo>
                    <a:pt x="435" y="2994"/>
                  </a:lnTo>
                  <a:lnTo>
                    <a:pt x="435" y="2999"/>
                  </a:lnTo>
                  <a:lnTo>
                    <a:pt x="435" y="3004"/>
                  </a:lnTo>
                  <a:lnTo>
                    <a:pt x="434" y="3009"/>
                  </a:lnTo>
                  <a:lnTo>
                    <a:pt x="434" y="3014"/>
                  </a:lnTo>
                  <a:lnTo>
                    <a:pt x="434" y="3019"/>
                  </a:lnTo>
                  <a:lnTo>
                    <a:pt x="434" y="3023"/>
                  </a:lnTo>
                  <a:lnTo>
                    <a:pt x="434" y="3028"/>
                  </a:lnTo>
                  <a:lnTo>
                    <a:pt x="435" y="3032"/>
                  </a:lnTo>
                  <a:lnTo>
                    <a:pt x="435" y="3036"/>
                  </a:lnTo>
                  <a:lnTo>
                    <a:pt x="436" y="3039"/>
                  </a:lnTo>
                  <a:lnTo>
                    <a:pt x="437" y="3043"/>
                  </a:lnTo>
                  <a:lnTo>
                    <a:pt x="438" y="3046"/>
                  </a:lnTo>
                  <a:lnTo>
                    <a:pt x="439" y="3048"/>
                  </a:lnTo>
                  <a:lnTo>
                    <a:pt x="441" y="3050"/>
                  </a:lnTo>
                  <a:lnTo>
                    <a:pt x="442" y="3053"/>
                  </a:lnTo>
                  <a:lnTo>
                    <a:pt x="444" y="3055"/>
                  </a:lnTo>
                  <a:lnTo>
                    <a:pt x="445" y="3057"/>
                  </a:lnTo>
                  <a:lnTo>
                    <a:pt x="447" y="3059"/>
                  </a:lnTo>
                  <a:lnTo>
                    <a:pt x="449" y="3061"/>
                  </a:lnTo>
                  <a:lnTo>
                    <a:pt x="450" y="3063"/>
                  </a:lnTo>
                  <a:lnTo>
                    <a:pt x="452" y="3064"/>
                  </a:lnTo>
                  <a:lnTo>
                    <a:pt x="453" y="3065"/>
                  </a:lnTo>
                  <a:lnTo>
                    <a:pt x="455" y="3067"/>
                  </a:lnTo>
                  <a:lnTo>
                    <a:pt x="457" y="3068"/>
                  </a:lnTo>
                  <a:lnTo>
                    <a:pt x="459" y="3068"/>
                  </a:lnTo>
                  <a:lnTo>
                    <a:pt x="461" y="3069"/>
                  </a:lnTo>
                  <a:lnTo>
                    <a:pt x="463" y="3069"/>
                  </a:lnTo>
                  <a:lnTo>
                    <a:pt x="465" y="3069"/>
                  </a:lnTo>
                  <a:lnTo>
                    <a:pt x="467" y="3068"/>
                  </a:lnTo>
                  <a:lnTo>
                    <a:pt x="470" y="3067"/>
                  </a:lnTo>
                  <a:lnTo>
                    <a:pt x="473" y="3065"/>
                  </a:lnTo>
                  <a:lnTo>
                    <a:pt x="477" y="3062"/>
                  </a:lnTo>
                  <a:lnTo>
                    <a:pt x="480" y="3059"/>
                  </a:lnTo>
                  <a:lnTo>
                    <a:pt x="485" y="3056"/>
                  </a:lnTo>
                  <a:lnTo>
                    <a:pt x="489" y="3052"/>
                  </a:lnTo>
                  <a:lnTo>
                    <a:pt x="494" y="3047"/>
                  </a:lnTo>
                  <a:lnTo>
                    <a:pt x="499" y="3043"/>
                  </a:lnTo>
                  <a:lnTo>
                    <a:pt x="504" y="3038"/>
                  </a:lnTo>
                  <a:lnTo>
                    <a:pt x="508" y="3033"/>
                  </a:lnTo>
                  <a:lnTo>
                    <a:pt x="513" y="3028"/>
                  </a:lnTo>
                  <a:lnTo>
                    <a:pt x="517" y="3024"/>
                  </a:lnTo>
                  <a:lnTo>
                    <a:pt x="521" y="3019"/>
                  </a:lnTo>
                  <a:lnTo>
                    <a:pt x="525" y="3015"/>
                  </a:lnTo>
                  <a:lnTo>
                    <a:pt x="528" y="3012"/>
                  </a:lnTo>
                  <a:lnTo>
                    <a:pt x="531" y="3008"/>
                  </a:lnTo>
                  <a:lnTo>
                    <a:pt x="533" y="3005"/>
                  </a:lnTo>
                  <a:lnTo>
                    <a:pt x="537" y="3001"/>
                  </a:lnTo>
                  <a:lnTo>
                    <a:pt x="540" y="2996"/>
                  </a:lnTo>
                  <a:lnTo>
                    <a:pt x="545" y="2991"/>
                  </a:lnTo>
                  <a:lnTo>
                    <a:pt x="550" y="2986"/>
                  </a:lnTo>
                  <a:lnTo>
                    <a:pt x="555" y="2980"/>
                  </a:lnTo>
                  <a:lnTo>
                    <a:pt x="560" y="2975"/>
                  </a:lnTo>
                  <a:lnTo>
                    <a:pt x="566" y="2969"/>
                  </a:lnTo>
                  <a:lnTo>
                    <a:pt x="571" y="2963"/>
                  </a:lnTo>
                  <a:lnTo>
                    <a:pt x="577" y="2957"/>
                  </a:lnTo>
                  <a:lnTo>
                    <a:pt x="583" y="2952"/>
                  </a:lnTo>
                  <a:lnTo>
                    <a:pt x="588" y="2947"/>
                  </a:lnTo>
                  <a:lnTo>
                    <a:pt x="593" y="2942"/>
                  </a:lnTo>
                  <a:lnTo>
                    <a:pt x="598" y="2938"/>
                  </a:lnTo>
                  <a:lnTo>
                    <a:pt x="603" y="2935"/>
                  </a:lnTo>
                  <a:lnTo>
                    <a:pt x="607" y="2932"/>
                  </a:lnTo>
                  <a:lnTo>
                    <a:pt x="610" y="2930"/>
                  </a:lnTo>
                  <a:lnTo>
                    <a:pt x="613" y="2927"/>
                  </a:lnTo>
                  <a:lnTo>
                    <a:pt x="617" y="2925"/>
                  </a:lnTo>
                  <a:lnTo>
                    <a:pt x="620" y="2922"/>
                  </a:lnTo>
                  <a:lnTo>
                    <a:pt x="623" y="2919"/>
                  </a:lnTo>
                  <a:lnTo>
                    <a:pt x="625" y="2916"/>
                  </a:lnTo>
                  <a:lnTo>
                    <a:pt x="628" y="2913"/>
                  </a:lnTo>
                  <a:lnTo>
                    <a:pt x="631" y="2910"/>
                  </a:lnTo>
                  <a:lnTo>
                    <a:pt x="634" y="2907"/>
                  </a:lnTo>
                  <a:lnTo>
                    <a:pt x="637" y="2904"/>
                  </a:lnTo>
                  <a:lnTo>
                    <a:pt x="640" y="2901"/>
                  </a:lnTo>
                  <a:lnTo>
                    <a:pt x="643" y="2899"/>
                  </a:lnTo>
                  <a:lnTo>
                    <a:pt x="646" y="2896"/>
                  </a:lnTo>
                  <a:lnTo>
                    <a:pt x="650" y="2893"/>
                  </a:lnTo>
                  <a:lnTo>
                    <a:pt x="654" y="2891"/>
                  </a:lnTo>
                  <a:lnTo>
                    <a:pt x="659" y="2889"/>
                  </a:lnTo>
                  <a:lnTo>
                    <a:pt x="663" y="2886"/>
                  </a:lnTo>
                  <a:lnTo>
                    <a:pt x="667" y="2884"/>
                  </a:lnTo>
                  <a:lnTo>
                    <a:pt x="670" y="2883"/>
                  </a:lnTo>
                  <a:lnTo>
                    <a:pt x="673" y="2881"/>
                  </a:lnTo>
                  <a:lnTo>
                    <a:pt x="676" y="2880"/>
                  </a:lnTo>
                  <a:lnTo>
                    <a:pt x="679" y="2879"/>
                  </a:lnTo>
                  <a:lnTo>
                    <a:pt x="681" y="2877"/>
                  </a:lnTo>
                  <a:lnTo>
                    <a:pt x="683" y="2876"/>
                  </a:lnTo>
                  <a:lnTo>
                    <a:pt x="685" y="2875"/>
                  </a:lnTo>
                  <a:lnTo>
                    <a:pt x="687" y="2874"/>
                  </a:lnTo>
                  <a:lnTo>
                    <a:pt x="688" y="2873"/>
                  </a:lnTo>
                  <a:lnTo>
                    <a:pt x="689" y="2871"/>
                  </a:lnTo>
                  <a:lnTo>
                    <a:pt x="689" y="2870"/>
                  </a:lnTo>
                  <a:lnTo>
                    <a:pt x="690" y="2868"/>
                  </a:lnTo>
                  <a:lnTo>
                    <a:pt x="690" y="2866"/>
                  </a:lnTo>
                  <a:lnTo>
                    <a:pt x="690" y="2864"/>
                  </a:lnTo>
                  <a:lnTo>
                    <a:pt x="690" y="2862"/>
                  </a:lnTo>
                  <a:lnTo>
                    <a:pt x="690" y="2859"/>
                  </a:lnTo>
                  <a:lnTo>
                    <a:pt x="690" y="2856"/>
                  </a:lnTo>
                  <a:lnTo>
                    <a:pt x="690" y="2853"/>
                  </a:lnTo>
                  <a:lnTo>
                    <a:pt x="689" y="2849"/>
                  </a:lnTo>
                  <a:lnTo>
                    <a:pt x="689" y="2846"/>
                  </a:lnTo>
                  <a:lnTo>
                    <a:pt x="688" y="2842"/>
                  </a:lnTo>
                  <a:lnTo>
                    <a:pt x="687" y="2837"/>
                  </a:lnTo>
                  <a:lnTo>
                    <a:pt x="687" y="2833"/>
                  </a:lnTo>
                  <a:lnTo>
                    <a:pt x="686" y="2828"/>
                  </a:lnTo>
                  <a:lnTo>
                    <a:pt x="685" y="2823"/>
                  </a:lnTo>
                  <a:lnTo>
                    <a:pt x="684" y="2817"/>
                  </a:lnTo>
                  <a:lnTo>
                    <a:pt x="682" y="2812"/>
                  </a:lnTo>
                  <a:lnTo>
                    <a:pt x="681" y="2805"/>
                  </a:lnTo>
                  <a:lnTo>
                    <a:pt x="680" y="2799"/>
                  </a:lnTo>
                  <a:lnTo>
                    <a:pt x="678" y="2793"/>
                  </a:lnTo>
                  <a:lnTo>
                    <a:pt x="677" y="2786"/>
                  </a:lnTo>
                  <a:lnTo>
                    <a:pt x="675" y="2778"/>
                  </a:lnTo>
                  <a:lnTo>
                    <a:pt x="674" y="2771"/>
                  </a:lnTo>
                  <a:lnTo>
                    <a:pt x="672" y="2764"/>
                  </a:lnTo>
                  <a:lnTo>
                    <a:pt x="671" y="2756"/>
                  </a:lnTo>
                  <a:lnTo>
                    <a:pt x="670" y="2749"/>
                  </a:lnTo>
                  <a:lnTo>
                    <a:pt x="669" y="2741"/>
                  </a:lnTo>
                  <a:lnTo>
                    <a:pt x="668" y="2734"/>
                  </a:lnTo>
                  <a:lnTo>
                    <a:pt x="667" y="2727"/>
                  </a:lnTo>
                  <a:lnTo>
                    <a:pt x="666" y="2720"/>
                  </a:lnTo>
                  <a:lnTo>
                    <a:pt x="666" y="2713"/>
                  </a:lnTo>
                  <a:lnTo>
                    <a:pt x="665" y="2707"/>
                  </a:lnTo>
                  <a:lnTo>
                    <a:pt x="665" y="2700"/>
                  </a:lnTo>
                  <a:lnTo>
                    <a:pt x="665" y="2695"/>
                  </a:lnTo>
                  <a:lnTo>
                    <a:pt x="666" y="2690"/>
                  </a:lnTo>
                  <a:lnTo>
                    <a:pt x="666" y="2685"/>
                  </a:lnTo>
                  <a:lnTo>
                    <a:pt x="667" y="2679"/>
                  </a:lnTo>
                  <a:lnTo>
                    <a:pt x="669" y="2670"/>
                  </a:lnTo>
                  <a:lnTo>
                    <a:pt x="672" y="2658"/>
                  </a:lnTo>
                  <a:lnTo>
                    <a:pt x="674" y="2644"/>
                  </a:lnTo>
                  <a:lnTo>
                    <a:pt x="677" y="2628"/>
                  </a:lnTo>
                  <a:lnTo>
                    <a:pt x="681" y="2611"/>
                  </a:lnTo>
                  <a:lnTo>
                    <a:pt x="684" y="2593"/>
                  </a:lnTo>
                  <a:lnTo>
                    <a:pt x="688" y="2575"/>
                  </a:lnTo>
                  <a:lnTo>
                    <a:pt x="691" y="2556"/>
                  </a:lnTo>
                  <a:lnTo>
                    <a:pt x="695" y="2537"/>
                  </a:lnTo>
                  <a:lnTo>
                    <a:pt x="698" y="2519"/>
                  </a:lnTo>
                  <a:lnTo>
                    <a:pt x="700" y="2503"/>
                  </a:lnTo>
                  <a:lnTo>
                    <a:pt x="703" y="2487"/>
                  </a:lnTo>
                  <a:lnTo>
                    <a:pt x="704" y="2473"/>
                  </a:lnTo>
                  <a:lnTo>
                    <a:pt x="706" y="2462"/>
                  </a:lnTo>
                  <a:lnTo>
                    <a:pt x="706" y="2453"/>
                  </a:lnTo>
                  <a:lnTo>
                    <a:pt x="706" y="2444"/>
                  </a:lnTo>
                  <a:lnTo>
                    <a:pt x="706" y="2434"/>
                  </a:lnTo>
                  <a:lnTo>
                    <a:pt x="705" y="2423"/>
                  </a:lnTo>
                  <a:lnTo>
                    <a:pt x="705" y="2411"/>
                  </a:lnTo>
                  <a:lnTo>
                    <a:pt x="704" y="2397"/>
                  </a:lnTo>
                  <a:lnTo>
                    <a:pt x="704" y="2383"/>
                  </a:lnTo>
                  <a:lnTo>
                    <a:pt x="703" y="2369"/>
                  </a:lnTo>
                  <a:lnTo>
                    <a:pt x="702" y="2354"/>
                  </a:lnTo>
                  <a:lnTo>
                    <a:pt x="701" y="2340"/>
                  </a:lnTo>
                  <a:lnTo>
                    <a:pt x="701" y="2326"/>
                  </a:lnTo>
                  <a:lnTo>
                    <a:pt x="700" y="2313"/>
                  </a:lnTo>
                  <a:lnTo>
                    <a:pt x="699" y="2301"/>
                  </a:lnTo>
                  <a:lnTo>
                    <a:pt x="699" y="2290"/>
                  </a:lnTo>
                  <a:lnTo>
                    <a:pt x="698" y="2280"/>
                  </a:lnTo>
                  <a:lnTo>
                    <a:pt x="698" y="2272"/>
                  </a:lnTo>
                  <a:lnTo>
                    <a:pt x="698" y="2265"/>
                  </a:lnTo>
                  <a:lnTo>
                    <a:pt x="698" y="2259"/>
                  </a:lnTo>
                  <a:lnTo>
                    <a:pt x="698" y="2251"/>
                  </a:lnTo>
                  <a:lnTo>
                    <a:pt x="699" y="2241"/>
                  </a:lnTo>
                  <a:lnTo>
                    <a:pt x="699" y="2229"/>
                  </a:lnTo>
                  <a:lnTo>
                    <a:pt x="700" y="2216"/>
                  </a:lnTo>
                  <a:lnTo>
                    <a:pt x="701" y="2203"/>
                  </a:lnTo>
                  <a:lnTo>
                    <a:pt x="702" y="2188"/>
                  </a:lnTo>
                  <a:lnTo>
                    <a:pt x="703" y="2174"/>
                  </a:lnTo>
                  <a:lnTo>
                    <a:pt x="704" y="2159"/>
                  </a:lnTo>
                  <a:lnTo>
                    <a:pt x="705" y="2144"/>
                  </a:lnTo>
                  <a:lnTo>
                    <a:pt x="706" y="2130"/>
                  </a:lnTo>
                  <a:lnTo>
                    <a:pt x="707" y="2116"/>
                  </a:lnTo>
                  <a:lnTo>
                    <a:pt x="708" y="2104"/>
                  </a:lnTo>
                  <a:lnTo>
                    <a:pt x="708" y="2092"/>
                  </a:lnTo>
                  <a:lnTo>
                    <a:pt x="709" y="2082"/>
                  </a:lnTo>
                  <a:lnTo>
                    <a:pt x="710" y="2074"/>
                  </a:lnTo>
                  <a:lnTo>
                    <a:pt x="711" y="2065"/>
                  </a:lnTo>
                  <a:lnTo>
                    <a:pt x="712" y="2053"/>
                  </a:lnTo>
                  <a:lnTo>
                    <a:pt x="713" y="2039"/>
                  </a:lnTo>
                  <a:lnTo>
                    <a:pt x="714" y="2024"/>
                  </a:lnTo>
                  <a:lnTo>
                    <a:pt x="716" y="2007"/>
                  </a:lnTo>
                  <a:lnTo>
                    <a:pt x="717" y="1989"/>
                  </a:lnTo>
                  <a:lnTo>
                    <a:pt x="718" y="1971"/>
                  </a:lnTo>
                  <a:lnTo>
                    <a:pt x="720" y="1952"/>
                  </a:lnTo>
                  <a:lnTo>
                    <a:pt x="721" y="1934"/>
                  </a:lnTo>
                  <a:lnTo>
                    <a:pt x="722" y="1916"/>
                  </a:lnTo>
                  <a:lnTo>
                    <a:pt x="723" y="1899"/>
                  </a:lnTo>
                  <a:lnTo>
                    <a:pt x="724" y="1884"/>
                  </a:lnTo>
                  <a:lnTo>
                    <a:pt x="725" y="1870"/>
                  </a:lnTo>
                  <a:lnTo>
                    <a:pt x="726" y="1859"/>
                  </a:lnTo>
                  <a:lnTo>
                    <a:pt x="726" y="1851"/>
                  </a:lnTo>
                  <a:lnTo>
                    <a:pt x="726" y="1846"/>
                  </a:lnTo>
                  <a:lnTo>
                    <a:pt x="726" y="1841"/>
                  </a:lnTo>
                  <a:lnTo>
                    <a:pt x="726" y="1835"/>
                  </a:lnTo>
                  <a:lnTo>
                    <a:pt x="726" y="1827"/>
                  </a:lnTo>
                  <a:lnTo>
                    <a:pt x="725" y="1818"/>
                  </a:lnTo>
                  <a:lnTo>
                    <a:pt x="725" y="1809"/>
                  </a:lnTo>
                  <a:lnTo>
                    <a:pt x="725" y="1799"/>
                  </a:lnTo>
                  <a:lnTo>
                    <a:pt x="724" y="1789"/>
                  </a:lnTo>
                  <a:lnTo>
                    <a:pt x="724" y="1778"/>
                  </a:lnTo>
                  <a:lnTo>
                    <a:pt x="724" y="1768"/>
                  </a:lnTo>
                  <a:lnTo>
                    <a:pt x="723" y="1758"/>
                  </a:lnTo>
                  <a:lnTo>
                    <a:pt x="723" y="1749"/>
                  </a:lnTo>
                  <a:lnTo>
                    <a:pt x="723" y="1742"/>
                  </a:lnTo>
                  <a:lnTo>
                    <a:pt x="722" y="1735"/>
                  </a:lnTo>
                  <a:lnTo>
                    <a:pt x="722" y="1730"/>
                  </a:lnTo>
                  <a:lnTo>
                    <a:pt x="722" y="1727"/>
                  </a:lnTo>
                  <a:lnTo>
                    <a:pt x="722" y="1726"/>
                  </a:lnTo>
                  <a:lnTo>
                    <a:pt x="722" y="1729"/>
                  </a:lnTo>
                  <a:lnTo>
                    <a:pt x="723" y="1740"/>
                  </a:lnTo>
                  <a:lnTo>
                    <a:pt x="724" y="1756"/>
                  </a:lnTo>
                  <a:lnTo>
                    <a:pt x="725" y="1777"/>
                  </a:lnTo>
                  <a:lnTo>
                    <a:pt x="726" y="1802"/>
                  </a:lnTo>
                  <a:lnTo>
                    <a:pt x="727" y="1831"/>
                  </a:lnTo>
                  <a:lnTo>
                    <a:pt x="729" y="1861"/>
                  </a:lnTo>
                  <a:lnTo>
                    <a:pt x="731" y="1893"/>
                  </a:lnTo>
                  <a:lnTo>
                    <a:pt x="733" y="1924"/>
                  </a:lnTo>
                  <a:lnTo>
                    <a:pt x="735" y="1956"/>
                  </a:lnTo>
                  <a:lnTo>
                    <a:pt x="737" y="1985"/>
                  </a:lnTo>
                  <a:lnTo>
                    <a:pt x="739" y="2012"/>
                  </a:lnTo>
                  <a:lnTo>
                    <a:pt x="741" y="2036"/>
                  </a:lnTo>
                  <a:lnTo>
                    <a:pt x="743" y="2056"/>
                  </a:lnTo>
                  <a:lnTo>
                    <a:pt x="744" y="2070"/>
                  </a:lnTo>
                  <a:lnTo>
                    <a:pt x="746" y="2078"/>
                  </a:lnTo>
                  <a:lnTo>
                    <a:pt x="748" y="2083"/>
                  </a:lnTo>
                  <a:lnTo>
                    <a:pt x="749" y="2089"/>
                  </a:lnTo>
                  <a:lnTo>
                    <a:pt x="751" y="2095"/>
                  </a:lnTo>
                  <a:lnTo>
                    <a:pt x="753" y="2103"/>
                  </a:lnTo>
                  <a:lnTo>
                    <a:pt x="754" y="2111"/>
                  </a:lnTo>
                  <a:lnTo>
                    <a:pt x="756" y="2120"/>
                  </a:lnTo>
                  <a:lnTo>
                    <a:pt x="758" y="2129"/>
                  </a:lnTo>
                  <a:lnTo>
                    <a:pt x="760" y="2138"/>
                  </a:lnTo>
                  <a:lnTo>
                    <a:pt x="761" y="2148"/>
                  </a:lnTo>
                  <a:lnTo>
                    <a:pt x="763" y="2157"/>
                  </a:lnTo>
                  <a:lnTo>
                    <a:pt x="764" y="2166"/>
                  </a:lnTo>
                  <a:lnTo>
                    <a:pt x="766" y="2175"/>
                  </a:lnTo>
                  <a:lnTo>
                    <a:pt x="767" y="2184"/>
                  </a:lnTo>
                  <a:lnTo>
                    <a:pt x="768" y="2192"/>
                  </a:lnTo>
                  <a:lnTo>
                    <a:pt x="769" y="2199"/>
                  </a:lnTo>
                  <a:lnTo>
                    <a:pt x="770" y="2205"/>
                  </a:lnTo>
                  <a:lnTo>
                    <a:pt x="771" y="2211"/>
                  </a:lnTo>
                  <a:lnTo>
                    <a:pt x="771" y="2217"/>
                  </a:lnTo>
                  <a:lnTo>
                    <a:pt x="772" y="2223"/>
                  </a:lnTo>
                  <a:lnTo>
                    <a:pt x="773" y="2229"/>
                  </a:lnTo>
                  <a:lnTo>
                    <a:pt x="774" y="2235"/>
                  </a:lnTo>
                  <a:lnTo>
                    <a:pt x="774" y="2240"/>
                  </a:lnTo>
                  <a:lnTo>
                    <a:pt x="775" y="2246"/>
                  </a:lnTo>
                  <a:lnTo>
                    <a:pt x="775" y="2251"/>
                  </a:lnTo>
                  <a:lnTo>
                    <a:pt x="776" y="2256"/>
                  </a:lnTo>
                  <a:lnTo>
                    <a:pt x="776" y="2261"/>
                  </a:lnTo>
                  <a:lnTo>
                    <a:pt x="777" y="2266"/>
                  </a:lnTo>
                  <a:lnTo>
                    <a:pt x="777" y="2270"/>
                  </a:lnTo>
                  <a:lnTo>
                    <a:pt x="777" y="2275"/>
                  </a:lnTo>
                  <a:lnTo>
                    <a:pt x="778" y="2279"/>
                  </a:lnTo>
                  <a:lnTo>
                    <a:pt x="778" y="2282"/>
                  </a:lnTo>
                  <a:lnTo>
                    <a:pt x="778" y="2285"/>
                  </a:lnTo>
                  <a:lnTo>
                    <a:pt x="778" y="2289"/>
                  </a:lnTo>
                  <a:lnTo>
                    <a:pt x="777" y="2295"/>
                  </a:lnTo>
                  <a:lnTo>
                    <a:pt x="775" y="2303"/>
                  </a:lnTo>
                  <a:lnTo>
                    <a:pt x="774" y="2313"/>
                  </a:lnTo>
                  <a:lnTo>
                    <a:pt x="772" y="2323"/>
                  </a:lnTo>
                  <a:lnTo>
                    <a:pt x="769" y="2335"/>
                  </a:lnTo>
                  <a:lnTo>
                    <a:pt x="767" y="2347"/>
                  </a:lnTo>
                  <a:lnTo>
                    <a:pt x="764" y="2360"/>
                  </a:lnTo>
                  <a:lnTo>
                    <a:pt x="762" y="2373"/>
                  </a:lnTo>
                  <a:lnTo>
                    <a:pt x="760" y="2386"/>
                  </a:lnTo>
                  <a:lnTo>
                    <a:pt x="758" y="2399"/>
                  </a:lnTo>
                  <a:lnTo>
                    <a:pt x="756" y="2412"/>
                  </a:lnTo>
                  <a:lnTo>
                    <a:pt x="755" y="2424"/>
                  </a:lnTo>
                  <a:lnTo>
                    <a:pt x="754" y="2435"/>
                  </a:lnTo>
                  <a:lnTo>
                    <a:pt x="754" y="2445"/>
                  </a:lnTo>
                  <a:lnTo>
                    <a:pt x="754" y="2453"/>
                  </a:lnTo>
                  <a:lnTo>
                    <a:pt x="755" y="2462"/>
                  </a:lnTo>
                  <a:lnTo>
                    <a:pt x="757" y="2473"/>
                  </a:lnTo>
                  <a:lnTo>
                    <a:pt x="759" y="2486"/>
                  </a:lnTo>
                  <a:lnTo>
                    <a:pt x="761" y="2502"/>
                  </a:lnTo>
                  <a:lnTo>
                    <a:pt x="764" y="2518"/>
                  </a:lnTo>
                  <a:lnTo>
                    <a:pt x="767" y="2536"/>
                  </a:lnTo>
                  <a:lnTo>
                    <a:pt x="770" y="2554"/>
                  </a:lnTo>
                  <a:lnTo>
                    <a:pt x="773" y="2573"/>
                  </a:lnTo>
                  <a:lnTo>
                    <a:pt x="777" y="2591"/>
                  </a:lnTo>
                  <a:lnTo>
                    <a:pt x="780" y="2610"/>
                  </a:lnTo>
                  <a:lnTo>
                    <a:pt x="783" y="2627"/>
                  </a:lnTo>
                  <a:lnTo>
                    <a:pt x="785" y="2644"/>
                  </a:lnTo>
                  <a:lnTo>
                    <a:pt x="787" y="2659"/>
                  </a:lnTo>
                  <a:lnTo>
                    <a:pt x="789" y="2673"/>
                  </a:lnTo>
                  <a:lnTo>
                    <a:pt x="790" y="2684"/>
                  </a:lnTo>
                  <a:lnTo>
                    <a:pt x="790" y="2693"/>
                  </a:lnTo>
                  <a:lnTo>
                    <a:pt x="790" y="2700"/>
                  </a:lnTo>
                  <a:lnTo>
                    <a:pt x="790" y="2708"/>
                  </a:lnTo>
                  <a:lnTo>
                    <a:pt x="790" y="2715"/>
                  </a:lnTo>
                  <a:lnTo>
                    <a:pt x="790" y="2722"/>
                  </a:lnTo>
                  <a:lnTo>
                    <a:pt x="790" y="2730"/>
                  </a:lnTo>
                  <a:lnTo>
                    <a:pt x="790" y="2737"/>
                  </a:lnTo>
                  <a:lnTo>
                    <a:pt x="790" y="2744"/>
                  </a:lnTo>
                  <a:lnTo>
                    <a:pt x="789" y="2751"/>
                  </a:lnTo>
                  <a:lnTo>
                    <a:pt x="789" y="2758"/>
                  </a:lnTo>
                  <a:lnTo>
                    <a:pt x="789" y="2765"/>
                  </a:lnTo>
                  <a:lnTo>
                    <a:pt x="789" y="2772"/>
                  </a:lnTo>
                  <a:lnTo>
                    <a:pt x="788" y="2779"/>
                  </a:lnTo>
                  <a:lnTo>
                    <a:pt x="788" y="2786"/>
                  </a:lnTo>
                  <a:lnTo>
                    <a:pt x="787" y="2792"/>
                  </a:lnTo>
                  <a:lnTo>
                    <a:pt x="787" y="2798"/>
                  </a:lnTo>
                  <a:lnTo>
                    <a:pt x="786" y="2805"/>
                  </a:lnTo>
                  <a:lnTo>
                    <a:pt x="785" y="2810"/>
                  </a:lnTo>
                  <a:lnTo>
                    <a:pt x="784" y="2816"/>
                  </a:lnTo>
                  <a:lnTo>
                    <a:pt x="782" y="2821"/>
                  </a:lnTo>
                  <a:lnTo>
                    <a:pt x="781" y="2826"/>
                  </a:lnTo>
                  <a:lnTo>
                    <a:pt x="779" y="2830"/>
                  </a:lnTo>
                  <a:lnTo>
                    <a:pt x="777" y="2835"/>
                  </a:lnTo>
                  <a:lnTo>
                    <a:pt x="776" y="2839"/>
                  </a:lnTo>
                  <a:lnTo>
                    <a:pt x="774" y="2843"/>
                  </a:lnTo>
                  <a:lnTo>
                    <a:pt x="773" y="2847"/>
                  </a:lnTo>
                  <a:lnTo>
                    <a:pt x="772" y="2850"/>
                  </a:lnTo>
                  <a:lnTo>
                    <a:pt x="771" y="2854"/>
                  </a:lnTo>
                  <a:lnTo>
                    <a:pt x="770" y="2858"/>
                  </a:lnTo>
                  <a:lnTo>
                    <a:pt x="770" y="2861"/>
                  </a:lnTo>
                  <a:lnTo>
                    <a:pt x="771" y="2865"/>
                  </a:lnTo>
                  <a:lnTo>
                    <a:pt x="772" y="2869"/>
                  </a:lnTo>
                  <a:lnTo>
                    <a:pt x="774" y="2872"/>
                  </a:lnTo>
                  <a:lnTo>
                    <a:pt x="776" y="2876"/>
                  </a:lnTo>
                  <a:lnTo>
                    <a:pt x="779" y="2880"/>
                  </a:lnTo>
                  <a:lnTo>
                    <a:pt x="781" y="2883"/>
                  </a:lnTo>
                  <a:lnTo>
                    <a:pt x="784" y="2887"/>
                  </a:lnTo>
                  <a:lnTo>
                    <a:pt x="787" y="2891"/>
                  </a:lnTo>
                  <a:lnTo>
                    <a:pt x="790" y="2894"/>
                  </a:lnTo>
                  <a:lnTo>
                    <a:pt x="793" y="2898"/>
                  </a:lnTo>
                  <a:lnTo>
                    <a:pt x="796" y="2901"/>
                  </a:lnTo>
                  <a:lnTo>
                    <a:pt x="800" y="2905"/>
                  </a:lnTo>
                  <a:lnTo>
                    <a:pt x="804" y="2908"/>
                  </a:lnTo>
                  <a:lnTo>
                    <a:pt x="808" y="2911"/>
                  </a:lnTo>
                  <a:lnTo>
                    <a:pt x="813" y="2914"/>
                  </a:lnTo>
                  <a:lnTo>
                    <a:pt x="817" y="2917"/>
                  </a:lnTo>
                  <a:lnTo>
                    <a:pt x="822" y="2920"/>
                  </a:lnTo>
                  <a:lnTo>
                    <a:pt x="828" y="2922"/>
                  </a:lnTo>
                  <a:lnTo>
                    <a:pt x="834" y="2924"/>
                  </a:lnTo>
                  <a:lnTo>
                    <a:pt x="840" y="2927"/>
                  </a:lnTo>
                  <a:lnTo>
                    <a:pt x="848" y="2931"/>
                  </a:lnTo>
                  <a:lnTo>
                    <a:pt x="858" y="2936"/>
                  </a:lnTo>
                  <a:lnTo>
                    <a:pt x="868" y="2942"/>
                  </a:lnTo>
                  <a:lnTo>
                    <a:pt x="878" y="2948"/>
                  </a:lnTo>
                  <a:lnTo>
                    <a:pt x="889" y="2955"/>
                  </a:lnTo>
                  <a:lnTo>
                    <a:pt x="901" y="2962"/>
                  </a:lnTo>
                  <a:lnTo>
                    <a:pt x="912" y="2970"/>
                  </a:lnTo>
                  <a:lnTo>
                    <a:pt x="923" y="2977"/>
                  </a:lnTo>
                  <a:lnTo>
                    <a:pt x="934" y="2984"/>
                  </a:lnTo>
                  <a:lnTo>
                    <a:pt x="945" y="2991"/>
                  </a:lnTo>
                  <a:lnTo>
                    <a:pt x="954" y="2997"/>
                  </a:lnTo>
                  <a:lnTo>
                    <a:pt x="963" y="3002"/>
                  </a:lnTo>
                  <a:lnTo>
                    <a:pt x="970" y="3007"/>
                  </a:lnTo>
                  <a:lnTo>
                    <a:pt x="976" y="3010"/>
                  </a:lnTo>
                  <a:lnTo>
                    <a:pt x="981" y="3012"/>
                  </a:lnTo>
                  <a:lnTo>
                    <a:pt x="985" y="3014"/>
                  </a:lnTo>
                  <a:lnTo>
                    <a:pt x="988" y="3015"/>
                  </a:lnTo>
                  <a:lnTo>
                    <a:pt x="991" y="3017"/>
                  </a:lnTo>
                  <a:lnTo>
                    <a:pt x="994" y="3019"/>
                  </a:lnTo>
                  <a:lnTo>
                    <a:pt x="997" y="3020"/>
                  </a:lnTo>
                  <a:lnTo>
                    <a:pt x="999" y="3022"/>
                  </a:lnTo>
                  <a:lnTo>
                    <a:pt x="1002" y="3023"/>
                  </a:lnTo>
                  <a:lnTo>
                    <a:pt x="1004" y="3024"/>
                  </a:lnTo>
                  <a:lnTo>
                    <a:pt x="1006" y="3025"/>
                  </a:lnTo>
                  <a:lnTo>
                    <a:pt x="1008" y="3026"/>
                  </a:lnTo>
                  <a:lnTo>
                    <a:pt x="1010" y="3026"/>
                  </a:lnTo>
                  <a:lnTo>
                    <a:pt x="1012" y="3027"/>
                  </a:lnTo>
                  <a:lnTo>
                    <a:pt x="1015" y="3027"/>
                  </a:lnTo>
                  <a:lnTo>
                    <a:pt x="1017" y="3026"/>
                  </a:lnTo>
                  <a:lnTo>
                    <a:pt x="1019" y="3025"/>
                  </a:lnTo>
                  <a:lnTo>
                    <a:pt x="1021" y="3024"/>
                  </a:lnTo>
                  <a:lnTo>
                    <a:pt x="1023" y="3022"/>
                  </a:lnTo>
                  <a:lnTo>
                    <a:pt x="1026" y="3019"/>
                  </a:lnTo>
                  <a:lnTo>
                    <a:pt x="1028" y="3016"/>
                  </a:lnTo>
                  <a:lnTo>
                    <a:pt x="1031" y="3012"/>
                  </a:lnTo>
                  <a:lnTo>
                    <a:pt x="1033" y="3007"/>
                  </a:lnTo>
                  <a:lnTo>
                    <a:pt x="1036" y="3002"/>
                  </a:lnTo>
                  <a:lnTo>
                    <a:pt x="1038" y="2996"/>
                  </a:lnTo>
                  <a:lnTo>
                    <a:pt x="1040" y="2991"/>
                  </a:lnTo>
                  <a:lnTo>
                    <a:pt x="1041" y="2985"/>
                  </a:lnTo>
                  <a:lnTo>
                    <a:pt x="1043" y="2979"/>
                  </a:lnTo>
                  <a:lnTo>
                    <a:pt x="1044" y="2973"/>
                  </a:lnTo>
                  <a:lnTo>
                    <a:pt x="1045" y="2967"/>
                  </a:lnTo>
                  <a:lnTo>
                    <a:pt x="1045" y="2962"/>
                  </a:lnTo>
                  <a:lnTo>
                    <a:pt x="1044" y="2957"/>
                  </a:lnTo>
                  <a:lnTo>
                    <a:pt x="1043" y="2952"/>
                  </a:lnTo>
                  <a:lnTo>
                    <a:pt x="1041" y="2948"/>
                  </a:lnTo>
                  <a:lnTo>
                    <a:pt x="1038" y="2944"/>
                  </a:lnTo>
                  <a:lnTo>
                    <a:pt x="1036" y="2940"/>
                  </a:lnTo>
                  <a:lnTo>
                    <a:pt x="1033" y="2936"/>
                  </a:lnTo>
                  <a:lnTo>
                    <a:pt x="1029" y="2932"/>
                  </a:lnTo>
                  <a:lnTo>
                    <a:pt x="1026" y="2928"/>
                  </a:lnTo>
                  <a:lnTo>
                    <a:pt x="1022" y="2924"/>
                  </a:lnTo>
                  <a:lnTo>
                    <a:pt x="1019" y="2919"/>
                  </a:lnTo>
                  <a:lnTo>
                    <a:pt x="1015" y="2915"/>
                  </a:lnTo>
                  <a:lnTo>
                    <a:pt x="1011" y="2910"/>
                  </a:lnTo>
                  <a:lnTo>
                    <a:pt x="1008" y="2906"/>
                  </a:lnTo>
                  <a:lnTo>
                    <a:pt x="1004" y="2902"/>
                  </a:lnTo>
                  <a:lnTo>
                    <a:pt x="1000" y="2898"/>
                  </a:lnTo>
                  <a:lnTo>
                    <a:pt x="997" y="2894"/>
                  </a:lnTo>
                  <a:lnTo>
                    <a:pt x="994" y="2891"/>
                  </a:lnTo>
                  <a:lnTo>
                    <a:pt x="991" y="2887"/>
                  </a:lnTo>
                  <a:lnTo>
                    <a:pt x="989" y="2884"/>
                  </a:lnTo>
                  <a:lnTo>
                    <a:pt x="986" y="2881"/>
                  </a:lnTo>
                  <a:lnTo>
                    <a:pt x="983" y="2877"/>
                  </a:lnTo>
                  <a:lnTo>
                    <a:pt x="978" y="2873"/>
                  </a:lnTo>
                  <a:lnTo>
                    <a:pt x="973" y="2869"/>
                  </a:lnTo>
                  <a:lnTo>
                    <a:pt x="968" y="2865"/>
                  </a:lnTo>
                  <a:lnTo>
                    <a:pt x="962" y="2860"/>
                  </a:lnTo>
                  <a:lnTo>
                    <a:pt x="956" y="2855"/>
                  </a:lnTo>
                  <a:lnTo>
                    <a:pt x="950" y="2850"/>
                  </a:lnTo>
                  <a:lnTo>
                    <a:pt x="944" y="2846"/>
                  </a:lnTo>
                  <a:lnTo>
                    <a:pt x="938" y="2841"/>
                  </a:lnTo>
                  <a:lnTo>
                    <a:pt x="932" y="2836"/>
                  </a:lnTo>
                  <a:lnTo>
                    <a:pt x="927" y="2832"/>
                  </a:lnTo>
                  <a:lnTo>
                    <a:pt x="922" y="2827"/>
                  </a:lnTo>
                  <a:lnTo>
                    <a:pt x="918" y="2823"/>
                  </a:lnTo>
                  <a:lnTo>
                    <a:pt x="915" y="2820"/>
                  </a:lnTo>
                  <a:lnTo>
                    <a:pt x="914" y="2816"/>
                  </a:lnTo>
                  <a:lnTo>
                    <a:pt x="912" y="2813"/>
                  </a:lnTo>
                  <a:lnTo>
                    <a:pt x="910" y="2810"/>
                  </a:lnTo>
                  <a:lnTo>
                    <a:pt x="909" y="2807"/>
                  </a:lnTo>
                  <a:lnTo>
                    <a:pt x="907" y="2804"/>
                  </a:lnTo>
                  <a:lnTo>
                    <a:pt x="905" y="2801"/>
                  </a:lnTo>
                  <a:lnTo>
                    <a:pt x="904" y="2798"/>
                  </a:lnTo>
                  <a:lnTo>
                    <a:pt x="902" y="2795"/>
                  </a:lnTo>
                  <a:lnTo>
                    <a:pt x="901" y="2791"/>
                  </a:lnTo>
                  <a:lnTo>
                    <a:pt x="899" y="2787"/>
                  </a:lnTo>
                  <a:lnTo>
                    <a:pt x="898" y="2784"/>
                  </a:lnTo>
                  <a:lnTo>
                    <a:pt x="897" y="2780"/>
                  </a:lnTo>
                  <a:lnTo>
                    <a:pt x="896" y="2775"/>
                  </a:lnTo>
                  <a:lnTo>
                    <a:pt x="895" y="2771"/>
                  </a:lnTo>
                  <a:lnTo>
                    <a:pt x="894" y="2766"/>
                  </a:lnTo>
                  <a:lnTo>
                    <a:pt x="894" y="2762"/>
                  </a:lnTo>
                  <a:lnTo>
                    <a:pt x="894" y="2757"/>
                  </a:lnTo>
                  <a:lnTo>
                    <a:pt x="894" y="2750"/>
                  </a:lnTo>
                  <a:lnTo>
                    <a:pt x="895" y="2740"/>
                  </a:lnTo>
                  <a:lnTo>
                    <a:pt x="897" y="2727"/>
                  </a:lnTo>
                  <a:lnTo>
                    <a:pt x="899" y="2713"/>
                  </a:lnTo>
                  <a:lnTo>
                    <a:pt x="902" y="2696"/>
                  </a:lnTo>
                  <a:lnTo>
                    <a:pt x="905" y="2679"/>
                  </a:lnTo>
                  <a:lnTo>
                    <a:pt x="909" y="2660"/>
                  </a:lnTo>
                  <a:lnTo>
                    <a:pt x="913" y="2642"/>
                  </a:lnTo>
                  <a:lnTo>
                    <a:pt x="916" y="2623"/>
                  </a:lnTo>
                  <a:lnTo>
                    <a:pt x="920" y="2605"/>
                  </a:lnTo>
                  <a:lnTo>
                    <a:pt x="924" y="2588"/>
                  </a:lnTo>
                  <a:lnTo>
                    <a:pt x="927" y="2572"/>
                  </a:lnTo>
                  <a:lnTo>
                    <a:pt x="930" y="2558"/>
                  </a:lnTo>
                  <a:lnTo>
                    <a:pt x="933" y="2547"/>
                  </a:lnTo>
                  <a:lnTo>
                    <a:pt x="936" y="2538"/>
                  </a:lnTo>
                  <a:lnTo>
                    <a:pt x="937" y="2533"/>
                  </a:lnTo>
                  <a:lnTo>
                    <a:pt x="939" y="2527"/>
                  </a:lnTo>
                  <a:lnTo>
                    <a:pt x="941" y="2518"/>
                  </a:lnTo>
                  <a:lnTo>
                    <a:pt x="944" y="2507"/>
                  </a:lnTo>
                  <a:lnTo>
                    <a:pt x="946" y="2493"/>
                  </a:lnTo>
                  <a:lnTo>
                    <a:pt x="949" y="2477"/>
                  </a:lnTo>
                  <a:lnTo>
                    <a:pt x="952" y="2459"/>
                  </a:lnTo>
                  <a:lnTo>
                    <a:pt x="955" y="2441"/>
                  </a:lnTo>
                  <a:lnTo>
                    <a:pt x="958" y="2422"/>
                  </a:lnTo>
                  <a:lnTo>
                    <a:pt x="960" y="2403"/>
                  </a:lnTo>
                  <a:lnTo>
                    <a:pt x="963" y="2384"/>
                  </a:lnTo>
                  <a:lnTo>
                    <a:pt x="965" y="2366"/>
                  </a:lnTo>
                  <a:lnTo>
                    <a:pt x="967" y="2350"/>
                  </a:lnTo>
                  <a:lnTo>
                    <a:pt x="968" y="2335"/>
                  </a:lnTo>
                  <a:lnTo>
                    <a:pt x="969" y="2322"/>
                  </a:lnTo>
                  <a:lnTo>
                    <a:pt x="970" y="2312"/>
                  </a:lnTo>
                  <a:lnTo>
                    <a:pt x="969" y="2305"/>
                  </a:lnTo>
                  <a:lnTo>
                    <a:pt x="968" y="2299"/>
                  </a:lnTo>
                  <a:lnTo>
                    <a:pt x="967" y="2292"/>
                  </a:lnTo>
                  <a:lnTo>
                    <a:pt x="966" y="2285"/>
                  </a:lnTo>
                  <a:lnTo>
                    <a:pt x="964" y="2276"/>
                  </a:lnTo>
                  <a:lnTo>
                    <a:pt x="963" y="2267"/>
                  </a:lnTo>
                  <a:lnTo>
                    <a:pt x="961" y="2258"/>
                  </a:lnTo>
                  <a:lnTo>
                    <a:pt x="960" y="2248"/>
                  </a:lnTo>
                  <a:lnTo>
                    <a:pt x="958" y="2238"/>
                  </a:lnTo>
                  <a:lnTo>
                    <a:pt x="957" y="2229"/>
                  </a:lnTo>
                  <a:lnTo>
                    <a:pt x="955" y="2219"/>
                  </a:lnTo>
                  <a:lnTo>
                    <a:pt x="954" y="2210"/>
                  </a:lnTo>
                  <a:lnTo>
                    <a:pt x="953" y="2202"/>
                  </a:lnTo>
                  <a:lnTo>
                    <a:pt x="953" y="2194"/>
                  </a:lnTo>
                  <a:lnTo>
                    <a:pt x="953" y="2188"/>
                  </a:lnTo>
                  <a:lnTo>
                    <a:pt x="953" y="2182"/>
                  </a:lnTo>
                  <a:lnTo>
                    <a:pt x="953" y="2178"/>
                  </a:lnTo>
                  <a:lnTo>
                    <a:pt x="954" y="2173"/>
                  </a:lnTo>
                  <a:lnTo>
                    <a:pt x="955" y="2166"/>
                  </a:lnTo>
                  <a:lnTo>
                    <a:pt x="955" y="2158"/>
                  </a:lnTo>
                  <a:lnTo>
                    <a:pt x="956" y="2148"/>
                  </a:lnTo>
                  <a:lnTo>
                    <a:pt x="957" y="2137"/>
                  </a:lnTo>
                  <a:lnTo>
                    <a:pt x="958" y="2126"/>
                  </a:lnTo>
                  <a:lnTo>
                    <a:pt x="958" y="2113"/>
                  </a:lnTo>
                  <a:lnTo>
                    <a:pt x="959" y="2100"/>
                  </a:lnTo>
                  <a:lnTo>
                    <a:pt x="960" y="2087"/>
                  </a:lnTo>
                  <a:lnTo>
                    <a:pt x="961" y="2073"/>
                  </a:lnTo>
                  <a:lnTo>
                    <a:pt x="961" y="2059"/>
                  </a:lnTo>
                  <a:lnTo>
                    <a:pt x="962" y="2046"/>
                  </a:lnTo>
                  <a:lnTo>
                    <a:pt x="963" y="2034"/>
                  </a:lnTo>
                  <a:lnTo>
                    <a:pt x="964" y="2022"/>
                  </a:lnTo>
                  <a:lnTo>
                    <a:pt x="965" y="2011"/>
                  </a:lnTo>
                  <a:lnTo>
                    <a:pt x="965" y="2002"/>
                  </a:lnTo>
                  <a:lnTo>
                    <a:pt x="967" y="1990"/>
                  </a:lnTo>
                  <a:lnTo>
                    <a:pt x="970" y="1973"/>
                  </a:lnTo>
                  <a:lnTo>
                    <a:pt x="974" y="1953"/>
                  </a:lnTo>
                  <a:lnTo>
                    <a:pt x="979" y="1929"/>
                  </a:lnTo>
                  <a:lnTo>
                    <a:pt x="986" y="1902"/>
                  </a:lnTo>
                  <a:lnTo>
                    <a:pt x="992" y="1873"/>
                  </a:lnTo>
                  <a:lnTo>
                    <a:pt x="999" y="1843"/>
                  </a:lnTo>
                  <a:lnTo>
                    <a:pt x="1006" y="1813"/>
                  </a:lnTo>
                  <a:lnTo>
                    <a:pt x="1014" y="1782"/>
                  </a:lnTo>
                  <a:lnTo>
                    <a:pt x="1021" y="1752"/>
                  </a:lnTo>
                  <a:lnTo>
                    <a:pt x="1027" y="1724"/>
                  </a:lnTo>
                  <a:lnTo>
                    <a:pt x="1033" y="1698"/>
                  </a:lnTo>
                  <a:lnTo>
                    <a:pt x="1038" y="1675"/>
                  </a:lnTo>
                  <a:lnTo>
                    <a:pt x="1041" y="1655"/>
                  </a:lnTo>
                  <a:lnTo>
                    <a:pt x="1044" y="1640"/>
                  </a:lnTo>
                  <a:lnTo>
                    <a:pt x="1045" y="1630"/>
                  </a:lnTo>
                  <a:lnTo>
                    <a:pt x="1045" y="1622"/>
                  </a:lnTo>
                  <a:lnTo>
                    <a:pt x="1044" y="1615"/>
                  </a:lnTo>
                  <a:lnTo>
                    <a:pt x="1044" y="1607"/>
                  </a:lnTo>
                  <a:lnTo>
                    <a:pt x="1043" y="1599"/>
                  </a:lnTo>
                  <a:lnTo>
                    <a:pt x="1042" y="1591"/>
                  </a:lnTo>
                  <a:lnTo>
                    <a:pt x="1041" y="1584"/>
                  </a:lnTo>
                  <a:lnTo>
                    <a:pt x="1039" y="1577"/>
                  </a:lnTo>
                  <a:lnTo>
                    <a:pt x="1038" y="1569"/>
                  </a:lnTo>
                  <a:lnTo>
                    <a:pt x="1036" y="1563"/>
                  </a:lnTo>
                  <a:lnTo>
                    <a:pt x="1035" y="1556"/>
                  </a:lnTo>
                  <a:lnTo>
                    <a:pt x="1033" y="1550"/>
                  </a:lnTo>
                  <a:lnTo>
                    <a:pt x="1031" y="1545"/>
                  </a:lnTo>
                  <a:lnTo>
                    <a:pt x="1030" y="1540"/>
                  </a:lnTo>
                  <a:lnTo>
                    <a:pt x="1028" y="1536"/>
                  </a:lnTo>
                  <a:lnTo>
                    <a:pt x="1026" y="1533"/>
                  </a:lnTo>
                  <a:lnTo>
                    <a:pt x="1025" y="1530"/>
                  </a:lnTo>
                  <a:lnTo>
                    <a:pt x="1023" y="1527"/>
                  </a:lnTo>
                  <a:lnTo>
                    <a:pt x="1022" y="1523"/>
                  </a:lnTo>
                  <a:lnTo>
                    <a:pt x="1020" y="1517"/>
                  </a:lnTo>
                  <a:lnTo>
                    <a:pt x="1019" y="1511"/>
                  </a:lnTo>
                  <a:lnTo>
                    <a:pt x="1017" y="1504"/>
                  </a:lnTo>
                  <a:lnTo>
                    <a:pt x="1015" y="1497"/>
                  </a:lnTo>
                  <a:lnTo>
                    <a:pt x="1014" y="1489"/>
                  </a:lnTo>
                  <a:lnTo>
                    <a:pt x="1012" y="1480"/>
                  </a:lnTo>
                  <a:lnTo>
                    <a:pt x="1011" y="1472"/>
                  </a:lnTo>
                  <a:lnTo>
                    <a:pt x="1010" y="1464"/>
                  </a:lnTo>
                  <a:lnTo>
                    <a:pt x="1009" y="1455"/>
                  </a:lnTo>
                  <a:lnTo>
                    <a:pt x="1009" y="1447"/>
                  </a:lnTo>
                  <a:lnTo>
                    <a:pt x="1008" y="1440"/>
                  </a:lnTo>
                  <a:lnTo>
                    <a:pt x="1008" y="1433"/>
                  </a:lnTo>
                  <a:lnTo>
                    <a:pt x="1009" y="1427"/>
                  </a:lnTo>
                  <a:lnTo>
                    <a:pt x="1009" y="1422"/>
                  </a:lnTo>
                  <a:lnTo>
                    <a:pt x="1010" y="1417"/>
                  </a:lnTo>
                  <a:lnTo>
                    <a:pt x="1012" y="1412"/>
                  </a:lnTo>
                  <a:lnTo>
                    <a:pt x="1014" y="1406"/>
                  </a:lnTo>
                  <a:lnTo>
                    <a:pt x="1016" y="1399"/>
                  </a:lnTo>
                  <a:lnTo>
                    <a:pt x="1019" y="1392"/>
                  </a:lnTo>
                  <a:lnTo>
                    <a:pt x="1022" y="1385"/>
                  </a:lnTo>
                  <a:lnTo>
                    <a:pt x="1025" y="1378"/>
                  </a:lnTo>
                  <a:lnTo>
                    <a:pt x="1029" y="1370"/>
                  </a:lnTo>
                  <a:lnTo>
                    <a:pt x="1032" y="1363"/>
                  </a:lnTo>
                  <a:lnTo>
                    <a:pt x="1035" y="1355"/>
                  </a:lnTo>
                  <a:lnTo>
                    <a:pt x="1038" y="1348"/>
                  </a:lnTo>
                  <a:lnTo>
                    <a:pt x="1041" y="1341"/>
                  </a:lnTo>
                  <a:lnTo>
                    <a:pt x="1044" y="1335"/>
                  </a:lnTo>
                  <a:lnTo>
                    <a:pt x="1046" y="1329"/>
                  </a:lnTo>
                  <a:lnTo>
                    <a:pt x="1048" y="1323"/>
                  </a:lnTo>
                  <a:lnTo>
                    <a:pt x="1049" y="1318"/>
                  </a:lnTo>
                  <a:lnTo>
                    <a:pt x="1050" y="1313"/>
                  </a:lnTo>
                  <a:lnTo>
                    <a:pt x="1050" y="1307"/>
                  </a:lnTo>
                  <a:lnTo>
                    <a:pt x="1051" y="1299"/>
                  </a:lnTo>
                  <a:lnTo>
                    <a:pt x="1052" y="1290"/>
                  </a:lnTo>
                  <a:lnTo>
                    <a:pt x="1053" y="1281"/>
                  </a:lnTo>
                  <a:lnTo>
                    <a:pt x="1054" y="1271"/>
                  </a:lnTo>
                  <a:lnTo>
                    <a:pt x="1055" y="1261"/>
                  </a:lnTo>
                  <a:lnTo>
                    <a:pt x="1055" y="1251"/>
                  </a:lnTo>
                  <a:lnTo>
                    <a:pt x="1056" y="1241"/>
                  </a:lnTo>
                  <a:lnTo>
                    <a:pt x="1056" y="1232"/>
                  </a:lnTo>
                  <a:lnTo>
                    <a:pt x="1056" y="1222"/>
                  </a:lnTo>
                  <a:lnTo>
                    <a:pt x="1056" y="1214"/>
                  </a:lnTo>
                  <a:lnTo>
                    <a:pt x="1056" y="1206"/>
                  </a:lnTo>
                  <a:lnTo>
                    <a:pt x="1055" y="1199"/>
                  </a:lnTo>
                  <a:lnTo>
                    <a:pt x="1054" y="1194"/>
                  </a:lnTo>
                  <a:lnTo>
                    <a:pt x="1053" y="1191"/>
                  </a:lnTo>
                  <a:lnTo>
                    <a:pt x="1051" y="1188"/>
                  </a:lnTo>
                  <a:lnTo>
                    <a:pt x="1050" y="1190"/>
                  </a:lnTo>
                  <a:lnTo>
                    <a:pt x="1050" y="1193"/>
                  </a:lnTo>
                  <a:lnTo>
                    <a:pt x="1051" y="1197"/>
                  </a:lnTo>
                  <a:lnTo>
                    <a:pt x="1051" y="1202"/>
                  </a:lnTo>
                  <a:lnTo>
                    <a:pt x="1052" y="1209"/>
                  </a:lnTo>
                  <a:lnTo>
                    <a:pt x="1053" y="1215"/>
                  </a:lnTo>
                  <a:lnTo>
                    <a:pt x="1055" y="1223"/>
                  </a:lnTo>
                  <a:lnTo>
                    <a:pt x="1056" y="1230"/>
                  </a:lnTo>
                  <a:lnTo>
                    <a:pt x="1058" y="1238"/>
                  </a:lnTo>
                  <a:lnTo>
                    <a:pt x="1060" y="1246"/>
                  </a:lnTo>
                  <a:lnTo>
                    <a:pt x="1062" y="1253"/>
                  </a:lnTo>
                  <a:lnTo>
                    <a:pt x="1064" y="1259"/>
                  </a:lnTo>
                  <a:lnTo>
                    <a:pt x="1067" y="1265"/>
                  </a:lnTo>
                  <a:lnTo>
                    <a:pt x="1069" y="1270"/>
                  </a:lnTo>
                  <a:lnTo>
                    <a:pt x="1072" y="1275"/>
                  </a:lnTo>
                  <a:lnTo>
                    <a:pt x="1075" y="1281"/>
                  </a:lnTo>
                  <a:lnTo>
                    <a:pt x="1080" y="1287"/>
                  </a:lnTo>
                  <a:lnTo>
                    <a:pt x="1085" y="1293"/>
                  </a:lnTo>
                  <a:lnTo>
                    <a:pt x="1090" y="1300"/>
                  </a:lnTo>
                  <a:lnTo>
                    <a:pt x="1096" y="1307"/>
                  </a:lnTo>
                  <a:lnTo>
                    <a:pt x="1102" y="1314"/>
                  </a:lnTo>
                  <a:lnTo>
                    <a:pt x="1109" y="1322"/>
                  </a:lnTo>
                  <a:lnTo>
                    <a:pt x="1115" y="1329"/>
                  </a:lnTo>
                  <a:lnTo>
                    <a:pt x="1121" y="1336"/>
                  </a:lnTo>
                  <a:lnTo>
                    <a:pt x="1127" y="1343"/>
                  </a:lnTo>
                  <a:lnTo>
                    <a:pt x="1133" y="1350"/>
                  </a:lnTo>
                  <a:lnTo>
                    <a:pt x="1138" y="1356"/>
                  </a:lnTo>
                  <a:lnTo>
                    <a:pt x="1142" y="1361"/>
                  </a:lnTo>
                  <a:lnTo>
                    <a:pt x="1146" y="1366"/>
                  </a:lnTo>
                  <a:lnTo>
                    <a:pt x="1149" y="1370"/>
                  </a:lnTo>
                  <a:lnTo>
                    <a:pt x="1151" y="1374"/>
                  </a:lnTo>
                  <a:lnTo>
                    <a:pt x="1153" y="1378"/>
                  </a:lnTo>
                  <a:lnTo>
                    <a:pt x="1156" y="1383"/>
                  </a:lnTo>
                  <a:lnTo>
                    <a:pt x="1158" y="1388"/>
                  </a:lnTo>
                  <a:lnTo>
                    <a:pt x="1160" y="1394"/>
                  </a:lnTo>
                  <a:lnTo>
                    <a:pt x="1163" y="1399"/>
                  </a:lnTo>
                  <a:lnTo>
                    <a:pt x="1166" y="1405"/>
                  </a:lnTo>
                  <a:lnTo>
                    <a:pt x="1168" y="1410"/>
                  </a:lnTo>
                  <a:lnTo>
                    <a:pt x="1170" y="1416"/>
                  </a:lnTo>
                  <a:lnTo>
                    <a:pt x="1173" y="1421"/>
                  </a:lnTo>
                  <a:lnTo>
                    <a:pt x="1175" y="1427"/>
                  </a:lnTo>
                  <a:lnTo>
                    <a:pt x="1177" y="1432"/>
                  </a:lnTo>
                  <a:lnTo>
                    <a:pt x="1179" y="1437"/>
                  </a:lnTo>
                  <a:lnTo>
                    <a:pt x="1181" y="1442"/>
                  </a:lnTo>
                  <a:lnTo>
                    <a:pt x="1183" y="1446"/>
                  </a:lnTo>
                  <a:lnTo>
                    <a:pt x="1185" y="1450"/>
                  </a:lnTo>
                  <a:lnTo>
                    <a:pt x="1186" y="1454"/>
                  </a:lnTo>
                  <a:lnTo>
                    <a:pt x="1188" y="1459"/>
                  </a:lnTo>
                  <a:lnTo>
                    <a:pt x="1189" y="1464"/>
                  </a:lnTo>
                  <a:lnTo>
                    <a:pt x="1191" y="1470"/>
                  </a:lnTo>
                  <a:lnTo>
                    <a:pt x="1193" y="1476"/>
                  </a:lnTo>
                  <a:lnTo>
                    <a:pt x="1194" y="1482"/>
                  </a:lnTo>
                  <a:lnTo>
                    <a:pt x="1196" y="1488"/>
                  </a:lnTo>
                  <a:lnTo>
                    <a:pt x="1198" y="1495"/>
                  </a:lnTo>
                  <a:lnTo>
                    <a:pt x="1199" y="1502"/>
                  </a:lnTo>
                  <a:lnTo>
                    <a:pt x="1201" y="1509"/>
                  </a:lnTo>
                  <a:lnTo>
                    <a:pt x="1203" y="1515"/>
                  </a:lnTo>
                  <a:lnTo>
                    <a:pt x="1204" y="1522"/>
                  </a:lnTo>
                  <a:lnTo>
                    <a:pt x="1205" y="1528"/>
                  </a:lnTo>
                  <a:lnTo>
                    <a:pt x="1206" y="1535"/>
                  </a:lnTo>
                  <a:lnTo>
                    <a:pt x="1208" y="1541"/>
                  </a:lnTo>
                  <a:lnTo>
                    <a:pt x="1208" y="1546"/>
                  </a:lnTo>
                  <a:lnTo>
                    <a:pt x="1209" y="1552"/>
                  </a:lnTo>
                  <a:lnTo>
                    <a:pt x="1211" y="1558"/>
                  </a:lnTo>
                  <a:lnTo>
                    <a:pt x="1212" y="1564"/>
                  </a:lnTo>
                  <a:lnTo>
                    <a:pt x="1214" y="1571"/>
                  </a:lnTo>
                  <a:lnTo>
                    <a:pt x="1216" y="1579"/>
                  </a:lnTo>
                  <a:lnTo>
                    <a:pt x="1218" y="1586"/>
                  </a:lnTo>
                  <a:lnTo>
                    <a:pt x="1221" y="1594"/>
                  </a:lnTo>
                  <a:lnTo>
                    <a:pt x="1223" y="1602"/>
                  </a:lnTo>
                  <a:lnTo>
                    <a:pt x="1226" y="1609"/>
                  </a:lnTo>
                  <a:lnTo>
                    <a:pt x="1229" y="1617"/>
                  </a:lnTo>
                  <a:lnTo>
                    <a:pt x="1231" y="1624"/>
                  </a:lnTo>
                  <a:lnTo>
                    <a:pt x="1234" y="1631"/>
                  </a:lnTo>
                  <a:lnTo>
                    <a:pt x="1237" y="1637"/>
                  </a:lnTo>
                  <a:lnTo>
                    <a:pt x="1239" y="1643"/>
                  </a:lnTo>
                  <a:lnTo>
                    <a:pt x="1242" y="1649"/>
                  </a:lnTo>
                  <a:lnTo>
                    <a:pt x="1244" y="1654"/>
                  </a:lnTo>
                  <a:lnTo>
                    <a:pt x="1247" y="1659"/>
                  </a:lnTo>
                  <a:lnTo>
                    <a:pt x="1251" y="1664"/>
                  </a:lnTo>
                  <a:lnTo>
                    <a:pt x="1255" y="1669"/>
                  </a:lnTo>
                  <a:lnTo>
                    <a:pt x="1261" y="1675"/>
                  </a:lnTo>
                  <a:lnTo>
                    <a:pt x="1267" y="1680"/>
                  </a:lnTo>
                  <a:lnTo>
                    <a:pt x="1273" y="1686"/>
                  </a:lnTo>
                  <a:lnTo>
                    <a:pt x="1280" y="1692"/>
                  </a:lnTo>
                  <a:lnTo>
                    <a:pt x="1287" y="1697"/>
                  </a:lnTo>
                  <a:lnTo>
                    <a:pt x="1294" y="1703"/>
                  </a:lnTo>
                  <a:lnTo>
                    <a:pt x="1301" y="1708"/>
                  </a:lnTo>
                  <a:lnTo>
                    <a:pt x="1308" y="1712"/>
                  </a:lnTo>
                  <a:lnTo>
                    <a:pt x="1315" y="1716"/>
                  </a:lnTo>
                  <a:lnTo>
                    <a:pt x="1321" y="1720"/>
                  </a:lnTo>
                  <a:lnTo>
                    <a:pt x="1327" y="1722"/>
                  </a:lnTo>
                  <a:lnTo>
                    <a:pt x="1332" y="1724"/>
                  </a:lnTo>
                  <a:lnTo>
                    <a:pt x="1336" y="1726"/>
                  </a:lnTo>
                  <a:lnTo>
                    <a:pt x="1339" y="1726"/>
                  </a:lnTo>
                  <a:lnTo>
                    <a:pt x="1343" y="1727"/>
                  </a:lnTo>
                  <a:lnTo>
                    <a:pt x="1346" y="1727"/>
                  </a:lnTo>
                  <a:lnTo>
                    <a:pt x="1349" y="1728"/>
                  </a:lnTo>
                  <a:lnTo>
                    <a:pt x="1352" y="1728"/>
                  </a:lnTo>
                  <a:lnTo>
                    <a:pt x="1354" y="1728"/>
                  </a:lnTo>
                  <a:lnTo>
                    <a:pt x="1356" y="1728"/>
                  </a:lnTo>
                  <a:lnTo>
                    <a:pt x="1359" y="1727"/>
                  </a:lnTo>
                  <a:lnTo>
                    <a:pt x="1361" y="1727"/>
                  </a:lnTo>
                  <a:lnTo>
                    <a:pt x="1363" y="1726"/>
                  </a:lnTo>
                  <a:lnTo>
                    <a:pt x="1365" y="1724"/>
                  </a:lnTo>
                  <a:lnTo>
                    <a:pt x="1367" y="1723"/>
                  </a:lnTo>
                  <a:lnTo>
                    <a:pt x="1369" y="1721"/>
                  </a:lnTo>
                  <a:lnTo>
                    <a:pt x="1371" y="1719"/>
                  </a:lnTo>
                  <a:lnTo>
                    <a:pt x="1374" y="1717"/>
                  </a:lnTo>
                  <a:lnTo>
                    <a:pt x="1376" y="1714"/>
                  </a:lnTo>
                  <a:lnTo>
                    <a:pt x="1378" y="1711"/>
                  </a:lnTo>
                  <a:lnTo>
                    <a:pt x="1380" y="1706"/>
                  </a:lnTo>
                  <a:lnTo>
                    <a:pt x="1382" y="1702"/>
                  </a:lnTo>
                  <a:lnTo>
                    <a:pt x="1383" y="1697"/>
                  </a:lnTo>
                  <a:lnTo>
                    <a:pt x="1385" y="1691"/>
                  </a:lnTo>
                  <a:lnTo>
                    <a:pt x="1386" y="1685"/>
                  </a:lnTo>
                  <a:lnTo>
                    <a:pt x="1387" y="1679"/>
                  </a:lnTo>
                  <a:lnTo>
                    <a:pt x="1388" y="1672"/>
                  </a:lnTo>
                  <a:lnTo>
                    <a:pt x="1388" y="1666"/>
                  </a:lnTo>
                  <a:lnTo>
                    <a:pt x="1389" y="1659"/>
                  </a:lnTo>
                  <a:lnTo>
                    <a:pt x="1389" y="1652"/>
                  </a:lnTo>
                  <a:lnTo>
                    <a:pt x="1389" y="1646"/>
                  </a:lnTo>
                  <a:lnTo>
                    <a:pt x="1389" y="1639"/>
                  </a:lnTo>
                  <a:lnTo>
                    <a:pt x="1389" y="1633"/>
                  </a:lnTo>
                  <a:lnTo>
                    <a:pt x="1388" y="1627"/>
                  </a:lnTo>
                  <a:lnTo>
                    <a:pt x="1388" y="1622"/>
                  </a:lnTo>
                  <a:lnTo>
                    <a:pt x="1387" y="1616"/>
                  </a:lnTo>
                  <a:lnTo>
                    <a:pt x="1386" y="1611"/>
                  </a:lnTo>
                  <a:lnTo>
                    <a:pt x="1384" y="1605"/>
                  </a:lnTo>
                  <a:lnTo>
                    <a:pt x="1383" y="1599"/>
                  </a:lnTo>
                  <a:lnTo>
                    <a:pt x="1381" y="1593"/>
                  </a:lnTo>
                  <a:lnTo>
                    <a:pt x="1380" y="1587"/>
                  </a:lnTo>
                  <a:lnTo>
                    <a:pt x="1378" y="1581"/>
                  </a:lnTo>
                  <a:lnTo>
                    <a:pt x="1376" y="1575"/>
                  </a:lnTo>
                  <a:lnTo>
                    <a:pt x="1375" y="1570"/>
                  </a:lnTo>
                  <a:lnTo>
                    <a:pt x="1373" y="1565"/>
                  </a:lnTo>
                  <a:lnTo>
                    <a:pt x="1372" y="1561"/>
                  </a:lnTo>
                  <a:lnTo>
                    <a:pt x="1370" y="1557"/>
                  </a:lnTo>
                  <a:lnTo>
                    <a:pt x="1369" y="1554"/>
                  </a:lnTo>
                  <a:lnTo>
                    <a:pt x="1368" y="1552"/>
                  </a:lnTo>
                  <a:lnTo>
                    <a:pt x="1368" y="1551"/>
                  </a:lnTo>
                  <a:lnTo>
                    <a:pt x="1368" y="1550"/>
                  </a:lnTo>
                  <a:lnTo>
                    <a:pt x="1368" y="1551"/>
                  </a:lnTo>
                  <a:lnTo>
                    <a:pt x="1370" y="1552"/>
                  </a:lnTo>
                  <a:lnTo>
                    <a:pt x="1371" y="1553"/>
                  </a:lnTo>
                  <a:lnTo>
                    <a:pt x="1373" y="1554"/>
                  </a:lnTo>
                  <a:lnTo>
                    <a:pt x="1375" y="1556"/>
                  </a:lnTo>
                  <a:lnTo>
                    <a:pt x="1377" y="1558"/>
                  </a:lnTo>
                  <a:lnTo>
                    <a:pt x="1379" y="1560"/>
                  </a:lnTo>
                  <a:lnTo>
                    <a:pt x="1381" y="1562"/>
                  </a:lnTo>
                  <a:lnTo>
                    <a:pt x="1383" y="1565"/>
                  </a:lnTo>
                  <a:lnTo>
                    <a:pt x="1386" y="1568"/>
                  </a:lnTo>
                  <a:lnTo>
                    <a:pt x="1388" y="1570"/>
                  </a:lnTo>
                  <a:lnTo>
                    <a:pt x="1390" y="1573"/>
                  </a:lnTo>
                  <a:lnTo>
                    <a:pt x="1392" y="1576"/>
                  </a:lnTo>
                  <a:lnTo>
                    <a:pt x="1394" y="1579"/>
                  </a:lnTo>
                  <a:lnTo>
                    <a:pt x="1396" y="1582"/>
                  </a:lnTo>
                  <a:lnTo>
                    <a:pt x="1397" y="1585"/>
                  </a:lnTo>
                  <a:lnTo>
                    <a:pt x="1398" y="1588"/>
                  </a:lnTo>
                  <a:lnTo>
                    <a:pt x="1398" y="1592"/>
                  </a:lnTo>
                  <a:lnTo>
                    <a:pt x="1399" y="1596"/>
                  </a:lnTo>
                  <a:lnTo>
                    <a:pt x="1399" y="1599"/>
                  </a:lnTo>
                  <a:lnTo>
                    <a:pt x="1399" y="1603"/>
                  </a:lnTo>
                  <a:lnTo>
                    <a:pt x="1398" y="1607"/>
                  </a:lnTo>
                  <a:lnTo>
                    <a:pt x="1398" y="1610"/>
                  </a:lnTo>
                  <a:lnTo>
                    <a:pt x="1398" y="1614"/>
                  </a:lnTo>
                  <a:lnTo>
                    <a:pt x="1398" y="1617"/>
                  </a:lnTo>
                  <a:lnTo>
                    <a:pt x="1398" y="1620"/>
                  </a:lnTo>
                  <a:lnTo>
                    <a:pt x="1398" y="1623"/>
                  </a:lnTo>
                  <a:lnTo>
                    <a:pt x="1399" y="1625"/>
                  </a:lnTo>
                  <a:lnTo>
                    <a:pt x="1400" y="1627"/>
                  </a:lnTo>
                  <a:lnTo>
                    <a:pt x="1402" y="1629"/>
                  </a:lnTo>
                  <a:lnTo>
                    <a:pt x="1404" y="1630"/>
                  </a:lnTo>
                  <a:lnTo>
                    <a:pt x="1406" y="1630"/>
                  </a:lnTo>
                  <a:lnTo>
                    <a:pt x="1408" y="1629"/>
                  </a:lnTo>
                  <a:lnTo>
                    <a:pt x="1411" y="1628"/>
                  </a:lnTo>
                  <a:lnTo>
                    <a:pt x="1414" y="1626"/>
                  </a:lnTo>
                  <a:lnTo>
                    <a:pt x="1416" y="1624"/>
                  </a:lnTo>
                  <a:lnTo>
                    <a:pt x="1419" y="1621"/>
                  </a:lnTo>
                  <a:lnTo>
                    <a:pt x="1421" y="1617"/>
                  </a:lnTo>
                  <a:lnTo>
                    <a:pt x="1424" y="1613"/>
                  </a:lnTo>
                  <a:lnTo>
                    <a:pt x="1426" y="1609"/>
                  </a:lnTo>
                  <a:lnTo>
                    <a:pt x="1428" y="1605"/>
                  </a:lnTo>
                  <a:lnTo>
                    <a:pt x="1429" y="1601"/>
                  </a:lnTo>
                  <a:lnTo>
                    <a:pt x="1431" y="1597"/>
                  </a:lnTo>
                  <a:lnTo>
                    <a:pt x="1431" y="1593"/>
                  </a:lnTo>
                  <a:lnTo>
                    <a:pt x="1432" y="1589"/>
                  </a:lnTo>
                  <a:lnTo>
                    <a:pt x="1432" y="1585"/>
                  </a:lnTo>
                  <a:lnTo>
                    <a:pt x="1432" y="1582"/>
                  </a:lnTo>
                  <a:lnTo>
                    <a:pt x="1431" y="1578"/>
                  </a:lnTo>
                  <a:lnTo>
                    <a:pt x="1429" y="1574"/>
                  </a:lnTo>
                  <a:lnTo>
                    <a:pt x="1427" y="1570"/>
                  </a:lnTo>
                  <a:lnTo>
                    <a:pt x="1424" y="1564"/>
                  </a:lnTo>
                  <a:lnTo>
                    <a:pt x="1422" y="1558"/>
                  </a:lnTo>
                  <a:lnTo>
                    <a:pt x="1418" y="1552"/>
                  </a:lnTo>
                  <a:lnTo>
                    <a:pt x="1415" y="1546"/>
                  </a:lnTo>
                  <a:lnTo>
                    <a:pt x="1411" y="1539"/>
                  </a:lnTo>
                  <a:lnTo>
                    <a:pt x="1407" y="1533"/>
                  </a:lnTo>
                  <a:lnTo>
                    <a:pt x="1403" y="1526"/>
                  </a:lnTo>
                  <a:lnTo>
                    <a:pt x="1398" y="1520"/>
                  </a:lnTo>
                  <a:lnTo>
                    <a:pt x="1394" y="1514"/>
                  </a:lnTo>
                  <a:lnTo>
                    <a:pt x="1389" y="1508"/>
                  </a:lnTo>
                  <a:lnTo>
                    <a:pt x="1385" y="1503"/>
                  </a:lnTo>
                  <a:lnTo>
                    <a:pt x="1380" y="1498"/>
                  </a:lnTo>
                  <a:lnTo>
                    <a:pt x="1376" y="1494"/>
                  </a:lnTo>
                  <a:lnTo>
                    <a:pt x="1371" y="1490"/>
                  </a:lnTo>
                  <a:lnTo>
                    <a:pt x="1366" y="1485"/>
                  </a:lnTo>
                  <a:lnTo>
                    <a:pt x="1361" y="1480"/>
                  </a:lnTo>
                  <a:lnTo>
                    <a:pt x="1355" y="1475"/>
                  </a:lnTo>
                  <a:lnTo>
                    <a:pt x="1350" y="1469"/>
                  </a:lnTo>
                  <a:lnTo>
                    <a:pt x="1344" y="1462"/>
                  </a:lnTo>
                  <a:lnTo>
                    <a:pt x="1339" y="1456"/>
                  </a:lnTo>
                  <a:lnTo>
                    <a:pt x="1333" y="1449"/>
                  </a:lnTo>
                  <a:lnTo>
                    <a:pt x="1327" y="1442"/>
                  </a:lnTo>
                  <a:lnTo>
                    <a:pt x="1322" y="1436"/>
                  </a:lnTo>
                  <a:lnTo>
                    <a:pt x="1317" y="1429"/>
                  </a:lnTo>
                  <a:lnTo>
                    <a:pt x="1312" y="1422"/>
                  </a:lnTo>
                  <a:lnTo>
                    <a:pt x="1307" y="1416"/>
                  </a:lnTo>
                  <a:lnTo>
                    <a:pt x="1303" y="1409"/>
                  </a:lnTo>
                  <a:lnTo>
                    <a:pt x="1299" y="1404"/>
                  </a:lnTo>
                  <a:lnTo>
                    <a:pt x="1296" y="1398"/>
                  </a:lnTo>
                  <a:lnTo>
                    <a:pt x="1293" y="1391"/>
                  </a:lnTo>
                  <a:lnTo>
                    <a:pt x="1289" y="1381"/>
                  </a:lnTo>
                  <a:lnTo>
                    <a:pt x="1284" y="1368"/>
                  </a:lnTo>
                  <a:lnTo>
                    <a:pt x="1280" y="1353"/>
                  </a:lnTo>
                  <a:lnTo>
                    <a:pt x="1275" y="1335"/>
                  </a:lnTo>
                  <a:lnTo>
                    <a:pt x="1269" y="1316"/>
                  </a:lnTo>
                  <a:lnTo>
                    <a:pt x="1264" y="1297"/>
                  </a:lnTo>
                  <a:lnTo>
                    <a:pt x="1258" y="1276"/>
                  </a:lnTo>
                  <a:lnTo>
                    <a:pt x="1253" y="1255"/>
                  </a:lnTo>
                  <a:lnTo>
                    <a:pt x="1247" y="1234"/>
                  </a:lnTo>
                  <a:lnTo>
                    <a:pt x="1242" y="1214"/>
                  </a:lnTo>
                  <a:lnTo>
                    <a:pt x="1237" y="1195"/>
                  </a:lnTo>
                  <a:lnTo>
                    <a:pt x="1232" y="1178"/>
                  </a:lnTo>
                  <a:lnTo>
                    <a:pt x="1227" y="1162"/>
                  </a:lnTo>
                  <a:lnTo>
                    <a:pt x="1224" y="1149"/>
                  </a:lnTo>
                  <a:lnTo>
                    <a:pt x="1220" y="1139"/>
                  </a:lnTo>
                  <a:lnTo>
                    <a:pt x="1220" y="1137"/>
                  </a:lnTo>
                  <a:lnTo>
                    <a:pt x="1219" y="1135"/>
                  </a:lnTo>
                  <a:lnTo>
                    <a:pt x="1217" y="1131"/>
                  </a:lnTo>
                  <a:lnTo>
                    <a:pt x="1215" y="1125"/>
                  </a:lnTo>
                  <a:lnTo>
                    <a:pt x="1212" y="1119"/>
                  </a:lnTo>
                  <a:lnTo>
                    <a:pt x="1208" y="1111"/>
                  </a:lnTo>
                  <a:lnTo>
                    <a:pt x="1205" y="1103"/>
                  </a:lnTo>
                  <a:lnTo>
                    <a:pt x="1201" y="1095"/>
                  </a:lnTo>
                  <a:lnTo>
                    <a:pt x="1198" y="1086"/>
                  </a:lnTo>
                  <a:lnTo>
                    <a:pt x="1194" y="1077"/>
                  </a:lnTo>
                  <a:lnTo>
                    <a:pt x="1190" y="1069"/>
                  </a:lnTo>
                  <a:lnTo>
                    <a:pt x="1187" y="1061"/>
                  </a:lnTo>
                  <a:lnTo>
                    <a:pt x="1184" y="1054"/>
                  </a:lnTo>
                  <a:lnTo>
                    <a:pt x="1181" y="1048"/>
                  </a:lnTo>
                  <a:lnTo>
                    <a:pt x="1178" y="1043"/>
                  </a:lnTo>
                  <a:lnTo>
                    <a:pt x="1177" y="1039"/>
                  </a:lnTo>
                  <a:lnTo>
                    <a:pt x="1175" y="1036"/>
                  </a:lnTo>
                  <a:lnTo>
                    <a:pt x="1173" y="1032"/>
                  </a:lnTo>
                  <a:lnTo>
                    <a:pt x="1171" y="1029"/>
                  </a:lnTo>
                  <a:lnTo>
                    <a:pt x="1169" y="1025"/>
                  </a:lnTo>
                  <a:lnTo>
                    <a:pt x="1167" y="1022"/>
                  </a:lnTo>
                  <a:lnTo>
                    <a:pt x="1165" y="1018"/>
                  </a:lnTo>
                  <a:lnTo>
                    <a:pt x="1163" y="1014"/>
                  </a:lnTo>
                  <a:lnTo>
                    <a:pt x="1161" y="1009"/>
                  </a:lnTo>
                  <a:lnTo>
                    <a:pt x="1160" y="1005"/>
                  </a:lnTo>
                  <a:lnTo>
                    <a:pt x="1158" y="1001"/>
                  </a:lnTo>
                  <a:lnTo>
                    <a:pt x="1156" y="997"/>
                  </a:lnTo>
                  <a:lnTo>
                    <a:pt x="1155" y="992"/>
                  </a:lnTo>
                  <a:lnTo>
                    <a:pt x="1154" y="988"/>
                  </a:lnTo>
                  <a:lnTo>
                    <a:pt x="1153" y="984"/>
                  </a:lnTo>
                  <a:lnTo>
                    <a:pt x="1153" y="979"/>
                  </a:lnTo>
                  <a:lnTo>
                    <a:pt x="1153" y="975"/>
                  </a:lnTo>
                  <a:lnTo>
                    <a:pt x="1152" y="969"/>
                  </a:lnTo>
                  <a:lnTo>
                    <a:pt x="1152" y="961"/>
                  </a:lnTo>
                  <a:lnTo>
                    <a:pt x="1151" y="950"/>
                  </a:lnTo>
                  <a:lnTo>
                    <a:pt x="1151" y="938"/>
                  </a:lnTo>
                  <a:lnTo>
                    <a:pt x="1150" y="924"/>
                  </a:lnTo>
                  <a:lnTo>
                    <a:pt x="1149" y="910"/>
                  </a:lnTo>
                  <a:lnTo>
                    <a:pt x="1148" y="895"/>
                  </a:lnTo>
                  <a:lnTo>
                    <a:pt x="1146" y="879"/>
                  </a:lnTo>
                  <a:lnTo>
                    <a:pt x="1145" y="864"/>
                  </a:lnTo>
                  <a:lnTo>
                    <a:pt x="1144" y="849"/>
                  </a:lnTo>
                  <a:lnTo>
                    <a:pt x="1143" y="834"/>
                  </a:lnTo>
                  <a:lnTo>
                    <a:pt x="1142" y="821"/>
                  </a:lnTo>
                  <a:lnTo>
                    <a:pt x="1142" y="809"/>
                  </a:lnTo>
                  <a:lnTo>
                    <a:pt x="1141" y="800"/>
                  </a:lnTo>
                  <a:lnTo>
                    <a:pt x="1141" y="792"/>
                  </a:lnTo>
                  <a:lnTo>
                    <a:pt x="1141" y="787"/>
                  </a:lnTo>
                  <a:lnTo>
                    <a:pt x="1141" y="782"/>
                  </a:lnTo>
                  <a:lnTo>
                    <a:pt x="1141" y="777"/>
                  </a:lnTo>
                  <a:lnTo>
                    <a:pt x="1142" y="770"/>
                  </a:lnTo>
                  <a:lnTo>
                    <a:pt x="1142" y="762"/>
                  </a:lnTo>
                  <a:lnTo>
                    <a:pt x="1143" y="754"/>
                  </a:lnTo>
                  <a:lnTo>
                    <a:pt x="1144" y="744"/>
                  </a:lnTo>
                  <a:lnTo>
                    <a:pt x="1145" y="735"/>
                  </a:lnTo>
                  <a:lnTo>
                    <a:pt x="1146" y="724"/>
                  </a:lnTo>
                  <a:lnTo>
                    <a:pt x="1146" y="714"/>
                  </a:lnTo>
                  <a:lnTo>
                    <a:pt x="1147" y="704"/>
                  </a:lnTo>
                  <a:lnTo>
                    <a:pt x="1147" y="693"/>
                  </a:lnTo>
                  <a:lnTo>
                    <a:pt x="1147" y="683"/>
                  </a:lnTo>
                  <a:lnTo>
                    <a:pt x="1147" y="673"/>
                  </a:lnTo>
                  <a:lnTo>
                    <a:pt x="1147" y="664"/>
                  </a:lnTo>
                  <a:lnTo>
                    <a:pt x="1146" y="655"/>
                  </a:lnTo>
                  <a:lnTo>
                    <a:pt x="1145" y="647"/>
                  </a:lnTo>
                  <a:lnTo>
                    <a:pt x="1143" y="639"/>
                  </a:lnTo>
                  <a:lnTo>
                    <a:pt x="1140" y="631"/>
                  </a:lnTo>
                  <a:lnTo>
                    <a:pt x="1136" y="622"/>
                  </a:lnTo>
                  <a:lnTo>
                    <a:pt x="1131" y="612"/>
                  </a:lnTo>
                  <a:lnTo>
                    <a:pt x="1126" y="603"/>
                  </a:lnTo>
                  <a:lnTo>
                    <a:pt x="1120" y="593"/>
                  </a:lnTo>
                  <a:lnTo>
                    <a:pt x="1114" y="584"/>
                  </a:lnTo>
                  <a:lnTo>
                    <a:pt x="1107" y="574"/>
                  </a:lnTo>
                  <a:lnTo>
                    <a:pt x="1100" y="565"/>
                  </a:lnTo>
                  <a:lnTo>
                    <a:pt x="1094" y="556"/>
                  </a:lnTo>
                  <a:lnTo>
                    <a:pt x="1087" y="548"/>
                  </a:lnTo>
                  <a:lnTo>
                    <a:pt x="1081" y="540"/>
                  </a:lnTo>
                  <a:lnTo>
                    <a:pt x="1075" y="534"/>
                  </a:lnTo>
                  <a:lnTo>
                    <a:pt x="1070" y="528"/>
                  </a:lnTo>
                  <a:lnTo>
                    <a:pt x="1065" y="523"/>
                  </a:lnTo>
                  <a:lnTo>
                    <a:pt x="1061" y="519"/>
                  </a:lnTo>
                  <a:lnTo>
                    <a:pt x="1056" y="516"/>
                  </a:lnTo>
                  <a:lnTo>
                    <a:pt x="1050" y="513"/>
                  </a:lnTo>
                  <a:lnTo>
                    <a:pt x="1042" y="509"/>
                  </a:lnTo>
                  <a:lnTo>
                    <a:pt x="1033" y="505"/>
                  </a:lnTo>
                  <a:lnTo>
                    <a:pt x="1024" y="502"/>
                  </a:lnTo>
                  <a:lnTo>
                    <a:pt x="1013" y="498"/>
                  </a:lnTo>
                  <a:lnTo>
                    <a:pt x="1002" y="494"/>
                  </a:lnTo>
                  <a:lnTo>
                    <a:pt x="991" y="490"/>
                  </a:lnTo>
                  <a:lnTo>
                    <a:pt x="980" y="486"/>
                  </a:lnTo>
                  <a:lnTo>
                    <a:pt x="969" y="482"/>
                  </a:lnTo>
                  <a:lnTo>
                    <a:pt x="958" y="478"/>
                  </a:lnTo>
                  <a:lnTo>
                    <a:pt x="949" y="475"/>
                  </a:lnTo>
                  <a:lnTo>
                    <a:pt x="940" y="471"/>
                  </a:lnTo>
                  <a:lnTo>
                    <a:pt x="932" y="468"/>
                  </a:lnTo>
                  <a:lnTo>
                    <a:pt x="926" y="466"/>
                  </a:lnTo>
                  <a:lnTo>
                    <a:pt x="921" y="463"/>
                  </a:lnTo>
                  <a:lnTo>
                    <a:pt x="917" y="461"/>
                  </a:lnTo>
                  <a:lnTo>
                    <a:pt x="913" y="459"/>
                  </a:lnTo>
                  <a:lnTo>
                    <a:pt x="908" y="456"/>
                  </a:lnTo>
                  <a:lnTo>
                    <a:pt x="903" y="454"/>
                  </a:lnTo>
                  <a:lnTo>
                    <a:pt x="897" y="451"/>
                  </a:lnTo>
                  <a:lnTo>
                    <a:pt x="892" y="448"/>
                  </a:lnTo>
                  <a:lnTo>
                    <a:pt x="887" y="446"/>
                  </a:lnTo>
                  <a:lnTo>
                    <a:pt x="881" y="443"/>
                  </a:lnTo>
                  <a:lnTo>
                    <a:pt x="876" y="440"/>
                  </a:lnTo>
                  <a:lnTo>
                    <a:pt x="871" y="437"/>
                  </a:lnTo>
                  <a:lnTo>
                    <a:pt x="866" y="434"/>
                  </a:lnTo>
                  <a:lnTo>
                    <a:pt x="861" y="431"/>
                  </a:lnTo>
                  <a:lnTo>
                    <a:pt x="858" y="428"/>
                  </a:lnTo>
                  <a:lnTo>
                    <a:pt x="854" y="425"/>
                  </a:lnTo>
                  <a:lnTo>
                    <a:pt x="851" y="422"/>
                  </a:lnTo>
                  <a:lnTo>
                    <a:pt x="850" y="419"/>
                  </a:lnTo>
                  <a:lnTo>
                    <a:pt x="848" y="416"/>
                  </a:lnTo>
                  <a:lnTo>
                    <a:pt x="846" y="413"/>
                  </a:lnTo>
                  <a:lnTo>
                    <a:pt x="844" y="409"/>
                  </a:lnTo>
                  <a:lnTo>
                    <a:pt x="842" y="405"/>
                  </a:lnTo>
                  <a:lnTo>
                    <a:pt x="840" y="402"/>
                  </a:lnTo>
                  <a:lnTo>
                    <a:pt x="837" y="397"/>
                  </a:lnTo>
                  <a:lnTo>
                    <a:pt x="835" y="393"/>
                  </a:lnTo>
                  <a:lnTo>
                    <a:pt x="833" y="389"/>
                  </a:lnTo>
                  <a:lnTo>
                    <a:pt x="831" y="385"/>
                  </a:lnTo>
                  <a:lnTo>
                    <a:pt x="829" y="380"/>
                  </a:lnTo>
                  <a:lnTo>
                    <a:pt x="827" y="376"/>
                  </a:lnTo>
                  <a:lnTo>
                    <a:pt x="825" y="372"/>
                  </a:lnTo>
                  <a:lnTo>
                    <a:pt x="824" y="367"/>
                  </a:lnTo>
                  <a:lnTo>
                    <a:pt x="823" y="363"/>
                  </a:lnTo>
                  <a:lnTo>
                    <a:pt x="822" y="359"/>
                  </a:lnTo>
                  <a:lnTo>
                    <a:pt x="822" y="355"/>
                  </a:lnTo>
                  <a:lnTo>
                    <a:pt x="822" y="352"/>
                  </a:lnTo>
                  <a:lnTo>
                    <a:pt x="822" y="348"/>
                  </a:lnTo>
                  <a:lnTo>
                    <a:pt x="823" y="344"/>
                  </a:lnTo>
                  <a:lnTo>
                    <a:pt x="825" y="340"/>
                  </a:lnTo>
                  <a:lnTo>
                    <a:pt x="826" y="336"/>
                  </a:lnTo>
                  <a:lnTo>
                    <a:pt x="828" y="332"/>
                  </a:lnTo>
                  <a:lnTo>
                    <a:pt x="830" y="328"/>
                  </a:lnTo>
                  <a:lnTo>
                    <a:pt x="832" y="324"/>
                  </a:lnTo>
                  <a:lnTo>
                    <a:pt x="834" y="321"/>
                  </a:lnTo>
                  <a:lnTo>
                    <a:pt x="837" y="317"/>
                  </a:lnTo>
                  <a:lnTo>
                    <a:pt x="840" y="313"/>
                  </a:lnTo>
                  <a:lnTo>
                    <a:pt x="843" y="310"/>
                  </a:lnTo>
                  <a:lnTo>
                    <a:pt x="846" y="306"/>
                  </a:lnTo>
                  <a:lnTo>
                    <a:pt x="849" y="303"/>
                  </a:lnTo>
                  <a:lnTo>
                    <a:pt x="853" y="300"/>
                  </a:lnTo>
                  <a:lnTo>
                    <a:pt x="857" y="297"/>
                  </a:lnTo>
                  <a:lnTo>
                    <a:pt x="860" y="294"/>
                  </a:lnTo>
                  <a:lnTo>
                    <a:pt x="862" y="291"/>
                  </a:lnTo>
                  <a:lnTo>
                    <a:pt x="865" y="287"/>
                  </a:lnTo>
                  <a:lnTo>
                    <a:pt x="867" y="283"/>
                  </a:lnTo>
                  <a:lnTo>
                    <a:pt x="869" y="279"/>
                  </a:lnTo>
                  <a:lnTo>
                    <a:pt x="871" y="274"/>
                  </a:lnTo>
                  <a:lnTo>
                    <a:pt x="872" y="269"/>
                  </a:lnTo>
                  <a:lnTo>
                    <a:pt x="874" y="264"/>
                  </a:lnTo>
                  <a:lnTo>
                    <a:pt x="875" y="259"/>
                  </a:lnTo>
                  <a:lnTo>
                    <a:pt x="876" y="253"/>
                  </a:lnTo>
                  <a:lnTo>
                    <a:pt x="877" y="247"/>
                  </a:lnTo>
                  <a:lnTo>
                    <a:pt x="878" y="241"/>
                  </a:lnTo>
                  <a:lnTo>
                    <a:pt x="878" y="236"/>
                  </a:lnTo>
                  <a:lnTo>
                    <a:pt x="879" y="229"/>
                  </a:lnTo>
                  <a:lnTo>
                    <a:pt x="879" y="224"/>
                  </a:lnTo>
                  <a:lnTo>
                    <a:pt x="879" y="218"/>
                  </a:lnTo>
                  <a:lnTo>
                    <a:pt x="879" y="216"/>
                  </a:lnTo>
                  <a:lnTo>
                    <a:pt x="880" y="215"/>
                  </a:lnTo>
                  <a:lnTo>
                    <a:pt x="880" y="213"/>
                  </a:lnTo>
                  <a:lnTo>
                    <a:pt x="881" y="211"/>
                  </a:lnTo>
                  <a:lnTo>
                    <a:pt x="881" y="209"/>
                  </a:lnTo>
                  <a:lnTo>
                    <a:pt x="882" y="208"/>
                  </a:lnTo>
                  <a:lnTo>
                    <a:pt x="883" y="206"/>
                  </a:lnTo>
                  <a:lnTo>
                    <a:pt x="884" y="204"/>
                  </a:lnTo>
                  <a:lnTo>
                    <a:pt x="884" y="202"/>
                  </a:lnTo>
                  <a:lnTo>
                    <a:pt x="885" y="200"/>
                  </a:lnTo>
                  <a:lnTo>
                    <a:pt x="886" y="199"/>
                  </a:lnTo>
                  <a:lnTo>
                    <a:pt x="887" y="197"/>
                  </a:lnTo>
                  <a:lnTo>
                    <a:pt x="887" y="195"/>
                  </a:lnTo>
                  <a:lnTo>
                    <a:pt x="888" y="194"/>
                  </a:lnTo>
                  <a:lnTo>
                    <a:pt x="888" y="193"/>
                  </a:lnTo>
                  <a:lnTo>
                    <a:pt x="889" y="192"/>
                  </a:lnTo>
                  <a:lnTo>
                    <a:pt x="889" y="190"/>
                  </a:lnTo>
                  <a:lnTo>
                    <a:pt x="889" y="189"/>
                  </a:lnTo>
                  <a:lnTo>
                    <a:pt x="889" y="187"/>
                  </a:lnTo>
                  <a:lnTo>
                    <a:pt x="889" y="184"/>
                  </a:lnTo>
                  <a:lnTo>
                    <a:pt x="890" y="182"/>
                  </a:lnTo>
                  <a:lnTo>
                    <a:pt x="890" y="179"/>
                  </a:lnTo>
                  <a:lnTo>
                    <a:pt x="890" y="176"/>
                  </a:lnTo>
                  <a:lnTo>
                    <a:pt x="890" y="173"/>
                  </a:lnTo>
                  <a:lnTo>
                    <a:pt x="891" y="169"/>
                  </a:lnTo>
                  <a:lnTo>
                    <a:pt x="891" y="166"/>
                  </a:lnTo>
                  <a:lnTo>
                    <a:pt x="891" y="163"/>
                  </a:lnTo>
                  <a:lnTo>
                    <a:pt x="891" y="160"/>
                  </a:lnTo>
                  <a:lnTo>
                    <a:pt x="891" y="157"/>
                  </a:lnTo>
                  <a:lnTo>
                    <a:pt x="891" y="154"/>
                  </a:lnTo>
                  <a:lnTo>
                    <a:pt x="891" y="151"/>
                  </a:lnTo>
                  <a:lnTo>
                    <a:pt x="891" y="149"/>
                  </a:lnTo>
                  <a:lnTo>
                    <a:pt x="891" y="148"/>
                  </a:lnTo>
                  <a:lnTo>
                    <a:pt x="890" y="148"/>
                  </a:lnTo>
                  <a:lnTo>
                    <a:pt x="889" y="147"/>
                  </a:lnTo>
                  <a:lnTo>
                    <a:pt x="888" y="147"/>
                  </a:lnTo>
                  <a:lnTo>
                    <a:pt x="887" y="147"/>
                  </a:lnTo>
                  <a:lnTo>
                    <a:pt x="886" y="147"/>
                  </a:lnTo>
                  <a:lnTo>
                    <a:pt x="885" y="147"/>
                  </a:lnTo>
                  <a:lnTo>
                    <a:pt x="884" y="147"/>
                  </a:lnTo>
                  <a:lnTo>
                    <a:pt x="884" y="146"/>
                  </a:lnTo>
                  <a:lnTo>
                    <a:pt x="883" y="146"/>
                  </a:lnTo>
                  <a:lnTo>
                    <a:pt x="882" y="146"/>
                  </a:lnTo>
                  <a:lnTo>
                    <a:pt x="881" y="145"/>
                  </a:lnTo>
                  <a:lnTo>
                    <a:pt x="880" y="134"/>
                  </a:lnTo>
                  <a:lnTo>
                    <a:pt x="878" y="123"/>
                  </a:lnTo>
                  <a:lnTo>
                    <a:pt x="875" y="111"/>
                  </a:lnTo>
                  <a:lnTo>
                    <a:pt x="871" y="98"/>
                  </a:lnTo>
                  <a:lnTo>
                    <a:pt x="867" y="86"/>
                  </a:lnTo>
                  <a:lnTo>
                    <a:pt x="861" y="74"/>
                  </a:lnTo>
                  <a:lnTo>
                    <a:pt x="854" y="62"/>
                  </a:lnTo>
                  <a:lnTo>
                    <a:pt x="846" y="51"/>
                  </a:lnTo>
                  <a:lnTo>
                    <a:pt x="836" y="40"/>
                  </a:lnTo>
                  <a:lnTo>
                    <a:pt x="825" y="30"/>
                  </a:lnTo>
                  <a:lnTo>
                    <a:pt x="813" y="21"/>
                  </a:lnTo>
                  <a:lnTo>
                    <a:pt x="798" y="14"/>
                  </a:lnTo>
                  <a:lnTo>
                    <a:pt x="782" y="7"/>
                  </a:lnTo>
                  <a:lnTo>
                    <a:pt x="764" y="3"/>
                  </a:lnTo>
                  <a:lnTo>
                    <a:pt x="744" y="0"/>
                  </a:lnTo>
                  <a:lnTo>
                    <a:pt x="722" y="0"/>
                  </a:lnTo>
                  <a:lnTo>
                    <a:pt x="699" y="2"/>
                  </a:lnTo>
                  <a:lnTo>
                    <a:pt x="679" y="5"/>
                  </a:lnTo>
                  <a:lnTo>
                    <a:pt x="661" y="10"/>
                  </a:lnTo>
                  <a:lnTo>
                    <a:pt x="645" y="17"/>
                  </a:lnTo>
                  <a:lnTo>
                    <a:pt x="632" y="25"/>
                  </a:lnTo>
                  <a:lnTo>
                    <a:pt x="621" y="34"/>
                  </a:lnTo>
                  <a:lnTo>
                    <a:pt x="611" y="44"/>
                  </a:lnTo>
                  <a:lnTo>
                    <a:pt x="603" y="55"/>
                  </a:lnTo>
                  <a:lnTo>
                    <a:pt x="597" y="66"/>
                  </a:lnTo>
                  <a:lnTo>
                    <a:pt x="592" y="78"/>
                  </a:lnTo>
                  <a:lnTo>
                    <a:pt x="588" y="90"/>
                  </a:lnTo>
                  <a:lnTo>
                    <a:pt x="585" y="102"/>
                  </a:lnTo>
                  <a:lnTo>
                    <a:pt x="583" y="114"/>
                  </a:lnTo>
                  <a:lnTo>
                    <a:pt x="582" y="125"/>
                  </a:lnTo>
                  <a:lnTo>
                    <a:pt x="581" y="136"/>
                  </a:lnTo>
                  <a:lnTo>
                    <a:pt x="581" y="147"/>
                  </a:lnTo>
                  <a:lnTo>
                    <a:pt x="580" y="148"/>
                  </a:lnTo>
                  <a:lnTo>
                    <a:pt x="579" y="148"/>
                  </a:lnTo>
                  <a:lnTo>
                    <a:pt x="578" y="148"/>
                  </a:lnTo>
                  <a:lnTo>
                    <a:pt x="577" y="149"/>
                  </a:lnTo>
                  <a:lnTo>
                    <a:pt x="576" y="149"/>
                  </a:lnTo>
                  <a:lnTo>
                    <a:pt x="575" y="149"/>
                  </a:lnTo>
                  <a:lnTo>
                    <a:pt x="574" y="149"/>
                  </a:lnTo>
                  <a:lnTo>
                    <a:pt x="572" y="150"/>
                  </a:lnTo>
                  <a:lnTo>
                    <a:pt x="571" y="150"/>
                  </a:lnTo>
                  <a:lnTo>
                    <a:pt x="570" y="150"/>
                  </a:lnTo>
                  <a:lnTo>
                    <a:pt x="570" y="151"/>
                  </a:lnTo>
                  <a:lnTo>
                    <a:pt x="569" y="151"/>
                  </a:lnTo>
                  <a:lnTo>
                    <a:pt x="569" y="152"/>
                  </a:lnTo>
                  <a:lnTo>
                    <a:pt x="568" y="154"/>
                  </a:lnTo>
                  <a:lnTo>
                    <a:pt x="569" y="157"/>
                  </a:lnTo>
                  <a:lnTo>
                    <a:pt x="569" y="160"/>
                  </a:lnTo>
                  <a:lnTo>
                    <a:pt x="569" y="163"/>
                  </a:lnTo>
                  <a:lnTo>
                    <a:pt x="569" y="166"/>
                  </a:lnTo>
                  <a:lnTo>
                    <a:pt x="569" y="169"/>
                  </a:lnTo>
                  <a:lnTo>
                    <a:pt x="570" y="173"/>
                  </a:lnTo>
                  <a:lnTo>
                    <a:pt x="570" y="176"/>
                  </a:lnTo>
                  <a:lnTo>
                    <a:pt x="570" y="179"/>
                  </a:lnTo>
                  <a:lnTo>
                    <a:pt x="570" y="182"/>
                  </a:lnTo>
                  <a:lnTo>
                    <a:pt x="570" y="185"/>
                  </a:lnTo>
                  <a:lnTo>
                    <a:pt x="571" y="188"/>
                  </a:lnTo>
                  <a:lnTo>
                    <a:pt x="571" y="191"/>
                  </a:lnTo>
                  <a:lnTo>
                    <a:pt x="571" y="193"/>
                  </a:lnTo>
                  <a:lnTo>
                    <a:pt x="571" y="194"/>
                  </a:lnTo>
                  <a:lnTo>
                    <a:pt x="571" y="196"/>
                  </a:lnTo>
                  <a:lnTo>
                    <a:pt x="571" y="197"/>
                  </a:lnTo>
                  <a:lnTo>
                    <a:pt x="571" y="199"/>
                  </a:lnTo>
                  <a:lnTo>
                    <a:pt x="571" y="201"/>
                  </a:lnTo>
                  <a:lnTo>
                    <a:pt x="572" y="203"/>
                  </a:lnTo>
                  <a:lnTo>
                    <a:pt x="572" y="205"/>
                  </a:lnTo>
                  <a:lnTo>
                    <a:pt x="573" y="207"/>
                  </a:lnTo>
                  <a:lnTo>
                    <a:pt x="574" y="209"/>
                  </a:lnTo>
                  <a:lnTo>
                    <a:pt x="574" y="211"/>
                  </a:lnTo>
                  <a:lnTo>
                    <a:pt x="575" y="213"/>
                  </a:lnTo>
                  <a:lnTo>
                    <a:pt x="576" y="215"/>
                  </a:lnTo>
                  <a:lnTo>
                    <a:pt x="577" y="217"/>
                  </a:lnTo>
                  <a:lnTo>
                    <a:pt x="577" y="219"/>
                  </a:lnTo>
                  <a:lnTo>
                    <a:pt x="578" y="221"/>
                  </a:lnTo>
                  <a:lnTo>
                    <a:pt x="578" y="223"/>
                  </a:lnTo>
                  <a:lnTo>
                    <a:pt x="578" y="225"/>
                  </a:lnTo>
                  <a:lnTo>
                    <a:pt x="579" y="227"/>
                  </a:lnTo>
                  <a:lnTo>
                    <a:pt x="579" y="232"/>
                  </a:lnTo>
                  <a:lnTo>
                    <a:pt x="579" y="237"/>
                  </a:lnTo>
                  <a:lnTo>
                    <a:pt x="579" y="242"/>
                  </a:lnTo>
                  <a:lnTo>
                    <a:pt x="580" y="247"/>
                  </a:lnTo>
                  <a:lnTo>
                    <a:pt x="581" y="253"/>
                  </a:lnTo>
                  <a:lnTo>
                    <a:pt x="582" y="258"/>
                  </a:lnTo>
                  <a:lnTo>
                    <a:pt x="583" y="263"/>
                  </a:lnTo>
                  <a:lnTo>
                    <a:pt x="585" y="268"/>
                  </a:lnTo>
                  <a:lnTo>
                    <a:pt x="587" y="273"/>
                  </a:lnTo>
                  <a:lnTo>
                    <a:pt x="589" y="278"/>
                  </a:lnTo>
                  <a:lnTo>
                    <a:pt x="590" y="283"/>
                  </a:lnTo>
                  <a:lnTo>
                    <a:pt x="593" y="288"/>
                  </a:lnTo>
                  <a:lnTo>
                    <a:pt x="595" y="292"/>
                  </a:lnTo>
                  <a:lnTo>
                    <a:pt x="597" y="296"/>
                  </a:lnTo>
                  <a:lnTo>
                    <a:pt x="600" y="300"/>
                  </a:lnTo>
                  <a:lnTo>
                    <a:pt x="603" y="304"/>
                  </a:lnTo>
                  <a:lnTo>
                    <a:pt x="606" y="308"/>
                  </a:lnTo>
                  <a:lnTo>
                    <a:pt x="610" y="311"/>
                  </a:lnTo>
                  <a:lnTo>
                    <a:pt x="613" y="315"/>
                  </a:lnTo>
                  <a:lnTo>
                    <a:pt x="616" y="317"/>
                  </a:lnTo>
                  <a:lnTo>
                    <a:pt x="619" y="320"/>
                  </a:lnTo>
                  <a:lnTo>
                    <a:pt x="621" y="322"/>
                  </a:lnTo>
                  <a:lnTo>
                    <a:pt x="624" y="324"/>
                  </a:lnTo>
                  <a:lnTo>
                    <a:pt x="626" y="326"/>
                  </a:lnTo>
                  <a:lnTo>
                    <a:pt x="628" y="328"/>
                  </a:lnTo>
                  <a:lnTo>
                    <a:pt x="630" y="330"/>
                  </a:lnTo>
                  <a:lnTo>
                    <a:pt x="632" y="332"/>
                  </a:lnTo>
                  <a:lnTo>
                    <a:pt x="634" y="335"/>
                  </a:lnTo>
                  <a:lnTo>
                    <a:pt x="636" y="338"/>
                  </a:lnTo>
                  <a:lnTo>
                    <a:pt x="637" y="341"/>
                  </a:lnTo>
                  <a:lnTo>
                    <a:pt x="639" y="344"/>
                  </a:lnTo>
                  <a:lnTo>
                    <a:pt x="640" y="348"/>
                  </a:lnTo>
                  <a:lnTo>
                    <a:pt x="642" y="353"/>
                  </a:lnTo>
                  <a:lnTo>
                    <a:pt x="642" y="357"/>
                  </a:lnTo>
                  <a:lnTo>
                    <a:pt x="643" y="361"/>
                  </a:lnTo>
                  <a:lnTo>
                    <a:pt x="643" y="365"/>
                  </a:lnTo>
                  <a:lnTo>
                    <a:pt x="643" y="368"/>
                  </a:lnTo>
                  <a:lnTo>
                    <a:pt x="643" y="372"/>
                  </a:lnTo>
                  <a:lnTo>
                    <a:pt x="642" y="375"/>
                  </a:lnTo>
                  <a:lnTo>
                    <a:pt x="641" y="379"/>
                  </a:lnTo>
                  <a:lnTo>
                    <a:pt x="641" y="382"/>
                  </a:lnTo>
                  <a:lnTo>
                    <a:pt x="640" y="385"/>
                  </a:lnTo>
                  <a:lnTo>
                    <a:pt x="639" y="388"/>
                  </a:lnTo>
                  <a:lnTo>
                    <a:pt x="638" y="391"/>
                  </a:lnTo>
                  <a:lnTo>
                    <a:pt x="637" y="395"/>
                  </a:lnTo>
                  <a:lnTo>
                    <a:pt x="636" y="397"/>
                  </a:lnTo>
                  <a:lnTo>
                    <a:pt x="635" y="400"/>
                  </a:lnTo>
                  <a:lnTo>
                    <a:pt x="634" y="404"/>
                  </a:lnTo>
                  <a:lnTo>
                    <a:pt x="634" y="406"/>
                  </a:lnTo>
                  <a:lnTo>
                    <a:pt x="632" y="409"/>
                  </a:lnTo>
                  <a:lnTo>
                    <a:pt x="631" y="411"/>
                  </a:lnTo>
                  <a:lnTo>
                    <a:pt x="629" y="413"/>
                  </a:lnTo>
                  <a:lnTo>
                    <a:pt x="627" y="415"/>
                  </a:lnTo>
                  <a:lnTo>
                    <a:pt x="624" y="417"/>
                  </a:lnTo>
                  <a:lnTo>
                    <a:pt x="622" y="419"/>
                  </a:lnTo>
                  <a:lnTo>
                    <a:pt x="618" y="420"/>
                  </a:lnTo>
                  <a:lnTo>
                    <a:pt x="614" y="422"/>
                  </a:lnTo>
                  <a:lnTo>
                    <a:pt x="610" y="424"/>
                  </a:lnTo>
                  <a:lnTo>
                    <a:pt x="606" y="426"/>
                  </a:lnTo>
                  <a:lnTo>
                    <a:pt x="601" y="429"/>
                  </a:lnTo>
                  <a:lnTo>
                    <a:pt x="596" y="431"/>
                  </a:lnTo>
                  <a:lnTo>
                    <a:pt x="591" y="434"/>
                  </a:lnTo>
                  <a:lnTo>
                    <a:pt x="585" y="436"/>
                  </a:lnTo>
                  <a:lnTo>
                    <a:pt x="579" y="439"/>
                  </a:lnTo>
                </a:path>
              </a:pathLst>
            </a:custGeom>
            <a:solidFill>
              <a:schemeClr val="bg2"/>
            </a:solidFill>
            <a:ln w="12700" cap="rnd" cmpd="sng">
              <a:solidFill>
                <a:srgbClr val="000000"/>
              </a:solidFill>
              <a:prstDash val="solid"/>
              <a:round/>
              <a:headEnd type="none" w="med" len="med"/>
              <a:tailEnd type="none" w="med" len="med"/>
            </a:ln>
          </p:spPr>
          <p:txBody>
            <a:bodyPr/>
            <a:lstStyle/>
            <a:p>
              <a:endParaRPr lang="sr-Latn-RS"/>
            </a:p>
          </p:txBody>
        </p:sp>
        <p:sp>
          <p:nvSpPr>
            <p:cNvPr id="168965" name="Rectangle 5"/>
            <p:cNvSpPr>
              <a:spLocks noChangeArrowheads="1"/>
            </p:cNvSpPr>
            <p:nvPr/>
          </p:nvSpPr>
          <p:spPr bwMode="auto">
            <a:xfrm>
              <a:off x="3833" y="1609"/>
              <a:ext cx="1652"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762000"/>
              <a:r>
                <a:rPr lang="sl-SI" sz="2000" b="1">
                  <a:solidFill>
                    <a:srgbClr val="FFFF00"/>
                  </a:solidFill>
                </a:rPr>
                <a:t>КАРДИВАСКУЛАРНИ ПОРЕМЕЋАЈИ</a:t>
              </a:r>
              <a:endParaRPr lang="en-US" sz="2000" b="1">
                <a:solidFill>
                  <a:srgbClr val="FFFF00"/>
                </a:solidFill>
              </a:endParaRPr>
            </a:p>
          </p:txBody>
        </p:sp>
        <p:sp>
          <p:nvSpPr>
            <p:cNvPr id="168966" name="Freeform 6"/>
            <p:cNvSpPr>
              <a:spLocks/>
            </p:cNvSpPr>
            <p:nvPr/>
          </p:nvSpPr>
          <p:spPr bwMode="auto">
            <a:xfrm>
              <a:off x="2714" y="2084"/>
              <a:ext cx="0" cy="17"/>
            </a:xfrm>
            <a:custGeom>
              <a:avLst/>
              <a:gdLst>
                <a:gd name="T0" fmla="*/ 0 w 1"/>
                <a:gd name="T1" fmla="*/ 0 h 17"/>
                <a:gd name="T2" fmla="*/ 0 w 1"/>
                <a:gd name="T3" fmla="*/ 16 h 17"/>
                <a:gd name="T4" fmla="*/ 0 w 1"/>
                <a:gd name="T5" fmla="*/ 0 h 17"/>
                <a:gd name="T6" fmla="*/ 0 60000 65536"/>
                <a:gd name="T7" fmla="*/ 0 60000 65536"/>
                <a:gd name="T8" fmla="*/ 0 60000 65536"/>
                <a:gd name="T9" fmla="*/ 0 w 1"/>
                <a:gd name="T10" fmla="*/ 0 h 17"/>
                <a:gd name="T11" fmla="*/ 0 w 1"/>
                <a:gd name="T12" fmla="*/ 17 h 17"/>
              </a:gdLst>
              <a:ahLst/>
              <a:cxnLst>
                <a:cxn ang="T6">
                  <a:pos x="T0" y="T1"/>
                </a:cxn>
                <a:cxn ang="T7">
                  <a:pos x="T2" y="T3"/>
                </a:cxn>
                <a:cxn ang="T8">
                  <a:pos x="T4" y="T5"/>
                </a:cxn>
              </a:cxnLst>
              <a:rect l="T9" t="T10" r="T11" b="T12"/>
              <a:pathLst>
                <a:path w="1" h="17">
                  <a:moveTo>
                    <a:pt x="0" y="0"/>
                  </a:moveTo>
                  <a:lnTo>
                    <a:pt x="0" y="16"/>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67" name="Freeform 7"/>
            <p:cNvSpPr>
              <a:spLocks/>
            </p:cNvSpPr>
            <p:nvPr/>
          </p:nvSpPr>
          <p:spPr bwMode="auto">
            <a:xfrm>
              <a:off x="3115" y="1660"/>
              <a:ext cx="0" cy="17"/>
            </a:xfrm>
            <a:custGeom>
              <a:avLst/>
              <a:gdLst>
                <a:gd name="T0" fmla="*/ 0 w 1"/>
                <a:gd name="T1" fmla="*/ 16 h 17"/>
                <a:gd name="T2" fmla="*/ 0 w 1"/>
                <a:gd name="T3" fmla="*/ 0 h 17"/>
                <a:gd name="T4" fmla="*/ 0 w 1"/>
                <a:gd name="T5" fmla="*/ 16 h 17"/>
                <a:gd name="T6" fmla="*/ 0 60000 65536"/>
                <a:gd name="T7" fmla="*/ 0 60000 65536"/>
                <a:gd name="T8" fmla="*/ 0 60000 65536"/>
                <a:gd name="T9" fmla="*/ 0 w 1"/>
                <a:gd name="T10" fmla="*/ 0 h 17"/>
                <a:gd name="T11" fmla="*/ 0 w 1"/>
                <a:gd name="T12" fmla="*/ 17 h 17"/>
              </a:gdLst>
              <a:ahLst/>
              <a:cxnLst>
                <a:cxn ang="T6">
                  <a:pos x="T0" y="T1"/>
                </a:cxn>
                <a:cxn ang="T7">
                  <a:pos x="T2" y="T3"/>
                </a:cxn>
                <a:cxn ang="T8">
                  <a:pos x="T4" y="T5"/>
                </a:cxn>
              </a:cxnLst>
              <a:rect l="T9" t="T10" r="T11" b="T12"/>
              <a:pathLst>
                <a:path w="1" h="17">
                  <a:moveTo>
                    <a:pt x="0" y="16"/>
                  </a:move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68" name="Freeform 8"/>
            <p:cNvSpPr>
              <a:spLocks/>
            </p:cNvSpPr>
            <p:nvPr/>
          </p:nvSpPr>
          <p:spPr bwMode="auto">
            <a:xfrm>
              <a:off x="3072" y="1897"/>
              <a:ext cx="1" cy="17"/>
            </a:xfrm>
            <a:custGeom>
              <a:avLst/>
              <a:gdLst>
                <a:gd name="T0" fmla="*/ 0 w 1"/>
                <a:gd name="T1" fmla="*/ 0 h 17"/>
                <a:gd name="T2" fmla="*/ 0 w 1"/>
                <a:gd name="T3" fmla="*/ 16 h 17"/>
                <a:gd name="T4" fmla="*/ 0 w 1"/>
                <a:gd name="T5" fmla="*/ 8 h 17"/>
                <a:gd name="T6" fmla="*/ 0 w 1"/>
                <a:gd name="T7" fmla="*/ 0 h 17"/>
                <a:gd name="T8" fmla="*/ 0 w 1"/>
                <a:gd name="T9" fmla="*/ 8 h 17"/>
                <a:gd name="T10" fmla="*/ 0 w 1"/>
                <a:gd name="T11" fmla="*/ 0 h 17"/>
                <a:gd name="T12" fmla="*/ 0 60000 65536"/>
                <a:gd name="T13" fmla="*/ 0 60000 65536"/>
                <a:gd name="T14" fmla="*/ 0 60000 65536"/>
                <a:gd name="T15" fmla="*/ 0 60000 65536"/>
                <a:gd name="T16" fmla="*/ 0 60000 65536"/>
                <a:gd name="T17" fmla="*/ 0 60000 65536"/>
                <a:gd name="T18" fmla="*/ 0 w 1"/>
                <a:gd name="T19" fmla="*/ 0 h 17"/>
                <a:gd name="T20" fmla="*/ 1 w 1"/>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 h="17">
                  <a:moveTo>
                    <a:pt x="0" y="0"/>
                  </a:moveTo>
                  <a:lnTo>
                    <a:pt x="0" y="16"/>
                  </a:lnTo>
                  <a:lnTo>
                    <a:pt x="0" y="8"/>
                  </a:lnTo>
                  <a:lnTo>
                    <a:pt x="0" y="0"/>
                  </a:lnTo>
                  <a:lnTo>
                    <a:pt x="0" y="8"/>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69" name="Freeform 9"/>
            <p:cNvSpPr>
              <a:spLocks/>
            </p:cNvSpPr>
            <p:nvPr/>
          </p:nvSpPr>
          <p:spPr bwMode="auto">
            <a:xfrm>
              <a:off x="2930" y="1579"/>
              <a:ext cx="0" cy="17"/>
            </a:xfrm>
            <a:custGeom>
              <a:avLst/>
              <a:gdLst>
                <a:gd name="T0" fmla="*/ 0 w 1"/>
                <a:gd name="T1" fmla="*/ 0 h 17"/>
                <a:gd name="T2" fmla="*/ 0 w 1"/>
                <a:gd name="T3" fmla="*/ 16 h 17"/>
                <a:gd name="T4" fmla="*/ 0 w 1"/>
                <a:gd name="T5" fmla="*/ 0 h 17"/>
                <a:gd name="T6" fmla="*/ 0 60000 65536"/>
                <a:gd name="T7" fmla="*/ 0 60000 65536"/>
                <a:gd name="T8" fmla="*/ 0 60000 65536"/>
                <a:gd name="T9" fmla="*/ 0 w 1"/>
                <a:gd name="T10" fmla="*/ 0 h 17"/>
                <a:gd name="T11" fmla="*/ 0 w 1"/>
                <a:gd name="T12" fmla="*/ 17 h 17"/>
              </a:gdLst>
              <a:ahLst/>
              <a:cxnLst>
                <a:cxn ang="T6">
                  <a:pos x="T0" y="T1"/>
                </a:cxn>
                <a:cxn ang="T7">
                  <a:pos x="T2" y="T3"/>
                </a:cxn>
                <a:cxn ang="T8">
                  <a:pos x="T4" y="T5"/>
                </a:cxn>
              </a:cxnLst>
              <a:rect l="T9" t="T10" r="T11" b="T12"/>
              <a:pathLst>
                <a:path w="1" h="17">
                  <a:moveTo>
                    <a:pt x="0" y="0"/>
                  </a:moveTo>
                  <a:lnTo>
                    <a:pt x="0" y="16"/>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70" name="Freeform 10"/>
            <p:cNvSpPr>
              <a:spLocks/>
            </p:cNvSpPr>
            <p:nvPr/>
          </p:nvSpPr>
          <p:spPr bwMode="auto">
            <a:xfrm>
              <a:off x="2714" y="1976"/>
              <a:ext cx="0" cy="29"/>
            </a:xfrm>
            <a:custGeom>
              <a:avLst/>
              <a:gdLst>
                <a:gd name="T0" fmla="*/ 0 w 1"/>
                <a:gd name="T1" fmla="*/ 28 h 29"/>
                <a:gd name="T2" fmla="*/ 0 w 1"/>
                <a:gd name="T3" fmla="*/ 0 h 29"/>
                <a:gd name="T4" fmla="*/ 0 w 1"/>
                <a:gd name="T5" fmla="*/ 28 h 29"/>
                <a:gd name="T6" fmla="*/ 0 60000 65536"/>
                <a:gd name="T7" fmla="*/ 0 60000 65536"/>
                <a:gd name="T8" fmla="*/ 0 60000 65536"/>
                <a:gd name="T9" fmla="*/ 0 w 1"/>
                <a:gd name="T10" fmla="*/ 0 h 29"/>
                <a:gd name="T11" fmla="*/ 0 w 1"/>
                <a:gd name="T12" fmla="*/ 29 h 29"/>
              </a:gdLst>
              <a:ahLst/>
              <a:cxnLst>
                <a:cxn ang="T6">
                  <a:pos x="T0" y="T1"/>
                </a:cxn>
                <a:cxn ang="T7">
                  <a:pos x="T2" y="T3"/>
                </a:cxn>
                <a:cxn ang="T8">
                  <a:pos x="T4" y="T5"/>
                </a:cxn>
              </a:cxnLst>
              <a:rect l="T9" t="T10" r="T11" b="T12"/>
              <a:pathLst>
                <a:path w="1" h="29">
                  <a:moveTo>
                    <a:pt x="0" y="28"/>
                  </a:moveTo>
                  <a:lnTo>
                    <a:pt x="0" y="0"/>
                  </a:lnTo>
                  <a:lnTo>
                    <a:pt x="0" y="2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71" name="Freeform 11"/>
            <p:cNvSpPr>
              <a:spLocks/>
            </p:cNvSpPr>
            <p:nvPr/>
          </p:nvSpPr>
          <p:spPr bwMode="auto">
            <a:xfrm>
              <a:off x="2714" y="1966"/>
              <a:ext cx="0" cy="19"/>
            </a:xfrm>
            <a:custGeom>
              <a:avLst/>
              <a:gdLst>
                <a:gd name="T0" fmla="*/ 0 w 1"/>
                <a:gd name="T1" fmla="*/ 9 h 19"/>
                <a:gd name="T2" fmla="*/ 0 w 1"/>
                <a:gd name="T3" fmla="*/ 18 h 19"/>
                <a:gd name="T4" fmla="*/ 0 w 1"/>
                <a:gd name="T5" fmla="*/ 0 h 19"/>
                <a:gd name="T6" fmla="*/ 0 w 1"/>
                <a:gd name="T7" fmla="*/ 9 h 19"/>
                <a:gd name="T8" fmla="*/ 0 60000 65536"/>
                <a:gd name="T9" fmla="*/ 0 60000 65536"/>
                <a:gd name="T10" fmla="*/ 0 60000 65536"/>
                <a:gd name="T11" fmla="*/ 0 60000 65536"/>
                <a:gd name="T12" fmla="*/ 0 w 1"/>
                <a:gd name="T13" fmla="*/ 0 h 19"/>
                <a:gd name="T14" fmla="*/ 0 w 1"/>
                <a:gd name="T15" fmla="*/ 19 h 19"/>
              </a:gdLst>
              <a:ahLst/>
              <a:cxnLst>
                <a:cxn ang="T8">
                  <a:pos x="T0" y="T1"/>
                </a:cxn>
                <a:cxn ang="T9">
                  <a:pos x="T2" y="T3"/>
                </a:cxn>
                <a:cxn ang="T10">
                  <a:pos x="T4" y="T5"/>
                </a:cxn>
                <a:cxn ang="T11">
                  <a:pos x="T6" y="T7"/>
                </a:cxn>
              </a:cxnLst>
              <a:rect l="T12" t="T13" r="T14" b="T15"/>
              <a:pathLst>
                <a:path w="1" h="19">
                  <a:moveTo>
                    <a:pt x="0" y="9"/>
                  </a:moveTo>
                  <a:lnTo>
                    <a:pt x="0" y="18"/>
                  </a:lnTo>
                  <a:lnTo>
                    <a:pt x="0" y="0"/>
                  </a:lnTo>
                  <a:lnTo>
                    <a:pt x="0" y="9"/>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72" name="Freeform 12"/>
            <p:cNvSpPr>
              <a:spLocks/>
            </p:cNvSpPr>
            <p:nvPr/>
          </p:nvSpPr>
          <p:spPr bwMode="auto">
            <a:xfrm>
              <a:off x="2684" y="3955"/>
              <a:ext cx="1" cy="17"/>
            </a:xfrm>
            <a:custGeom>
              <a:avLst/>
              <a:gdLst>
                <a:gd name="T0" fmla="*/ 0 w 1"/>
                <a:gd name="T1" fmla="*/ 16 h 17"/>
                <a:gd name="T2" fmla="*/ 0 w 1"/>
                <a:gd name="T3" fmla="*/ 0 h 17"/>
                <a:gd name="T4" fmla="*/ 0 w 1"/>
                <a:gd name="T5" fmla="*/ 16 h 17"/>
                <a:gd name="T6" fmla="*/ 0 60000 65536"/>
                <a:gd name="T7" fmla="*/ 0 60000 65536"/>
                <a:gd name="T8" fmla="*/ 0 60000 65536"/>
                <a:gd name="T9" fmla="*/ 0 w 1"/>
                <a:gd name="T10" fmla="*/ 0 h 17"/>
                <a:gd name="T11" fmla="*/ 1 w 1"/>
                <a:gd name="T12" fmla="*/ 17 h 17"/>
              </a:gdLst>
              <a:ahLst/>
              <a:cxnLst>
                <a:cxn ang="T6">
                  <a:pos x="T0" y="T1"/>
                </a:cxn>
                <a:cxn ang="T7">
                  <a:pos x="T2" y="T3"/>
                </a:cxn>
                <a:cxn ang="T8">
                  <a:pos x="T4" y="T5"/>
                </a:cxn>
              </a:cxnLst>
              <a:rect l="T9" t="T10" r="T11" b="T12"/>
              <a:pathLst>
                <a:path w="1" h="17">
                  <a:moveTo>
                    <a:pt x="0" y="16"/>
                  </a:move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73" name="Freeform 13"/>
            <p:cNvSpPr>
              <a:spLocks/>
            </p:cNvSpPr>
            <p:nvPr/>
          </p:nvSpPr>
          <p:spPr bwMode="auto">
            <a:xfrm>
              <a:off x="2722" y="3895"/>
              <a:ext cx="1" cy="17"/>
            </a:xfrm>
            <a:custGeom>
              <a:avLst/>
              <a:gdLst>
                <a:gd name="T0" fmla="*/ 0 w 1"/>
                <a:gd name="T1" fmla="*/ 16 h 17"/>
                <a:gd name="T2" fmla="*/ 0 w 1"/>
                <a:gd name="T3" fmla="*/ 0 h 17"/>
                <a:gd name="T4" fmla="*/ 0 w 1"/>
                <a:gd name="T5" fmla="*/ 16 h 17"/>
                <a:gd name="T6" fmla="*/ 0 w 1"/>
                <a:gd name="T7" fmla="*/ 0 h 17"/>
                <a:gd name="T8" fmla="*/ 0 w 1"/>
                <a:gd name="T9" fmla="*/ 16 h 17"/>
                <a:gd name="T10" fmla="*/ 0 60000 65536"/>
                <a:gd name="T11" fmla="*/ 0 60000 65536"/>
                <a:gd name="T12" fmla="*/ 0 60000 65536"/>
                <a:gd name="T13" fmla="*/ 0 60000 65536"/>
                <a:gd name="T14" fmla="*/ 0 60000 65536"/>
                <a:gd name="T15" fmla="*/ 0 w 1"/>
                <a:gd name="T16" fmla="*/ 0 h 17"/>
                <a:gd name="T17" fmla="*/ 1 w 1"/>
                <a:gd name="T18" fmla="*/ 17 h 17"/>
              </a:gdLst>
              <a:ahLst/>
              <a:cxnLst>
                <a:cxn ang="T10">
                  <a:pos x="T0" y="T1"/>
                </a:cxn>
                <a:cxn ang="T11">
                  <a:pos x="T2" y="T3"/>
                </a:cxn>
                <a:cxn ang="T12">
                  <a:pos x="T4" y="T5"/>
                </a:cxn>
                <a:cxn ang="T13">
                  <a:pos x="T6" y="T7"/>
                </a:cxn>
                <a:cxn ang="T14">
                  <a:pos x="T8" y="T9"/>
                </a:cxn>
              </a:cxnLst>
              <a:rect l="T15" t="T16" r="T17" b="T18"/>
              <a:pathLst>
                <a:path w="1" h="17">
                  <a:moveTo>
                    <a:pt x="0" y="16"/>
                  </a:moveTo>
                  <a:lnTo>
                    <a:pt x="0" y="0"/>
                  </a:lnTo>
                  <a:lnTo>
                    <a:pt x="0" y="16"/>
                  </a:ln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74" name="Freeform 14"/>
            <p:cNvSpPr>
              <a:spLocks/>
            </p:cNvSpPr>
            <p:nvPr/>
          </p:nvSpPr>
          <p:spPr bwMode="auto">
            <a:xfrm>
              <a:off x="2722" y="3831"/>
              <a:ext cx="0" cy="17"/>
            </a:xfrm>
            <a:custGeom>
              <a:avLst/>
              <a:gdLst>
                <a:gd name="T0" fmla="*/ 0 w 1"/>
                <a:gd name="T1" fmla="*/ 8 h 17"/>
                <a:gd name="T2" fmla="*/ 0 w 1"/>
                <a:gd name="T3" fmla="*/ 16 h 17"/>
                <a:gd name="T4" fmla="*/ 0 w 1"/>
                <a:gd name="T5" fmla="*/ 8 h 17"/>
                <a:gd name="T6" fmla="*/ 0 w 1"/>
                <a:gd name="T7" fmla="*/ 0 h 17"/>
                <a:gd name="T8" fmla="*/ 0 w 1"/>
                <a:gd name="T9" fmla="*/ 8 h 17"/>
                <a:gd name="T10" fmla="*/ 0 60000 65536"/>
                <a:gd name="T11" fmla="*/ 0 60000 65536"/>
                <a:gd name="T12" fmla="*/ 0 60000 65536"/>
                <a:gd name="T13" fmla="*/ 0 60000 65536"/>
                <a:gd name="T14" fmla="*/ 0 60000 65536"/>
                <a:gd name="T15" fmla="*/ 0 w 1"/>
                <a:gd name="T16" fmla="*/ 0 h 17"/>
                <a:gd name="T17" fmla="*/ 0 w 1"/>
                <a:gd name="T18" fmla="*/ 17 h 17"/>
              </a:gdLst>
              <a:ahLst/>
              <a:cxnLst>
                <a:cxn ang="T10">
                  <a:pos x="T0" y="T1"/>
                </a:cxn>
                <a:cxn ang="T11">
                  <a:pos x="T2" y="T3"/>
                </a:cxn>
                <a:cxn ang="T12">
                  <a:pos x="T4" y="T5"/>
                </a:cxn>
                <a:cxn ang="T13">
                  <a:pos x="T6" y="T7"/>
                </a:cxn>
                <a:cxn ang="T14">
                  <a:pos x="T8" y="T9"/>
                </a:cxn>
              </a:cxnLst>
              <a:rect l="T15" t="T16" r="T17" b="T18"/>
              <a:pathLst>
                <a:path w="1" h="17">
                  <a:moveTo>
                    <a:pt x="0" y="8"/>
                  </a:moveTo>
                  <a:lnTo>
                    <a:pt x="0" y="16"/>
                  </a:lnTo>
                  <a:lnTo>
                    <a:pt x="0" y="8"/>
                  </a:lnTo>
                  <a:lnTo>
                    <a:pt x="0" y="0"/>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75" name="Freeform 15"/>
            <p:cNvSpPr>
              <a:spLocks/>
            </p:cNvSpPr>
            <p:nvPr/>
          </p:nvSpPr>
          <p:spPr bwMode="auto">
            <a:xfrm>
              <a:off x="2713" y="3917"/>
              <a:ext cx="31" cy="56"/>
            </a:xfrm>
            <a:custGeom>
              <a:avLst/>
              <a:gdLst>
                <a:gd name="T0" fmla="*/ 21 w 35"/>
                <a:gd name="T1" fmla="*/ 0 h 56"/>
                <a:gd name="T2" fmla="*/ 13 w 35"/>
                <a:gd name="T3" fmla="*/ 20 h 56"/>
                <a:gd name="T4" fmla="*/ 12 w 35"/>
                <a:gd name="T5" fmla="*/ 23 h 56"/>
                <a:gd name="T6" fmla="*/ 10 w 35"/>
                <a:gd name="T7" fmla="*/ 31 h 56"/>
                <a:gd name="T8" fmla="*/ 7 w 35"/>
                <a:gd name="T9" fmla="*/ 38 h 56"/>
                <a:gd name="T10" fmla="*/ 5 w 35"/>
                <a:gd name="T11" fmla="*/ 41 h 56"/>
                <a:gd name="T12" fmla="*/ 4 w 35"/>
                <a:gd name="T13" fmla="*/ 45 h 56"/>
                <a:gd name="T14" fmla="*/ 4 w 35"/>
                <a:gd name="T15" fmla="*/ 48 h 56"/>
                <a:gd name="T16" fmla="*/ 3 w 35"/>
                <a:gd name="T17" fmla="*/ 50 h 56"/>
                <a:gd name="T18" fmla="*/ 2 w 35"/>
                <a:gd name="T19" fmla="*/ 52 h 56"/>
                <a:gd name="T20" fmla="*/ 0 w 35"/>
                <a:gd name="T21" fmla="*/ 54 h 56"/>
                <a:gd name="T22" fmla="*/ 1 w 35"/>
                <a:gd name="T23" fmla="*/ 55 h 56"/>
                <a:gd name="T24" fmla="*/ 2 w 35"/>
                <a:gd name="T25" fmla="*/ 53 h 56"/>
                <a:gd name="T26" fmla="*/ 3 w 35"/>
                <a:gd name="T27" fmla="*/ 51 h 56"/>
                <a:gd name="T28" fmla="*/ 4 w 35"/>
                <a:gd name="T29" fmla="*/ 48 h 56"/>
                <a:gd name="T30" fmla="*/ 4 w 35"/>
                <a:gd name="T31" fmla="*/ 46 h 56"/>
                <a:gd name="T32" fmla="*/ 5 w 35"/>
                <a:gd name="T33" fmla="*/ 42 h 56"/>
                <a:gd name="T34" fmla="*/ 8 w 35"/>
                <a:gd name="T35" fmla="*/ 39 h 56"/>
                <a:gd name="T36" fmla="*/ 10 w 35"/>
                <a:gd name="T37" fmla="*/ 32 h 56"/>
                <a:gd name="T38" fmla="*/ 12 w 35"/>
                <a:gd name="T39" fmla="*/ 25 h 56"/>
                <a:gd name="T40" fmla="*/ 13 w 35"/>
                <a:gd name="T41" fmla="*/ 22 h 56"/>
                <a:gd name="T42" fmla="*/ 21 w 35"/>
                <a:gd name="T43" fmla="*/ 0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5"/>
                <a:gd name="T67" fmla="*/ 0 h 56"/>
                <a:gd name="T68" fmla="*/ 35 w 35"/>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5" h="56">
                  <a:moveTo>
                    <a:pt x="34" y="0"/>
                  </a:moveTo>
                  <a:lnTo>
                    <a:pt x="21" y="20"/>
                  </a:lnTo>
                  <a:lnTo>
                    <a:pt x="20" y="23"/>
                  </a:lnTo>
                  <a:lnTo>
                    <a:pt x="16" y="31"/>
                  </a:lnTo>
                  <a:lnTo>
                    <a:pt x="11" y="38"/>
                  </a:lnTo>
                  <a:lnTo>
                    <a:pt x="9" y="41"/>
                  </a:lnTo>
                  <a:lnTo>
                    <a:pt x="6" y="45"/>
                  </a:lnTo>
                  <a:lnTo>
                    <a:pt x="5" y="48"/>
                  </a:lnTo>
                  <a:lnTo>
                    <a:pt x="3" y="50"/>
                  </a:lnTo>
                  <a:lnTo>
                    <a:pt x="2" y="52"/>
                  </a:lnTo>
                  <a:lnTo>
                    <a:pt x="0" y="54"/>
                  </a:lnTo>
                  <a:lnTo>
                    <a:pt x="1" y="55"/>
                  </a:lnTo>
                  <a:lnTo>
                    <a:pt x="2" y="53"/>
                  </a:lnTo>
                  <a:lnTo>
                    <a:pt x="3" y="51"/>
                  </a:lnTo>
                  <a:lnTo>
                    <a:pt x="5" y="48"/>
                  </a:lnTo>
                  <a:lnTo>
                    <a:pt x="7" y="46"/>
                  </a:lnTo>
                  <a:lnTo>
                    <a:pt x="9" y="42"/>
                  </a:lnTo>
                  <a:lnTo>
                    <a:pt x="12" y="39"/>
                  </a:lnTo>
                  <a:lnTo>
                    <a:pt x="16" y="32"/>
                  </a:lnTo>
                  <a:lnTo>
                    <a:pt x="20" y="25"/>
                  </a:lnTo>
                  <a:lnTo>
                    <a:pt x="21" y="22"/>
                  </a:lnTo>
                  <a:lnTo>
                    <a:pt x="34"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76" name="Freeform 16"/>
            <p:cNvSpPr>
              <a:spLocks/>
            </p:cNvSpPr>
            <p:nvPr/>
          </p:nvSpPr>
          <p:spPr bwMode="auto">
            <a:xfrm>
              <a:off x="2698" y="3964"/>
              <a:ext cx="27" cy="26"/>
            </a:xfrm>
            <a:custGeom>
              <a:avLst/>
              <a:gdLst>
                <a:gd name="T0" fmla="*/ 19 w 30"/>
                <a:gd name="T1" fmla="*/ 0 h 26"/>
                <a:gd name="T2" fmla="*/ 17 w 30"/>
                <a:gd name="T3" fmla="*/ 3 h 26"/>
                <a:gd name="T4" fmla="*/ 14 w 30"/>
                <a:gd name="T5" fmla="*/ 6 h 26"/>
                <a:gd name="T6" fmla="*/ 12 w 30"/>
                <a:gd name="T7" fmla="*/ 8 h 26"/>
                <a:gd name="T8" fmla="*/ 5 w 30"/>
                <a:gd name="T9" fmla="*/ 16 h 26"/>
                <a:gd name="T10" fmla="*/ 5 w 30"/>
                <a:gd name="T11" fmla="*/ 19 h 26"/>
                <a:gd name="T12" fmla="*/ 4 w 30"/>
                <a:gd name="T13" fmla="*/ 20 h 26"/>
                <a:gd name="T14" fmla="*/ 2 w 30"/>
                <a:gd name="T15" fmla="*/ 22 h 26"/>
                <a:gd name="T16" fmla="*/ 1 w 30"/>
                <a:gd name="T17" fmla="*/ 23 h 26"/>
                <a:gd name="T18" fmla="*/ 0 w 30"/>
                <a:gd name="T19" fmla="*/ 24 h 26"/>
                <a:gd name="T20" fmla="*/ 0 w 30"/>
                <a:gd name="T21" fmla="*/ 25 h 26"/>
                <a:gd name="T22" fmla="*/ 1 w 30"/>
                <a:gd name="T23" fmla="*/ 24 h 26"/>
                <a:gd name="T24" fmla="*/ 3 w 30"/>
                <a:gd name="T25" fmla="*/ 23 h 26"/>
                <a:gd name="T26" fmla="*/ 4 w 30"/>
                <a:gd name="T27" fmla="*/ 21 h 26"/>
                <a:gd name="T28" fmla="*/ 5 w 30"/>
                <a:gd name="T29" fmla="*/ 19 h 26"/>
                <a:gd name="T30" fmla="*/ 6 w 30"/>
                <a:gd name="T31" fmla="*/ 17 h 26"/>
                <a:gd name="T32" fmla="*/ 13 w 30"/>
                <a:gd name="T33" fmla="*/ 9 h 26"/>
                <a:gd name="T34" fmla="*/ 14 w 30"/>
                <a:gd name="T35" fmla="*/ 7 h 26"/>
                <a:gd name="T36" fmla="*/ 17 w 30"/>
                <a:gd name="T37" fmla="*/ 4 h 26"/>
                <a:gd name="T38" fmla="*/ 19 w 30"/>
                <a:gd name="T39" fmla="*/ 1 h 26"/>
                <a:gd name="T40" fmla="*/ 19 w 30"/>
                <a:gd name="T41" fmla="*/ 0 h 26"/>
                <a:gd name="T42" fmla="*/ 19 w 30"/>
                <a:gd name="T43" fmla="*/ 0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0"/>
                <a:gd name="T67" fmla="*/ 0 h 26"/>
                <a:gd name="T68" fmla="*/ 30 w 30"/>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0" h="26">
                  <a:moveTo>
                    <a:pt x="28" y="0"/>
                  </a:moveTo>
                  <a:lnTo>
                    <a:pt x="25" y="3"/>
                  </a:lnTo>
                  <a:lnTo>
                    <a:pt x="22" y="6"/>
                  </a:lnTo>
                  <a:lnTo>
                    <a:pt x="18" y="8"/>
                  </a:lnTo>
                  <a:lnTo>
                    <a:pt x="9" y="16"/>
                  </a:lnTo>
                  <a:lnTo>
                    <a:pt x="7" y="19"/>
                  </a:lnTo>
                  <a:lnTo>
                    <a:pt x="4" y="20"/>
                  </a:lnTo>
                  <a:lnTo>
                    <a:pt x="2" y="22"/>
                  </a:lnTo>
                  <a:lnTo>
                    <a:pt x="1" y="23"/>
                  </a:lnTo>
                  <a:lnTo>
                    <a:pt x="0" y="24"/>
                  </a:lnTo>
                  <a:lnTo>
                    <a:pt x="0" y="25"/>
                  </a:lnTo>
                  <a:lnTo>
                    <a:pt x="1" y="24"/>
                  </a:lnTo>
                  <a:lnTo>
                    <a:pt x="3" y="23"/>
                  </a:lnTo>
                  <a:lnTo>
                    <a:pt x="4" y="21"/>
                  </a:lnTo>
                  <a:lnTo>
                    <a:pt x="7" y="19"/>
                  </a:lnTo>
                  <a:lnTo>
                    <a:pt x="10" y="17"/>
                  </a:lnTo>
                  <a:lnTo>
                    <a:pt x="19" y="9"/>
                  </a:lnTo>
                  <a:lnTo>
                    <a:pt x="22" y="7"/>
                  </a:lnTo>
                  <a:lnTo>
                    <a:pt x="25" y="4"/>
                  </a:lnTo>
                  <a:lnTo>
                    <a:pt x="28" y="1"/>
                  </a:lnTo>
                  <a:lnTo>
                    <a:pt x="29" y="0"/>
                  </a:lnTo>
                  <a:lnTo>
                    <a:pt x="28"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77" name="Freeform 17"/>
            <p:cNvSpPr>
              <a:spLocks/>
            </p:cNvSpPr>
            <p:nvPr/>
          </p:nvSpPr>
          <p:spPr bwMode="auto">
            <a:xfrm>
              <a:off x="2567" y="1822"/>
              <a:ext cx="83" cy="399"/>
            </a:xfrm>
            <a:custGeom>
              <a:avLst/>
              <a:gdLst>
                <a:gd name="T0" fmla="*/ 0 w 94"/>
                <a:gd name="T1" fmla="*/ 397 h 399"/>
                <a:gd name="T2" fmla="*/ 1 w 94"/>
                <a:gd name="T3" fmla="*/ 390 h 399"/>
                <a:gd name="T4" fmla="*/ 2 w 94"/>
                <a:gd name="T5" fmla="*/ 377 h 399"/>
                <a:gd name="T6" fmla="*/ 3 w 94"/>
                <a:gd name="T7" fmla="*/ 360 h 399"/>
                <a:gd name="T8" fmla="*/ 4 w 94"/>
                <a:gd name="T9" fmla="*/ 341 h 399"/>
                <a:gd name="T10" fmla="*/ 4 w 94"/>
                <a:gd name="T11" fmla="*/ 322 h 399"/>
                <a:gd name="T12" fmla="*/ 8 w 94"/>
                <a:gd name="T13" fmla="*/ 304 h 399"/>
                <a:gd name="T14" fmla="*/ 9 w 94"/>
                <a:gd name="T15" fmla="*/ 289 h 399"/>
                <a:gd name="T16" fmla="*/ 12 w 94"/>
                <a:gd name="T17" fmla="*/ 279 h 399"/>
                <a:gd name="T18" fmla="*/ 15 w 94"/>
                <a:gd name="T19" fmla="*/ 266 h 399"/>
                <a:gd name="T20" fmla="*/ 18 w 94"/>
                <a:gd name="T21" fmla="*/ 252 h 399"/>
                <a:gd name="T22" fmla="*/ 21 w 94"/>
                <a:gd name="T23" fmla="*/ 237 h 399"/>
                <a:gd name="T24" fmla="*/ 25 w 94"/>
                <a:gd name="T25" fmla="*/ 222 h 399"/>
                <a:gd name="T26" fmla="*/ 28 w 94"/>
                <a:gd name="T27" fmla="*/ 208 h 399"/>
                <a:gd name="T28" fmla="*/ 31 w 94"/>
                <a:gd name="T29" fmla="*/ 196 h 399"/>
                <a:gd name="T30" fmla="*/ 34 w 94"/>
                <a:gd name="T31" fmla="*/ 187 h 399"/>
                <a:gd name="T32" fmla="*/ 36 w 94"/>
                <a:gd name="T33" fmla="*/ 181 h 399"/>
                <a:gd name="T34" fmla="*/ 38 w 94"/>
                <a:gd name="T35" fmla="*/ 176 h 399"/>
                <a:gd name="T36" fmla="*/ 42 w 94"/>
                <a:gd name="T37" fmla="*/ 170 h 399"/>
                <a:gd name="T38" fmla="*/ 44 w 94"/>
                <a:gd name="T39" fmla="*/ 165 h 399"/>
                <a:gd name="T40" fmla="*/ 47 w 94"/>
                <a:gd name="T41" fmla="*/ 160 h 399"/>
                <a:gd name="T42" fmla="*/ 50 w 94"/>
                <a:gd name="T43" fmla="*/ 155 h 399"/>
                <a:gd name="T44" fmla="*/ 51 w 94"/>
                <a:gd name="T45" fmla="*/ 150 h 399"/>
                <a:gd name="T46" fmla="*/ 54 w 94"/>
                <a:gd name="T47" fmla="*/ 146 h 399"/>
                <a:gd name="T48" fmla="*/ 55 w 94"/>
                <a:gd name="T49" fmla="*/ 142 h 399"/>
                <a:gd name="T50" fmla="*/ 56 w 94"/>
                <a:gd name="T51" fmla="*/ 137 h 399"/>
                <a:gd name="T52" fmla="*/ 57 w 94"/>
                <a:gd name="T53" fmla="*/ 132 h 399"/>
                <a:gd name="T54" fmla="*/ 57 w 94"/>
                <a:gd name="T55" fmla="*/ 127 h 399"/>
                <a:gd name="T56" fmla="*/ 57 w 94"/>
                <a:gd name="T57" fmla="*/ 121 h 399"/>
                <a:gd name="T58" fmla="*/ 57 w 94"/>
                <a:gd name="T59" fmla="*/ 115 h 399"/>
                <a:gd name="T60" fmla="*/ 57 w 94"/>
                <a:gd name="T61" fmla="*/ 110 h 399"/>
                <a:gd name="T62" fmla="*/ 57 w 94"/>
                <a:gd name="T63" fmla="*/ 105 h 399"/>
                <a:gd name="T64" fmla="*/ 55 w 94"/>
                <a:gd name="T65" fmla="*/ 99 h 399"/>
                <a:gd name="T66" fmla="*/ 53 w 94"/>
                <a:gd name="T67" fmla="*/ 90 h 399"/>
                <a:gd name="T68" fmla="*/ 50 w 94"/>
                <a:gd name="T69" fmla="*/ 78 h 399"/>
                <a:gd name="T70" fmla="*/ 47 w 94"/>
                <a:gd name="T71" fmla="*/ 64 h 399"/>
                <a:gd name="T72" fmla="*/ 44 w 94"/>
                <a:gd name="T73" fmla="*/ 48 h 399"/>
                <a:gd name="T74" fmla="*/ 41 w 94"/>
                <a:gd name="T75" fmla="*/ 33 h 399"/>
                <a:gd name="T76" fmla="*/ 38 w 94"/>
                <a:gd name="T77" fmla="*/ 18 h 399"/>
                <a:gd name="T78" fmla="*/ 37 w 94"/>
                <a:gd name="T79" fmla="*/ 5 h 399"/>
                <a:gd name="T80" fmla="*/ 0 w 94"/>
                <a:gd name="T81" fmla="*/ 398 h 39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4"/>
                <a:gd name="T124" fmla="*/ 0 h 399"/>
                <a:gd name="T125" fmla="*/ 94 w 94"/>
                <a:gd name="T126" fmla="*/ 399 h 39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4" h="399">
                  <a:moveTo>
                    <a:pt x="0" y="398"/>
                  </a:moveTo>
                  <a:lnTo>
                    <a:pt x="0" y="397"/>
                  </a:lnTo>
                  <a:lnTo>
                    <a:pt x="0" y="394"/>
                  </a:lnTo>
                  <a:lnTo>
                    <a:pt x="1" y="390"/>
                  </a:lnTo>
                  <a:lnTo>
                    <a:pt x="1" y="384"/>
                  </a:lnTo>
                  <a:lnTo>
                    <a:pt x="2" y="377"/>
                  </a:lnTo>
                  <a:lnTo>
                    <a:pt x="2" y="369"/>
                  </a:lnTo>
                  <a:lnTo>
                    <a:pt x="3" y="360"/>
                  </a:lnTo>
                  <a:lnTo>
                    <a:pt x="4" y="351"/>
                  </a:lnTo>
                  <a:lnTo>
                    <a:pt x="6" y="341"/>
                  </a:lnTo>
                  <a:lnTo>
                    <a:pt x="7" y="331"/>
                  </a:lnTo>
                  <a:lnTo>
                    <a:pt x="8" y="322"/>
                  </a:lnTo>
                  <a:lnTo>
                    <a:pt x="10" y="313"/>
                  </a:lnTo>
                  <a:lnTo>
                    <a:pt x="12" y="304"/>
                  </a:lnTo>
                  <a:lnTo>
                    <a:pt x="14" y="296"/>
                  </a:lnTo>
                  <a:lnTo>
                    <a:pt x="15" y="289"/>
                  </a:lnTo>
                  <a:lnTo>
                    <a:pt x="18" y="284"/>
                  </a:lnTo>
                  <a:lnTo>
                    <a:pt x="20" y="279"/>
                  </a:lnTo>
                  <a:lnTo>
                    <a:pt x="22" y="273"/>
                  </a:lnTo>
                  <a:lnTo>
                    <a:pt x="25" y="266"/>
                  </a:lnTo>
                  <a:lnTo>
                    <a:pt x="28" y="259"/>
                  </a:lnTo>
                  <a:lnTo>
                    <a:pt x="30" y="252"/>
                  </a:lnTo>
                  <a:lnTo>
                    <a:pt x="33" y="245"/>
                  </a:lnTo>
                  <a:lnTo>
                    <a:pt x="35" y="237"/>
                  </a:lnTo>
                  <a:lnTo>
                    <a:pt x="38" y="230"/>
                  </a:lnTo>
                  <a:lnTo>
                    <a:pt x="41" y="222"/>
                  </a:lnTo>
                  <a:lnTo>
                    <a:pt x="43" y="215"/>
                  </a:lnTo>
                  <a:lnTo>
                    <a:pt x="46" y="208"/>
                  </a:lnTo>
                  <a:lnTo>
                    <a:pt x="48" y="202"/>
                  </a:lnTo>
                  <a:lnTo>
                    <a:pt x="51" y="196"/>
                  </a:lnTo>
                  <a:lnTo>
                    <a:pt x="53" y="191"/>
                  </a:lnTo>
                  <a:lnTo>
                    <a:pt x="55" y="187"/>
                  </a:lnTo>
                  <a:lnTo>
                    <a:pt x="57" y="184"/>
                  </a:lnTo>
                  <a:lnTo>
                    <a:pt x="59" y="181"/>
                  </a:lnTo>
                  <a:lnTo>
                    <a:pt x="61" y="178"/>
                  </a:lnTo>
                  <a:lnTo>
                    <a:pt x="63" y="176"/>
                  </a:lnTo>
                  <a:lnTo>
                    <a:pt x="66" y="173"/>
                  </a:lnTo>
                  <a:lnTo>
                    <a:pt x="68" y="170"/>
                  </a:lnTo>
                  <a:lnTo>
                    <a:pt x="71" y="168"/>
                  </a:lnTo>
                  <a:lnTo>
                    <a:pt x="73" y="165"/>
                  </a:lnTo>
                  <a:lnTo>
                    <a:pt x="75" y="162"/>
                  </a:lnTo>
                  <a:lnTo>
                    <a:pt x="77" y="160"/>
                  </a:lnTo>
                  <a:lnTo>
                    <a:pt x="80" y="157"/>
                  </a:lnTo>
                  <a:lnTo>
                    <a:pt x="82" y="155"/>
                  </a:lnTo>
                  <a:lnTo>
                    <a:pt x="84" y="152"/>
                  </a:lnTo>
                  <a:lnTo>
                    <a:pt x="85" y="150"/>
                  </a:lnTo>
                  <a:lnTo>
                    <a:pt x="87" y="148"/>
                  </a:lnTo>
                  <a:lnTo>
                    <a:pt x="88" y="146"/>
                  </a:lnTo>
                  <a:lnTo>
                    <a:pt x="89" y="144"/>
                  </a:lnTo>
                  <a:lnTo>
                    <a:pt x="89" y="142"/>
                  </a:lnTo>
                  <a:lnTo>
                    <a:pt x="90" y="140"/>
                  </a:lnTo>
                  <a:lnTo>
                    <a:pt x="91" y="137"/>
                  </a:lnTo>
                  <a:lnTo>
                    <a:pt x="91" y="135"/>
                  </a:lnTo>
                  <a:lnTo>
                    <a:pt x="92" y="132"/>
                  </a:lnTo>
                  <a:lnTo>
                    <a:pt x="92" y="129"/>
                  </a:lnTo>
                  <a:lnTo>
                    <a:pt x="92" y="127"/>
                  </a:lnTo>
                  <a:lnTo>
                    <a:pt x="93" y="124"/>
                  </a:lnTo>
                  <a:lnTo>
                    <a:pt x="93" y="121"/>
                  </a:lnTo>
                  <a:lnTo>
                    <a:pt x="93" y="118"/>
                  </a:lnTo>
                  <a:lnTo>
                    <a:pt x="93" y="115"/>
                  </a:lnTo>
                  <a:lnTo>
                    <a:pt x="93" y="112"/>
                  </a:lnTo>
                  <a:lnTo>
                    <a:pt x="92" y="110"/>
                  </a:lnTo>
                  <a:lnTo>
                    <a:pt x="92" y="107"/>
                  </a:lnTo>
                  <a:lnTo>
                    <a:pt x="92" y="105"/>
                  </a:lnTo>
                  <a:lnTo>
                    <a:pt x="91" y="102"/>
                  </a:lnTo>
                  <a:lnTo>
                    <a:pt x="90" y="99"/>
                  </a:lnTo>
                  <a:lnTo>
                    <a:pt x="88" y="95"/>
                  </a:lnTo>
                  <a:lnTo>
                    <a:pt x="87" y="90"/>
                  </a:lnTo>
                  <a:lnTo>
                    <a:pt x="85" y="85"/>
                  </a:lnTo>
                  <a:lnTo>
                    <a:pt x="82" y="78"/>
                  </a:lnTo>
                  <a:lnTo>
                    <a:pt x="79" y="71"/>
                  </a:lnTo>
                  <a:lnTo>
                    <a:pt x="77" y="64"/>
                  </a:lnTo>
                  <a:lnTo>
                    <a:pt x="74" y="56"/>
                  </a:lnTo>
                  <a:lnTo>
                    <a:pt x="72" y="48"/>
                  </a:lnTo>
                  <a:lnTo>
                    <a:pt x="69" y="41"/>
                  </a:lnTo>
                  <a:lnTo>
                    <a:pt x="67" y="33"/>
                  </a:lnTo>
                  <a:lnTo>
                    <a:pt x="64" y="25"/>
                  </a:lnTo>
                  <a:lnTo>
                    <a:pt x="62" y="18"/>
                  </a:lnTo>
                  <a:lnTo>
                    <a:pt x="61" y="11"/>
                  </a:lnTo>
                  <a:lnTo>
                    <a:pt x="60" y="5"/>
                  </a:lnTo>
                  <a:lnTo>
                    <a:pt x="59" y="0"/>
                  </a:lnTo>
                  <a:lnTo>
                    <a:pt x="0" y="398"/>
                  </a:lnTo>
                </a:path>
              </a:pathLst>
            </a:custGeom>
            <a:solidFill>
              <a:schemeClr val="bg2"/>
            </a:solidFill>
            <a:ln w="12700" cap="rnd" cmpd="sng">
              <a:solidFill>
                <a:srgbClr val="000000"/>
              </a:solidFill>
              <a:prstDash val="solid"/>
              <a:round/>
              <a:headEnd type="none" w="med" len="med"/>
              <a:tailEnd type="none" w="med" len="med"/>
            </a:ln>
          </p:spPr>
          <p:txBody>
            <a:bodyPr/>
            <a:lstStyle/>
            <a:p>
              <a:endParaRPr lang="sr-Latn-RS"/>
            </a:p>
          </p:txBody>
        </p:sp>
        <p:sp>
          <p:nvSpPr>
            <p:cNvPr id="168978" name="Freeform 18"/>
            <p:cNvSpPr>
              <a:spLocks/>
            </p:cNvSpPr>
            <p:nvPr/>
          </p:nvSpPr>
          <p:spPr bwMode="auto">
            <a:xfrm>
              <a:off x="3072" y="1804"/>
              <a:ext cx="83" cy="385"/>
            </a:xfrm>
            <a:custGeom>
              <a:avLst/>
              <a:gdLst>
                <a:gd name="T0" fmla="*/ 57 w 94"/>
                <a:gd name="T1" fmla="*/ 383 h 385"/>
                <a:gd name="T2" fmla="*/ 57 w 94"/>
                <a:gd name="T3" fmla="*/ 379 h 385"/>
                <a:gd name="T4" fmla="*/ 56 w 94"/>
                <a:gd name="T5" fmla="*/ 372 h 385"/>
                <a:gd name="T6" fmla="*/ 55 w 94"/>
                <a:gd name="T7" fmla="*/ 361 h 385"/>
                <a:gd name="T8" fmla="*/ 53 w 94"/>
                <a:gd name="T9" fmla="*/ 349 h 385"/>
                <a:gd name="T10" fmla="*/ 50 w 94"/>
                <a:gd name="T11" fmla="*/ 335 h 385"/>
                <a:gd name="T12" fmla="*/ 50 w 94"/>
                <a:gd name="T13" fmla="*/ 321 h 385"/>
                <a:gd name="T14" fmla="*/ 47 w 94"/>
                <a:gd name="T15" fmla="*/ 307 h 385"/>
                <a:gd name="T16" fmla="*/ 44 w 94"/>
                <a:gd name="T17" fmla="*/ 293 h 385"/>
                <a:gd name="T18" fmla="*/ 40 w 94"/>
                <a:gd name="T19" fmla="*/ 275 h 385"/>
                <a:gd name="T20" fmla="*/ 36 w 94"/>
                <a:gd name="T21" fmla="*/ 255 h 385"/>
                <a:gd name="T22" fmla="*/ 31 w 94"/>
                <a:gd name="T23" fmla="*/ 234 h 385"/>
                <a:gd name="T24" fmla="*/ 26 w 94"/>
                <a:gd name="T25" fmla="*/ 213 h 385"/>
                <a:gd name="T26" fmla="*/ 20 w 94"/>
                <a:gd name="T27" fmla="*/ 193 h 385"/>
                <a:gd name="T28" fmla="*/ 16 w 94"/>
                <a:gd name="T29" fmla="*/ 176 h 385"/>
                <a:gd name="T30" fmla="*/ 12 w 94"/>
                <a:gd name="T31" fmla="*/ 163 h 385"/>
                <a:gd name="T32" fmla="*/ 10 w 94"/>
                <a:gd name="T33" fmla="*/ 154 h 385"/>
                <a:gd name="T34" fmla="*/ 8 w 94"/>
                <a:gd name="T35" fmla="*/ 146 h 385"/>
                <a:gd name="T36" fmla="*/ 4 w 94"/>
                <a:gd name="T37" fmla="*/ 139 h 385"/>
                <a:gd name="T38" fmla="*/ 4 w 94"/>
                <a:gd name="T39" fmla="*/ 133 h 385"/>
                <a:gd name="T40" fmla="*/ 3 w 94"/>
                <a:gd name="T41" fmla="*/ 127 h 385"/>
                <a:gd name="T42" fmla="*/ 2 w 94"/>
                <a:gd name="T43" fmla="*/ 121 h 385"/>
                <a:gd name="T44" fmla="*/ 0 w 94"/>
                <a:gd name="T45" fmla="*/ 116 h 385"/>
                <a:gd name="T46" fmla="*/ 0 w 94"/>
                <a:gd name="T47" fmla="*/ 112 h 385"/>
                <a:gd name="T48" fmla="*/ 0 w 94"/>
                <a:gd name="T49" fmla="*/ 108 h 385"/>
                <a:gd name="T50" fmla="*/ 0 w 94"/>
                <a:gd name="T51" fmla="*/ 103 h 385"/>
                <a:gd name="T52" fmla="*/ 1 w 94"/>
                <a:gd name="T53" fmla="*/ 98 h 385"/>
                <a:gd name="T54" fmla="*/ 3 w 94"/>
                <a:gd name="T55" fmla="*/ 91 h 385"/>
                <a:gd name="T56" fmla="*/ 4 w 94"/>
                <a:gd name="T57" fmla="*/ 85 h 385"/>
                <a:gd name="T58" fmla="*/ 4 w 94"/>
                <a:gd name="T59" fmla="*/ 78 h 385"/>
                <a:gd name="T60" fmla="*/ 4 w 94"/>
                <a:gd name="T61" fmla="*/ 71 h 385"/>
                <a:gd name="T62" fmla="*/ 7 w 94"/>
                <a:gd name="T63" fmla="*/ 64 h 385"/>
                <a:gd name="T64" fmla="*/ 8 w 94"/>
                <a:gd name="T65" fmla="*/ 57 h 385"/>
                <a:gd name="T66" fmla="*/ 9 w 94"/>
                <a:gd name="T67" fmla="*/ 49 h 385"/>
                <a:gd name="T68" fmla="*/ 11 w 94"/>
                <a:gd name="T69" fmla="*/ 41 h 385"/>
                <a:gd name="T70" fmla="*/ 12 w 94"/>
                <a:gd name="T71" fmla="*/ 33 h 385"/>
                <a:gd name="T72" fmla="*/ 14 w 94"/>
                <a:gd name="T73" fmla="*/ 25 h 385"/>
                <a:gd name="T74" fmla="*/ 15 w 94"/>
                <a:gd name="T75" fmla="*/ 18 h 385"/>
                <a:gd name="T76" fmla="*/ 17 w 94"/>
                <a:gd name="T77" fmla="*/ 10 h 385"/>
                <a:gd name="T78" fmla="*/ 18 w 94"/>
                <a:gd name="T79" fmla="*/ 3 h 385"/>
                <a:gd name="T80" fmla="*/ 57 w 94"/>
                <a:gd name="T81" fmla="*/ 384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4"/>
                <a:gd name="T124" fmla="*/ 0 h 385"/>
                <a:gd name="T125" fmla="*/ 94 w 94"/>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4" h="385">
                  <a:moveTo>
                    <a:pt x="93" y="384"/>
                  </a:moveTo>
                  <a:lnTo>
                    <a:pt x="93" y="383"/>
                  </a:lnTo>
                  <a:lnTo>
                    <a:pt x="93" y="382"/>
                  </a:lnTo>
                  <a:lnTo>
                    <a:pt x="92" y="379"/>
                  </a:lnTo>
                  <a:lnTo>
                    <a:pt x="92" y="376"/>
                  </a:lnTo>
                  <a:lnTo>
                    <a:pt x="91" y="372"/>
                  </a:lnTo>
                  <a:lnTo>
                    <a:pt x="90" y="367"/>
                  </a:lnTo>
                  <a:lnTo>
                    <a:pt x="89" y="361"/>
                  </a:lnTo>
                  <a:lnTo>
                    <a:pt x="89" y="355"/>
                  </a:lnTo>
                  <a:lnTo>
                    <a:pt x="87" y="349"/>
                  </a:lnTo>
                  <a:lnTo>
                    <a:pt x="86" y="342"/>
                  </a:lnTo>
                  <a:lnTo>
                    <a:pt x="84" y="335"/>
                  </a:lnTo>
                  <a:lnTo>
                    <a:pt x="83" y="328"/>
                  </a:lnTo>
                  <a:lnTo>
                    <a:pt x="81" y="321"/>
                  </a:lnTo>
                  <a:lnTo>
                    <a:pt x="79" y="314"/>
                  </a:lnTo>
                  <a:lnTo>
                    <a:pt x="77" y="307"/>
                  </a:lnTo>
                  <a:lnTo>
                    <a:pt x="75" y="300"/>
                  </a:lnTo>
                  <a:lnTo>
                    <a:pt x="73" y="293"/>
                  </a:lnTo>
                  <a:lnTo>
                    <a:pt x="70" y="284"/>
                  </a:lnTo>
                  <a:lnTo>
                    <a:pt x="66" y="275"/>
                  </a:lnTo>
                  <a:lnTo>
                    <a:pt x="63" y="266"/>
                  </a:lnTo>
                  <a:lnTo>
                    <a:pt x="59" y="255"/>
                  </a:lnTo>
                  <a:lnTo>
                    <a:pt x="55" y="245"/>
                  </a:lnTo>
                  <a:lnTo>
                    <a:pt x="51" y="234"/>
                  </a:lnTo>
                  <a:lnTo>
                    <a:pt x="46" y="224"/>
                  </a:lnTo>
                  <a:lnTo>
                    <a:pt x="42" y="213"/>
                  </a:lnTo>
                  <a:lnTo>
                    <a:pt x="38" y="203"/>
                  </a:lnTo>
                  <a:lnTo>
                    <a:pt x="34" y="193"/>
                  </a:lnTo>
                  <a:lnTo>
                    <a:pt x="30" y="184"/>
                  </a:lnTo>
                  <a:lnTo>
                    <a:pt x="26" y="176"/>
                  </a:lnTo>
                  <a:lnTo>
                    <a:pt x="23" y="169"/>
                  </a:lnTo>
                  <a:lnTo>
                    <a:pt x="20" y="163"/>
                  </a:lnTo>
                  <a:lnTo>
                    <a:pt x="18" y="158"/>
                  </a:lnTo>
                  <a:lnTo>
                    <a:pt x="16" y="154"/>
                  </a:lnTo>
                  <a:lnTo>
                    <a:pt x="13" y="150"/>
                  </a:lnTo>
                  <a:lnTo>
                    <a:pt x="12" y="146"/>
                  </a:lnTo>
                  <a:lnTo>
                    <a:pt x="10" y="143"/>
                  </a:lnTo>
                  <a:lnTo>
                    <a:pt x="8" y="139"/>
                  </a:lnTo>
                  <a:lnTo>
                    <a:pt x="7" y="136"/>
                  </a:lnTo>
                  <a:lnTo>
                    <a:pt x="5" y="133"/>
                  </a:lnTo>
                  <a:lnTo>
                    <a:pt x="4" y="129"/>
                  </a:lnTo>
                  <a:lnTo>
                    <a:pt x="3" y="127"/>
                  </a:lnTo>
                  <a:lnTo>
                    <a:pt x="2" y="124"/>
                  </a:lnTo>
                  <a:lnTo>
                    <a:pt x="2" y="121"/>
                  </a:lnTo>
                  <a:lnTo>
                    <a:pt x="1" y="119"/>
                  </a:lnTo>
                  <a:lnTo>
                    <a:pt x="0" y="116"/>
                  </a:lnTo>
                  <a:lnTo>
                    <a:pt x="0" y="114"/>
                  </a:lnTo>
                  <a:lnTo>
                    <a:pt x="0" y="112"/>
                  </a:lnTo>
                  <a:lnTo>
                    <a:pt x="0" y="110"/>
                  </a:lnTo>
                  <a:lnTo>
                    <a:pt x="0" y="108"/>
                  </a:lnTo>
                  <a:lnTo>
                    <a:pt x="0" y="106"/>
                  </a:lnTo>
                  <a:lnTo>
                    <a:pt x="0" y="103"/>
                  </a:lnTo>
                  <a:lnTo>
                    <a:pt x="1" y="101"/>
                  </a:lnTo>
                  <a:lnTo>
                    <a:pt x="1" y="98"/>
                  </a:lnTo>
                  <a:lnTo>
                    <a:pt x="2" y="95"/>
                  </a:lnTo>
                  <a:lnTo>
                    <a:pt x="3" y="91"/>
                  </a:lnTo>
                  <a:lnTo>
                    <a:pt x="3" y="88"/>
                  </a:lnTo>
                  <a:lnTo>
                    <a:pt x="4" y="85"/>
                  </a:lnTo>
                  <a:lnTo>
                    <a:pt x="5" y="81"/>
                  </a:lnTo>
                  <a:lnTo>
                    <a:pt x="6" y="78"/>
                  </a:lnTo>
                  <a:lnTo>
                    <a:pt x="7" y="74"/>
                  </a:lnTo>
                  <a:lnTo>
                    <a:pt x="8" y="71"/>
                  </a:lnTo>
                  <a:lnTo>
                    <a:pt x="10" y="67"/>
                  </a:lnTo>
                  <a:lnTo>
                    <a:pt x="11" y="64"/>
                  </a:lnTo>
                  <a:lnTo>
                    <a:pt x="12" y="60"/>
                  </a:lnTo>
                  <a:lnTo>
                    <a:pt x="13" y="57"/>
                  </a:lnTo>
                  <a:lnTo>
                    <a:pt x="14" y="53"/>
                  </a:lnTo>
                  <a:lnTo>
                    <a:pt x="15" y="49"/>
                  </a:lnTo>
                  <a:lnTo>
                    <a:pt x="16" y="45"/>
                  </a:lnTo>
                  <a:lnTo>
                    <a:pt x="18" y="41"/>
                  </a:lnTo>
                  <a:lnTo>
                    <a:pt x="19" y="38"/>
                  </a:lnTo>
                  <a:lnTo>
                    <a:pt x="20" y="33"/>
                  </a:lnTo>
                  <a:lnTo>
                    <a:pt x="21" y="29"/>
                  </a:lnTo>
                  <a:lnTo>
                    <a:pt x="23" y="25"/>
                  </a:lnTo>
                  <a:lnTo>
                    <a:pt x="24" y="21"/>
                  </a:lnTo>
                  <a:lnTo>
                    <a:pt x="25" y="18"/>
                  </a:lnTo>
                  <a:lnTo>
                    <a:pt x="26" y="14"/>
                  </a:lnTo>
                  <a:lnTo>
                    <a:pt x="27" y="10"/>
                  </a:lnTo>
                  <a:lnTo>
                    <a:pt x="28" y="7"/>
                  </a:lnTo>
                  <a:lnTo>
                    <a:pt x="29" y="3"/>
                  </a:lnTo>
                  <a:lnTo>
                    <a:pt x="30" y="0"/>
                  </a:lnTo>
                  <a:lnTo>
                    <a:pt x="93" y="384"/>
                  </a:lnTo>
                </a:path>
              </a:pathLst>
            </a:custGeom>
            <a:solidFill>
              <a:schemeClr val="bg2"/>
            </a:solidFill>
            <a:ln w="12700" cap="rnd" cmpd="sng">
              <a:solidFill>
                <a:srgbClr val="000000"/>
              </a:solidFill>
              <a:prstDash val="solid"/>
              <a:round/>
              <a:headEnd type="none" w="med" len="med"/>
              <a:tailEnd type="none" w="med" len="med"/>
            </a:ln>
          </p:spPr>
          <p:txBody>
            <a:bodyPr/>
            <a:lstStyle/>
            <a:p>
              <a:endParaRPr lang="sr-Latn-RS"/>
            </a:p>
          </p:txBody>
        </p:sp>
        <p:sp>
          <p:nvSpPr>
            <p:cNvPr id="168979" name="Freeform 19"/>
            <p:cNvSpPr>
              <a:spLocks/>
            </p:cNvSpPr>
            <p:nvPr/>
          </p:nvSpPr>
          <p:spPr bwMode="auto">
            <a:xfrm>
              <a:off x="2540" y="1785"/>
              <a:ext cx="94" cy="329"/>
            </a:xfrm>
            <a:custGeom>
              <a:avLst/>
              <a:gdLst>
                <a:gd name="T0" fmla="*/ 55 w 105"/>
                <a:gd name="T1" fmla="*/ 20 h 329"/>
                <a:gd name="T2" fmla="*/ 61 w 105"/>
                <a:gd name="T3" fmla="*/ 91 h 329"/>
                <a:gd name="T4" fmla="*/ 66 w 105"/>
                <a:gd name="T5" fmla="*/ 159 h 329"/>
                <a:gd name="T6" fmla="*/ 64 w 105"/>
                <a:gd name="T7" fmla="*/ 179 h 329"/>
                <a:gd name="T8" fmla="*/ 61 w 105"/>
                <a:gd name="T9" fmla="*/ 196 h 329"/>
                <a:gd name="T10" fmla="*/ 46 w 105"/>
                <a:gd name="T11" fmla="*/ 227 h 329"/>
                <a:gd name="T12" fmla="*/ 39 w 105"/>
                <a:gd name="T13" fmla="*/ 267 h 329"/>
                <a:gd name="T14" fmla="*/ 30 w 105"/>
                <a:gd name="T15" fmla="*/ 308 h 329"/>
                <a:gd name="T16" fmla="*/ 24 w 105"/>
                <a:gd name="T17" fmla="*/ 321 h 329"/>
                <a:gd name="T18" fmla="*/ 21 w 105"/>
                <a:gd name="T19" fmla="*/ 328 h 329"/>
                <a:gd name="T20" fmla="*/ 18 w 105"/>
                <a:gd name="T21" fmla="*/ 328 h 329"/>
                <a:gd name="T22" fmla="*/ 12 w 105"/>
                <a:gd name="T23" fmla="*/ 308 h 329"/>
                <a:gd name="T24" fmla="*/ 5 w 105"/>
                <a:gd name="T25" fmla="*/ 287 h 329"/>
                <a:gd name="T26" fmla="*/ 0 w 105"/>
                <a:gd name="T27" fmla="*/ 243 h 329"/>
                <a:gd name="T28" fmla="*/ 4 w 105"/>
                <a:gd name="T29" fmla="*/ 206 h 329"/>
                <a:gd name="T30" fmla="*/ 5 w 105"/>
                <a:gd name="T31" fmla="*/ 172 h 329"/>
                <a:gd name="T32" fmla="*/ 4 w 105"/>
                <a:gd name="T33" fmla="*/ 125 h 329"/>
                <a:gd name="T34" fmla="*/ 5 w 105"/>
                <a:gd name="T35" fmla="*/ 78 h 329"/>
                <a:gd name="T36" fmla="*/ 15 w 105"/>
                <a:gd name="T37" fmla="*/ 34 h 329"/>
                <a:gd name="T38" fmla="*/ 24 w 105"/>
                <a:gd name="T39" fmla="*/ 17 h 329"/>
                <a:gd name="T40" fmla="*/ 37 w 105"/>
                <a:gd name="T41" fmla="*/ 0 h 329"/>
                <a:gd name="T42" fmla="*/ 42 w 105"/>
                <a:gd name="T43" fmla="*/ 0 h 329"/>
                <a:gd name="T44" fmla="*/ 51 w 105"/>
                <a:gd name="T45" fmla="*/ 3 h 329"/>
                <a:gd name="T46" fmla="*/ 51 w 105"/>
                <a:gd name="T47" fmla="*/ 7 h 329"/>
                <a:gd name="T48" fmla="*/ 55 w 105"/>
                <a:gd name="T49" fmla="*/ 14 h 329"/>
                <a:gd name="T50" fmla="*/ 55 w 105"/>
                <a:gd name="T51" fmla="*/ 17 h 329"/>
                <a:gd name="T52" fmla="*/ 55 w 105"/>
                <a:gd name="T53" fmla="*/ 20 h 32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5"/>
                <a:gd name="T82" fmla="*/ 0 h 329"/>
                <a:gd name="T83" fmla="*/ 105 w 105"/>
                <a:gd name="T84" fmla="*/ 329 h 32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5" h="329">
                  <a:moveTo>
                    <a:pt x="85" y="20"/>
                  </a:moveTo>
                  <a:lnTo>
                    <a:pt x="95" y="91"/>
                  </a:lnTo>
                  <a:lnTo>
                    <a:pt x="104" y="159"/>
                  </a:lnTo>
                  <a:lnTo>
                    <a:pt x="99" y="179"/>
                  </a:lnTo>
                  <a:lnTo>
                    <a:pt x="95" y="196"/>
                  </a:lnTo>
                  <a:lnTo>
                    <a:pt x="71" y="227"/>
                  </a:lnTo>
                  <a:lnTo>
                    <a:pt x="61" y="267"/>
                  </a:lnTo>
                  <a:lnTo>
                    <a:pt x="47" y="308"/>
                  </a:lnTo>
                  <a:lnTo>
                    <a:pt x="38" y="321"/>
                  </a:lnTo>
                  <a:lnTo>
                    <a:pt x="33" y="328"/>
                  </a:lnTo>
                  <a:lnTo>
                    <a:pt x="28" y="328"/>
                  </a:lnTo>
                  <a:lnTo>
                    <a:pt x="19" y="308"/>
                  </a:lnTo>
                  <a:lnTo>
                    <a:pt x="9" y="287"/>
                  </a:lnTo>
                  <a:lnTo>
                    <a:pt x="0" y="243"/>
                  </a:lnTo>
                  <a:lnTo>
                    <a:pt x="4" y="206"/>
                  </a:lnTo>
                  <a:lnTo>
                    <a:pt x="9" y="172"/>
                  </a:lnTo>
                  <a:lnTo>
                    <a:pt x="4" y="125"/>
                  </a:lnTo>
                  <a:lnTo>
                    <a:pt x="9" y="78"/>
                  </a:lnTo>
                  <a:lnTo>
                    <a:pt x="23" y="34"/>
                  </a:lnTo>
                  <a:lnTo>
                    <a:pt x="38" y="17"/>
                  </a:lnTo>
                  <a:lnTo>
                    <a:pt x="57" y="0"/>
                  </a:lnTo>
                  <a:lnTo>
                    <a:pt x="66" y="0"/>
                  </a:lnTo>
                  <a:lnTo>
                    <a:pt x="80" y="3"/>
                  </a:lnTo>
                  <a:lnTo>
                    <a:pt x="80" y="7"/>
                  </a:lnTo>
                  <a:lnTo>
                    <a:pt x="85" y="14"/>
                  </a:lnTo>
                  <a:lnTo>
                    <a:pt x="85" y="17"/>
                  </a:lnTo>
                  <a:lnTo>
                    <a:pt x="85" y="20"/>
                  </a:lnTo>
                </a:path>
              </a:pathLst>
            </a:custGeom>
            <a:solidFill>
              <a:schemeClr val="bg2"/>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80" name="Freeform 20"/>
            <p:cNvSpPr>
              <a:spLocks/>
            </p:cNvSpPr>
            <p:nvPr/>
          </p:nvSpPr>
          <p:spPr bwMode="auto">
            <a:xfrm>
              <a:off x="3093" y="1782"/>
              <a:ext cx="93" cy="353"/>
            </a:xfrm>
            <a:custGeom>
              <a:avLst/>
              <a:gdLst>
                <a:gd name="T0" fmla="*/ 7 w 104"/>
                <a:gd name="T1" fmla="*/ 14 h 353"/>
                <a:gd name="T2" fmla="*/ 4 w 104"/>
                <a:gd name="T3" fmla="*/ 34 h 353"/>
                <a:gd name="T4" fmla="*/ 4 w 104"/>
                <a:gd name="T5" fmla="*/ 55 h 353"/>
                <a:gd name="T6" fmla="*/ 0 w 104"/>
                <a:gd name="T7" fmla="*/ 106 h 353"/>
                <a:gd name="T8" fmla="*/ 4 w 104"/>
                <a:gd name="T9" fmla="*/ 154 h 353"/>
                <a:gd name="T10" fmla="*/ 15 w 104"/>
                <a:gd name="T11" fmla="*/ 192 h 353"/>
                <a:gd name="T12" fmla="*/ 21 w 104"/>
                <a:gd name="T13" fmla="*/ 226 h 353"/>
                <a:gd name="T14" fmla="*/ 21 w 104"/>
                <a:gd name="T15" fmla="*/ 243 h 353"/>
                <a:gd name="T16" fmla="*/ 21 w 104"/>
                <a:gd name="T17" fmla="*/ 260 h 353"/>
                <a:gd name="T18" fmla="*/ 34 w 104"/>
                <a:gd name="T19" fmla="*/ 287 h 353"/>
                <a:gd name="T20" fmla="*/ 37 w 104"/>
                <a:gd name="T21" fmla="*/ 297 h 353"/>
                <a:gd name="T22" fmla="*/ 37 w 104"/>
                <a:gd name="T23" fmla="*/ 308 h 353"/>
                <a:gd name="T24" fmla="*/ 40 w 104"/>
                <a:gd name="T25" fmla="*/ 314 h 353"/>
                <a:gd name="T26" fmla="*/ 44 w 104"/>
                <a:gd name="T27" fmla="*/ 321 h 353"/>
                <a:gd name="T28" fmla="*/ 48 w 104"/>
                <a:gd name="T29" fmla="*/ 338 h 353"/>
                <a:gd name="T30" fmla="*/ 51 w 104"/>
                <a:gd name="T31" fmla="*/ 345 h 353"/>
                <a:gd name="T32" fmla="*/ 58 w 104"/>
                <a:gd name="T33" fmla="*/ 352 h 353"/>
                <a:gd name="T34" fmla="*/ 65 w 104"/>
                <a:gd name="T35" fmla="*/ 335 h 353"/>
                <a:gd name="T36" fmla="*/ 65 w 104"/>
                <a:gd name="T37" fmla="*/ 321 h 353"/>
                <a:gd name="T38" fmla="*/ 65 w 104"/>
                <a:gd name="T39" fmla="*/ 301 h 353"/>
                <a:gd name="T40" fmla="*/ 65 w 104"/>
                <a:gd name="T41" fmla="*/ 277 h 353"/>
                <a:gd name="T42" fmla="*/ 65 w 104"/>
                <a:gd name="T43" fmla="*/ 164 h 353"/>
                <a:gd name="T44" fmla="*/ 63 w 104"/>
                <a:gd name="T45" fmla="*/ 48 h 353"/>
                <a:gd name="T46" fmla="*/ 58 w 104"/>
                <a:gd name="T47" fmla="*/ 31 h 353"/>
                <a:gd name="T48" fmla="*/ 55 w 104"/>
                <a:gd name="T49" fmla="*/ 21 h 353"/>
                <a:gd name="T50" fmla="*/ 48 w 104"/>
                <a:gd name="T51" fmla="*/ 14 h 353"/>
                <a:gd name="T52" fmla="*/ 37 w 104"/>
                <a:gd name="T53" fmla="*/ 11 h 353"/>
                <a:gd name="T54" fmla="*/ 26 w 104"/>
                <a:gd name="T55" fmla="*/ 4 h 353"/>
                <a:gd name="T56" fmla="*/ 21 w 104"/>
                <a:gd name="T57" fmla="*/ 0 h 353"/>
                <a:gd name="T58" fmla="*/ 19 w 104"/>
                <a:gd name="T59" fmla="*/ 0 h 353"/>
                <a:gd name="T60" fmla="*/ 11 w 104"/>
                <a:gd name="T61" fmla="*/ 4 h 353"/>
                <a:gd name="T62" fmla="*/ 7 w 104"/>
                <a:gd name="T63" fmla="*/ 7 h 353"/>
                <a:gd name="T64" fmla="*/ 7 w 104"/>
                <a:gd name="T65" fmla="*/ 1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4"/>
                <a:gd name="T100" fmla="*/ 0 h 353"/>
                <a:gd name="T101" fmla="*/ 104 w 104"/>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4" h="353">
                  <a:moveTo>
                    <a:pt x="11" y="14"/>
                  </a:moveTo>
                  <a:lnTo>
                    <a:pt x="6" y="34"/>
                  </a:lnTo>
                  <a:lnTo>
                    <a:pt x="6" y="55"/>
                  </a:lnTo>
                  <a:lnTo>
                    <a:pt x="0" y="106"/>
                  </a:lnTo>
                  <a:lnTo>
                    <a:pt x="6" y="154"/>
                  </a:lnTo>
                  <a:lnTo>
                    <a:pt x="23" y="192"/>
                  </a:lnTo>
                  <a:lnTo>
                    <a:pt x="34" y="226"/>
                  </a:lnTo>
                  <a:lnTo>
                    <a:pt x="34" y="243"/>
                  </a:lnTo>
                  <a:lnTo>
                    <a:pt x="34" y="260"/>
                  </a:lnTo>
                  <a:lnTo>
                    <a:pt x="52" y="287"/>
                  </a:lnTo>
                  <a:lnTo>
                    <a:pt x="57" y="297"/>
                  </a:lnTo>
                  <a:lnTo>
                    <a:pt x="57" y="308"/>
                  </a:lnTo>
                  <a:lnTo>
                    <a:pt x="63" y="314"/>
                  </a:lnTo>
                  <a:lnTo>
                    <a:pt x="69" y="321"/>
                  </a:lnTo>
                  <a:lnTo>
                    <a:pt x="75" y="338"/>
                  </a:lnTo>
                  <a:lnTo>
                    <a:pt x="80" y="345"/>
                  </a:lnTo>
                  <a:lnTo>
                    <a:pt x="92" y="352"/>
                  </a:lnTo>
                  <a:lnTo>
                    <a:pt x="103" y="335"/>
                  </a:lnTo>
                  <a:lnTo>
                    <a:pt x="103" y="321"/>
                  </a:lnTo>
                  <a:lnTo>
                    <a:pt x="103" y="301"/>
                  </a:lnTo>
                  <a:lnTo>
                    <a:pt x="103" y="277"/>
                  </a:lnTo>
                  <a:lnTo>
                    <a:pt x="103" y="164"/>
                  </a:lnTo>
                  <a:lnTo>
                    <a:pt x="98" y="48"/>
                  </a:lnTo>
                  <a:lnTo>
                    <a:pt x="92" y="31"/>
                  </a:lnTo>
                  <a:lnTo>
                    <a:pt x="86" y="21"/>
                  </a:lnTo>
                  <a:lnTo>
                    <a:pt x="75" y="14"/>
                  </a:lnTo>
                  <a:lnTo>
                    <a:pt x="57" y="11"/>
                  </a:lnTo>
                  <a:lnTo>
                    <a:pt x="40" y="4"/>
                  </a:lnTo>
                  <a:lnTo>
                    <a:pt x="34" y="0"/>
                  </a:lnTo>
                  <a:lnTo>
                    <a:pt x="29" y="0"/>
                  </a:lnTo>
                  <a:lnTo>
                    <a:pt x="17" y="4"/>
                  </a:lnTo>
                  <a:lnTo>
                    <a:pt x="11" y="7"/>
                  </a:lnTo>
                  <a:lnTo>
                    <a:pt x="11" y="14"/>
                  </a:lnTo>
                </a:path>
              </a:pathLst>
            </a:custGeom>
            <a:solidFill>
              <a:schemeClr val="bg2"/>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81" name="Freeform 21"/>
            <p:cNvSpPr>
              <a:spLocks/>
            </p:cNvSpPr>
            <p:nvPr/>
          </p:nvSpPr>
          <p:spPr bwMode="auto">
            <a:xfrm>
              <a:off x="2770" y="2575"/>
              <a:ext cx="15" cy="17"/>
            </a:xfrm>
            <a:custGeom>
              <a:avLst/>
              <a:gdLst>
                <a:gd name="T0" fmla="*/ 0 w 17"/>
                <a:gd name="T1" fmla="*/ 16 h 17"/>
                <a:gd name="T2" fmla="*/ 0 w 17"/>
                <a:gd name="T3" fmla="*/ 0 h 17"/>
                <a:gd name="T4" fmla="*/ 10 w 17"/>
                <a:gd name="T5" fmla="*/ 16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0" y="0"/>
                  </a:lnTo>
                  <a:lnTo>
                    <a:pt x="16" y="16"/>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82" name="Freeform 22"/>
            <p:cNvSpPr>
              <a:spLocks/>
            </p:cNvSpPr>
            <p:nvPr/>
          </p:nvSpPr>
          <p:spPr bwMode="auto">
            <a:xfrm>
              <a:off x="2762" y="1030"/>
              <a:ext cx="206" cy="134"/>
            </a:xfrm>
            <a:custGeom>
              <a:avLst/>
              <a:gdLst>
                <a:gd name="T0" fmla="*/ 123 w 232"/>
                <a:gd name="T1" fmla="*/ 133 h 134"/>
                <a:gd name="T2" fmla="*/ 107 w 232"/>
                <a:gd name="T3" fmla="*/ 130 h 134"/>
                <a:gd name="T4" fmla="*/ 93 w 232"/>
                <a:gd name="T5" fmla="*/ 127 h 134"/>
                <a:gd name="T6" fmla="*/ 81 w 232"/>
                <a:gd name="T7" fmla="*/ 126 h 134"/>
                <a:gd name="T8" fmla="*/ 68 w 232"/>
                <a:gd name="T9" fmla="*/ 126 h 134"/>
                <a:gd name="T10" fmla="*/ 59 w 232"/>
                <a:gd name="T11" fmla="*/ 126 h 134"/>
                <a:gd name="T12" fmla="*/ 48 w 232"/>
                <a:gd name="T13" fmla="*/ 127 h 134"/>
                <a:gd name="T14" fmla="*/ 41 w 232"/>
                <a:gd name="T15" fmla="*/ 128 h 134"/>
                <a:gd name="T16" fmla="*/ 35 w 232"/>
                <a:gd name="T17" fmla="*/ 130 h 134"/>
                <a:gd name="T18" fmla="*/ 29 w 232"/>
                <a:gd name="T19" fmla="*/ 131 h 134"/>
                <a:gd name="T20" fmla="*/ 25 w 232"/>
                <a:gd name="T21" fmla="*/ 132 h 134"/>
                <a:gd name="T22" fmla="*/ 22 w 232"/>
                <a:gd name="T23" fmla="*/ 133 h 134"/>
                <a:gd name="T24" fmla="*/ 22 w 232"/>
                <a:gd name="T25" fmla="*/ 133 h 134"/>
                <a:gd name="T26" fmla="*/ 16 w 232"/>
                <a:gd name="T27" fmla="*/ 131 h 134"/>
                <a:gd name="T28" fmla="*/ 11 w 232"/>
                <a:gd name="T29" fmla="*/ 129 h 134"/>
                <a:gd name="T30" fmla="*/ 9 w 232"/>
                <a:gd name="T31" fmla="*/ 125 h 134"/>
                <a:gd name="T32" fmla="*/ 4 w 232"/>
                <a:gd name="T33" fmla="*/ 121 h 134"/>
                <a:gd name="T34" fmla="*/ 4 w 232"/>
                <a:gd name="T35" fmla="*/ 116 h 134"/>
                <a:gd name="T36" fmla="*/ 2 w 232"/>
                <a:gd name="T37" fmla="*/ 112 h 134"/>
                <a:gd name="T38" fmla="*/ 1 w 232"/>
                <a:gd name="T39" fmla="*/ 107 h 134"/>
                <a:gd name="T40" fmla="*/ 0 w 232"/>
                <a:gd name="T41" fmla="*/ 103 h 134"/>
                <a:gd name="T42" fmla="*/ 0 w 232"/>
                <a:gd name="T43" fmla="*/ 100 h 134"/>
                <a:gd name="T44" fmla="*/ 0 w 232"/>
                <a:gd name="T45" fmla="*/ 96 h 134"/>
                <a:gd name="T46" fmla="*/ 0 w 232"/>
                <a:gd name="T47" fmla="*/ 94 h 134"/>
                <a:gd name="T48" fmla="*/ 0 w 232"/>
                <a:gd name="T49" fmla="*/ 75 h 134"/>
                <a:gd name="T50" fmla="*/ 4 w 232"/>
                <a:gd name="T51" fmla="*/ 58 h 134"/>
                <a:gd name="T52" fmla="*/ 9 w 232"/>
                <a:gd name="T53" fmla="*/ 45 h 134"/>
                <a:gd name="T54" fmla="*/ 16 w 232"/>
                <a:gd name="T55" fmla="*/ 33 h 134"/>
                <a:gd name="T56" fmla="*/ 24 w 232"/>
                <a:gd name="T57" fmla="*/ 24 h 134"/>
                <a:gd name="T58" fmla="*/ 33 w 232"/>
                <a:gd name="T59" fmla="*/ 16 h 134"/>
                <a:gd name="T60" fmla="*/ 42 w 232"/>
                <a:gd name="T61" fmla="*/ 11 h 134"/>
                <a:gd name="T62" fmla="*/ 51 w 232"/>
                <a:gd name="T63" fmla="*/ 6 h 134"/>
                <a:gd name="T64" fmla="*/ 59 w 232"/>
                <a:gd name="T65" fmla="*/ 4 h 134"/>
                <a:gd name="T66" fmla="*/ 66 w 232"/>
                <a:gd name="T67" fmla="*/ 2 h 134"/>
                <a:gd name="T68" fmla="*/ 69 w 232"/>
                <a:gd name="T69" fmla="*/ 0 h 134"/>
                <a:gd name="T70" fmla="*/ 71 w 232"/>
                <a:gd name="T71" fmla="*/ 0 h 134"/>
                <a:gd name="T72" fmla="*/ 88 w 232"/>
                <a:gd name="T73" fmla="*/ 2 h 134"/>
                <a:gd name="T74" fmla="*/ 103 w 232"/>
                <a:gd name="T75" fmla="*/ 7 h 134"/>
                <a:gd name="T76" fmla="*/ 114 w 232"/>
                <a:gd name="T77" fmla="*/ 15 h 134"/>
                <a:gd name="T78" fmla="*/ 123 w 232"/>
                <a:gd name="T79" fmla="*/ 24 h 134"/>
                <a:gd name="T80" fmla="*/ 131 w 232"/>
                <a:gd name="T81" fmla="*/ 36 h 134"/>
                <a:gd name="T82" fmla="*/ 136 w 232"/>
                <a:gd name="T83" fmla="*/ 48 h 134"/>
                <a:gd name="T84" fmla="*/ 139 w 232"/>
                <a:gd name="T85" fmla="*/ 59 h 134"/>
                <a:gd name="T86" fmla="*/ 141 w 232"/>
                <a:gd name="T87" fmla="*/ 71 h 134"/>
                <a:gd name="T88" fmla="*/ 143 w 232"/>
                <a:gd name="T89" fmla="*/ 81 h 134"/>
                <a:gd name="T90" fmla="*/ 144 w 232"/>
                <a:gd name="T91" fmla="*/ 89 h 134"/>
                <a:gd name="T92" fmla="*/ 144 w 232"/>
                <a:gd name="T93" fmla="*/ 94 h 134"/>
                <a:gd name="T94" fmla="*/ 144 w 232"/>
                <a:gd name="T95" fmla="*/ 95 h 134"/>
                <a:gd name="T96" fmla="*/ 143 w 232"/>
                <a:gd name="T97" fmla="*/ 104 h 134"/>
                <a:gd name="T98" fmla="*/ 141 w 232"/>
                <a:gd name="T99" fmla="*/ 112 h 134"/>
                <a:gd name="T100" fmla="*/ 140 w 232"/>
                <a:gd name="T101" fmla="*/ 117 h 134"/>
                <a:gd name="T102" fmla="*/ 138 w 232"/>
                <a:gd name="T103" fmla="*/ 122 h 134"/>
                <a:gd name="T104" fmla="*/ 136 w 232"/>
                <a:gd name="T105" fmla="*/ 126 h 134"/>
                <a:gd name="T106" fmla="*/ 133 w 232"/>
                <a:gd name="T107" fmla="*/ 129 h 134"/>
                <a:gd name="T108" fmla="*/ 131 w 232"/>
                <a:gd name="T109" fmla="*/ 130 h 134"/>
                <a:gd name="T110" fmla="*/ 128 w 232"/>
                <a:gd name="T111" fmla="*/ 132 h 134"/>
                <a:gd name="T112" fmla="*/ 126 w 232"/>
                <a:gd name="T113" fmla="*/ 133 h 134"/>
                <a:gd name="T114" fmla="*/ 124 w 232"/>
                <a:gd name="T115" fmla="*/ 133 h 134"/>
                <a:gd name="T116" fmla="*/ 123 w 232"/>
                <a:gd name="T117" fmla="*/ 133 h 1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2"/>
                <a:gd name="T178" fmla="*/ 0 h 134"/>
                <a:gd name="T179" fmla="*/ 232 w 232"/>
                <a:gd name="T180" fmla="*/ 134 h 1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2" h="134">
                  <a:moveTo>
                    <a:pt x="198" y="133"/>
                  </a:moveTo>
                  <a:lnTo>
                    <a:pt x="172" y="130"/>
                  </a:lnTo>
                  <a:lnTo>
                    <a:pt x="150" y="127"/>
                  </a:lnTo>
                  <a:lnTo>
                    <a:pt x="129" y="126"/>
                  </a:lnTo>
                  <a:lnTo>
                    <a:pt x="110" y="126"/>
                  </a:lnTo>
                  <a:lnTo>
                    <a:pt x="93" y="126"/>
                  </a:lnTo>
                  <a:lnTo>
                    <a:pt x="78" y="127"/>
                  </a:lnTo>
                  <a:lnTo>
                    <a:pt x="65" y="128"/>
                  </a:lnTo>
                  <a:lnTo>
                    <a:pt x="55" y="130"/>
                  </a:lnTo>
                  <a:lnTo>
                    <a:pt x="47" y="131"/>
                  </a:lnTo>
                  <a:lnTo>
                    <a:pt x="40" y="132"/>
                  </a:lnTo>
                  <a:lnTo>
                    <a:pt x="36" y="133"/>
                  </a:lnTo>
                  <a:lnTo>
                    <a:pt x="35" y="133"/>
                  </a:lnTo>
                  <a:lnTo>
                    <a:pt x="26" y="131"/>
                  </a:lnTo>
                  <a:lnTo>
                    <a:pt x="18" y="129"/>
                  </a:lnTo>
                  <a:lnTo>
                    <a:pt x="13" y="125"/>
                  </a:lnTo>
                  <a:lnTo>
                    <a:pt x="8" y="121"/>
                  </a:lnTo>
                  <a:lnTo>
                    <a:pt x="5" y="116"/>
                  </a:lnTo>
                  <a:lnTo>
                    <a:pt x="2" y="112"/>
                  </a:lnTo>
                  <a:lnTo>
                    <a:pt x="1" y="107"/>
                  </a:lnTo>
                  <a:lnTo>
                    <a:pt x="0" y="103"/>
                  </a:lnTo>
                  <a:lnTo>
                    <a:pt x="0" y="100"/>
                  </a:lnTo>
                  <a:lnTo>
                    <a:pt x="0" y="96"/>
                  </a:lnTo>
                  <a:lnTo>
                    <a:pt x="0" y="94"/>
                  </a:lnTo>
                  <a:lnTo>
                    <a:pt x="0" y="75"/>
                  </a:lnTo>
                  <a:lnTo>
                    <a:pt x="5" y="58"/>
                  </a:lnTo>
                  <a:lnTo>
                    <a:pt x="13" y="45"/>
                  </a:lnTo>
                  <a:lnTo>
                    <a:pt x="25" y="33"/>
                  </a:lnTo>
                  <a:lnTo>
                    <a:pt x="38" y="24"/>
                  </a:lnTo>
                  <a:lnTo>
                    <a:pt x="53" y="16"/>
                  </a:lnTo>
                  <a:lnTo>
                    <a:pt x="68" y="11"/>
                  </a:lnTo>
                  <a:lnTo>
                    <a:pt x="81" y="6"/>
                  </a:lnTo>
                  <a:lnTo>
                    <a:pt x="94" y="4"/>
                  </a:lnTo>
                  <a:lnTo>
                    <a:pt x="105" y="2"/>
                  </a:lnTo>
                  <a:lnTo>
                    <a:pt x="112" y="0"/>
                  </a:lnTo>
                  <a:lnTo>
                    <a:pt x="114" y="0"/>
                  </a:lnTo>
                  <a:lnTo>
                    <a:pt x="142" y="2"/>
                  </a:lnTo>
                  <a:lnTo>
                    <a:pt x="165" y="7"/>
                  </a:lnTo>
                  <a:lnTo>
                    <a:pt x="183" y="15"/>
                  </a:lnTo>
                  <a:lnTo>
                    <a:pt x="198" y="24"/>
                  </a:lnTo>
                  <a:lnTo>
                    <a:pt x="210" y="36"/>
                  </a:lnTo>
                  <a:lnTo>
                    <a:pt x="218" y="48"/>
                  </a:lnTo>
                  <a:lnTo>
                    <a:pt x="224" y="59"/>
                  </a:lnTo>
                  <a:lnTo>
                    <a:pt x="228" y="71"/>
                  </a:lnTo>
                  <a:lnTo>
                    <a:pt x="230" y="81"/>
                  </a:lnTo>
                  <a:lnTo>
                    <a:pt x="231" y="89"/>
                  </a:lnTo>
                  <a:lnTo>
                    <a:pt x="231" y="94"/>
                  </a:lnTo>
                  <a:lnTo>
                    <a:pt x="231" y="95"/>
                  </a:lnTo>
                  <a:lnTo>
                    <a:pt x="230" y="104"/>
                  </a:lnTo>
                  <a:lnTo>
                    <a:pt x="228" y="112"/>
                  </a:lnTo>
                  <a:lnTo>
                    <a:pt x="225" y="117"/>
                  </a:lnTo>
                  <a:lnTo>
                    <a:pt x="222" y="122"/>
                  </a:lnTo>
                  <a:lnTo>
                    <a:pt x="218" y="126"/>
                  </a:lnTo>
                  <a:lnTo>
                    <a:pt x="214" y="129"/>
                  </a:lnTo>
                  <a:lnTo>
                    <a:pt x="210" y="130"/>
                  </a:lnTo>
                  <a:lnTo>
                    <a:pt x="206" y="132"/>
                  </a:lnTo>
                  <a:lnTo>
                    <a:pt x="203" y="133"/>
                  </a:lnTo>
                  <a:lnTo>
                    <a:pt x="200" y="133"/>
                  </a:lnTo>
                  <a:lnTo>
                    <a:pt x="198" y="133"/>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8983" name="Freeform 23"/>
            <p:cNvSpPr>
              <a:spLocks/>
            </p:cNvSpPr>
            <p:nvPr/>
          </p:nvSpPr>
          <p:spPr bwMode="auto">
            <a:xfrm>
              <a:off x="2761" y="1037"/>
              <a:ext cx="73" cy="95"/>
            </a:xfrm>
            <a:custGeom>
              <a:avLst/>
              <a:gdLst>
                <a:gd name="T0" fmla="*/ 1 w 83"/>
                <a:gd name="T1" fmla="*/ 94 h 95"/>
                <a:gd name="T2" fmla="*/ 1 w 83"/>
                <a:gd name="T3" fmla="*/ 69 h 95"/>
                <a:gd name="T4" fmla="*/ 4 w 83"/>
                <a:gd name="T5" fmla="*/ 53 h 95"/>
                <a:gd name="T6" fmla="*/ 9 w 83"/>
                <a:gd name="T7" fmla="*/ 40 h 95"/>
                <a:gd name="T8" fmla="*/ 16 w 83"/>
                <a:gd name="T9" fmla="*/ 28 h 95"/>
                <a:gd name="T10" fmla="*/ 24 w 83"/>
                <a:gd name="T11" fmla="*/ 18 h 95"/>
                <a:gd name="T12" fmla="*/ 32 w 83"/>
                <a:gd name="T13" fmla="*/ 11 h 95"/>
                <a:gd name="T14" fmla="*/ 41 w 83"/>
                <a:gd name="T15" fmla="*/ 5 h 95"/>
                <a:gd name="T16" fmla="*/ 48 w 83"/>
                <a:gd name="T17" fmla="*/ 1 h 95"/>
                <a:gd name="T18" fmla="*/ 48 w 83"/>
                <a:gd name="T19" fmla="*/ 0 h 95"/>
                <a:gd name="T20" fmla="*/ 41 w 83"/>
                <a:gd name="T21" fmla="*/ 5 h 95"/>
                <a:gd name="T22" fmla="*/ 32 w 83"/>
                <a:gd name="T23" fmla="*/ 10 h 95"/>
                <a:gd name="T24" fmla="*/ 23 w 83"/>
                <a:gd name="T25" fmla="*/ 18 h 95"/>
                <a:gd name="T26" fmla="*/ 15 w 83"/>
                <a:gd name="T27" fmla="*/ 27 h 95"/>
                <a:gd name="T28" fmla="*/ 9 w 83"/>
                <a:gd name="T29" fmla="*/ 39 h 95"/>
                <a:gd name="T30" fmla="*/ 4 w 83"/>
                <a:gd name="T31" fmla="*/ 52 h 95"/>
                <a:gd name="T32" fmla="*/ 0 w 83"/>
                <a:gd name="T33" fmla="*/ 71 h 95"/>
                <a:gd name="T34" fmla="*/ 0 w 83"/>
                <a:gd name="T35" fmla="*/ 90 h 95"/>
                <a:gd name="T36" fmla="*/ 1 w 83"/>
                <a:gd name="T37" fmla="*/ 94 h 9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95"/>
                <a:gd name="T59" fmla="*/ 83 w 83"/>
                <a:gd name="T60" fmla="*/ 95 h 9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95">
                  <a:moveTo>
                    <a:pt x="1" y="94"/>
                  </a:moveTo>
                  <a:lnTo>
                    <a:pt x="1" y="69"/>
                  </a:lnTo>
                  <a:lnTo>
                    <a:pt x="5" y="53"/>
                  </a:lnTo>
                  <a:lnTo>
                    <a:pt x="14" y="40"/>
                  </a:lnTo>
                  <a:lnTo>
                    <a:pt x="26" y="28"/>
                  </a:lnTo>
                  <a:lnTo>
                    <a:pt x="40" y="18"/>
                  </a:lnTo>
                  <a:lnTo>
                    <a:pt x="54" y="11"/>
                  </a:lnTo>
                  <a:lnTo>
                    <a:pt x="69" y="5"/>
                  </a:lnTo>
                  <a:lnTo>
                    <a:pt x="82" y="1"/>
                  </a:lnTo>
                  <a:lnTo>
                    <a:pt x="82" y="0"/>
                  </a:lnTo>
                  <a:lnTo>
                    <a:pt x="69" y="5"/>
                  </a:lnTo>
                  <a:lnTo>
                    <a:pt x="54" y="10"/>
                  </a:lnTo>
                  <a:lnTo>
                    <a:pt x="38" y="18"/>
                  </a:lnTo>
                  <a:lnTo>
                    <a:pt x="25" y="27"/>
                  </a:lnTo>
                  <a:lnTo>
                    <a:pt x="14" y="39"/>
                  </a:lnTo>
                  <a:lnTo>
                    <a:pt x="5" y="52"/>
                  </a:lnTo>
                  <a:lnTo>
                    <a:pt x="0" y="71"/>
                  </a:lnTo>
                  <a:lnTo>
                    <a:pt x="0" y="90"/>
                  </a:lnTo>
                  <a:lnTo>
                    <a:pt x="1" y="9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84" name="Freeform 24"/>
            <p:cNvSpPr>
              <a:spLocks/>
            </p:cNvSpPr>
            <p:nvPr/>
          </p:nvSpPr>
          <p:spPr bwMode="auto">
            <a:xfrm>
              <a:off x="2960" y="1177"/>
              <a:ext cx="15" cy="17"/>
            </a:xfrm>
            <a:custGeom>
              <a:avLst/>
              <a:gdLst>
                <a:gd name="T0" fmla="*/ 10 w 17"/>
                <a:gd name="T1" fmla="*/ 0 h 17"/>
                <a:gd name="T2" fmla="*/ 0 w 17"/>
                <a:gd name="T3" fmla="*/ 0 h 17"/>
                <a:gd name="T4" fmla="*/ 0 w 17"/>
                <a:gd name="T5" fmla="*/ 8 h 17"/>
                <a:gd name="T6" fmla="*/ 0 w 17"/>
                <a:gd name="T7" fmla="*/ 16 h 17"/>
                <a:gd name="T8" fmla="*/ 10 w 17"/>
                <a:gd name="T9" fmla="*/ 8 h 17"/>
                <a:gd name="T10" fmla="*/ 1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0"/>
                  </a:moveTo>
                  <a:lnTo>
                    <a:pt x="0" y="0"/>
                  </a:lnTo>
                  <a:lnTo>
                    <a:pt x="0" y="8"/>
                  </a:lnTo>
                  <a:lnTo>
                    <a:pt x="0" y="16"/>
                  </a:lnTo>
                  <a:lnTo>
                    <a:pt x="16" y="8"/>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85" name="Freeform 25"/>
            <p:cNvSpPr>
              <a:spLocks/>
            </p:cNvSpPr>
            <p:nvPr/>
          </p:nvSpPr>
          <p:spPr bwMode="auto">
            <a:xfrm>
              <a:off x="2665" y="1520"/>
              <a:ext cx="162" cy="359"/>
            </a:xfrm>
            <a:custGeom>
              <a:avLst/>
              <a:gdLst>
                <a:gd name="T0" fmla="*/ 112 w 183"/>
                <a:gd name="T1" fmla="*/ 309 h 359"/>
                <a:gd name="T2" fmla="*/ 110 w 183"/>
                <a:gd name="T3" fmla="*/ 329 h 359"/>
                <a:gd name="T4" fmla="*/ 104 w 183"/>
                <a:gd name="T5" fmla="*/ 342 h 359"/>
                <a:gd name="T6" fmla="*/ 99 w 183"/>
                <a:gd name="T7" fmla="*/ 350 h 359"/>
                <a:gd name="T8" fmla="*/ 94 w 183"/>
                <a:gd name="T9" fmla="*/ 353 h 359"/>
                <a:gd name="T10" fmla="*/ 92 w 183"/>
                <a:gd name="T11" fmla="*/ 354 h 359"/>
                <a:gd name="T12" fmla="*/ 12 w 183"/>
                <a:gd name="T13" fmla="*/ 358 h 359"/>
                <a:gd name="T14" fmla="*/ 6 w 183"/>
                <a:gd name="T15" fmla="*/ 355 h 359"/>
                <a:gd name="T16" fmla="*/ 3 w 183"/>
                <a:gd name="T17" fmla="*/ 347 h 359"/>
                <a:gd name="T18" fmla="*/ 1 w 183"/>
                <a:gd name="T19" fmla="*/ 337 h 359"/>
                <a:gd name="T20" fmla="*/ 0 w 183"/>
                <a:gd name="T21" fmla="*/ 328 h 359"/>
                <a:gd name="T22" fmla="*/ 1 w 183"/>
                <a:gd name="T23" fmla="*/ 320 h 359"/>
                <a:gd name="T24" fmla="*/ 1 w 183"/>
                <a:gd name="T25" fmla="*/ 317 h 359"/>
                <a:gd name="T26" fmla="*/ 2 w 183"/>
                <a:gd name="T27" fmla="*/ 309 h 359"/>
                <a:gd name="T28" fmla="*/ 3 w 183"/>
                <a:gd name="T29" fmla="*/ 300 h 359"/>
                <a:gd name="T30" fmla="*/ 4 w 183"/>
                <a:gd name="T31" fmla="*/ 291 h 359"/>
                <a:gd name="T32" fmla="*/ 4 w 183"/>
                <a:gd name="T33" fmla="*/ 283 h 359"/>
                <a:gd name="T34" fmla="*/ 4 w 183"/>
                <a:gd name="T35" fmla="*/ 278 h 359"/>
                <a:gd name="T36" fmla="*/ 4 w 183"/>
                <a:gd name="T37" fmla="*/ 276 h 359"/>
                <a:gd name="T38" fmla="*/ 11 w 183"/>
                <a:gd name="T39" fmla="*/ 236 h 359"/>
                <a:gd name="T40" fmla="*/ 14 w 183"/>
                <a:gd name="T41" fmla="*/ 205 h 359"/>
                <a:gd name="T42" fmla="*/ 18 w 183"/>
                <a:gd name="T43" fmla="*/ 184 h 359"/>
                <a:gd name="T44" fmla="*/ 19 w 183"/>
                <a:gd name="T45" fmla="*/ 170 h 359"/>
                <a:gd name="T46" fmla="*/ 21 w 183"/>
                <a:gd name="T47" fmla="*/ 162 h 359"/>
                <a:gd name="T48" fmla="*/ 27 w 183"/>
                <a:gd name="T49" fmla="*/ 139 h 359"/>
                <a:gd name="T50" fmla="*/ 39 w 183"/>
                <a:gd name="T51" fmla="*/ 103 h 359"/>
                <a:gd name="T52" fmla="*/ 50 w 183"/>
                <a:gd name="T53" fmla="*/ 74 h 359"/>
                <a:gd name="T54" fmla="*/ 58 w 183"/>
                <a:gd name="T55" fmla="*/ 51 h 359"/>
                <a:gd name="T56" fmla="*/ 65 w 183"/>
                <a:gd name="T57" fmla="*/ 36 h 359"/>
                <a:gd name="T58" fmla="*/ 69 w 183"/>
                <a:gd name="T59" fmla="*/ 28 h 359"/>
                <a:gd name="T60" fmla="*/ 72 w 183"/>
                <a:gd name="T61" fmla="*/ 21 h 359"/>
                <a:gd name="T62" fmla="*/ 78 w 183"/>
                <a:gd name="T63" fmla="*/ 12 h 359"/>
                <a:gd name="T64" fmla="*/ 83 w 183"/>
                <a:gd name="T65" fmla="*/ 5 h 359"/>
                <a:gd name="T66" fmla="*/ 88 w 183"/>
                <a:gd name="T67" fmla="*/ 2 h 359"/>
                <a:gd name="T68" fmla="*/ 90 w 183"/>
                <a:gd name="T69" fmla="*/ 1 h 359"/>
                <a:gd name="T70" fmla="*/ 93 w 183"/>
                <a:gd name="T71" fmla="*/ 0 h 359"/>
                <a:gd name="T72" fmla="*/ 98 w 183"/>
                <a:gd name="T73" fmla="*/ 3 h 359"/>
                <a:gd name="T74" fmla="*/ 101 w 183"/>
                <a:gd name="T75" fmla="*/ 11 h 359"/>
                <a:gd name="T76" fmla="*/ 104 w 183"/>
                <a:gd name="T77" fmla="*/ 20 h 359"/>
                <a:gd name="T78" fmla="*/ 106 w 183"/>
                <a:gd name="T79" fmla="*/ 30 h 359"/>
                <a:gd name="T80" fmla="*/ 107 w 183"/>
                <a:gd name="T81" fmla="*/ 37 h 359"/>
                <a:gd name="T82" fmla="*/ 107 w 183"/>
                <a:gd name="T83" fmla="*/ 40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3"/>
                <a:gd name="T127" fmla="*/ 0 h 359"/>
                <a:gd name="T128" fmla="*/ 183 w 183"/>
                <a:gd name="T129" fmla="*/ 359 h 35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3" h="359">
                  <a:moveTo>
                    <a:pt x="182" y="294"/>
                  </a:moveTo>
                  <a:lnTo>
                    <a:pt x="182" y="309"/>
                  </a:lnTo>
                  <a:lnTo>
                    <a:pt x="180" y="320"/>
                  </a:lnTo>
                  <a:lnTo>
                    <a:pt x="178" y="329"/>
                  </a:lnTo>
                  <a:lnTo>
                    <a:pt x="173" y="337"/>
                  </a:lnTo>
                  <a:lnTo>
                    <a:pt x="170" y="342"/>
                  </a:lnTo>
                  <a:lnTo>
                    <a:pt x="166" y="346"/>
                  </a:lnTo>
                  <a:lnTo>
                    <a:pt x="162" y="350"/>
                  </a:lnTo>
                  <a:lnTo>
                    <a:pt x="158" y="352"/>
                  </a:lnTo>
                  <a:lnTo>
                    <a:pt x="154" y="353"/>
                  </a:lnTo>
                  <a:lnTo>
                    <a:pt x="152" y="353"/>
                  </a:lnTo>
                  <a:lnTo>
                    <a:pt x="150" y="354"/>
                  </a:lnTo>
                  <a:lnTo>
                    <a:pt x="149" y="353"/>
                  </a:lnTo>
                  <a:lnTo>
                    <a:pt x="20" y="358"/>
                  </a:lnTo>
                  <a:lnTo>
                    <a:pt x="14" y="357"/>
                  </a:lnTo>
                  <a:lnTo>
                    <a:pt x="10" y="355"/>
                  </a:lnTo>
                  <a:lnTo>
                    <a:pt x="6" y="352"/>
                  </a:lnTo>
                  <a:lnTo>
                    <a:pt x="3" y="347"/>
                  </a:lnTo>
                  <a:lnTo>
                    <a:pt x="2" y="343"/>
                  </a:lnTo>
                  <a:lnTo>
                    <a:pt x="1" y="337"/>
                  </a:lnTo>
                  <a:lnTo>
                    <a:pt x="0" y="332"/>
                  </a:lnTo>
                  <a:lnTo>
                    <a:pt x="0" y="328"/>
                  </a:lnTo>
                  <a:lnTo>
                    <a:pt x="1" y="323"/>
                  </a:lnTo>
                  <a:lnTo>
                    <a:pt x="1" y="320"/>
                  </a:lnTo>
                  <a:lnTo>
                    <a:pt x="1" y="318"/>
                  </a:lnTo>
                  <a:lnTo>
                    <a:pt x="1" y="317"/>
                  </a:lnTo>
                  <a:lnTo>
                    <a:pt x="2" y="312"/>
                  </a:lnTo>
                  <a:lnTo>
                    <a:pt x="2" y="309"/>
                  </a:lnTo>
                  <a:lnTo>
                    <a:pt x="3" y="303"/>
                  </a:lnTo>
                  <a:lnTo>
                    <a:pt x="3" y="300"/>
                  </a:lnTo>
                  <a:lnTo>
                    <a:pt x="4" y="295"/>
                  </a:lnTo>
                  <a:lnTo>
                    <a:pt x="5" y="291"/>
                  </a:lnTo>
                  <a:lnTo>
                    <a:pt x="5" y="287"/>
                  </a:lnTo>
                  <a:lnTo>
                    <a:pt x="6" y="283"/>
                  </a:lnTo>
                  <a:lnTo>
                    <a:pt x="7" y="281"/>
                  </a:lnTo>
                  <a:lnTo>
                    <a:pt x="8" y="278"/>
                  </a:lnTo>
                  <a:lnTo>
                    <a:pt x="8" y="277"/>
                  </a:lnTo>
                  <a:lnTo>
                    <a:pt x="8" y="276"/>
                  </a:lnTo>
                  <a:lnTo>
                    <a:pt x="13" y="255"/>
                  </a:lnTo>
                  <a:lnTo>
                    <a:pt x="17" y="236"/>
                  </a:lnTo>
                  <a:lnTo>
                    <a:pt x="20" y="219"/>
                  </a:lnTo>
                  <a:lnTo>
                    <a:pt x="23" y="205"/>
                  </a:lnTo>
                  <a:lnTo>
                    <a:pt x="27" y="193"/>
                  </a:lnTo>
                  <a:lnTo>
                    <a:pt x="29" y="184"/>
                  </a:lnTo>
                  <a:lnTo>
                    <a:pt x="31" y="175"/>
                  </a:lnTo>
                  <a:lnTo>
                    <a:pt x="32" y="170"/>
                  </a:lnTo>
                  <a:lnTo>
                    <a:pt x="33" y="166"/>
                  </a:lnTo>
                  <a:lnTo>
                    <a:pt x="34" y="162"/>
                  </a:lnTo>
                  <a:lnTo>
                    <a:pt x="35" y="160"/>
                  </a:lnTo>
                  <a:lnTo>
                    <a:pt x="44" y="139"/>
                  </a:lnTo>
                  <a:lnTo>
                    <a:pt x="53" y="121"/>
                  </a:lnTo>
                  <a:lnTo>
                    <a:pt x="63" y="103"/>
                  </a:lnTo>
                  <a:lnTo>
                    <a:pt x="71" y="88"/>
                  </a:lnTo>
                  <a:lnTo>
                    <a:pt x="80" y="74"/>
                  </a:lnTo>
                  <a:lnTo>
                    <a:pt x="87" y="62"/>
                  </a:lnTo>
                  <a:lnTo>
                    <a:pt x="94" y="51"/>
                  </a:lnTo>
                  <a:lnTo>
                    <a:pt x="100" y="43"/>
                  </a:lnTo>
                  <a:lnTo>
                    <a:pt x="105" y="36"/>
                  </a:lnTo>
                  <a:lnTo>
                    <a:pt x="109" y="31"/>
                  </a:lnTo>
                  <a:lnTo>
                    <a:pt x="112" y="28"/>
                  </a:lnTo>
                  <a:lnTo>
                    <a:pt x="113" y="27"/>
                  </a:lnTo>
                  <a:lnTo>
                    <a:pt x="117" y="21"/>
                  </a:lnTo>
                  <a:lnTo>
                    <a:pt x="122" y="16"/>
                  </a:lnTo>
                  <a:lnTo>
                    <a:pt x="126" y="12"/>
                  </a:lnTo>
                  <a:lnTo>
                    <a:pt x="130" y="8"/>
                  </a:lnTo>
                  <a:lnTo>
                    <a:pt x="135" y="5"/>
                  </a:lnTo>
                  <a:lnTo>
                    <a:pt x="138" y="4"/>
                  </a:lnTo>
                  <a:lnTo>
                    <a:pt x="142" y="2"/>
                  </a:lnTo>
                  <a:lnTo>
                    <a:pt x="145" y="1"/>
                  </a:lnTo>
                  <a:lnTo>
                    <a:pt x="147" y="1"/>
                  </a:lnTo>
                  <a:lnTo>
                    <a:pt x="150" y="0"/>
                  </a:lnTo>
                  <a:lnTo>
                    <a:pt x="151" y="0"/>
                  </a:lnTo>
                  <a:lnTo>
                    <a:pt x="156" y="1"/>
                  </a:lnTo>
                  <a:lnTo>
                    <a:pt x="159" y="3"/>
                  </a:lnTo>
                  <a:lnTo>
                    <a:pt x="163" y="6"/>
                  </a:lnTo>
                  <a:lnTo>
                    <a:pt x="165" y="11"/>
                  </a:lnTo>
                  <a:lnTo>
                    <a:pt x="167" y="15"/>
                  </a:lnTo>
                  <a:lnTo>
                    <a:pt x="170" y="20"/>
                  </a:lnTo>
                  <a:lnTo>
                    <a:pt x="171" y="24"/>
                  </a:lnTo>
                  <a:lnTo>
                    <a:pt x="173" y="30"/>
                  </a:lnTo>
                  <a:lnTo>
                    <a:pt x="174" y="33"/>
                  </a:lnTo>
                  <a:lnTo>
                    <a:pt x="175" y="37"/>
                  </a:lnTo>
                  <a:lnTo>
                    <a:pt x="175" y="39"/>
                  </a:lnTo>
                  <a:lnTo>
                    <a:pt x="175" y="40"/>
                  </a:lnTo>
                  <a:lnTo>
                    <a:pt x="182" y="294"/>
                  </a:lnTo>
                </a:path>
              </a:pathLst>
            </a:custGeom>
            <a:solidFill>
              <a:srgbClr val="006633"/>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86" name="Freeform 26"/>
            <p:cNvSpPr>
              <a:spLocks/>
            </p:cNvSpPr>
            <p:nvPr/>
          </p:nvSpPr>
          <p:spPr bwMode="auto">
            <a:xfrm>
              <a:off x="2665" y="1520"/>
              <a:ext cx="162" cy="359"/>
            </a:xfrm>
            <a:custGeom>
              <a:avLst/>
              <a:gdLst>
                <a:gd name="T0" fmla="*/ 112 w 183"/>
                <a:gd name="T1" fmla="*/ 309 h 359"/>
                <a:gd name="T2" fmla="*/ 110 w 183"/>
                <a:gd name="T3" fmla="*/ 329 h 359"/>
                <a:gd name="T4" fmla="*/ 104 w 183"/>
                <a:gd name="T5" fmla="*/ 342 h 359"/>
                <a:gd name="T6" fmla="*/ 99 w 183"/>
                <a:gd name="T7" fmla="*/ 350 h 359"/>
                <a:gd name="T8" fmla="*/ 94 w 183"/>
                <a:gd name="T9" fmla="*/ 353 h 359"/>
                <a:gd name="T10" fmla="*/ 92 w 183"/>
                <a:gd name="T11" fmla="*/ 354 h 359"/>
                <a:gd name="T12" fmla="*/ 12 w 183"/>
                <a:gd name="T13" fmla="*/ 358 h 359"/>
                <a:gd name="T14" fmla="*/ 6 w 183"/>
                <a:gd name="T15" fmla="*/ 355 h 359"/>
                <a:gd name="T16" fmla="*/ 3 w 183"/>
                <a:gd name="T17" fmla="*/ 347 h 359"/>
                <a:gd name="T18" fmla="*/ 1 w 183"/>
                <a:gd name="T19" fmla="*/ 337 h 359"/>
                <a:gd name="T20" fmla="*/ 0 w 183"/>
                <a:gd name="T21" fmla="*/ 328 h 359"/>
                <a:gd name="T22" fmla="*/ 1 w 183"/>
                <a:gd name="T23" fmla="*/ 320 h 359"/>
                <a:gd name="T24" fmla="*/ 1 w 183"/>
                <a:gd name="T25" fmla="*/ 317 h 359"/>
                <a:gd name="T26" fmla="*/ 2 w 183"/>
                <a:gd name="T27" fmla="*/ 309 h 359"/>
                <a:gd name="T28" fmla="*/ 3 w 183"/>
                <a:gd name="T29" fmla="*/ 300 h 359"/>
                <a:gd name="T30" fmla="*/ 4 w 183"/>
                <a:gd name="T31" fmla="*/ 291 h 359"/>
                <a:gd name="T32" fmla="*/ 4 w 183"/>
                <a:gd name="T33" fmla="*/ 283 h 359"/>
                <a:gd name="T34" fmla="*/ 4 w 183"/>
                <a:gd name="T35" fmla="*/ 278 h 359"/>
                <a:gd name="T36" fmla="*/ 4 w 183"/>
                <a:gd name="T37" fmla="*/ 276 h 359"/>
                <a:gd name="T38" fmla="*/ 11 w 183"/>
                <a:gd name="T39" fmla="*/ 236 h 359"/>
                <a:gd name="T40" fmla="*/ 14 w 183"/>
                <a:gd name="T41" fmla="*/ 205 h 359"/>
                <a:gd name="T42" fmla="*/ 18 w 183"/>
                <a:gd name="T43" fmla="*/ 184 h 359"/>
                <a:gd name="T44" fmla="*/ 19 w 183"/>
                <a:gd name="T45" fmla="*/ 170 h 359"/>
                <a:gd name="T46" fmla="*/ 21 w 183"/>
                <a:gd name="T47" fmla="*/ 162 h 359"/>
                <a:gd name="T48" fmla="*/ 27 w 183"/>
                <a:gd name="T49" fmla="*/ 139 h 359"/>
                <a:gd name="T50" fmla="*/ 39 w 183"/>
                <a:gd name="T51" fmla="*/ 103 h 359"/>
                <a:gd name="T52" fmla="*/ 50 w 183"/>
                <a:gd name="T53" fmla="*/ 74 h 359"/>
                <a:gd name="T54" fmla="*/ 58 w 183"/>
                <a:gd name="T55" fmla="*/ 51 h 359"/>
                <a:gd name="T56" fmla="*/ 65 w 183"/>
                <a:gd name="T57" fmla="*/ 36 h 359"/>
                <a:gd name="T58" fmla="*/ 69 w 183"/>
                <a:gd name="T59" fmla="*/ 28 h 359"/>
                <a:gd name="T60" fmla="*/ 72 w 183"/>
                <a:gd name="T61" fmla="*/ 21 h 359"/>
                <a:gd name="T62" fmla="*/ 78 w 183"/>
                <a:gd name="T63" fmla="*/ 12 h 359"/>
                <a:gd name="T64" fmla="*/ 83 w 183"/>
                <a:gd name="T65" fmla="*/ 5 h 359"/>
                <a:gd name="T66" fmla="*/ 88 w 183"/>
                <a:gd name="T67" fmla="*/ 2 h 359"/>
                <a:gd name="T68" fmla="*/ 90 w 183"/>
                <a:gd name="T69" fmla="*/ 1 h 359"/>
                <a:gd name="T70" fmla="*/ 93 w 183"/>
                <a:gd name="T71" fmla="*/ 0 h 359"/>
                <a:gd name="T72" fmla="*/ 98 w 183"/>
                <a:gd name="T73" fmla="*/ 3 h 359"/>
                <a:gd name="T74" fmla="*/ 101 w 183"/>
                <a:gd name="T75" fmla="*/ 11 h 359"/>
                <a:gd name="T76" fmla="*/ 104 w 183"/>
                <a:gd name="T77" fmla="*/ 20 h 359"/>
                <a:gd name="T78" fmla="*/ 106 w 183"/>
                <a:gd name="T79" fmla="*/ 30 h 359"/>
                <a:gd name="T80" fmla="*/ 107 w 183"/>
                <a:gd name="T81" fmla="*/ 37 h 359"/>
                <a:gd name="T82" fmla="*/ 107 w 183"/>
                <a:gd name="T83" fmla="*/ 40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3"/>
                <a:gd name="T127" fmla="*/ 0 h 359"/>
                <a:gd name="T128" fmla="*/ 183 w 183"/>
                <a:gd name="T129" fmla="*/ 359 h 35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3" h="359">
                  <a:moveTo>
                    <a:pt x="182" y="294"/>
                  </a:moveTo>
                  <a:lnTo>
                    <a:pt x="182" y="309"/>
                  </a:lnTo>
                  <a:lnTo>
                    <a:pt x="180" y="320"/>
                  </a:lnTo>
                  <a:lnTo>
                    <a:pt x="178" y="329"/>
                  </a:lnTo>
                  <a:lnTo>
                    <a:pt x="173" y="337"/>
                  </a:lnTo>
                  <a:lnTo>
                    <a:pt x="170" y="342"/>
                  </a:lnTo>
                  <a:lnTo>
                    <a:pt x="166" y="346"/>
                  </a:lnTo>
                  <a:lnTo>
                    <a:pt x="162" y="350"/>
                  </a:lnTo>
                  <a:lnTo>
                    <a:pt x="158" y="352"/>
                  </a:lnTo>
                  <a:lnTo>
                    <a:pt x="154" y="353"/>
                  </a:lnTo>
                  <a:lnTo>
                    <a:pt x="152" y="353"/>
                  </a:lnTo>
                  <a:lnTo>
                    <a:pt x="150" y="354"/>
                  </a:lnTo>
                  <a:lnTo>
                    <a:pt x="149" y="353"/>
                  </a:lnTo>
                  <a:lnTo>
                    <a:pt x="20" y="358"/>
                  </a:lnTo>
                  <a:lnTo>
                    <a:pt x="14" y="357"/>
                  </a:lnTo>
                  <a:lnTo>
                    <a:pt x="10" y="355"/>
                  </a:lnTo>
                  <a:lnTo>
                    <a:pt x="6" y="352"/>
                  </a:lnTo>
                  <a:lnTo>
                    <a:pt x="3" y="347"/>
                  </a:lnTo>
                  <a:lnTo>
                    <a:pt x="2" y="343"/>
                  </a:lnTo>
                  <a:lnTo>
                    <a:pt x="1" y="337"/>
                  </a:lnTo>
                  <a:lnTo>
                    <a:pt x="0" y="332"/>
                  </a:lnTo>
                  <a:lnTo>
                    <a:pt x="0" y="328"/>
                  </a:lnTo>
                  <a:lnTo>
                    <a:pt x="1" y="323"/>
                  </a:lnTo>
                  <a:lnTo>
                    <a:pt x="1" y="320"/>
                  </a:lnTo>
                  <a:lnTo>
                    <a:pt x="1" y="318"/>
                  </a:lnTo>
                  <a:lnTo>
                    <a:pt x="1" y="317"/>
                  </a:lnTo>
                  <a:lnTo>
                    <a:pt x="2" y="312"/>
                  </a:lnTo>
                  <a:lnTo>
                    <a:pt x="2" y="309"/>
                  </a:lnTo>
                  <a:lnTo>
                    <a:pt x="3" y="303"/>
                  </a:lnTo>
                  <a:lnTo>
                    <a:pt x="3" y="300"/>
                  </a:lnTo>
                  <a:lnTo>
                    <a:pt x="4" y="295"/>
                  </a:lnTo>
                  <a:lnTo>
                    <a:pt x="5" y="291"/>
                  </a:lnTo>
                  <a:lnTo>
                    <a:pt x="5" y="287"/>
                  </a:lnTo>
                  <a:lnTo>
                    <a:pt x="6" y="283"/>
                  </a:lnTo>
                  <a:lnTo>
                    <a:pt x="7" y="281"/>
                  </a:lnTo>
                  <a:lnTo>
                    <a:pt x="8" y="278"/>
                  </a:lnTo>
                  <a:lnTo>
                    <a:pt x="8" y="277"/>
                  </a:lnTo>
                  <a:lnTo>
                    <a:pt x="8" y="276"/>
                  </a:lnTo>
                  <a:lnTo>
                    <a:pt x="13" y="255"/>
                  </a:lnTo>
                  <a:lnTo>
                    <a:pt x="17" y="236"/>
                  </a:lnTo>
                  <a:lnTo>
                    <a:pt x="20" y="219"/>
                  </a:lnTo>
                  <a:lnTo>
                    <a:pt x="23" y="205"/>
                  </a:lnTo>
                  <a:lnTo>
                    <a:pt x="27" y="193"/>
                  </a:lnTo>
                  <a:lnTo>
                    <a:pt x="29" y="184"/>
                  </a:lnTo>
                  <a:lnTo>
                    <a:pt x="31" y="175"/>
                  </a:lnTo>
                  <a:lnTo>
                    <a:pt x="32" y="170"/>
                  </a:lnTo>
                  <a:lnTo>
                    <a:pt x="33" y="166"/>
                  </a:lnTo>
                  <a:lnTo>
                    <a:pt x="34" y="162"/>
                  </a:lnTo>
                  <a:lnTo>
                    <a:pt x="35" y="160"/>
                  </a:lnTo>
                  <a:lnTo>
                    <a:pt x="44" y="139"/>
                  </a:lnTo>
                  <a:lnTo>
                    <a:pt x="53" y="121"/>
                  </a:lnTo>
                  <a:lnTo>
                    <a:pt x="63" y="103"/>
                  </a:lnTo>
                  <a:lnTo>
                    <a:pt x="71" y="88"/>
                  </a:lnTo>
                  <a:lnTo>
                    <a:pt x="80" y="74"/>
                  </a:lnTo>
                  <a:lnTo>
                    <a:pt x="87" y="62"/>
                  </a:lnTo>
                  <a:lnTo>
                    <a:pt x="94" y="51"/>
                  </a:lnTo>
                  <a:lnTo>
                    <a:pt x="100" y="43"/>
                  </a:lnTo>
                  <a:lnTo>
                    <a:pt x="105" y="36"/>
                  </a:lnTo>
                  <a:lnTo>
                    <a:pt x="109" y="31"/>
                  </a:lnTo>
                  <a:lnTo>
                    <a:pt x="112" y="28"/>
                  </a:lnTo>
                  <a:lnTo>
                    <a:pt x="113" y="27"/>
                  </a:lnTo>
                  <a:lnTo>
                    <a:pt x="117" y="21"/>
                  </a:lnTo>
                  <a:lnTo>
                    <a:pt x="122" y="16"/>
                  </a:lnTo>
                  <a:lnTo>
                    <a:pt x="126" y="12"/>
                  </a:lnTo>
                  <a:lnTo>
                    <a:pt x="130" y="8"/>
                  </a:lnTo>
                  <a:lnTo>
                    <a:pt x="135" y="5"/>
                  </a:lnTo>
                  <a:lnTo>
                    <a:pt x="138" y="4"/>
                  </a:lnTo>
                  <a:lnTo>
                    <a:pt x="142" y="2"/>
                  </a:lnTo>
                  <a:lnTo>
                    <a:pt x="145" y="1"/>
                  </a:lnTo>
                  <a:lnTo>
                    <a:pt x="147" y="1"/>
                  </a:lnTo>
                  <a:lnTo>
                    <a:pt x="150" y="0"/>
                  </a:lnTo>
                  <a:lnTo>
                    <a:pt x="151" y="0"/>
                  </a:lnTo>
                  <a:lnTo>
                    <a:pt x="156" y="1"/>
                  </a:lnTo>
                  <a:lnTo>
                    <a:pt x="159" y="3"/>
                  </a:lnTo>
                  <a:lnTo>
                    <a:pt x="163" y="6"/>
                  </a:lnTo>
                  <a:lnTo>
                    <a:pt x="165" y="11"/>
                  </a:lnTo>
                  <a:lnTo>
                    <a:pt x="167" y="15"/>
                  </a:lnTo>
                  <a:lnTo>
                    <a:pt x="170" y="20"/>
                  </a:lnTo>
                  <a:lnTo>
                    <a:pt x="171" y="24"/>
                  </a:lnTo>
                  <a:lnTo>
                    <a:pt x="173" y="30"/>
                  </a:lnTo>
                  <a:lnTo>
                    <a:pt x="174" y="33"/>
                  </a:lnTo>
                  <a:lnTo>
                    <a:pt x="175" y="37"/>
                  </a:lnTo>
                  <a:lnTo>
                    <a:pt x="175" y="39"/>
                  </a:lnTo>
                  <a:lnTo>
                    <a:pt x="175" y="40"/>
                  </a:lnTo>
                  <a:lnTo>
                    <a:pt x="182" y="294"/>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8987" name="Freeform 27"/>
            <p:cNvSpPr>
              <a:spLocks/>
            </p:cNvSpPr>
            <p:nvPr/>
          </p:nvSpPr>
          <p:spPr bwMode="auto">
            <a:xfrm>
              <a:off x="2664" y="1873"/>
              <a:ext cx="15" cy="17"/>
            </a:xfrm>
            <a:custGeom>
              <a:avLst/>
              <a:gdLst>
                <a:gd name="T0" fmla="*/ 4 w 17"/>
                <a:gd name="T1" fmla="*/ 6 h 17"/>
                <a:gd name="T2" fmla="*/ 4 w 17"/>
                <a:gd name="T3" fmla="*/ 5 h 17"/>
                <a:gd name="T4" fmla="*/ 10 w 17"/>
                <a:gd name="T5" fmla="*/ 3 h 17"/>
                <a:gd name="T6" fmla="*/ 10 w 17"/>
                <a:gd name="T7" fmla="*/ 0 h 17"/>
                <a:gd name="T8" fmla="*/ 4 w 17"/>
                <a:gd name="T9" fmla="*/ 0 h 17"/>
                <a:gd name="T10" fmla="*/ 4 w 17"/>
                <a:gd name="T11" fmla="*/ 3 h 17"/>
                <a:gd name="T12" fmla="*/ 4 w 17"/>
                <a:gd name="T13" fmla="*/ 5 h 17"/>
                <a:gd name="T14" fmla="*/ 0 w 17"/>
                <a:gd name="T15" fmla="*/ 16 h 17"/>
                <a:gd name="T16" fmla="*/ 4 w 17"/>
                <a:gd name="T17" fmla="*/ 6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7"/>
                <a:gd name="T29" fmla="*/ 17 w 1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7">
                  <a:moveTo>
                    <a:pt x="8" y="6"/>
                  </a:moveTo>
                  <a:lnTo>
                    <a:pt x="8" y="5"/>
                  </a:lnTo>
                  <a:lnTo>
                    <a:pt x="16" y="3"/>
                  </a:lnTo>
                  <a:lnTo>
                    <a:pt x="16" y="0"/>
                  </a:lnTo>
                  <a:lnTo>
                    <a:pt x="8" y="0"/>
                  </a:lnTo>
                  <a:lnTo>
                    <a:pt x="8" y="3"/>
                  </a:lnTo>
                  <a:lnTo>
                    <a:pt x="8" y="5"/>
                  </a:lnTo>
                  <a:lnTo>
                    <a:pt x="0" y="16"/>
                  </a:lnTo>
                  <a:lnTo>
                    <a:pt x="8" y="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88" name="Freeform 28"/>
            <p:cNvSpPr>
              <a:spLocks/>
            </p:cNvSpPr>
            <p:nvPr/>
          </p:nvSpPr>
          <p:spPr bwMode="auto">
            <a:xfrm>
              <a:off x="2666" y="1828"/>
              <a:ext cx="15" cy="42"/>
            </a:xfrm>
            <a:custGeom>
              <a:avLst/>
              <a:gdLst>
                <a:gd name="T0" fmla="*/ 2 w 17"/>
                <a:gd name="T1" fmla="*/ 40 h 42"/>
                <a:gd name="T2" fmla="*/ 2 w 17"/>
                <a:gd name="T3" fmla="*/ 38 h 42"/>
                <a:gd name="T4" fmla="*/ 2 w 17"/>
                <a:gd name="T5" fmla="*/ 35 h 42"/>
                <a:gd name="T6" fmla="*/ 4 w 17"/>
                <a:gd name="T7" fmla="*/ 31 h 42"/>
                <a:gd name="T8" fmla="*/ 4 w 17"/>
                <a:gd name="T9" fmla="*/ 26 h 42"/>
                <a:gd name="T10" fmla="*/ 4 w 17"/>
                <a:gd name="T11" fmla="*/ 18 h 42"/>
                <a:gd name="T12" fmla="*/ 7 w 17"/>
                <a:gd name="T13" fmla="*/ 14 h 42"/>
                <a:gd name="T14" fmla="*/ 7 w 17"/>
                <a:gd name="T15" fmla="*/ 10 h 42"/>
                <a:gd name="T16" fmla="*/ 8 w 17"/>
                <a:gd name="T17" fmla="*/ 6 h 42"/>
                <a:gd name="T18" fmla="*/ 10 w 17"/>
                <a:gd name="T19" fmla="*/ 4 h 42"/>
                <a:gd name="T20" fmla="*/ 10 w 17"/>
                <a:gd name="T21" fmla="*/ 2 h 42"/>
                <a:gd name="T22" fmla="*/ 10 w 17"/>
                <a:gd name="T23" fmla="*/ 0 h 42"/>
                <a:gd name="T24" fmla="*/ 10 w 17"/>
                <a:gd name="T25" fmla="*/ 2 h 42"/>
                <a:gd name="T26" fmla="*/ 8 w 17"/>
                <a:gd name="T27" fmla="*/ 4 h 42"/>
                <a:gd name="T28" fmla="*/ 7 w 17"/>
                <a:gd name="T29" fmla="*/ 6 h 42"/>
                <a:gd name="T30" fmla="*/ 7 w 17"/>
                <a:gd name="T31" fmla="*/ 10 h 42"/>
                <a:gd name="T32" fmla="*/ 5 w 17"/>
                <a:gd name="T33" fmla="*/ 14 h 42"/>
                <a:gd name="T34" fmla="*/ 4 w 17"/>
                <a:gd name="T35" fmla="*/ 18 h 42"/>
                <a:gd name="T36" fmla="*/ 4 w 17"/>
                <a:gd name="T37" fmla="*/ 26 h 42"/>
                <a:gd name="T38" fmla="*/ 2 w 17"/>
                <a:gd name="T39" fmla="*/ 31 h 42"/>
                <a:gd name="T40" fmla="*/ 2 w 17"/>
                <a:gd name="T41" fmla="*/ 35 h 42"/>
                <a:gd name="T42" fmla="*/ 0 w 17"/>
                <a:gd name="T43" fmla="*/ 41 h 42"/>
                <a:gd name="T44" fmla="*/ 0 w 17"/>
                <a:gd name="T45" fmla="*/ 40 h 42"/>
                <a:gd name="T46" fmla="*/ 2 w 17"/>
                <a:gd name="T47" fmla="*/ 40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
                <a:gd name="T73" fmla="*/ 0 h 42"/>
                <a:gd name="T74" fmla="*/ 17 w 17"/>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 h="42">
                  <a:moveTo>
                    <a:pt x="2" y="40"/>
                  </a:moveTo>
                  <a:lnTo>
                    <a:pt x="2" y="38"/>
                  </a:lnTo>
                  <a:lnTo>
                    <a:pt x="2" y="35"/>
                  </a:lnTo>
                  <a:lnTo>
                    <a:pt x="4" y="31"/>
                  </a:lnTo>
                  <a:lnTo>
                    <a:pt x="4" y="26"/>
                  </a:lnTo>
                  <a:lnTo>
                    <a:pt x="6" y="18"/>
                  </a:lnTo>
                  <a:lnTo>
                    <a:pt x="11" y="14"/>
                  </a:lnTo>
                  <a:lnTo>
                    <a:pt x="11" y="10"/>
                  </a:lnTo>
                  <a:lnTo>
                    <a:pt x="13" y="6"/>
                  </a:lnTo>
                  <a:lnTo>
                    <a:pt x="16" y="4"/>
                  </a:lnTo>
                  <a:lnTo>
                    <a:pt x="16" y="2"/>
                  </a:lnTo>
                  <a:lnTo>
                    <a:pt x="16" y="0"/>
                  </a:lnTo>
                  <a:lnTo>
                    <a:pt x="16" y="2"/>
                  </a:lnTo>
                  <a:lnTo>
                    <a:pt x="13" y="4"/>
                  </a:lnTo>
                  <a:lnTo>
                    <a:pt x="11" y="6"/>
                  </a:lnTo>
                  <a:lnTo>
                    <a:pt x="11" y="10"/>
                  </a:lnTo>
                  <a:lnTo>
                    <a:pt x="9" y="14"/>
                  </a:lnTo>
                  <a:lnTo>
                    <a:pt x="6" y="18"/>
                  </a:lnTo>
                  <a:lnTo>
                    <a:pt x="4" y="26"/>
                  </a:lnTo>
                  <a:lnTo>
                    <a:pt x="2" y="31"/>
                  </a:lnTo>
                  <a:lnTo>
                    <a:pt x="2" y="35"/>
                  </a:lnTo>
                  <a:lnTo>
                    <a:pt x="0" y="41"/>
                  </a:lnTo>
                  <a:lnTo>
                    <a:pt x="0" y="40"/>
                  </a:lnTo>
                  <a:lnTo>
                    <a:pt x="2" y="4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89" name="Freeform 29"/>
            <p:cNvSpPr>
              <a:spLocks/>
            </p:cNvSpPr>
            <p:nvPr/>
          </p:nvSpPr>
          <p:spPr bwMode="auto">
            <a:xfrm>
              <a:off x="2672" y="1520"/>
              <a:ext cx="127" cy="279"/>
            </a:xfrm>
            <a:custGeom>
              <a:avLst/>
              <a:gdLst>
                <a:gd name="T0" fmla="*/ 1 w 143"/>
                <a:gd name="T1" fmla="*/ 276 h 279"/>
                <a:gd name="T2" fmla="*/ 4 w 143"/>
                <a:gd name="T3" fmla="*/ 255 h 279"/>
                <a:gd name="T4" fmla="*/ 9 w 143"/>
                <a:gd name="T5" fmla="*/ 219 h 279"/>
                <a:gd name="T6" fmla="*/ 12 w 143"/>
                <a:gd name="T7" fmla="*/ 193 h 279"/>
                <a:gd name="T8" fmla="*/ 14 w 143"/>
                <a:gd name="T9" fmla="*/ 175 h 279"/>
                <a:gd name="T10" fmla="*/ 17 w 143"/>
                <a:gd name="T11" fmla="*/ 166 h 279"/>
                <a:gd name="T12" fmla="*/ 18 w 143"/>
                <a:gd name="T13" fmla="*/ 160 h 279"/>
                <a:gd name="T14" fmla="*/ 23 w 143"/>
                <a:gd name="T15" fmla="*/ 139 h 279"/>
                <a:gd name="T16" fmla="*/ 35 w 143"/>
                <a:gd name="T17" fmla="*/ 103 h 279"/>
                <a:gd name="T18" fmla="*/ 46 w 143"/>
                <a:gd name="T19" fmla="*/ 75 h 279"/>
                <a:gd name="T20" fmla="*/ 54 w 143"/>
                <a:gd name="T21" fmla="*/ 52 h 279"/>
                <a:gd name="T22" fmla="*/ 61 w 143"/>
                <a:gd name="T23" fmla="*/ 37 h 279"/>
                <a:gd name="T24" fmla="*/ 66 w 143"/>
                <a:gd name="T25" fmla="*/ 29 h 279"/>
                <a:gd name="T26" fmla="*/ 68 w 143"/>
                <a:gd name="T27" fmla="*/ 22 h 279"/>
                <a:gd name="T28" fmla="*/ 74 w 143"/>
                <a:gd name="T29" fmla="*/ 12 h 279"/>
                <a:gd name="T30" fmla="*/ 81 w 143"/>
                <a:gd name="T31" fmla="*/ 4 h 279"/>
                <a:gd name="T32" fmla="*/ 84 w 143"/>
                <a:gd name="T33" fmla="*/ 3 h 279"/>
                <a:gd name="T34" fmla="*/ 87 w 143"/>
                <a:gd name="T35" fmla="*/ 1 h 279"/>
                <a:gd name="T36" fmla="*/ 88 w 143"/>
                <a:gd name="T37" fmla="*/ 0 h 279"/>
                <a:gd name="T38" fmla="*/ 86 w 143"/>
                <a:gd name="T39" fmla="*/ 1 h 279"/>
                <a:gd name="T40" fmla="*/ 81 w 143"/>
                <a:gd name="T41" fmla="*/ 3 h 279"/>
                <a:gd name="T42" fmla="*/ 75 w 143"/>
                <a:gd name="T43" fmla="*/ 8 h 279"/>
                <a:gd name="T44" fmla="*/ 71 w 143"/>
                <a:gd name="T45" fmla="*/ 15 h 279"/>
                <a:gd name="T46" fmla="*/ 66 w 143"/>
                <a:gd name="T47" fmla="*/ 27 h 279"/>
                <a:gd name="T48" fmla="*/ 63 w 143"/>
                <a:gd name="T49" fmla="*/ 31 h 279"/>
                <a:gd name="T50" fmla="*/ 59 w 143"/>
                <a:gd name="T51" fmla="*/ 42 h 279"/>
                <a:gd name="T52" fmla="*/ 50 w 143"/>
                <a:gd name="T53" fmla="*/ 61 h 279"/>
                <a:gd name="T54" fmla="*/ 41 w 143"/>
                <a:gd name="T55" fmla="*/ 85 h 279"/>
                <a:gd name="T56" fmla="*/ 28 w 143"/>
                <a:gd name="T57" fmla="*/ 121 h 279"/>
                <a:gd name="T58" fmla="*/ 17 w 143"/>
                <a:gd name="T59" fmla="*/ 160 h 279"/>
                <a:gd name="T60" fmla="*/ 17 w 143"/>
                <a:gd name="T61" fmla="*/ 162 h 279"/>
                <a:gd name="T62" fmla="*/ 16 w 143"/>
                <a:gd name="T63" fmla="*/ 170 h 279"/>
                <a:gd name="T64" fmla="*/ 13 w 143"/>
                <a:gd name="T65" fmla="*/ 184 h 279"/>
                <a:gd name="T66" fmla="*/ 10 w 143"/>
                <a:gd name="T67" fmla="*/ 205 h 279"/>
                <a:gd name="T68" fmla="*/ 5 w 143"/>
                <a:gd name="T69" fmla="*/ 236 h 279"/>
                <a:gd name="T70" fmla="*/ 0 w 143"/>
                <a:gd name="T71" fmla="*/ 278 h 279"/>
                <a:gd name="T72" fmla="*/ 1 w 143"/>
                <a:gd name="T73" fmla="*/ 277 h 2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43"/>
                <a:gd name="T112" fmla="*/ 0 h 279"/>
                <a:gd name="T113" fmla="*/ 143 w 143"/>
                <a:gd name="T114" fmla="*/ 279 h 2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43" h="279">
                  <a:moveTo>
                    <a:pt x="1" y="277"/>
                  </a:moveTo>
                  <a:lnTo>
                    <a:pt x="1" y="276"/>
                  </a:lnTo>
                  <a:lnTo>
                    <a:pt x="1" y="275"/>
                  </a:lnTo>
                  <a:lnTo>
                    <a:pt x="5" y="255"/>
                  </a:lnTo>
                  <a:lnTo>
                    <a:pt x="10" y="236"/>
                  </a:lnTo>
                  <a:lnTo>
                    <a:pt x="13" y="219"/>
                  </a:lnTo>
                  <a:lnTo>
                    <a:pt x="16" y="205"/>
                  </a:lnTo>
                  <a:lnTo>
                    <a:pt x="19" y="193"/>
                  </a:lnTo>
                  <a:lnTo>
                    <a:pt x="21" y="184"/>
                  </a:lnTo>
                  <a:lnTo>
                    <a:pt x="23" y="175"/>
                  </a:lnTo>
                  <a:lnTo>
                    <a:pt x="25" y="170"/>
                  </a:lnTo>
                  <a:lnTo>
                    <a:pt x="27" y="166"/>
                  </a:lnTo>
                  <a:lnTo>
                    <a:pt x="27" y="162"/>
                  </a:lnTo>
                  <a:lnTo>
                    <a:pt x="28" y="160"/>
                  </a:lnTo>
                  <a:lnTo>
                    <a:pt x="28" y="159"/>
                  </a:lnTo>
                  <a:lnTo>
                    <a:pt x="37" y="139"/>
                  </a:lnTo>
                  <a:lnTo>
                    <a:pt x="47" y="121"/>
                  </a:lnTo>
                  <a:lnTo>
                    <a:pt x="55" y="103"/>
                  </a:lnTo>
                  <a:lnTo>
                    <a:pt x="62" y="92"/>
                  </a:lnTo>
                  <a:lnTo>
                    <a:pt x="73" y="75"/>
                  </a:lnTo>
                  <a:lnTo>
                    <a:pt x="80" y="62"/>
                  </a:lnTo>
                  <a:lnTo>
                    <a:pt x="88" y="52"/>
                  </a:lnTo>
                  <a:lnTo>
                    <a:pt x="94" y="43"/>
                  </a:lnTo>
                  <a:lnTo>
                    <a:pt x="99" y="37"/>
                  </a:lnTo>
                  <a:lnTo>
                    <a:pt x="102" y="31"/>
                  </a:lnTo>
                  <a:lnTo>
                    <a:pt x="105" y="29"/>
                  </a:lnTo>
                  <a:lnTo>
                    <a:pt x="105" y="27"/>
                  </a:lnTo>
                  <a:lnTo>
                    <a:pt x="110" y="22"/>
                  </a:lnTo>
                  <a:lnTo>
                    <a:pt x="114" y="16"/>
                  </a:lnTo>
                  <a:lnTo>
                    <a:pt x="119" y="12"/>
                  </a:lnTo>
                  <a:lnTo>
                    <a:pt x="123" y="8"/>
                  </a:lnTo>
                  <a:lnTo>
                    <a:pt x="130" y="4"/>
                  </a:lnTo>
                  <a:lnTo>
                    <a:pt x="131" y="4"/>
                  </a:lnTo>
                  <a:lnTo>
                    <a:pt x="135" y="3"/>
                  </a:lnTo>
                  <a:lnTo>
                    <a:pt x="138" y="2"/>
                  </a:lnTo>
                  <a:lnTo>
                    <a:pt x="140" y="1"/>
                  </a:lnTo>
                  <a:lnTo>
                    <a:pt x="142" y="1"/>
                  </a:lnTo>
                  <a:lnTo>
                    <a:pt x="142" y="0"/>
                  </a:lnTo>
                  <a:lnTo>
                    <a:pt x="140" y="0"/>
                  </a:lnTo>
                  <a:lnTo>
                    <a:pt x="138" y="1"/>
                  </a:lnTo>
                  <a:lnTo>
                    <a:pt x="135" y="2"/>
                  </a:lnTo>
                  <a:lnTo>
                    <a:pt x="131" y="3"/>
                  </a:lnTo>
                  <a:lnTo>
                    <a:pt x="125" y="6"/>
                  </a:lnTo>
                  <a:lnTo>
                    <a:pt x="122" y="8"/>
                  </a:lnTo>
                  <a:lnTo>
                    <a:pt x="118" y="11"/>
                  </a:lnTo>
                  <a:lnTo>
                    <a:pt x="114" y="15"/>
                  </a:lnTo>
                  <a:lnTo>
                    <a:pt x="109" y="21"/>
                  </a:lnTo>
                  <a:lnTo>
                    <a:pt x="105" y="27"/>
                  </a:lnTo>
                  <a:lnTo>
                    <a:pt x="104" y="28"/>
                  </a:lnTo>
                  <a:lnTo>
                    <a:pt x="101" y="31"/>
                  </a:lnTo>
                  <a:lnTo>
                    <a:pt x="98" y="36"/>
                  </a:lnTo>
                  <a:lnTo>
                    <a:pt x="93" y="42"/>
                  </a:lnTo>
                  <a:lnTo>
                    <a:pt x="87" y="51"/>
                  </a:lnTo>
                  <a:lnTo>
                    <a:pt x="80" y="61"/>
                  </a:lnTo>
                  <a:lnTo>
                    <a:pt x="72" y="74"/>
                  </a:lnTo>
                  <a:lnTo>
                    <a:pt x="65" y="85"/>
                  </a:lnTo>
                  <a:lnTo>
                    <a:pt x="55" y="103"/>
                  </a:lnTo>
                  <a:lnTo>
                    <a:pt x="46" y="121"/>
                  </a:lnTo>
                  <a:lnTo>
                    <a:pt x="36" y="139"/>
                  </a:lnTo>
                  <a:lnTo>
                    <a:pt x="27" y="160"/>
                  </a:lnTo>
                  <a:lnTo>
                    <a:pt x="27" y="161"/>
                  </a:lnTo>
                  <a:lnTo>
                    <a:pt x="27" y="162"/>
                  </a:lnTo>
                  <a:lnTo>
                    <a:pt x="26" y="166"/>
                  </a:lnTo>
                  <a:lnTo>
                    <a:pt x="25" y="170"/>
                  </a:lnTo>
                  <a:lnTo>
                    <a:pt x="23" y="175"/>
                  </a:lnTo>
                  <a:lnTo>
                    <a:pt x="21" y="184"/>
                  </a:lnTo>
                  <a:lnTo>
                    <a:pt x="18" y="193"/>
                  </a:lnTo>
                  <a:lnTo>
                    <a:pt x="16" y="205"/>
                  </a:lnTo>
                  <a:lnTo>
                    <a:pt x="12" y="219"/>
                  </a:lnTo>
                  <a:lnTo>
                    <a:pt x="9" y="236"/>
                  </a:lnTo>
                  <a:lnTo>
                    <a:pt x="5" y="255"/>
                  </a:lnTo>
                  <a:lnTo>
                    <a:pt x="0" y="278"/>
                  </a:lnTo>
                  <a:lnTo>
                    <a:pt x="0" y="277"/>
                  </a:lnTo>
                  <a:lnTo>
                    <a:pt x="1" y="277"/>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90" name="Freeform 30"/>
            <p:cNvSpPr>
              <a:spLocks/>
            </p:cNvSpPr>
            <p:nvPr/>
          </p:nvSpPr>
          <p:spPr bwMode="auto">
            <a:xfrm>
              <a:off x="2812" y="1519"/>
              <a:ext cx="15" cy="17"/>
            </a:xfrm>
            <a:custGeom>
              <a:avLst/>
              <a:gdLst>
                <a:gd name="T0" fmla="*/ 0 w 17"/>
                <a:gd name="T1" fmla="*/ 8 h 17"/>
                <a:gd name="T2" fmla="*/ 0 w 17"/>
                <a:gd name="T3" fmla="*/ 16 h 17"/>
                <a:gd name="T4" fmla="*/ 4 w 17"/>
                <a:gd name="T5" fmla="*/ 16 h 17"/>
                <a:gd name="T6" fmla="*/ 4 w 17"/>
                <a:gd name="T7" fmla="*/ 8 h 17"/>
                <a:gd name="T8" fmla="*/ 4 w 17"/>
                <a:gd name="T9" fmla="*/ 0 h 17"/>
                <a:gd name="T10" fmla="*/ 10 w 17"/>
                <a:gd name="T11" fmla="*/ 0 h 17"/>
                <a:gd name="T12" fmla="*/ 0 w 17"/>
                <a:gd name="T13" fmla="*/ 0 h 17"/>
                <a:gd name="T14" fmla="*/ 0 w 17"/>
                <a:gd name="T15" fmla="*/ 8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0" y="8"/>
                  </a:moveTo>
                  <a:lnTo>
                    <a:pt x="0" y="16"/>
                  </a:lnTo>
                  <a:lnTo>
                    <a:pt x="8" y="16"/>
                  </a:lnTo>
                  <a:lnTo>
                    <a:pt x="8" y="8"/>
                  </a:lnTo>
                  <a:lnTo>
                    <a:pt x="8" y="0"/>
                  </a:lnTo>
                  <a:lnTo>
                    <a:pt x="16" y="0"/>
                  </a:lnTo>
                  <a:lnTo>
                    <a:pt x="0" y="0"/>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91" name="Freeform 31"/>
            <p:cNvSpPr>
              <a:spLocks/>
            </p:cNvSpPr>
            <p:nvPr/>
          </p:nvSpPr>
          <p:spPr bwMode="auto">
            <a:xfrm>
              <a:off x="2837" y="1563"/>
              <a:ext cx="15" cy="17"/>
            </a:xfrm>
            <a:custGeom>
              <a:avLst/>
              <a:gdLst>
                <a:gd name="T0" fmla="*/ 4 w 17"/>
                <a:gd name="T1" fmla="*/ 0 h 17"/>
                <a:gd name="T2" fmla="*/ 0 w 17"/>
                <a:gd name="T3" fmla="*/ 0 h 17"/>
                <a:gd name="T4" fmla="*/ 10 w 17"/>
                <a:gd name="T5" fmla="*/ 16 h 17"/>
                <a:gd name="T6" fmla="*/ 10 w 17"/>
                <a:gd name="T7" fmla="*/ 0 h 17"/>
                <a:gd name="T8" fmla="*/ 4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8" y="0"/>
                  </a:moveTo>
                  <a:lnTo>
                    <a:pt x="0" y="0"/>
                  </a:lnTo>
                  <a:lnTo>
                    <a:pt x="16" y="16"/>
                  </a:lnTo>
                  <a:lnTo>
                    <a:pt x="16" y="0"/>
                  </a:lnTo>
                  <a:lnTo>
                    <a:pt x="8"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92" name="Freeform 32"/>
            <p:cNvSpPr>
              <a:spLocks/>
            </p:cNvSpPr>
            <p:nvPr/>
          </p:nvSpPr>
          <p:spPr bwMode="auto">
            <a:xfrm>
              <a:off x="2892" y="1516"/>
              <a:ext cx="163" cy="358"/>
            </a:xfrm>
            <a:custGeom>
              <a:avLst/>
              <a:gdLst>
                <a:gd name="T0" fmla="*/ 7 w 183"/>
                <a:gd name="T1" fmla="*/ 32 h 358"/>
                <a:gd name="T2" fmla="*/ 9 w 183"/>
                <a:gd name="T3" fmla="*/ 17 h 358"/>
                <a:gd name="T4" fmla="*/ 11 w 183"/>
                <a:gd name="T5" fmla="*/ 7 h 358"/>
                <a:gd name="T6" fmla="*/ 14 w 183"/>
                <a:gd name="T7" fmla="*/ 3 h 358"/>
                <a:gd name="T8" fmla="*/ 18 w 183"/>
                <a:gd name="T9" fmla="*/ 0 h 358"/>
                <a:gd name="T10" fmla="*/ 20 w 183"/>
                <a:gd name="T11" fmla="*/ 0 h 358"/>
                <a:gd name="T12" fmla="*/ 25 w 183"/>
                <a:gd name="T13" fmla="*/ 1 h 358"/>
                <a:gd name="T14" fmla="*/ 32 w 183"/>
                <a:gd name="T15" fmla="*/ 4 h 358"/>
                <a:gd name="T16" fmla="*/ 37 w 183"/>
                <a:gd name="T17" fmla="*/ 10 h 358"/>
                <a:gd name="T18" fmla="*/ 40 w 183"/>
                <a:gd name="T19" fmla="*/ 15 h 358"/>
                <a:gd name="T20" fmla="*/ 42 w 183"/>
                <a:gd name="T21" fmla="*/ 20 h 358"/>
                <a:gd name="T22" fmla="*/ 42 w 183"/>
                <a:gd name="T23" fmla="*/ 22 h 358"/>
                <a:gd name="T24" fmla="*/ 84 w 183"/>
                <a:gd name="T25" fmla="*/ 125 h 358"/>
                <a:gd name="T26" fmla="*/ 86 w 183"/>
                <a:gd name="T27" fmla="*/ 135 h 358"/>
                <a:gd name="T28" fmla="*/ 89 w 183"/>
                <a:gd name="T29" fmla="*/ 148 h 358"/>
                <a:gd name="T30" fmla="*/ 92 w 183"/>
                <a:gd name="T31" fmla="*/ 163 h 358"/>
                <a:gd name="T32" fmla="*/ 94 w 183"/>
                <a:gd name="T33" fmla="*/ 176 h 358"/>
                <a:gd name="T34" fmla="*/ 96 w 183"/>
                <a:gd name="T35" fmla="*/ 186 h 358"/>
                <a:gd name="T36" fmla="*/ 97 w 183"/>
                <a:gd name="T37" fmla="*/ 190 h 358"/>
                <a:gd name="T38" fmla="*/ 100 w 183"/>
                <a:gd name="T39" fmla="*/ 204 h 358"/>
                <a:gd name="T40" fmla="*/ 102 w 183"/>
                <a:gd name="T41" fmla="*/ 220 h 358"/>
                <a:gd name="T42" fmla="*/ 105 w 183"/>
                <a:gd name="T43" fmla="*/ 237 h 358"/>
                <a:gd name="T44" fmla="*/ 106 w 183"/>
                <a:gd name="T45" fmla="*/ 250 h 358"/>
                <a:gd name="T46" fmla="*/ 107 w 183"/>
                <a:gd name="T47" fmla="*/ 260 h 358"/>
                <a:gd name="T48" fmla="*/ 107 w 183"/>
                <a:gd name="T49" fmla="*/ 264 h 358"/>
                <a:gd name="T50" fmla="*/ 110 w 183"/>
                <a:gd name="T51" fmla="*/ 278 h 358"/>
                <a:gd name="T52" fmla="*/ 112 w 183"/>
                <a:gd name="T53" fmla="*/ 291 h 358"/>
                <a:gd name="T54" fmla="*/ 113 w 183"/>
                <a:gd name="T55" fmla="*/ 301 h 358"/>
                <a:gd name="T56" fmla="*/ 114 w 183"/>
                <a:gd name="T57" fmla="*/ 309 h 358"/>
                <a:gd name="T58" fmla="*/ 114 w 183"/>
                <a:gd name="T59" fmla="*/ 315 h 358"/>
                <a:gd name="T60" fmla="*/ 114 w 183"/>
                <a:gd name="T61" fmla="*/ 322 h 358"/>
                <a:gd name="T62" fmla="*/ 114 w 183"/>
                <a:gd name="T63" fmla="*/ 330 h 358"/>
                <a:gd name="T64" fmla="*/ 114 w 183"/>
                <a:gd name="T65" fmla="*/ 336 h 358"/>
                <a:gd name="T66" fmla="*/ 114 w 183"/>
                <a:gd name="T67" fmla="*/ 340 h 358"/>
                <a:gd name="T68" fmla="*/ 114 w 183"/>
                <a:gd name="T69" fmla="*/ 343 h 358"/>
                <a:gd name="T70" fmla="*/ 113 w 183"/>
                <a:gd name="T71" fmla="*/ 348 h 358"/>
                <a:gd name="T72" fmla="*/ 110 w 183"/>
                <a:gd name="T73" fmla="*/ 354 h 358"/>
                <a:gd name="T74" fmla="*/ 105 w 183"/>
                <a:gd name="T75" fmla="*/ 356 h 358"/>
                <a:gd name="T76" fmla="*/ 100 w 183"/>
                <a:gd name="T77" fmla="*/ 357 h 358"/>
                <a:gd name="T78" fmla="*/ 95 w 183"/>
                <a:gd name="T79" fmla="*/ 357 h 358"/>
                <a:gd name="T80" fmla="*/ 93 w 183"/>
                <a:gd name="T81" fmla="*/ 357 h 358"/>
                <a:gd name="T82" fmla="*/ 85 w 183"/>
                <a:gd name="T83" fmla="*/ 354 h 358"/>
                <a:gd name="T84" fmla="*/ 69 w 183"/>
                <a:gd name="T85" fmla="*/ 348 h 358"/>
                <a:gd name="T86" fmla="*/ 49 w 183"/>
                <a:gd name="T87" fmla="*/ 340 h 358"/>
                <a:gd name="T88" fmla="*/ 33 w 183"/>
                <a:gd name="T89" fmla="*/ 332 h 358"/>
                <a:gd name="T90" fmla="*/ 20 w 183"/>
                <a:gd name="T91" fmla="*/ 326 h 358"/>
                <a:gd name="T92" fmla="*/ 12 w 183"/>
                <a:gd name="T93" fmla="*/ 321 h 358"/>
                <a:gd name="T94" fmla="*/ 9 w 183"/>
                <a:gd name="T95" fmla="*/ 318 h 358"/>
                <a:gd name="T96" fmla="*/ 4 w 183"/>
                <a:gd name="T97" fmla="*/ 309 h 358"/>
                <a:gd name="T98" fmla="*/ 3 w 183"/>
                <a:gd name="T99" fmla="*/ 301 h 358"/>
                <a:gd name="T100" fmla="*/ 1 w 183"/>
                <a:gd name="T101" fmla="*/ 293 h 358"/>
                <a:gd name="T102" fmla="*/ 0 w 183"/>
                <a:gd name="T103" fmla="*/ 286 h 358"/>
                <a:gd name="T104" fmla="*/ 0 w 183"/>
                <a:gd name="T105" fmla="*/ 282 h 358"/>
                <a:gd name="T106" fmla="*/ 6 w 183"/>
                <a:gd name="T107" fmla="*/ 43 h 35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3"/>
                <a:gd name="T163" fmla="*/ 0 h 358"/>
                <a:gd name="T164" fmla="*/ 183 w 183"/>
                <a:gd name="T165" fmla="*/ 358 h 35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3" h="358">
                  <a:moveTo>
                    <a:pt x="10" y="43"/>
                  </a:moveTo>
                  <a:lnTo>
                    <a:pt x="11" y="32"/>
                  </a:lnTo>
                  <a:lnTo>
                    <a:pt x="12" y="24"/>
                  </a:lnTo>
                  <a:lnTo>
                    <a:pt x="14" y="17"/>
                  </a:lnTo>
                  <a:lnTo>
                    <a:pt x="16" y="12"/>
                  </a:lnTo>
                  <a:lnTo>
                    <a:pt x="18" y="7"/>
                  </a:lnTo>
                  <a:lnTo>
                    <a:pt x="21" y="4"/>
                  </a:lnTo>
                  <a:lnTo>
                    <a:pt x="23" y="3"/>
                  </a:lnTo>
                  <a:lnTo>
                    <a:pt x="26" y="1"/>
                  </a:lnTo>
                  <a:lnTo>
                    <a:pt x="29" y="0"/>
                  </a:lnTo>
                  <a:lnTo>
                    <a:pt x="30" y="0"/>
                  </a:lnTo>
                  <a:lnTo>
                    <a:pt x="31" y="0"/>
                  </a:lnTo>
                  <a:lnTo>
                    <a:pt x="32" y="0"/>
                  </a:lnTo>
                  <a:lnTo>
                    <a:pt x="39" y="1"/>
                  </a:lnTo>
                  <a:lnTo>
                    <a:pt x="45" y="3"/>
                  </a:lnTo>
                  <a:lnTo>
                    <a:pt x="51" y="4"/>
                  </a:lnTo>
                  <a:lnTo>
                    <a:pt x="55" y="7"/>
                  </a:lnTo>
                  <a:lnTo>
                    <a:pt x="59" y="10"/>
                  </a:lnTo>
                  <a:lnTo>
                    <a:pt x="61" y="13"/>
                  </a:lnTo>
                  <a:lnTo>
                    <a:pt x="64" y="15"/>
                  </a:lnTo>
                  <a:lnTo>
                    <a:pt x="65" y="18"/>
                  </a:lnTo>
                  <a:lnTo>
                    <a:pt x="66" y="20"/>
                  </a:lnTo>
                  <a:lnTo>
                    <a:pt x="66" y="22"/>
                  </a:lnTo>
                  <a:lnTo>
                    <a:pt x="67" y="22"/>
                  </a:lnTo>
                  <a:lnTo>
                    <a:pt x="67" y="23"/>
                  </a:lnTo>
                  <a:lnTo>
                    <a:pt x="133" y="125"/>
                  </a:lnTo>
                  <a:lnTo>
                    <a:pt x="135" y="130"/>
                  </a:lnTo>
                  <a:lnTo>
                    <a:pt x="137" y="135"/>
                  </a:lnTo>
                  <a:lnTo>
                    <a:pt x="139" y="141"/>
                  </a:lnTo>
                  <a:lnTo>
                    <a:pt x="141" y="148"/>
                  </a:lnTo>
                  <a:lnTo>
                    <a:pt x="143" y="156"/>
                  </a:lnTo>
                  <a:lnTo>
                    <a:pt x="146" y="163"/>
                  </a:lnTo>
                  <a:lnTo>
                    <a:pt x="148" y="170"/>
                  </a:lnTo>
                  <a:lnTo>
                    <a:pt x="150" y="176"/>
                  </a:lnTo>
                  <a:lnTo>
                    <a:pt x="152" y="182"/>
                  </a:lnTo>
                  <a:lnTo>
                    <a:pt x="153" y="186"/>
                  </a:lnTo>
                  <a:lnTo>
                    <a:pt x="154" y="189"/>
                  </a:lnTo>
                  <a:lnTo>
                    <a:pt x="154" y="190"/>
                  </a:lnTo>
                  <a:lnTo>
                    <a:pt x="156" y="196"/>
                  </a:lnTo>
                  <a:lnTo>
                    <a:pt x="158" y="204"/>
                  </a:lnTo>
                  <a:lnTo>
                    <a:pt x="160" y="212"/>
                  </a:lnTo>
                  <a:lnTo>
                    <a:pt x="163" y="220"/>
                  </a:lnTo>
                  <a:lnTo>
                    <a:pt x="165" y="228"/>
                  </a:lnTo>
                  <a:lnTo>
                    <a:pt x="166" y="237"/>
                  </a:lnTo>
                  <a:lnTo>
                    <a:pt x="168" y="244"/>
                  </a:lnTo>
                  <a:lnTo>
                    <a:pt x="169" y="250"/>
                  </a:lnTo>
                  <a:lnTo>
                    <a:pt x="170" y="255"/>
                  </a:lnTo>
                  <a:lnTo>
                    <a:pt x="171" y="260"/>
                  </a:lnTo>
                  <a:lnTo>
                    <a:pt x="171" y="263"/>
                  </a:lnTo>
                  <a:lnTo>
                    <a:pt x="171" y="264"/>
                  </a:lnTo>
                  <a:lnTo>
                    <a:pt x="173" y="271"/>
                  </a:lnTo>
                  <a:lnTo>
                    <a:pt x="175" y="278"/>
                  </a:lnTo>
                  <a:lnTo>
                    <a:pt x="177" y="284"/>
                  </a:lnTo>
                  <a:lnTo>
                    <a:pt x="178" y="291"/>
                  </a:lnTo>
                  <a:lnTo>
                    <a:pt x="180" y="296"/>
                  </a:lnTo>
                  <a:lnTo>
                    <a:pt x="180" y="301"/>
                  </a:lnTo>
                  <a:lnTo>
                    <a:pt x="181" y="306"/>
                  </a:lnTo>
                  <a:lnTo>
                    <a:pt x="182" y="309"/>
                  </a:lnTo>
                  <a:lnTo>
                    <a:pt x="182" y="313"/>
                  </a:lnTo>
                  <a:lnTo>
                    <a:pt x="182" y="315"/>
                  </a:lnTo>
                  <a:lnTo>
                    <a:pt x="182" y="317"/>
                  </a:lnTo>
                  <a:lnTo>
                    <a:pt x="182" y="322"/>
                  </a:lnTo>
                  <a:lnTo>
                    <a:pt x="182" y="327"/>
                  </a:lnTo>
                  <a:lnTo>
                    <a:pt x="182" y="330"/>
                  </a:lnTo>
                  <a:lnTo>
                    <a:pt x="182" y="334"/>
                  </a:lnTo>
                  <a:lnTo>
                    <a:pt x="182" y="336"/>
                  </a:lnTo>
                  <a:lnTo>
                    <a:pt x="182" y="338"/>
                  </a:lnTo>
                  <a:lnTo>
                    <a:pt x="182" y="340"/>
                  </a:lnTo>
                  <a:lnTo>
                    <a:pt x="182" y="342"/>
                  </a:lnTo>
                  <a:lnTo>
                    <a:pt x="182" y="343"/>
                  </a:lnTo>
                  <a:lnTo>
                    <a:pt x="182" y="344"/>
                  </a:lnTo>
                  <a:lnTo>
                    <a:pt x="181" y="348"/>
                  </a:lnTo>
                  <a:lnTo>
                    <a:pt x="178" y="351"/>
                  </a:lnTo>
                  <a:lnTo>
                    <a:pt x="175" y="354"/>
                  </a:lnTo>
                  <a:lnTo>
                    <a:pt x="171" y="355"/>
                  </a:lnTo>
                  <a:lnTo>
                    <a:pt x="167" y="356"/>
                  </a:lnTo>
                  <a:lnTo>
                    <a:pt x="163" y="357"/>
                  </a:lnTo>
                  <a:lnTo>
                    <a:pt x="159" y="357"/>
                  </a:lnTo>
                  <a:lnTo>
                    <a:pt x="156" y="357"/>
                  </a:lnTo>
                  <a:lnTo>
                    <a:pt x="152" y="357"/>
                  </a:lnTo>
                  <a:lnTo>
                    <a:pt x="150" y="357"/>
                  </a:lnTo>
                  <a:lnTo>
                    <a:pt x="147" y="357"/>
                  </a:lnTo>
                  <a:lnTo>
                    <a:pt x="147" y="356"/>
                  </a:lnTo>
                  <a:lnTo>
                    <a:pt x="135" y="354"/>
                  </a:lnTo>
                  <a:lnTo>
                    <a:pt x="122" y="351"/>
                  </a:lnTo>
                  <a:lnTo>
                    <a:pt x="108" y="348"/>
                  </a:lnTo>
                  <a:lnTo>
                    <a:pt x="94" y="344"/>
                  </a:lnTo>
                  <a:lnTo>
                    <a:pt x="79" y="340"/>
                  </a:lnTo>
                  <a:lnTo>
                    <a:pt x="66" y="336"/>
                  </a:lnTo>
                  <a:lnTo>
                    <a:pt x="53" y="332"/>
                  </a:lnTo>
                  <a:lnTo>
                    <a:pt x="41" y="328"/>
                  </a:lnTo>
                  <a:lnTo>
                    <a:pt x="31" y="326"/>
                  </a:lnTo>
                  <a:lnTo>
                    <a:pt x="24" y="323"/>
                  </a:lnTo>
                  <a:lnTo>
                    <a:pt x="19" y="321"/>
                  </a:lnTo>
                  <a:lnTo>
                    <a:pt x="18" y="320"/>
                  </a:lnTo>
                  <a:lnTo>
                    <a:pt x="13" y="318"/>
                  </a:lnTo>
                  <a:lnTo>
                    <a:pt x="10" y="314"/>
                  </a:lnTo>
                  <a:lnTo>
                    <a:pt x="7" y="309"/>
                  </a:lnTo>
                  <a:lnTo>
                    <a:pt x="4" y="306"/>
                  </a:lnTo>
                  <a:lnTo>
                    <a:pt x="3" y="301"/>
                  </a:lnTo>
                  <a:lnTo>
                    <a:pt x="1" y="297"/>
                  </a:lnTo>
                  <a:lnTo>
                    <a:pt x="1" y="293"/>
                  </a:lnTo>
                  <a:lnTo>
                    <a:pt x="1" y="290"/>
                  </a:lnTo>
                  <a:lnTo>
                    <a:pt x="0" y="286"/>
                  </a:lnTo>
                  <a:lnTo>
                    <a:pt x="0" y="284"/>
                  </a:lnTo>
                  <a:lnTo>
                    <a:pt x="0" y="282"/>
                  </a:lnTo>
                  <a:lnTo>
                    <a:pt x="1" y="282"/>
                  </a:lnTo>
                  <a:lnTo>
                    <a:pt x="10" y="43"/>
                  </a:lnTo>
                </a:path>
              </a:pathLst>
            </a:custGeom>
            <a:solidFill>
              <a:srgbClr val="006633"/>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93" name="Freeform 33"/>
            <p:cNvSpPr>
              <a:spLocks/>
            </p:cNvSpPr>
            <p:nvPr/>
          </p:nvSpPr>
          <p:spPr bwMode="auto">
            <a:xfrm>
              <a:off x="2892" y="1516"/>
              <a:ext cx="163" cy="358"/>
            </a:xfrm>
            <a:custGeom>
              <a:avLst/>
              <a:gdLst>
                <a:gd name="T0" fmla="*/ 7 w 183"/>
                <a:gd name="T1" fmla="*/ 32 h 358"/>
                <a:gd name="T2" fmla="*/ 9 w 183"/>
                <a:gd name="T3" fmla="*/ 17 h 358"/>
                <a:gd name="T4" fmla="*/ 11 w 183"/>
                <a:gd name="T5" fmla="*/ 7 h 358"/>
                <a:gd name="T6" fmla="*/ 14 w 183"/>
                <a:gd name="T7" fmla="*/ 3 h 358"/>
                <a:gd name="T8" fmla="*/ 18 w 183"/>
                <a:gd name="T9" fmla="*/ 0 h 358"/>
                <a:gd name="T10" fmla="*/ 20 w 183"/>
                <a:gd name="T11" fmla="*/ 0 h 358"/>
                <a:gd name="T12" fmla="*/ 25 w 183"/>
                <a:gd name="T13" fmla="*/ 1 h 358"/>
                <a:gd name="T14" fmla="*/ 32 w 183"/>
                <a:gd name="T15" fmla="*/ 4 h 358"/>
                <a:gd name="T16" fmla="*/ 37 w 183"/>
                <a:gd name="T17" fmla="*/ 10 h 358"/>
                <a:gd name="T18" fmla="*/ 40 w 183"/>
                <a:gd name="T19" fmla="*/ 15 h 358"/>
                <a:gd name="T20" fmla="*/ 42 w 183"/>
                <a:gd name="T21" fmla="*/ 20 h 358"/>
                <a:gd name="T22" fmla="*/ 42 w 183"/>
                <a:gd name="T23" fmla="*/ 22 h 358"/>
                <a:gd name="T24" fmla="*/ 84 w 183"/>
                <a:gd name="T25" fmla="*/ 125 h 358"/>
                <a:gd name="T26" fmla="*/ 86 w 183"/>
                <a:gd name="T27" fmla="*/ 135 h 358"/>
                <a:gd name="T28" fmla="*/ 89 w 183"/>
                <a:gd name="T29" fmla="*/ 148 h 358"/>
                <a:gd name="T30" fmla="*/ 92 w 183"/>
                <a:gd name="T31" fmla="*/ 163 h 358"/>
                <a:gd name="T32" fmla="*/ 94 w 183"/>
                <a:gd name="T33" fmla="*/ 176 h 358"/>
                <a:gd name="T34" fmla="*/ 96 w 183"/>
                <a:gd name="T35" fmla="*/ 186 h 358"/>
                <a:gd name="T36" fmla="*/ 97 w 183"/>
                <a:gd name="T37" fmla="*/ 190 h 358"/>
                <a:gd name="T38" fmla="*/ 100 w 183"/>
                <a:gd name="T39" fmla="*/ 204 h 358"/>
                <a:gd name="T40" fmla="*/ 102 w 183"/>
                <a:gd name="T41" fmla="*/ 220 h 358"/>
                <a:gd name="T42" fmla="*/ 105 w 183"/>
                <a:gd name="T43" fmla="*/ 237 h 358"/>
                <a:gd name="T44" fmla="*/ 106 w 183"/>
                <a:gd name="T45" fmla="*/ 250 h 358"/>
                <a:gd name="T46" fmla="*/ 107 w 183"/>
                <a:gd name="T47" fmla="*/ 260 h 358"/>
                <a:gd name="T48" fmla="*/ 107 w 183"/>
                <a:gd name="T49" fmla="*/ 264 h 358"/>
                <a:gd name="T50" fmla="*/ 110 w 183"/>
                <a:gd name="T51" fmla="*/ 278 h 358"/>
                <a:gd name="T52" fmla="*/ 112 w 183"/>
                <a:gd name="T53" fmla="*/ 291 h 358"/>
                <a:gd name="T54" fmla="*/ 113 w 183"/>
                <a:gd name="T55" fmla="*/ 301 h 358"/>
                <a:gd name="T56" fmla="*/ 114 w 183"/>
                <a:gd name="T57" fmla="*/ 309 h 358"/>
                <a:gd name="T58" fmla="*/ 114 w 183"/>
                <a:gd name="T59" fmla="*/ 315 h 358"/>
                <a:gd name="T60" fmla="*/ 114 w 183"/>
                <a:gd name="T61" fmla="*/ 322 h 358"/>
                <a:gd name="T62" fmla="*/ 114 w 183"/>
                <a:gd name="T63" fmla="*/ 330 h 358"/>
                <a:gd name="T64" fmla="*/ 114 w 183"/>
                <a:gd name="T65" fmla="*/ 336 h 358"/>
                <a:gd name="T66" fmla="*/ 114 w 183"/>
                <a:gd name="T67" fmla="*/ 340 h 358"/>
                <a:gd name="T68" fmla="*/ 114 w 183"/>
                <a:gd name="T69" fmla="*/ 343 h 358"/>
                <a:gd name="T70" fmla="*/ 113 w 183"/>
                <a:gd name="T71" fmla="*/ 348 h 358"/>
                <a:gd name="T72" fmla="*/ 110 w 183"/>
                <a:gd name="T73" fmla="*/ 354 h 358"/>
                <a:gd name="T74" fmla="*/ 105 w 183"/>
                <a:gd name="T75" fmla="*/ 356 h 358"/>
                <a:gd name="T76" fmla="*/ 100 w 183"/>
                <a:gd name="T77" fmla="*/ 357 h 358"/>
                <a:gd name="T78" fmla="*/ 95 w 183"/>
                <a:gd name="T79" fmla="*/ 357 h 358"/>
                <a:gd name="T80" fmla="*/ 93 w 183"/>
                <a:gd name="T81" fmla="*/ 357 h 358"/>
                <a:gd name="T82" fmla="*/ 85 w 183"/>
                <a:gd name="T83" fmla="*/ 354 h 358"/>
                <a:gd name="T84" fmla="*/ 69 w 183"/>
                <a:gd name="T85" fmla="*/ 348 h 358"/>
                <a:gd name="T86" fmla="*/ 49 w 183"/>
                <a:gd name="T87" fmla="*/ 340 h 358"/>
                <a:gd name="T88" fmla="*/ 33 w 183"/>
                <a:gd name="T89" fmla="*/ 332 h 358"/>
                <a:gd name="T90" fmla="*/ 20 w 183"/>
                <a:gd name="T91" fmla="*/ 326 h 358"/>
                <a:gd name="T92" fmla="*/ 12 w 183"/>
                <a:gd name="T93" fmla="*/ 321 h 358"/>
                <a:gd name="T94" fmla="*/ 9 w 183"/>
                <a:gd name="T95" fmla="*/ 318 h 358"/>
                <a:gd name="T96" fmla="*/ 4 w 183"/>
                <a:gd name="T97" fmla="*/ 309 h 358"/>
                <a:gd name="T98" fmla="*/ 3 w 183"/>
                <a:gd name="T99" fmla="*/ 301 h 358"/>
                <a:gd name="T100" fmla="*/ 1 w 183"/>
                <a:gd name="T101" fmla="*/ 293 h 358"/>
                <a:gd name="T102" fmla="*/ 0 w 183"/>
                <a:gd name="T103" fmla="*/ 286 h 358"/>
                <a:gd name="T104" fmla="*/ 0 w 183"/>
                <a:gd name="T105" fmla="*/ 282 h 358"/>
                <a:gd name="T106" fmla="*/ 6 w 183"/>
                <a:gd name="T107" fmla="*/ 43 h 35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3"/>
                <a:gd name="T163" fmla="*/ 0 h 358"/>
                <a:gd name="T164" fmla="*/ 183 w 183"/>
                <a:gd name="T165" fmla="*/ 358 h 35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3" h="358">
                  <a:moveTo>
                    <a:pt x="10" y="43"/>
                  </a:moveTo>
                  <a:lnTo>
                    <a:pt x="11" y="32"/>
                  </a:lnTo>
                  <a:lnTo>
                    <a:pt x="12" y="24"/>
                  </a:lnTo>
                  <a:lnTo>
                    <a:pt x="14" y="17"/>
                  </a:lnTo>
                  <a:lnTo>
                    <a:pt x="16" y="12"/>
                  </a:lnTo>
                  <a:lnTo>
                    <a:pt x="18" y="7"/>
                  </a:lnTo>
                  <a:lnTo>
                    <a:pt x="21" y="4"/>
                  </a:lnTo>
                  <a:lnTo>
                    <a:pt x="23" y="3"/>
                  </a:lnTo>
                  <a:lnTo>
                    <a:pt x="26" y="1"/>
                  </a:lnTo>
                  <a:lnTo>
                    <a:pt x="29" y="0"/>
                  </a:lnTo>
                  <a:lnTo>
                    <a:pt x="30" y="0"/>
                  </a:lnTo>
                  <a:lnTo>
                    <a:pt x="31" y="0"/>
                  </a:lnTo>
                  <a:lnTo>
                    <a:pt x="32" y="0"/>
                  </a:lnTo>
                  <a:lnTo>
                    <a:pt x="39" y="1"/>
                  </a:lnTo>
                  <a:lnTo>
                    <a:pt x="45" y="3"/>
                  </a:lnTo>
                  <a:lnTo>
                    <a:pt x="51" y="4"/>
                  </a:lnTo>
                  <a:lnTo>
                    <a:pt x="55" y="7"/>
                  </a:lnTo>
                  <a:lnTo>
                    <a:pt x="59" y="10"/>
                  </a:lnTo>
                  <a:lnTo>
                    <a:pt x="61" y="13"/>
                  </a:lnTo>
                  <a:lnTo>
                    <a:pt x="64" y="15"/>
                  </a:lnTo>
                  <a:lnTo>
                    <a:pt x="65" y="18"/>
                  </a:lnTo>
                  <a:lnTo>
                    <a:pt x="66" y="20"/>
                  </a:lnTo>
                  <a:lnTo>
                    <a:pt x="66" y="22"/>
                  </a:lnTo>
                  <a:lnTo>
                    <a:pt x="67" y="22"/>
                  </a:lnTo>
                  <a:lnTo>
                    <a:pt x="67" y="23"/>
                  </a:lnTo>
                  <a:lnTo>
                    <a:pt x="133" y="125"/>
                  </a:lnTo>
                  <a:lnTo>
                    <a:pt x="135" y="130"/>
                  </a:lnTo>
                  <a:lnTo>
                    <a:pt x="137" y="135"/>
                  </a:lnTo>
                  <a:lnTo>
                    <a:pt x="139" y="141"/>
                  </a:lnTo>
                  <a:lnTo>
                    <a:pt x="141" y="148"/>
                  </a:lnTo>
                  <a:lnTo>
                    <a:pt x="143" y="156"/>
                  </a:lnTo>
                  <a:lnTo>
                    <a:pt x="146" y="163"/>
                  </a:lnTo>
                  <a:lnTo>
                    <a:pt x="148" y="170"/>
                  </a:lnTo>
                  <a:lnTo>
                    <a:pt x="150" y="176"/>
                  </a:lnTo>
                  <a:lnTo>
                    <a:pt x="152" y="182"/>
                  </a:lnTo>
                  <a:lnTo>
                    <a:pt x="153" y="186"/>
                  </a:lnTo>
                  <a:lnTo>
                    <a:pt x="154" y="189"/>
                  </a:lnTo>
                  <a:lnTo>
                    <a:pt x="154" y="190"/>
                  </a:lnTo>
                  <a:lnTo>
                    <a:pt x="156" y="196"/>
                  </a:lnTo>
                  <a:lnTo>
                    <a:pt x="158" y="204"/>
                  </a:lnTo>
                  <a:lnTo>
                    <a:pt x="160" y="212"/>
                  </a:lnTo>
                  <a:lnTo>
                    <a:pt x="163" y="220"/>
                  </a:lnTo>
                  <a:lnTo>
                    <a:pt x="165" y="228"/>
                  </a:lnTo>
                  <a:lnTo>
                    <a:pt x="166" y="237"/>
                  </a:lnTo>
                  <a:lnTo>
                    <a:pt x="168" y="244"/>
                  </a:lnTo>
                  <a:lnTo>
                    <a:pt x="169" y="250"/>
                  </a:lnTo>
                  <a:lnTo>
                    <a:pt x="170" y="255"/>
                  </a:lnTo>
                  <a:lnTo>
                    <a:pt x="171" y="260"/>
                  </a:lnTo>
                  <a:lnTo>
                    <a:pt x="171" y="263"/>
                  </a:lnTo>
                  <a:lnTo>
                    <a:pt x="171" y="264"/>
                  </a:lnTo>
                  <a:lnTo>
                    <a:pt x="173" y="271"/>
                  </a:lnTo>
                  <a:lnTo>
                    <a:pt x="175" y="278"/>
                  </a:lnTo>
                  <a:lnTo>
                    <a:pt x="177" y="284"/>
                  </a:lnTo>
                  <a:lnTo>
                    <a:pt x="178" y="291"/>
                  </a:lnTo>
                  <a:lnTo>
                    <a:pt x="180" y="296"/>
                  </a:lnTo>
                  <a:lnTo>
                    <a:pt x="180" y="301"/>
                  </a:lnTo>
                  <a:lnTo>
                    <a:pt x="181" y="306"/>
                  </a:lnTo>
                  <a:lnTo>
                    <a:pt x="182" y="309"/>
                  </a:lnTo>
                  <a:lnTo>
                    <a:pt x="182" y="313"/>
                  </a:lnTo>
                  <a:lnTo>
                    <a:pt x="182" y="315"/>
                  </a:lnTo>
                  <a:lnTo>
                    <a:pt x="182" y="317"/>
                  </a:lnTo>
                  <a:lnTo>
                    <a:pt x="182" y="322"/>
                  </a:lnTo>
                  <a:lnTo>
                    <a:pt x="182" y="327"/>
                  </a:lnTo>
                  <a:lnTo>
                    <a:pt x="182" y="330"/>
                  </a:lnTo>
                  <a:lnTo>
                    <a:pt x="182" y="334"/>
                  </a:lnTo>
                  <a:lnTo>
                    <a:pt x="182" y="336"/>
                  </a:lnTo>
                  <a:lnTo>
                    <a:pt x="182" y="338"/>
                  </a:lnTo>
                  <a:lnTo>
                    <a:pt x="182" y="340"/>
                  </a:lnTo>
                  <a:lnTo>
                    <a:pt x="182" y="342"/>
                  </a:lnTo>
                  <a:lnTo>
                    <a:pt x="182" y="343"/>
                  </a:lnTo>
                  <a:lnTo>
                    <a:pt x="182" y="344"/>
                  </a:lnTo>
                  <a:lnTo>
                    <a:pt x="181" y="348"/>
                  </a:lnTo>
                  <a:lnTo>
                    <a:pt x="178" y="351"/>
                  </a:lnTo>
                  <a:lnTo>
                    <a:pt x="175" y="354"/>
                  </a:lnTo>
                  <a:lnTo>
                    <a:pt x="171" y="355"/>
                  </a:lnTo>
                  <a:lnTo>
                    <a:pt x="167" y="356"/>
                  </a:lnTo>
                  <a:lnTo>
                    <a:pt x="163" y="357"/>
                  </a:lnTo>
                  <a:lnTo>
                    <a:pt x="159" y="357"/>
                  </a:lnTo>
                  <a:lnTo>
                    <a:pt x="156" y="357"/>
                  </a:lnTo>
                  <a:lnTo>
                    <a:pt x="152" y="357"/>
                  </a:lnTo>
                  <a:lnTo>
                    <a:pt x="150" y="357"/>
                  </a:lnTo>
                  <a:lnTo>
                    <a:pt x="147" y="357"/>
                  </a:lnTo>
                  <a:lnTo>
                    <a:pt x="147" y="356"/>
                  </a:lnTo>
                  <a:lnTo>
                    <a:pt x="135" y="354"/>
                  </a:lnTo>
                  <a:lnTo>
                    <a:pt x="122" y="351"/>
                  </a:lnTo>
                  <a:lnTo>
                    <a:pt x="108" y="348"/>
                  </a:lnTo>
                  <a:lnTo>
                    <a:pt x="94" y="344"/>
                  </a:lnTo>
                  <a:lnTo>
                    <a:pt x="79" y="340"/>
                  </a:lnTo>
                  <a:lnTo>
                    <a:pt x="66" y="336"/>
                  </a:lnTo>
                  <a:lnTo>
                    <a:pt x="53" y="332"/>
                  </a:lnTo>
                  <a:lnTo>
                    <a:pt x="41" y="328"/>
                  </a:lnTo>
                  <a:lnTo>
                    <a:pt x="31" y="326"/>
                  </a:lnTo>
                  <a:lnTo>
                    <a:pt x="24" y="323"/>
                  </a:lnTo>
                  <a:lnTo>
                    <a:pt x="19" y="321"/>
                  </a:lnTo>
                  <a:lnTo>
                    <a:pt x="18" y="320"/>
                  </a:lnTo>
                  <a:lnTo>
                    <a:pt x="13" y="318"/>
                  </a:lnTo>
                  <a:lnTo>
                    <a:pt x="10" y="314"/>
                  </a:lnTo>
                  <a:lnTo>
                    <a:pt x="7" y="309"/>
                  </a:lnTo>
                  <a:lnTo>
                    <a:pt x="4" y="306"/>
                  </a:lnTo>
                  <a:lnTo>
                    <a:pt x="3" y="301"/>
                  </a:lnTo>
                  <a:lnTo>
                    <a:pt x="1" y="297"/>
                  </a:lnTo>
                  <a:lnTo>
                    <a:pt x="1" y="293"/>
                  </a:lnTo>
                  <a:lnTo>
                    <a:pt x="1" y="290"/>
                  </a:lnTo>
                  <a:lnTo>
                    <a:pt x="0" y="286"/>
                  </a:lnTo>
                  <a:lnTo>
                    <a:pt x="0" y="284"/>
                  </a:lnTo>
                  <a:lnTo>
                    <a:pt x="0" y="282"/>
                  </a:lnTo>
                  <a:lnTo>
                    <a:pt x="1" y="282"/>
                  </a:lnTo>
                  <a:lnTo>
                    <a:pt x="10" y="43"/>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8994" name="Freeform 34"/>
            <p:cNvSpPr>
              <a:spLocks/>
            </p:cNvSpPr>
            <p:nvPr/>
          </p:nvSpPr>
          <p:spPr bwMode="auto">
            <a:xfrm>
              <a:off x="2902" y="1515"/>
              <a:ext cx="19" cy="45"/>
            </a:xfrm>
            <a:custGeom>
              <a:avLst/>
              <a:gdLst>
                <a:gd name="T0" fmla="*/ 0 w 21"/>
                <a:gd name="T1" fmla="*/ 44 h 45"/>
                <a:gd name="T2" fmla="*/ 1 w 21"/>
                <a:gd name="T3" fmla="*/ 44 h 45"/>
                <a:gd name="T4" fmla="*/ 1 w 21"/>
                <a:gd name="T5" fmla="*/ 33 h 45"/>
                <a:gd name="T6" fmla="*/ 2 w 21"/>
                <a:gd name="T7" fmla="*/ 24 h 45"/>
                <a:gd name="T8" fmla="*/ 4 w 21"/>
                <a:gd name="T9" fmla="*/ 17 h 45"/>
                <a:gd name="T10" fmla="*/ 5 w 21"/>
                <a:gd name="T11" fmla="*/ 13 h 45"/>
                <a:gd name="T12" fmla="*/ 5 w 21"/>
                <a:gd name="T13" fmla="*/ 8 h 45"/>
                <a:gd name="T14" fmla="*/ 7 w 21"/>
                <a:gd name="T15" fmla="*/ 4 h 45"/>
                <a:gd name="T16" fmla="*/ 10 w 21"/>
                <a:gd name="T17" fmla="*/ 3 h 45"/>
                <a:gd name="T18" fmla="*/ 11 w 21"/>
                <a:gd name="T19" fmla="*/ 2 h 45"/>
                <a:gd name="T20" fmla="*/ 13 w 21"/>
                <a:gd name="T21" fmla="*/ 1 h 45"/>
                <a:gd name="T22" fmla="*/ 13 w 21"/>
                <a:gd name="T23" fmla="*/ 1 h 45"/>
                <a:gd name="T24" fmla="*/ 13 w 21"/>
                <a:gd name="T25" fmla="*/ 0 h 45"/>
                <a:gd name="T26" fmla="*/ 13 w 21"/>
                <a:gd name="T27" fmla="*/ 0 h 45"/>
                <a:gd name="T28" fmla="*/ 11 w 21"/>
                <a:gd name="T29" fmla="*/ 1 h 45"/>
                <a:gd name="T30" fmla="*/ 9 w 21"/>
                <a:gd name="T31" fmla="*/ 3 h 45"/>
                <a:gd name="T32" fmla="*/ 6 w 21"/>
                <a:gd name="T33" fmla="*/ 4 h 45"/>
                <a:gd name="T34" fmla="*/ 5 w 21"/>
                <a:gd name="T35" fmla="*/ 7 h 45"/>
                <a:gd name="T36" fmla="*/ 5 w 21"/>
                <a:gd name="T37" fmla="*/ 12 h 45"/>
                <a:gd name="T38" fmla="*/ 3 w 21"/>
                <a:gd name="T39" fmla="*/ 17 h 45"/>
                <a:gd name="T40" fmla="*/ 1 w 21"/>
                <a:gd name="T41" fmla="*/ 24 h 45"/>
                <a:gd name="T42" fmla="*/ 1 w 21"/>
                <a:gd name="T43" fmla="*/ 33 h 45"/>
                <a:gd name="T44" fmla="*/ 0 w 21"/>
                <a:gd name="T45" fmla="*/ 44 h 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1"/>
                <a:gd name="T70" fmla="*/ 0 h 45"/>
                <a:gd name="T71" fmla="*/ 21 w 21"/>
                <a:gd name="T72" fmla="*/ 45 h 4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1" h="45">
                  <a:moveTo>
                    <a:pt x="0" y="44"/>
                  </a:moveTo>
                  <a:lnTo>
                    <a:pt x="1" y="44"/>
                  </a:lnTo>
                  <a:lnTo>
                    <a:pt x="1" y="33"/>
                  </a:lnTo>
                  <a:lnTo>
                    <a:pt x="2" y="24"/>
                  </a:lnTo>
                  <a:lnTo>
                    <a:pt x="4" y="17"/>
                  </a:lnTo>
                  <a:lnTo>
                    <a:pt x="6" y="13"/>
                  </a:lnTo>
                  <a:lnTo>
                    <a:pt x="9" y="8"/>
                  </a:lnTo>
                  <a:lnTo>
                    <a:pt x="11" y="4"/>
                  </a:lnTo>
                  <a:lnTo>
                    <a:pt x="14" y="3"/>
                  </a:lnTo>
                  <a:lnTo>
                    <a:pt x="16" y="2"/>
                  </a:lnTo>
                  <a:lnTo>
                    <a:pt x="19" y="1"/>
                  </a:lnTo>
                  <a:lnTo>
                    <a:pt x="20" y="1"/>
                  </a:lnTo>
                  <a:lnTo>
                    <a:pt x="20" y="0"/>
                  </a:lnTo>
                  <a:lnTo>
                    <a:pt x="19" y="0"/>
                  </a:lnTo>
                  <a:lnTo>
                    <a:pt x="16" y="1"/>
                  </a:lnTo>
                  <a:lnTo>
                    <a:pt x="13" y="3"/>
                  </a:lnTo>
                  <a:lnTo>
                    <a:pt x="10" y="4"/>
                  </a:lnTo>
                  <a:lnTo>
                    <a:pt x="8" y="7"/>
                  </a:lnTo>
                  <a:lnTo>
                    <a:pt x="6" y="12"/>
                  </a:lnTo>
                  <a:lnTo>
                    <a:pt x="3" y="17"/>
                  </a:lnTo>
                  <a:lnTo>
                    <a:pt x="1" y="24"/>
                  </a:lnTo>
                  <a:lnTo>
                    <a:pt x="1" y="33"/>
                  </a:lnTo>
                  <a:lnTo>
                    <a:pt x="0" y="4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95" name="Freeform 35"/>
            <p:cNvSpPr>
              <a:spLocks/>
            </p:cNvSpPr>
            <p:nvPr/>
          </p:nvSpPr>
          <p:spPr bwMode="auto">
            <a:xfrm>
              <a:off x="2921" y="1515"/>
              <a:ext cx="138" cy="317"/>
            </a:xfrm>
            <a:custGeom>
              <a:avLst/>
              <a:gdLst>
                <a:gd name="T0" fmla="*/ 1 w 155"/>
                <a:gd name="T1" fmla="*/ 2 h 317"/>
                <a:gd name="T2" fmla="*/ 6 w 155"/>
                <a:gd name="T3" fmla="*/ 2 h 317"/>
                <a:gd name="T4" fmla="*/ 13 w 155"/>
                <a:gd name="T5" fmla="*/ 6 h 317"/>
                <a:gd name="T6" fmla="*/ 18 w 155"/>
                <a:gd name="T7" fmla="*/ 11 h 317"/>
                <a:gd name="T8" fmla="*/ 21 w 155"/>
                <a:gd name="T9" fmla="*/ 16 h 317"/>
                <a:gd name="T10" fmla="*/ 23 w 155"/>
                <a:gd name="T11" fmla="*/ 21 h 317"/>
                <a:gd name="T12" fmla="*/ 23 w 155"/>
                <a:gd name="T13" fmla="*/ 24 h 317"/>
                <a:gd name="T14" fmla="*/ 66 w 155"/>
                <a:gd name="T15" fmla="*/ 127 h 317"/>
                <a:gd name="T16" fmla="*/ 68 w 155"/>
                <a:gd name="T17" fmla="*/ 136 h 317"/>
                <a:gd name="T18" fmla="*/ 74 w 155"/>
                <a:gd name="T19" fmla="*/ 164 h 317"/>
                <a:gd name="T20" fmla="*/ 76 w 155"/>
                <a:gd name="T21" fmla="*/ 177 h 317"/>
                <a:gd name="T22" fmla="*/ 77 w 155"/>
                <a:gd name="T23" fmla="*/ 186 h 317"/>
                <a:gd name="T24" fmla="*/ 78 w 155"/>
                <a:gd name="T25" fmla="*/ 190 h 317"/>
                <a:gd name="T26" fmla="*/ 82 w 155"/>
                <a:gd name="T27" fmla="*/ 204 h 317"/>
                <a:gd name="T28" fmla="*/ 85 w 155"/>
                <a:gd name="T29" fmla="*/ 230 h 317"/>
                <a:gd name="T30" fmla="*/ 87 w 155"/>
                <a:gd name="T31" fmla="*/ 244 h 317"/>
                <a:gd name="T32" fmla="*/ 89 w 155"/>
                <a:gd name="T33" fmla="*/ 257 h 317"/>
                <a:gd name="T34" fmla="*/ 90 w 155"/>
                <a:gd name="T35" fmla="*/ 263 h 317"/>
                <a:gd name="T36" fmla="*/ 91 w 155"/>
                <a:gd name="T37" fmla="*/ 271 h 317"/>
                <a:gd name="T38" fmla="*/ 93 w 155"/>
                <a:gd name="T39" fmla="*/ 285 h 317"/>
                <a:gd name="T40" fmla="*/ 94 w 155"/>
                <a:gd name="T41" fmla="*/ 297 h 317"/>
                <a:gd name="T42" fmla="*/ 96 w 155"/>
                <a:gd name="T43" fmla="*/ 307 h 317"/>
                <a:gd name="T44" fmla="*/ 97 w 155"/>
                <a:gd name="T45" fmla="*/ 313 h 317"/>
                <a:gd name="T46" fmla="*/ 97 w 155"/>
                <a:gd name="T47" fmla="*/ 313 h 317"/>
                <a:gd name="T48" fmla="*/ 97 w 155"/>
                <a:gd name="T49" fmla="*/ 307 h 317"/>
                <a:gd name="T50" fmla="*/ 95 w 155"/>
                <a:gd name="T51" fmla="*/ 297 h 317"/>
                <a:gd name="T52" fmla="*/ 93 w 155"/>
                <a:gd name="T53" fmla="*/ 285 h 317"/>
                <a:gd name="T54" fmla="*/ 92 w 155"/>
                <a:gd name="T55" fmla="*/ 271 h 317"/>
                <a:gd name="T56" fmla="*/ 90 w 155"/>
                <a:gd name="T57" fmla="*/ 263 h 317"/>
                <a:gd name="T58" fmla="*/ 90 w 155"/>
                <a:gd name="T59" fmla="*/ 257 h 317"/>
                <a:gd name="T60" fmla="*/ 88 w 155"/>
                <a:gd name="T61" fmla="*/ 244 h 317"/>
                <a:gd name="T62" fmla="*/ 85 w 155"/>
                <a:gd name="T63" fmla="*/ 230 h 317"/>
                <a:gd name="T64" fmla="*/ 82 w 155"/>
                <a:gd name="T65" fmla="*/ 204 h 317"/>
                <a:gd name="T66" fmla="*/ 79 w 155"/>
                <a:gd name="T67" fmla="*/ 190 h 317"/>
                <a:gd name="T68" fmla="*/ 78 w 155"/>
                <a:gd name="T69" fmla="*/ 186 h 317"/>
                <a:gd name="T70" fmla="*/ 77 w 155"/>
                <a:gd name="T71" fmla="*/ 177 h 317"/>
                <a:gd name="T72" fmla="*/ 74 w 155"/>
                <a:gd name="T73" fmla="*/ 164 h 317"/>
                <a:gd name="T74" fmla="*/ 69 w 155"/>
                <a:gd name="T75" fmla="*/ 136 h 317"/>
                <a:gd name="T76" fmla="*/ 66 w 155"/>
                <a:gd name="T77" fmla="*/ 125 h 317"/>
                <a:gd name="T78" fmla="*/ 24 w 155"/>
                <a:gd name="T79" fmla="*/ 23 h 317"/>
                <a:gd name="T80" fmla="*/ 22 w 155"/>
                <a:gd name="T81" fmla="*/ 18 h 317"/>
                <a:gd name="T82" fmla="*/ 20 w 155"/>
                <a:gd name="T83" fmla="*/ 13 h 317"/>
                <a:gd name="T84" fmla="*/ 17 w 155"/>
                <a:gd name="T85" fmla="*/ 8 h 317"/>
                <a:gd name="T86" fmla="*/ 10 w 155"/>
                <a:gd name="T87" fmla="*/ 4 h 317"/>
                <a:gd name="T88" fmla="*/ 0 w 155"/>
                <a:gd name="T89" fmla="*/ 0 h 317"/>
                <a:gd name="T90" fmla="*/ 1 w 155"/>
                <a:gd name="T91" fmla="*/ 1 h 31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5"/>
                <a:gd name="T139" fmla="*/ 0 h 317"/>
                <a:gd name="T140" fmla="*/ 155 w 155"/>
                <a:gd name="T141" fmla="*/ 317 h 31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5" h="317">
                  <a:moveTo>
                    <a:pt x="1" y="1"/>
                  </a:moveTo>
                  <a:lnTo>
                    <a:pt x="1" y="2"/>
                  </a:lnTo>
                  <a:lnTo>
                    <a:pt x="5" y="2"/>
                  </a:lnTo>
                  <a:lnTo>
                    <a:pt x="10" y="2"/>
                  </a:lnTo>
                  <a:lnTo>
                    <a:pt x="16" y="4"/>
                  </a:lnTo>
                  <a:lnTo>
                    <a:pt x="21" y="6"/>
                  </a:lnTo>
                  <a:lnTo>
                    <a:pt x="25" y="7"/>
                  </a:lnTo>
                  <a:lnTo>
                    <a:pt x="29" y="11"/>
                  </a:lnTo>
                  <a:lnTo>
                    <a:pt x="32" y="14"/>
                  </a:lnTo>
                  <a:lnTo>
                    <a:pt x="34" y="16"/>
                  </a:lnTo>
                  <a:lnTo>
                    <a:pt x="36" y="20"/>
                  </a:lnTo>
                  <a:lnTo>
                    <a:pt x="37" y="21"/>
                  </a:lnTo>
                  <a:lnTo>
                    <a:pt x="37" y="23"/>
                  </a:lnTo>
                  <a:lnTo>
                    <a:pt x="37" y="24"/>
                  </a:lnTo>
                  <a:lnTo>
                    <a:pt x="38" y="24"/>
                  </a:lnTo>
                  <a:lnTo>
                    <a:pt x="104" y="127"/>
                  </a:lnTo>
                  <a:lnTo>
                    <a:pt x="106" y="131"/>
                  </a:lnTo>
                  <a:lnTo>
                    <a:pt x="108" y="136"/>
                  </a:lnTo>
                  <a:lnTo>
                    <a:pt x="110" y="142"/>
                  </a:lnTo>
                  <a:lnTo>
                    <a:pt x="117" y="164"/>
                  </a:lnTo>
                  <a:lnTo>
                    <a:pt x="119" y="171"/>
                  </a:lnTo>
                  <a:lnTo>
                    <a:pt x="121" y="177"/>
                  </a:lnTo>
                  <a:lnTo>
                    <a:pt x="123" y="183"/>
                  </a:lnTo>
                  <a:lnTo>
                    <a:pt x="124" y="186"/>
                  </a:lnTo>
                  <a:lnTo>
                    <a:pt x="125" y="189"/>
                  </a:lnTo>
                  <a:lnTo>
                    <a:pt x="125" y="190"/>
                  </a:lnTo>
                  <a:lnTo>
                    <a:pt x="127" y="197"/>
                  </a:lnTo>
                  <a:lnTo>
                    <a:pt x="130" y="204"/>
                  </a:lnTo>
                  <a:lnTo>
                    <a:pt x="134" y="221"/>
                  </a:lnTo>
                  <a:lnTo>
                    <a:pt x="136" y="230"/>
                  </a:lnTo>
                  <a:lnTo>
                    <a:pt x="138" y="237"/>
                  </a:lnTo>
                  <a:lnTo>
                    <a:pt x="139" y="244"/>
                  </a:lnTo>
                  <a:lnTo>
                    <a:pt x="141" y="251"/>
                  </a:lnTo>
                  <a:lnTo>
                    <a:pt x="142" y="257"/>
                  </a:lnTo>
                  <a:lnTo>
                    <a:pt x="143" y="260"/>
                  </a:lnTo>
                  <a:lnTo>
                    <a:pt x="143" y="263"/>
                  </a:lnTo>
                  <a:lnTo>
                    <a:pt x="143" y="264"/>
                  </a:lnTo>
                  <a:lnTo>
                    <a:pt x="145" y="271"/>
                  </a:lnTo>
                  <a:lnTo>
                    <a:pt x="147" y="278"/>
                  </a:lnTo>
                  <a:lnTo>
                    <a:pt x="149" y="285"/>
                  </a:lnTo>
                  <a:lnTo>
                    <a:pt x="150" y="292"/>
                  </a:lnTo>
                  <a:lnTo>
                    <a:pt x="151" y="297"/>
                  </a:lnTo>
                  <a:lnTo>
                    <a:pt x="152" y="303"/>
                  </a:lnTo>
                  <a:lnTo>
                    <a:pt x="153" y="307"/>
                  </a:lnTo>
                  <a:lnTo>
                    <a:pt x="153" y="311"/>
                  </a:lnTo>
                  <a:lnTo>
                    <a:pt x="154" y="313"/>
                  </a:lnTo>
                  <a:lnTo>
                    <a:pt x="154" y="316"/>
                  </a:lnTo>
                  <a:lnTo>
                    <a:pt x="154" y="313"/>
                  </a:lnTo>
                  <a:lnTo>
                    <a:pt x="154" y="311"/>
                  </a:lnTo>
                  <a:lnTo>
                    <a:pt x="154" y="307"/>
                  </a:lnTo>
                  <a:lnTo>
                    <a:pt x="153" y="303"/>
                  </a:lnTo>
                  <a:lnTo>
                    <a:pt x="152" y="297"/>
                  </a:lnTo>
                  <a:lnTo>
                    <a:pt x="151" y="292"/>
                  </a:lnTo>
                  <a:lnTo>
                    <a:pt x="149" y="285"/>
                  </a:lnTo>
                  <a:lnTo>
                    <a:pt x="147" y="278"/>
                  </a:lnTo>
                  <a:lnTo>
                    <a:pt x="146" y="271"/>
                  </a:lnTo>
                  <a:lnTo>
                    <a:pt x="144" y="264"/>
                  </a:lnTo>
                  <a:lnTo>
                    <a:pt x="143" y="263"/>
                  </a:lnTo>
                  <a:lnTo>
                    <a:pt x="143" y="260"/>
                  </a:lnTo>
                  <a:lnTo>
                    <a:pt x="143" y="257"/>
                  </a:lnTo>
                  <a:lnTo>
                    <a:pt x="141" y="251"/>
                  </a:lnTo>
                  <a:lnTo>
                    <a:pt x="140" y="244"/>
                  </a:lnTo>
                  <a:lnTo>
                    <a:pt x="138" y="237"/>
                  </a:lnTo>
                  <a:lnTo>
                    <a:pt x="136" y="230"/>
                  </a:lnTo>
                  <a:lnTo>
                    <a:pt x="134" y="221"/>
                  </a:lnTo>
                  <a:lnTo>
                    <a:pt x="130" y="204"/>
                  </a:lnTo>
                  <a:lnTo>
                    <a:pt x="128" y="197"/>
                  </a:lnTo>
                  <a:lnTo>
                    <a:pt x="126" y="190"/>
                  </a:lnTo>
                  <a:lnTo>
                    <a:pt x="126" y="189"/>
                  </a:lnTo>
                  <a:lnTo>
                    <a:pt x="125" y="186"/>
                  </a:lnTo>
                  <a:lnTo>
                    <a:pt x="124" y="183"/>
                  </a:lnTo>
                  <a:lnTo>
                    <a:pt x="122" y="177"/>
                  </a:lnTo>
                  <a:lnTo>
                    <a:pt x="120" y="171"/>
                  </a:lnTo>
                  <a:lnTo>
                    <a:pt x="118" y="164"/>
                  </a:lnTo>
                  <a:lnTo>
                    <a:pt x="111" y="142"/>
                  </a:lnTo>
                  <a:lnTo>
                    <a:pt x="109" y="136"/>
                  </a:lnTo>
                  <a:lnTo>
                    <a:pt x="107" y="131"/>
                  </a:lnTo>
                  <a:lnTo>
                    <a:pt x="105" y="125"/>
                  </a:lnTo>
                  <a:lnTo>
                    <a:pt x="39" y="23"/>
                  </a:lnTo>
                  <a:lnTo>
                    <a:pt x="38" y="23"/>
                  </a:lnTo>
                  <a:lnTo>
                    <a:pt x="37" y="21"/>
                  </a:lnTo>
                  <a:lnTo>
                    <a:pt x="36" y="18"/>
                  </a:lnTo>
                  <a:lnTo>
                    <a:pt x="34" y="15"/>
                  </a:lnTo>
                  <a:lnTo>
                    <a:pt x="32" y="13"/>
                  </a:lnTo>
                  <a:lnTo>
                    <a:pt x="30" y="10"/>
                  </a:lnTo>
                  <a:lnTo>
                    <a:pt x="27" y="8"/>
                  </a:lnTo>
                  <a:lnTo>
                    <a:pt x="21" y="5"/>
                  </a:lnTo>
                  <a:lnTo>
                    <a:pt x="16" y="4"/>
                  </a:lnTo>
                  <a:lnTo>
                    <a:pt x="10" y="2"/>
                  </a:lnTo>
                  <a:lnTo>
                    <a:pt x="0" y="0"/>
                  </a:lnTo>
                  <a:lnTo>
                    <a:pt x="3" y="0"/>
                  </a:lnTo>
                  <a:lnTo>
                    <a:pt x="1"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96" name="Freeform 36"/>
            <p:cNvSpPr>
              <a:spLocks/>
            </p:cNvSpPr>
            <p:nvPr/>
          </p:nvSpPr>
          <p:spPr bwMode="auto">
            <a:xfrm>
              <a:off x="3072" y="1866"/>
              <a:ext cx="15" cy="17"/>
            </a:xfrm>
            <a:custGeom>
              <a:avLst/>
              <a:gdLst>
                <a:gd name="T0" fmla="*/ 10 w 17"/>
                <a:gd name="T1" fmla="*/ 0 h 17"/>
                <a:gd name="T2" fmla="*/ 0 w 17"/>
                <a:gd name="T3" fmla="*/ 0 h 17"/>
                <a:gd name="T4" fmla="*/ 0 w 17"/>
                <a:gd name="T5" fmla="*/ 10 h 17"/>
                <a:gd name="T6" fmla="*/ 10 w 17"/>
                <a:gd name="T7" fmla="*/ 10 h 17"/>
                <a:gd name="T8" fmla="*/ 10 w 17"/>
                <a:gd name="T9" fmla="*/ 16 h 17"/>
                <a:gd name="T10" fmla="*/ 1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0"/>
                  </a:moveTo>
                  <a:lnTo>
                    <a:pt x="0" y="0"/>
                  </a:lnTo>
                  <a:lnTo>
                    <a:pt x="0" y="10"/>
                  </a:lnTo>
                  <a:lnTo>
                    <a:pt x="16" y="10"/>
                  </a:lnTo>
                  <a:lnTo>
                    <a:pt x="16"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97" name="Freeform 37"/>
            <p:cNvSpPr>
              <a:spLocks/>
            </p:cNvSpPr>
            <p:nvPr/>
          </p:nvSpPr>
          <p:spPr bwMode="auto">
            <a:xfrm>
              <a:off x="3072" y="1867"/>
              <a:ext cx="15" cy="17"/>
            </a:xfrm>
            <a:custGeom>
              <a:avLst/>
              <a:gdLst>
                <a:gd name="T0" fmla="*/ 0 w 17"/>
                <a:gd name="T1" fmla="*/ 0 h 17"/>
                <a:gd name="T2" fmla="*/ 10 w 17"/>
                <a:gd name="T3" fmla="*/ 16 h 17"/>
                <a:gd name="T4" fmla="*/ 1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16"/>
                  </a:lnTo>
                  <a:lnTo>
                    <a:pt x="16" y="0"/>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98" name="Freeform 38"/>
            <p:cNvSpPr>
              <a:spLocks/>
            </p:cNvSpPr>
            <p:nvPr/>
          </p:nvSpPr>
          <p:spPr bwMode="auto">
            <a:xfrm>
              <a:off x="3072" y="1890"/>
              <a:ext cx="15" cy="17"/>
            </a:xfrm>
            <a:custGeom>
              <a:avLst/>
              <a:gdLst>
                <a:gd name="T0" fmla="*/ 0 w 17"/>
                <a:gd name="T1" fmla="*/ 16 h 17"/>
                <a:gd name="T2" fmla="*/ 10 w 17"/>
                <a:gd name="T3" fmla="*/ 0 h 17"/>
                <a:gd name="T4" fmla="*/ 10 w 17"/>
                <a:gd name="T5" fmla="*/ 16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0"/>
                  </a:lnTo>
                  <a:lnTo>
                    <a:pt x="16" y="16"/>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8999" name="Freeform 39"/>
            <p:cNvSpPr>
              <a:spLocks/>
            </p:cNvSpPr>
            <p:nvPr/>
          </p:nvSpPr>
          <p:spPr bwMode="auto">
            <a:xfrm>
              <a:off x="3045" y="1912"/>
              <a:ext cx="15" cy="17"/>
            </a:xfrm>
            <a:custGeom>
              <a:avLst/>
              <a:gdLst>
                <a:gd name="T0" fmla="*/ 10 w 17"/>
                <a:gd name="T1" fmla="*/ 0 h 17"/>
                <a:gd name="T2" fmla="*/ 0 w 17"/>
                <a:gd name="T3" fmla="*/ 16 h 17"/>
                <a:gd name="T4" fmla="*/ 10 w 17"/>
                <a:gd name="T5" fmla="*/ 16 h 17"/>
                <a:gd name="T6" fmla="*/ 1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16"/>
                  </a:lnTo>
                  <a:lnTo>
                    <a:pt x="16"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00" name="Freeform 40"/>
            <p:cNvSpPr>
              <a:spLocks/>
            </p:cNvSpPr>
            <p:nvPr/>
          </p:nvSpPr>
          <p:spPr bwMode="auto">
            <a:xfrm>
              <a:off x="3040" y="1912"/>
              <a:ext cx="15" cy="17"/>
            </a:xfrm>
            <a:custGeom>
              <a:avLst/>
              <a:gdLst>
                <a:gd name="T0" fmla="*/ 10 w 17"/>
                <a:gd name="T1" fmla="*/ 0 h 17"/>
                <a:gd name="T2" fmla="*/ 0 w 17"/>
                <a:gd name="T3" fmla="*/ 0 h 17"/>
                <a:gd name="T4" fmla="*/ 0 w 17"/>
                <a:gd name="T5" fmla="*/ 16 h 17"/>
                <a:gd name="T6" fmla="*/ 5 w 17"/>
                <a:gd name="T7" fmla="*/ 16 h 17"/>
                <a:gd name="T8" fmla="*/ 1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0" y="0"/>
                  </a:lnTo>
                  <a:lnTo>
                    <a:pt x="0" y="16"/>
                  </a:lnTo>
                  <a:lnTo>
                    <a:pt x="9"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01" name="Freeform 41"/>
            <p:cNvSpPr>
              <a:spLocks/>
            </p:cNvSpPr>
            <p:nvPr/>
          </p:nvSpPr>
          <p:spPr bwMode="auto">
            <a:xfrm>
              <a:off x="2891" y="1830"/>
              <a:ext cx="15" cy="17"/>
            </a:xfrm>
            <a:custGeom>
              <a:avLst/>
              <a:gdLst>
                <a:gd name="T0" fmla="*/ 10 w 17"/>
                <a:gd name="T1" fmla="*/ 16 h 17"/>
                <a:gd name="T2" fmla="*/ 10 w 17"/>
                <a:gd name="T3" fmla="*/ 0 h 17"/>
                <a:gd name="T4" fmla="*/ 0 w 17"/>
                <a:gd name="T5" fmla="*/ 0 h 17"/>
                <a:gd name="T6" fmla="*/ 0 w 17"/>
                <a:gd name="T7" fmla="*/ 4 h 17"/>
                <a:gd name="T8" fmla="*/ 1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16"/>
                  </a:moveTo>
                  <a:lnTo>
                    <a:pt x="16" y="0"/>
                  </a:lnTo>
                  <a:lnTo>
                    <a:pt x="0" y="0"/>
                  </a:lnTo>
                  <a:lnTo>
                    <a:pt x="0" y="4"/>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02" name="Freeform 42"/>
            <p:cNvSpPr>
              <a:spLocks/>
            </p:cNvSpPr>
            <p:nvPr/>
          </p:nvSpPr>
          <p:spPr bwMode="auto">
            <a:xfrm>
              <a:off x="2891" y="1564"/>
              <a:ext cx="15" cy="240"/>
            </a:xfrm>
            <a:custGeom>
              <a:avLst/>
              <a:gdLst>
                <a:gd name="T0" fmla="*/ 1 w 17"/>
                <a:gd name="T1" fmla="*/ 238 h 240"/>
                <a:gd name="T2" fmla="*/ 10 w 17"/>
                <a:gd name="T3" fmla="*/ 0 h 240"/>
                <a:gd name="T4" fmla="*/ 1 w 17"/>
                <a:gd name="T5" fmla="*/ 238 h 240"/>
                <a:gd name="T6" fmla="*/ 0 w 17"/>
                <a:gd name="T7" fmla="*/ 239 h 240"/>
                <a:gd name="T8" fmla="*/ 0 w 17"/>
                <a:gd name="T9" fmla="*/ 238 h 240"/>
                <a:gd name="T10" fmla="*/ 1 w 17"/>
                <a:gd name="T11" fmla="*/ 238 h 240"/>
                <a:gd name="T12" fmla="*/ 0 60000 65536"/>
                <a:gd name="T13" fmla="*/ 0 60000 65536"/>
                <a:gd name="T14" fmla="*/ 0 60000 65536"/>
                <a:gd name="T15" fmla="*/ 0 60000 65536"/>
                <a:gd name="T16" fmla="*/ 0 60000 65536"/>
                <a:gd name="T17" fmla="*/ 0 60000 65536"/>
                <a:gd name="T18" fmla="*/ 0 w 17"/>
                <a:gd name="T19" fmla="*/ 0 h 240"/>
                <a:gd name="T20" fmla="*/ 17 w 17"/>
                <a:gd name="T21" fmla="*/ 240 h 240"/>
              </a:gdLst>
              <a:ahLst/>
              <a:cxnLst>
                <a:cxn ang="T12">
                  <a:pos x="T0" y="T1"/>
                </a:cxn>
                <a:cxn ang="T13">
                  <a:pos x="T2" y="T3"/>
                </a:cxn>
                <a:cxn ang="T14">
                  <a:pos x="T4" y="T5"/>
                </a:cxn>
                <a:cxn ang="T15">
                  <a:pos x="T6" y="T7"/>
                </a:cxn>
                <a:cxn ang="T16">
                  <a:pos x="T8" y="T9"/>
                </a:cxn>
                <a:cxn ang="T17">
                  <a:pos x="T10" y="T11"/>
                </a:cxn>
              </a:cxnLst>
              <a:rect l="T18" t="T19" r="T20" b="T21"/>
              <a:pathLst>
                <a:path w="17" h="240">
                  <a:moveTo>
                    <a:pt x="1" y="238"/>
                  </a:moveTo>
                  <a:lnTo>
                    <a:pt x="16" y="0"/>
                  </a:lnTo>
                  <a:lnTo>
                    <a:pt x="1" y="238"/>
                  </a:lnTo>
                  <a:lnTo>
                    <a:pt x="0" y="239"/>
                  </a:lnTo>
                  <a:lnTo>
                    <a:pt x="0" y="238"/>
                  </a:lnTo>
                  <a:lnTo>
                    <a:pt x="1" y="23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03" name="Freeform 43"/>
            <p:cNvSpPr>
              <a:spLocks/>
            </p:cNvSpPr>
            <p:nvPr/>
          </p:nvSpPr>
          <p:spPr bwMode="auto">
            <a:xfrm>
              <a:off x="2825" y="1547"/>
              <a:ext cx="166" cy="252"/>
            </a:xfrm>
            <a:custGeom>
              <a:avLst/>
              <a:gdLst>
                <a:gd name="T0" fmla="*/ 86 w 187"/>
                <a:gd name="T1" fmla="*/ 251 h 252"/>
                <a:gd name="T2" fmla="*/ 73 w 187"/>
                <a:gd name="T3" fmla="*/ 249 h 252"/>
                <a:gd name="T4" fmla="*/ 67 w 187"/>
                <a:gd name="T5" fmla="*/ 247 h 252"/>
                <a:gd name="T6" fmla="*/ 8 w 187"/>
                <a:gd name="T7" fmla="*/ 168 h 252"/>
                <a:gd name="T8" fmla="*/ 1 w 187"/>
                <a:gd name="T9" fmla="*/ 142 h 252"/>
                <a:gd name="T10" fmla="*/ 0 w 187"/>
                <a:gd name="T11" fmla="*/ 132 h 252"/>
                <a:gd name="T12" fmla="*/ 3 w 187"/>
                <a:gd name="T13" fmla="*/ 121 h 252"/>
                <a:gd name="T14" fmla="*/ 4 w 187"/>
                <a:gd name="T15" fmla="*/ 106 h 252"/>
                <a:gd name="T16" fmla="*/ 7 w 187"/>
                <a:gd name="T17" fmla="*/ 98 h 252"/>
                <a:gd name="T18" fmla="*/ 10 w 187"/>
                <a:gd name="T19" fmla="*/ 85 h 252"/>
                <a:gd name="T20" fmla="*/ 10 w 187"/>
                <a:gd name="T21" fmla="*/ 70 h 252"/>
                <a:gd name="T22" fmla="*/ 9 w 187"/>
                <a:gd name="T23" fmla="*/ 61 h 252"/>
                <a:gd name="T24" fmla="*/ 4 w 187"/>
                <a:gd name="T25" fmla="*/ 50 h 252"/>
                <a:gd name="T26" fmla="*/ 4 w 187"/>
                <a:gd name="T27" fmla="*/ 37 h 252"/>
                <a:gd name="T28" fmla="*/ 4 w 187"/>
                <a:gd name="T29" fmla="*/ 30 h 252"/>
                <a:gd name="T30" fmla="*/ 8 w 187"/>
                <a:gd name="T31" fmla="*/ 20 h 252"/>
                <a:gd name="T32" fmla="*/ 13 w 187"/>
                <a:gd name="T33" fmla="*/ 20 h 252"/>
                <a:gd name="T34" fmla="*/ 22 w 187"/>
                <a:gd name="T35" fmla="*/ 30 h 252"/>
                <a:gd name="T36" fmla="*/ 22 w 187"/>
                <a:gd name="T37" fmla="*/ 46 h 252"/>
                <a:gd name="T38" fmla="*/ 23 w 187"/>
                <a:gd name="T39" fmla="*/ 58 h 252"/>
                <a:gd name="T40" fmla="*/ 25 w 187"/>
                <a:gd name="T41" fmla="*/ 66 h 252"/>
                <a:gd name="T42" fmla="*/ 30 w 187"/>
                <a:gd name="T43" fmla="*/ 70 h 252"/>
                <a:gd name="T44" fmla="*/ 36 w 187"/>
                <a:gd name="T45" fmla="*/ 71 h 252"/>
                <a:gd name="T46" fmla="*/ 40 w 187"/>
                <a:gd name="T47" fmla="*/ 70 h 252"/>
                <a:gd name="T48" fmla="*/ 45 w 187"/>
                <a:gd name="T49" fmla="*/ 59 h 252"/>
                <a:gd name="T50" fmla="*/ 48 w 187"/>
                <a:gd name="T51" fmla="*/ 44 h 252"/>
                <a:gd name="T52" fmla="*/ 49 w 187"/>
                <a:gd name="T53" fmla="*/ 36 h 252"/>
                <a:gd name="T54" fmla="*/ 51 w 187"/>
                <a:gd name="T55" fmla="*/ 20 h 252"/>
                <a:gd name="T56" fmla="*/ 52 w 187"/>
                <a:gd name="T57" fmla="*/ 7 h 252"/>
                <a:gd name="T58" fmla="*/ 55 w 187"/>
                <a:gd name="T59" fmla="*/ 1 h 252"/>
                <a:gd name="T60" fmla="*/ 63 w 187"/>
                <a:gd name="T61" fmla="*/ 2 h 252"/>
                <a:gd name="T62" fmla="*/ 68 w 187"/>
                <a:gd name="T63" fmla="*/ 7 h 252"/>
                <a:gd name="T64" fmla="*/ 68 w 187"/>
                <a:gd name="T65" fmla="*/ 15 h 252"/>
                <a:gd name="T66" fmla="*/ 67 w 187"/>
                <a:gd name="T67" fmla="*/ 23 h 252"/>
                <a:gd name="T68" fmla="*/ 66 w 187"/>
                <a:gd name="T69" fmla="*/ 29 h 252"/>
                <a:gd name="T70" fmla="*/ 66 w 187"/>
                <a:gd name="T71" fmla="*/ 36 h 252"/>
                <a:gd name="T72" fmla="*/ 65 w 187"/>
                <a:gd name="T73" fmla="*/ 47 h 252"/>
                <a:gd name="T74" fmla="*/ 66 w 187"/>
                <a:gd name="T75" fmla="*/ 56 h 252"/>
                <a:gd name="T76" fmla="*/ 66 w 187"/>
                <a:gd name="T77" fmla="*/ 63 h 252"/>
                <a:gd name="T78" fmla="*/ 67 w 187"/>
                <a:gd name="T79" fmla="*/ 68 h 252"/>
                <a:gd name="T80" fmla="*/ 69 w 187"/>
                <a:gd name="T81" fmla="*/ 70 h 252"/>
                <a:gd name="T82" fmla="*/ 76 w 187"/>
                <a:gd name="T83" fmla="*/ 76 h 252"/>
                <a:gd name="T84" fmla="*/ 89 w 187"/>
                <a:gd name="T85" fmla="*/ 85 h 252"/>
                <a:gd name="T86" fmla="*/ 97 w 187"/>
                <a:gd name="T87" fmla="*/ 91 h 252"/>
                <a:gd name="T88" fmla="*/ 109 w 187"/>
                <a:gd name="T89" fmla="*/ 112 h 252"/>
                <a:gd name="T90" fmla="*/ 115 w 187"/>
                <a:gd name="T91" fmla="*/ 132 h 252"/>
                <a:gd name="T92" fmla="*/ 115 w 187"/>
                <a:gd name="T93" fmla="*/ 141 h 252"/>
                <a:gd name="T94" fmla="*/ 115 w 187"/>
                <a:gd name="T95" fmla="*/ 160 h 252"/>
                <a:gd name="T96" fmla="*/ 115 w 187"/>
                <a:gd name="T97" fmla="*/ 185 h 252"/>
                <a:gd name="T98" fmla="*/ 115 w 187"/>
                <a:gd name="T99" fmla="*/ 198 h 252"/>
                <a:gd name="T100" fmla="*/ 112 w 187"/>
                <a:gd name="T101" fmla="*/ 230 h 252"/>
                <a:gd name="T102" fmla="*/ 106 w 187"/>
                <a:gd name="T103" fmla="*/ 246 h 252"/>
                <a:gd name="T104" fmla="*/ 102 w 187"/>
                <a:gd name="T105" fmla="*/ 250 h 2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7"/>
                <a:gd name="T160" fmla="*/ 0 h 252"/>
                <a:gd name="T161" fmla="*/ 187 w 187"/>
                <a:gd name="T162" fmla="*/ 252 h 2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7" h="252">
                  <a:moveTo>
                    <a:pt x="164" y="250"/>
                  </a:moveTo>
                  <a:lnTo>
                    <a:pt x="155" y="251"/>
                  </a:lnTo>
                  <a:lnTo>
                    <a:pt x="147" y="251"/>
                  </a:lnTo>
                  <a:lnTo>
                    <a:pt x="139" y="251"/>
                  </a:lnTo>
                  <a:lnTo>
                    <a:pt x="132" y="251"/>
                  </a:lnTo>
                  <a:lnTo>
                    <a:pt x="126" y="250"/>
                  </a:lnTo>
                  <a:lnTo>
                    <a:pt x="121" y="249"/>
                  </a:lnTo>
                  <a:lnTo>
                    <a:pt x="117" y="249"/>
                  </a:lnTo>
                  <a:lnTo>
                    <a:pt x="114" y="248"/>
                  </a:lnTo>
                  <a:lnTo>
                    <a:pt x="111" y="247"/>
                  </a:lnTo>
                  <a:lnTo>
                    <a:pt x="109" y="247"/>
                  </a:lnTo>
                  <a:lnTo>
                    <a:pt x="108" y="247"/>
                  </a:lnTo>
                  <a:lnTo>
                    <a:pt x="32" y="198"/>
                  </a:lnTo>
                  <a:lnTo>
                    <a:pt x="23" y="187"/>
                  </a:lnTo>
                  <a:lnTo>
                    <a:pt x="17" y="177"/>
                  </a:lnTo>
                  <a:lnTo>
                    <a:pt x="12" y="168"/>
                  </a:lnTo>
                  <a:lnTo>
                    <a:pt x="8" y="160"/>
                  </a:lnTo>
                  <a:lnTo>
                    <a:pt x="5" y="154"/>
                  </a:lnTo>
                  <a:lnTo>
                    <a:pt x="3" y="148"/>
                  </a:lnTo>
                  <a:lnTo>
                    <a:pt x="1" y="142"/>
                  </a:lnTo>
                  <a:lnTo>
                    <a:pt x="1" y="139"/>
                  </a:lnTo>
                  <a:lnTo>
                    <a:pt x="0" y="136"/>
                  </a:lnTo>
                  <a:lnTo>
                    <a:pt x="0" y="133"/>
                  </a:lnTo>
                  <a:lnTo>
                    <a:pt x="0" y="132"/>
                  </a:lnTo>
                  <a:lnTo>
                    <a:pt x="0" y="131"/>
                  </a:lnTo>
                  <a:lnTo>
                    <a:pt x="1" y="128"/>
                  </a:lnTo>
                  <a:lnTo>
                    <a:pt x="1" y="124"/>
                  </a:lnTo>
                  <a:lnTo>
                    <a:pt x="3" y="121"/>
                  </a:lnTo>
                  <a:lnTo>
                    <a:pt x="3" y="117"/>
                  </a:lnTo>
                  <a:lnTo>
                    <a:pt x="5" y="112"/>
                  </a:lnTo>
                  <a:lnTo>
                    <a:pt x="5" y="110"/>
                  </a:lnTo>
                  <a:lnTo>
                    <a:pt x="7" y="106"/>
                  </a:lnTo>
                  <a:lnTo>
                    <a:pt x="8" y="103"/>
                  </a:lnTo>
                  <a:lnTo>
                    <a:pt x="10" y="101"/>
                  </a:lnTo>
                  <a:lnTo>
                    <a:pt x="10" y="99"/>
                  </a:lnTo>
                  <a:lnTo>
                    <a:pt x="11" y="98"/>
                  </a:lnTo>
                  <a:lnTo>
                    <a:pt x="11" y="97"/>
                  </a:lnTo>
                  <a:lnTo>
                    <a:pt x="13" y="94"/>
                  </a:lnTo>
                  <a:lnTo>
                    <a:pt x="14" y="90"/>
                  </a:lnTo>
                  <a:lnTo>
                    <a:pt x="15" y="85"/>
                  </a:lnTo>
                  <a:lnTo>
                    <a:pt x="16" y="82"/>
                  </a:lnTo>
                  <a:lnTo>
                    <a:pt x="16" y="77"/>
                  </a:lnTo>
                  <a:lnTo>
                    <a:pt x="16" y="74"/>
                  </a:lnTo>
                  <a:lnTo>
                    <a:pt x="16" y="70"/>
                  </a:lnTo>
                  <a:lnTo>
                    <a:pt x="15" y="67"/>
                  </a:lnTo>
                  <a:lnTo>
                    <a:pt x="15" y="64"/>
                  </a:lnTo>
                  <a:lnTo>
                    <a:pt x="14" y="62"/>
                  </a:lnTo>
                  <a:lnTo>
                    <a:pt x="14" y="61"/>
                  </a:lnTo>
                  <a:lnTo>
                    <a:pt x="14" y="60"/>
                  </a:lnTo>
                  <a:lnTo>
                    <a:pt x="12" y="58"/>
                  </a:lnTo>
                  <a:lnTo>
                    <a:pt x="10" y="54"/>
                  </a:lnTo>
                  <a:lnTo>
                    <a:pt x="8" y="50"/>
                  </a:lnTo>
                  <a:lnTo>
                    <a:pt x="8" y="47"/>
                  </a:lnTo>
                  <a:lnTo>
                    <a:pt x="7" y="43"/>
                  </a:lnTo>
                  <a:lnTo>
                    <a:pt x="6" y="40"/>
                  </a:lnTo>
                  <a:lnTo>
                    <a:pt x="6" y="37"/>
                  </a:lnTo>
                  <a:lnTo>
                    <a:pt x="6" y="35"/>
                  </a:lnTo>
                  <a:lnTo>
                    <a:pt x="7" y="32"/>
                  </a:lnTo>
                  <a:lnTo>
                    <a:pt x="7" y="31"/>
                  </a:lnTo>
                  <a:lnTo>
                    <a:pt x="7" y="30"/>
                  </a:lnTo>
                  <a:lnTo>
                    <a:pt x="8" y="26"/>
                  </a:lnTo>
                  <a:lnTo>
                    <a:pt x="8" y="23"/>
                  </a:lnTo>
                  <a:lnTo>
                    <a:pt x="10" y="22"/>
                  </a:lnTo>
                  <a:lnTo>
                    <a:pt x="12" y="20"/>
                  </a:lnTo>
                  <a:lnTo>
                    <a:pt x="14" y="20"/>
                  </a:lnTo>
                  <a:lnTo>
                    <a:pt x="16" y="19"/>
                  </a:lnTo>
                  <a:lnTo>
                    <a:pt x="19" y="20"/>
                  </a:lnTo>
                  <a:lnTo>
                    <a:pt x="21" y="20"/>
                  </a:lnTo>
                  <a:lnTo>
                    <a:pt x="23" y="20"/>
                  </a:lnTo>
                  <a:lnTo>
                    <a:pt x="25" y="21"/>
                  </a:lnTo>
                  <a:lnTo>
                    <a:pt x="26" y="21"/>
                  </a:lnTo>
                  <a:lnTo>
                    <a:pt x="36" y="30"/>
                  </a:lnTo>
                  <a:lnTo>
                    <a:pt x="36" y="34"/>
                  </a:lnTo>
                  <a:lnTo>
                    <a:pt x="36" y="38"/>
                  </a:lnTo>
                  <a:lnTo>
                    <a:pt x="36" y="42"/>
                  </a:lnTo>
                  <a:lnTo>
                    <a:pt x="36" y="46"/>
                  </a:lnTo>
                  <a:lnTo>
                    <a:pt x="36" y="49"/>
                  </a:lnTo>
                  <a:lnTo>
                    <a:pt x="36" y="53"/>
                  </a:lnTo>
                  <a:lnTo>
                    <a:pt x="37" y="56"/>
                  </a:lnTo>
                  <a:lnTo>
                    <a:pt x="37" y="58"/>
                  </a:lnTo>
                  <a:lnTo>
                    <a:pt x="37" y="60"/>
                  </a:lnTo>
                  <a:lnTo>
                    <a:pt x="37" y="62"/>
                  </a:lnTo>
                  <a:lnTo>
                    <a:pt x="37" y="63"/>
                  </a:lnTo>
                  <a:lnTo>
                    <a:pt x="39" y="66"/>
                  </a:lnTo>
                  <a:lnTo>
                    <a:pt x="42" y="67"/>
                  </a:lnTo>
                  <a:lnTo>
                    <a:pt x="44" y="68"/>
                  </a:lnTo>
                  <a:lnTo>
                    <a:pt x="47" y="69"/>
                  </a:lnTo>
                  <a:lnTo>
                    <a:pt x="49" y="70"/>
                  </a:lnTo>
                  <a:lnTo>
                    <a:pt x="52" y="70"/>
                  </a:lnTo>
                  <a:lnTo>
                    <a:pt x="55" y="71"/>
                  </a:lnTo>
                  <a:lnTo>
                    <a:pt x="57" y="71"/>
                  </a:lnTo>
                  <a:lnTo>
                    <a:pt x="59" y="71"/>
                  </a:lnTo>
                  <a:lnTo>
                    <a:pt x="61" y="71"/>
                  </a:lnTo>
                  <a:lnTo>
                    <a:pt x="62" y="71"/>
                  </a:lnTo>
                  <a:lnTo>
                    <a:pt x="62" y="70"/>
                  </a:lnTo>
                  <a:lnTo>
                    <a:pt x="64" y="70"/>
                  </a:lnTo>
                  <a:lnTo>
                    <a:pt x="66" y="68"/>
                  </a:lnTo>
                  <a:lnTo>
                    <a:pt x="68" y="66"/>
                  </a:lnTo>
                  <a:lnTo>
                    <a:pt x="70" y="63"/>
                  </a:lnTo>
                  <a:lnTo>
                    <a:pt x="72" y="59"/>
                  </a:lnTo>
                  <a:lnTo>
                    <a:pt x="74" y="55"/>
                  </a:lnTo>
                  <a:lnTo>
                    <a:pt x="75" y="51"/>
                  </a:lnTo>
                  <a:lnTo>
                    <a:pt x="77" y="47"/>
                  </a:lnTo>
                  <a:lnTo>
                    <a:pt x="78" y="44"/>
                  </a:lnTo>
                  <a:lnTo>
                    <a:pt x="79" y="41"/>
                  </a:lnTo>
                  <a:lnTo>
                    <a:pt x="79" y="40"/>
                  </a:lnTo>
                  <a:lnTo>
                    <a:pt x="80" y="39"/>
                  </a:lnTo>
                  <a:lnTo>
                    <a:pt x="79" y="36"/>
                  </a:lnTo>
                  <a:lnTo>
                    <a:pt x="79" y="31"/>
                  </a:lnTo>
                  <a:lnTo>
                    <a:pt x="79" y="28"/>
                  </a:lnTo>
                  <a:lnTo>
                    <a:pt x="80" y="24"/>
                  </a:lnTo>
                  <a:lnTo>
                    <a:pt x="81" y="20"/>
                  </a:lnTo>
                  <a:lnTo>
                    <a:pt x="82" y="16"/>
                  </a:lnTo>
                  <a:lnTo>
                    <a:pt x="82" y="13"/>
                  </a:lnTo>
                  <a:lnTo>
                    <a:pt x="83" y="10"/>
                  </a:lnTo>
                  <a:lnTo>
                    <a:pt x="84" y="7"/>
                  </a:lnTo>
                  <a:lnTo>
                    <a:pt x="84" y="4"/>
                  </a:lnTo>
                  <a:lnTo>
                    <a:pt x="85" y="4"/>
                  </a:lnTo>
                  <a:lnTo>
                    <a:pt x="86" y="3"/>
                  </a:lnTo>
                  <a:lnTo>
                    <a:pt x="89" y="1"/>
                  </a:lnTo>
                  <a:lnTo>
                    <a:pt x="92" y="0"/>
                  </a:lnTo>
                  <a:lnTo>
                    <a:pt x="96" y="0"/>
                  </a:lnTo>
                  <a:lnTo>
                    <a:pt x="99" y="1"/>
                  </a:lnTo>
                  <a:lnTo>
                    <a:pt x="101" y="2"/>
                  </a:lnTo>
                  <a:lnTo>
                    <a:pt x="104" y="3"/>
                  </a:lnTo>
                  <a:lnTo>
                    <a:pt x="106" y="4"/>
                  </a:lnTo>
                  <a:lnTo>
                    <a:pt x="108" y="6"/>
                  </a:lnTo>
                  <a:lnTo>
                    <a:pt x="110" y="7"/>
                  </a:lnTo>
                  <a:lnTo>
                    <a:pt x="111" y="9"/>
                  </a:lnTo>
                  <a:lnTo>
                    <a:pt x="112" y="10"/>
                  </a:lnTo>
                  <a:lnTo>
                    <a:pt x="111" y="13"/>
                  </a:lnTo>
                  <a:lnTo>
                    <a:pt x="110" y="15"/>
                  </a:lnTo>
                  <a:lnTo>
                    <a:pt x="109" y="18"/>
                  </a:lnTo>
                  <a:lnTo>
                    <a:pt x="108" y="20"/>
                  </a:lnTo>
                  <a:lnTo>
                    <a:pt x="108" y="22"/>
                  </a:lnTo>
                  <a:lnTo>
                    <a:pt x="108" y="23"/>
                  </a:lnTo>
                  <a:lnTo>
                    <a:pt x="107" y="25"/>
                  </a:lnTo>
                  <a:lnTo>
                    <a:pt x="107" y="27"/>
                  </a:lnTo>
                  <a:lnTo>
                    <a:pt x="107" y="28"/>
                  </a:lnTo>
                  <a:lnTo>
                    <a:pt x="106" y="29"/>
                  </a:lnTo>
                  <a:lnTo>
                    <a:pt x="106" y="30"/>
                  </a:lnTo>
                  <a:lnTo>
                    <a:pt x="107" y="30"/>
                  </a:lnTo>
                  <a:lnTo>
                    <a:pt x="105" y="32"/>
                  </a:lnTo>
                  <a:lnTo>
                    <a:pt x="105" y="36"/>
                  </a:lnTo>
                  <a:lnTo>
                    <a:pt x="104" y="39"/>
                  </a:lnTo>
                  <a:lnTo>
                    <a:pt x="104" y="41"/>
                  </a:lnTo>
                  <a:lnTo>
                    <a:pt x="104" y="44"/>
                  </a:lnTo>
                  <a:lnTo>
                    <a:pt x="104" y="47"/>
                  </a:lnTo>
                  <a:lnTo>
                    <a:pt x="104" y="49"/>
                  </a:lnTo>
                  <a:lnTo>
                    <a:pt x="104" y="52"/>
                  </a:lnTo>
                  <a:lnTo>
                    <a:pt x="104" y="54"/>
                  </a:lnTo>
                  <a:lnTo>
                    <a:pt x="105" y="56"/>
                  </a:lnTo>
                  <a:lnTo>
                    <a:pt x="105" y="57"/>
                  </a:lnTo>
                  <a:lnTo>
                    <a:pt x="105" y="59"/>
                  </a:lnTo>
                  <a:lnTo>
                    <a:pt x="105" y="62"/>
                  </a:lnTo>
                  <a:lnTo>
                    <a:pt x="105" y="63"/>
                  </a:lnTo>
                  <a:lnTo>
                    <a:pt x="106" y="65"/>
                  </a:lnTo>
                  <a:lnTo>
                    <a:pt x="107" y="67"/>
                  </a:lnTo>
                  <a:lnTo>
                    <a:pt x="108" y="67"/>
                  </a:lnTo>
                  <a:lnTo>
                    <a:pt x="109" y="68"/>
                  </a:lnTo>
                  <a:lnTo>
                    <a:pt x="110" y="69"/>
                  </a:lnTo>
                  <a:lnTo>
                    <a:pt x="110" y="70"/>
                  </a:lnTo>
                  <a:lnTo>
                    <a:pt x="111" y="70"/>
                  </a:lnTo>
                  <a:lnTo>
                    <a:pt x="112" y="70"/>
                  </a:lnTo>
                  <a:lnTo>
                    <a:pt x="112" y="71"/>
                  </a:lnTo>
                  <a:lnTo>
                    <a:pt x="115" y="72"/>
                  </a:lnTo>
                  <a:lnTo>
                    <a:pt x="118" y="74"/>
                  </a:lnTo>
                  <a:lnTo>
                    <a:pt x="123" y="76"/>
                  </a:lnTo>
                  <a:lnTo>
                    <a:pt x="127" y="78"/>
                  </a:lnTo>
                  <a:lnTo>
                    <a:pt x="133" y="81"/>
                  </a:lnTo>
                  <a:lnTo>
                    <a:pt x="138" y="83"/>
                  </a:lnTo>
                  <a:lnTo>
                    <a:pt x="143" y="85"/>
                  </a:lnTo>
                  <a:lnTo>
                    <a:pt x="148" y="87"/>
                  </a:lnTo>
                  <a:lnTo>
                    <a:pt x="151" y="89"/>
                  </a:lnTo>
                  <a:lnTo>
                    <a:pt x="153" y="90"/>
                  </a:lnTo>
                  <a:lnTo>
                    <a:pt x="155" y="91"/>
                  </a:lnTo>
                  <a:lnTo>
                    <a:pt x="161" y="95"/>
                  </a:lnTo>
                  <a:lnTo>
                    <a:pt x="166" y="101"/>
                  </a:lnTo>
                  <a:lnTo>
                    <a:pt x="171" y="106"/>
                  </a:lnTo>
                  <a:lnTo>
                    <a:pt x="175" y="112"/>
                  </a:lnTo>
                  <a:lnTo>
                    <a:pt x="178" y="117"/>
                  </a:lnTo>
                  <a:lnTo>
                    <a:pt x="180" y="122"/>
                  </a:lnTo>
                  <a:lnTo>
                    <a:pt x="182" y="128"/>
                  </a:lnTo>
                  <a:lnTo>
                    <a:pt x="184" y="132"/>
                  </a:lnTo>
                  <a:lnTo>
                    <a:pt x="184" y="136"/>
                  </a:lnTo>
                  <a:lnTo>
                    <a:pt x="185" y="139"/>
                  </a:lnTo>
                  <a:lnTo>
                    <a:pt x="185" y="140"/>
                  </a:lnTo>
                  <a:lnTo>
                    <a:pt x="186" y="141"/>
                  </a:lnTo>
                  <a:lnTo>
                    <a:pt x="186" y="144"/>
                  </a:lnTo>
                  <a:lnTo>
                    <a:pt x="186" y="148"/>
                  </a:lnTo>
                  <a:lnTo>
                    <a:pt x="186" y="154"/>
                  </a:lnTo>
                  <a:lnTo>
                    <a:pt x="186" y="160"/>
                  </a:lnTo>
                  <a:lnTo>
                    <a:pt x="186" y="166"/>
                  </a:lnTo>
                  <a:lnTo>
                    <a:pt x="186" y="173"/>
                  </a:lnTo>
                  <a:lnTo>
                    <a:pt x="186" y="179"/>
                  </a:lnTo>
                  <a:lnTo>
                    <a:pt x="186" y="185"/>
                  </a:lnTo>
                  <a:lnTo>
                    <a:pt x="186" y="191"/>
                  </a:lnTo>
                  <a:lnTo>
                    <a:pt x="186" y="194"/>
                  </a:lnTo>
                  <a:lnTo>
                    <a:pt x="186" y="197"/>
                  </a:lnTo>
                  <a:lnTo>
                    <a:pt x="186" y="198"/>
                  </a:lnTo>
                  <a:lnTo>
                    <a:pt x="185" y="208"/>
                  </a:lnTo>
                  <a:lnTo>
                    <a:pt x="184" y="217"/>
                  </a:lnTo>
                  <a:lnTo>
                    <a:pt x="182" y="223"/>
                  </a:lnTo>
                  <a:lnTo>
                    <a:pt x="180" y="230"/>
                  </a:lnTo>
                  <a:lnTo>
                    <a:pt x="177" y="236"/>
                  </a:lnTo>
                  <a:lnTo>
                    <a:pt x="175" y="239"/>
                  </a:lnTo>
                  <a:lnTo>
                    <a:pt x="172" y="243"/>
                  </a:lnTo>
                  <a:lnTo>
                    <a:pt x="170" y="246"/>
                  </a:lnTo>
                  <a:lnTo>
                    <a:pt x="167" y="248"/>
                  </a:lnTo>
                  <a:lnTo>
                    <a:pt x="166" y="249"/>
                  </a:lnTo>
                  <a:lnTo>
                    <a:pt x="165" y="250"/>
                  </a:lnTo>
                  <a:lnTo>
                    <a:pt x="164" y="250"/>
                  </a:lnTo>
                </a:path>
              </a:pathLst>
            </a:custGeom>
            <a:solidFill>
              <a:srgbClr val="006633"/>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04" name="Freeform 44"/>
            <p:cNvSpPr>
              <a:spLocks/>
            </p:cNvSpPr>
            <p:nvPr/>
          </p:nvSpPr>
          <p:spPr bwMode="auto">
            <a:xfrm>
              <a:off x="2825" y="1547"/>
              <a:ext cx="166" cy="252"/>
            </a:xfrm>
            <a:custGeom>
              <a:avLst/>
              <a:gdLst>
                <a:gd name="T0" fmla="*/ 86 w 187"/>
                <a:gd name="T1" fmla="*/ 251 h 252"/>
                <a:gd name="T2" fmla="*/ 73 w 187"/>
                <a:gd name="T3" fmla="*/ 249 h 252"/>
                <a:gd name="T4" fmla="*/ 67 w 187"/>
                <a:gd name="T5" fmla="*/ 247 h 252"/>
                <a:gd name="T6" fmla="*/ 8 w 187"/>
                <a:gd name="T7" fmla="*/ 168 h 252"/>
                <a:gd name="T8" fmla="*/ 1 w 187"/>
                <a:gd name="T9" fmla="*/ 142 h 252"/>
                <a:gd name="T10" fmla="*/ 0 w 187"/>
                <a:gd name="T11" fmla="*/ 132 h 252"/>
                <a:gd name="T12" fmla="*/ 3 w 187"/>
                <a:gd name="T13" fmla="*/ 121 h 252"/>
                <a:gd name="T14" fmla="*/ 4 w 187"/>
                <a:gd name="T15" fmla="*/ 106 h 252"/>
                <a:gd name="T16" fmla="*/ 7 w 187"/>
                <a:gd name="T17" fmla="*/ 98 h 252"/>
                <a:gd name="T18" fmla="*/ 10 w 187"/>
                <a:gd name="T19" fmla="*/ 85 h 252"/>
                <a:gd name="T20" fmla="*/ 10 w 187"/>
                <a:gd name="T21" fmla="*/ 70 h 252"/>
                <a:gd name="T22" fmla="*/ 9 w 187"/>
                <a:gd name="T23" fmla="*/ 61 h 252"/>
                <a:gd name="T24" fmla="*/ 4 w 187"/>
                <a:gd name="T25" fmla="*/ 50 h 252"/>
                <a:gd name="T26" fmla="*/ 4 w 187"/>
                <a:gd name="T27" fmla="*/ 37 h 252"/>
                <a:gd name="T28" fmla="*/ 4 w 187"/>
                <a:gd name="T29" fmla="*/ 30 h 252"/>
                <a:gd name="T30" fmla="*/ 8 w 187"/>
                <a:gd name="T31" fmla="*/ 20 h 252"/>
                <a:gd name="T32" fmla="*/ 13 w 187"/>
                <a:gd name="T33" fmla="*/ 20 h 252"/>
                <a:gd name="T34" fmla="*/ 22 w 187"/>
                <a:gd name="T35" fmla="*/ 30 h 252"/>
                <a:gd name="T36" fmla="*/ 22 w 187"/>
                <a:gd name="T37" fmla="*/ 46 h 252"/>
                <a:gd name="T38" fmla="*/ 23 w 187"/>
                <a:gd name="T39" fmla="*/ 58 h 252"/>
                <a:gd name="T40" fmla="*/ 25 w 187"/>
                <a:gd name="T41" fmla="*/ 66 h 252"/>
                <a:gd name="T42" fmla="*/ 30 w 187"/>
                <a:gd name="T43" fmla="*/ 70 h 252"/>
                <a:gd name="T44" fmla="*/ 36 w 187"/>
                <a:gd name="T45" fmla="*/ 71 h 252"/>
                <a:gd name="T46" fmla="*/ 40 w 187"/>
                <a:gd name="T47" fmla="*/ 70 h 252"/>
                <a:gd name="T48" fmla="*/ 45 w 187"/>
                <a:gd name="T49" fmla="*/ 59 h 252"/>
                <a:gd name="T50" fmla="*/ 48 w 187"/>
                <a:gd name="T51" fmla="*/ 44 h 252"/>
                <a:gd name="T52" fmla="*/ 49 w 187"/>
                <a:gd name="T53" fmla="*/ 36 h 252"/>
                <a:gd name="T54" fmla="*/ 51 w 187"/>
                <a:gd name="T55" fmla="*/ 20 h 252"/>
                <a:gd name="T56" fmla="*/ 52 w 187"/>
                <a:gd name="T57" fmla="*/ 7 h 252"/>
                <a:gd name="T58" fmla="*/ 55 w 187"/>
                <a:gd name="T59" fmla="*/ 1 h 252"/>
                <a:gd name="T60" fmla="*/ 63 w 187"/>
                <a:gd name="T61" fmla="*/ 2 h 252"/>
                <a:gd name="T62" fmla="*/ 68 w 187"/>
                <a:gd name="T63" fmla="*/ 7 h 252"/>
                <a:gd name="T64" fmla="*/ 68 w 187"/>
                <a:gd name="T65" fmla="*/ 15 h 252"/>
                <a:gd name="T66" fmla="*/ 67 w 187"/>
                <a:gd name="T67" fmla="*/ 23 h 252"/>
                <a:gd name="T68" fmla="*/ 66 w 187"/>
                <a:gd name="T69" fmla="*/ 29 h 252"/>
                <a:gd name="T70" fmla="*/ 66 w 187"/>
                <a:gd name="T71" fmla="*/ 36 h 252"/>
                <a:gd name="T72" fmla="*/ 65 w 187"/>
                <a:gd name="T73" fmla="*/ 47 h 252"/>
                <a:gd name="T74" fmla="*/ 66 w 187"/>
                <a:gd name="T75" fmla="*/ 56 h 252"/>
                <a:gd name="T76" fmla="*/ 66 w 187"/>
                <a:gd name="T77" fmla="*/ 63 h 252"/>
                <a:gd name="T78" fmla="*/ 67 w 187"/>
                <a:gd name="T79" fmla="*/ 68 h 252"/>
                <a:gd name="T80" fmla="*/ 69 w 187"/>
                <a:gd name="T81" fmla="*/ 70 h 252"/>
                <a:gd name="T82" fmla="*/ 76 w 187"/>
                <a:gd name="T83" fmla="*/ 76 h 252"/>
                <a:gd name="T84" fmla="*/ 89 w 187"/>
                <a:gd name="T85" fmla="*/ 85 h 252"/>
                <a:gd name="T86" fmla="*/ 97 w 187"/>
                <a:gd name="T87" fmla="*/ 91 h 252"/>
                <a:gd name="T88" fmla="*/ 109 w 187"/>
                <a:gd name="T89" fmla="*/ 112 h 252"/>
                <a:gd name="T90" fmla="*/ 115 w 187"/>
                <a:gd name="T91" fmla="*/ 132 h 252"/>
                <a:gd name="T92" fmla="*/ 115 w 187"/>
                <a:gd name="T93" fmla="*/ 141 h 252"/>
                <a:gd name="T94" fmla="*/ 115 w 187"/>
                <a:gd name="T95" fmla="*/ 160 h 252"/>
                <a:gd name="T96" fmla="*/ 115 w 187"/>
                <a:gd name="T97" fmla="*/ 185 h 252"/>
                <a:gd name="T98" fmla="*/ 115 w 187"/>
                <a:gd name="T99" fmla="*/ 198 h 252"/>
                <a:gd name="T100" fmla="*/ 112 w 187"/>
                <a:gd name="T101" fmla="*/ 230 h 252"/>
                <a:gd name="T102" fmla="*/ 106 w 187"/>
                <a:gd name="T103" fmla="*/ 246 h 252"/>
                <a:gd name="T104" fmla="*/ 102 w 187"/>
                <a:gd name="T105" fmla="*/ 250 h 2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7"/>
                <a:gd name="T160" fmla="*/ 0 h 252"/>
                <a:gd name="T161" fmla="*/ 187 w 187"/>
                <a:gd name="T162" fmla="*/ 252 h 2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7" h="252">
                  <a:moveTo>
                    <a:pt x="164" y="250"/>
                  </a:moveTo>
                  <a:lnTo>
                    <a:pt x="155" y="251"/>
                  </a:lnTo>
                  <a:lnTo>
                    <a:pt x="147" y="251"/>
                  </a:lnTo>
                  <a:lnTo>
                    <a:pt x="139" y="251"/>
                  </a:lnTo>
                  <a:lnTo>
                    <a:pt x="132" y="251"/>
                  </a:lnTo>
                  <a:lnTo>
                    <a:pt x="126" y="250"/>
                  </a:lnTo>
                  <a:lnTo>
                    <a:pt x="121" y="249"/>
                  </a:lnTo>
                  <a:lnTo>
                    <a:pt x="117" y="249"/>
                  </a:lnTo>
                  <a:lnTo>
                    <a:pt x="114" y="248"/>
                  </a:lnTo>
                  <a:lnTo>
                    <a:pt x="111" y="247"/>
                  </a:lnTo>
                  <a:lnTo>
                    <a:pt x="109" y="247"/>
                  </a:lnTo>
                  <a:lnTo>
                    <a:pt x="108" y="247"/>
                  </a:lnTo>
                  <a:lnTo>
                    <a:pt x="32" y="198"/>
                  </a:lnTo>
                  <a:lnTo>
                    <a:pt x="23" y="187"/>
                  </a:lnTo>
                  <a:lnTo>
                    <a:pt x="17" y="177"/>
                  </a:lnTo>
                  <a:lnTo>
                    <a:pt x="12" y="168"/>
                  </a:lnTo>
                  <a:lnTo>
                    <a:pt x="8" y="160"/>
                  </a:lnTo>
                  <a:lnTo>
                    <a:pt x="5" y="154"/>
                  </a:lnTo>
                  <a:lnTo>
                    <a:pt x="3" y="148"/>
                  </a:lnTo>
                  <a:lnTo>
                    <a:pt x="1" y="142"/>
                  </a:lnTo>
                  <a:lnTo>
                    <a:pt x="1" y="139"/>
                  </a:lnTo>
                  <a:lnTo>
                    <a:pt x="0" y="136"/>
                  </a:lnTo>
                  <a:lnTo>
                    <a:pt x="0" y="133"/>
                  </a:lnTo>
                  <a:lnTo>
                    <a:pt x="0" y="132"/>
                  </a:lnTo>
                  <a:lnTo>
                    <a:pt x="0" y="131"/>
                  </a:lnTo>
                  <a:lnTo>
                    <a:pt x="1" y="128"/>
                  </a:lnTo>
                  <a:lnTo>
                    <a:pt x="1" y="124"/>
                  </a:lnTo>
                  <a:lnTo>
                    <a:pt x="3" y="121"/>
                  </a:lnTo>
                  <a:lnTo>
                    <a:pt x="3" y="117"/>
                  </a:lnTo>
                  <a:lnTo>
                    <a:pt x="5" y="112"/>
                  </a:lnTo>
                  <a:lnTo>
                    <a:pt x="5" y="110"/>
                  </a:lnTo>
                  <a:lnTo>
                    <a:pt x="7" y="106"/>
                  </a:lnTo>
                  <a:lnTo>
                    <a:pt x="8" y="103"/>
                  </a:lnTo>
                  <a:lnTo>
                    <a:pt x="10" y="101"/>
                  </a:lnTo>
                  <a:lnTo>
                    <a:pt x="10" y="99"/>
                  </a:lnTo>
                  <a:lnTo>
                    <a:pt x="11" y="98"/>
                  </a:lnTo>
                  <a:lnTo>
                    <a:pt x="11" y="97"/>
                  </a:lnTo>
                  <a:lnTo>
                    <a:pt x="13" y="94"/>
                  </a:lnTo>
                  <a:lnTo>
                    <a:pt x="14" y="90"/>
                  </a:lnTo>
                  <a:lnTo>
                    <a:pt x="15" y="85"/>
                  </a:lnTo>
                  <a:lnTo>
                    <a:pt x="16" y="82"/>
                  </a:lnTo>
                  <a:lnTo>
                    <a:pt x="16" y="77"/>
                  </a:lnTo>
                  <a:lnTo>
                    <a:pt x="16" y="74"/>
                  </a:lnTo>
                  <a:lnTo>
                    <a:pt x="16" y="70"/>
                  </a:lnTo>
                  <a:lnTo>
                    <a:pt x="15" y="67"/>
                  </a:lnTo>
                  <a:lnTo>
                    <a:pt x="15" y="64"/>
                  </a:lnTo>
                  <a:lnTo>
                    <a:pt x="14" y="62"/>
                  </a:lnTo>
                  <a:lnTo>
                    <a:pt x="14" y="61"/>
                  </a:lnTo>
                  <a:lnTo>
                    <a:pt x="14" y="60"/>
                  </a:lnTo>
                  <a:lnTo>
                    <a:pt x="12" y="58"/>
                  </a:lnTo>
                  <a:lnTo>
                    <a:pt x="10" y="54"/>
                  </a:lnTo>
                  <a:lnTo>
                    <a:pt x="8" y="50"/>
                  </a:lnTo>
                  <a:lnTo>
                    <a:pt x="8" y="47"/>
                  </a:lnTo>
                  <a:lnTo>
                    <a:pt x="7" y="43"/>
                  </a:lnTo>
                  <a:lnTo>
                    <a:pt x="6" y="40"/>
                  </a:lnTo>
                  <a:lnTo>
                    <a:pt x="6" y="37"/>
                  </a:lnTo>
                  <a:lnTo>
                    <a:pt x="6" y="35"/>
                  </a:lnTo>
                  <a:lnTo>
                    <a:pt x="7" y="32"/>
                  </a:lnTo>
                  <a:lnTo>
                    <a:pt x="7" y="31"/>
                  </a:lnTo>
                  <a:lnTo>
                    <a:pt x="7" y="30"/>
                  </a:lnTo>
                  <a:lnTo>
                    <a:pt x="8" y="26"/>
                  </a:lnTo>
                  <a:lnTo>
                    <a:pt x="8" y="23"/>
                  </a:lnTo>
                  <a:lnTo>
                    <a:pt x="10" y="22"/>
                  </a:lnTo>
                  <a:lnTo>
                    <a:pt x="12" y="20"/>
                  </a:lnTo>
                  <a:lnTo>
                    <a:pt x="14" y="20"/>
                  </a:lnTo>
                  <a:lnTo>
                    <a:pt x="16" y="19"/>
                  </a:lnTo>
                  <a:lnTo>
                    <a:pt x="19" y="20"/>
                  </a:lnTo>
                  <a:lnTo>
                    <a:pt x="21" y="20"/>
                  </a:lnTo>
                  <a:lnTo>
                    <a:pt x="23" y="20"/>
                  </a:lnTo>
                  <a:lnTo>
                    <a:pt x="25" y="21"/>
                  </a:lnTo>
                  <a:lnTo>
                    <a:pt x="26" y="21"/>
                  </a:lnTo>
                  <a:lnTo>
                    <a:pt x="36" y="30"/>
                  </a:lnTo>
                  <a:lnTo>
                    <a:pt x="36" y="34"/>
                  </a:lnTo>
                  <a:lnTo>
                    <a:pt x="36" y="38"/>
                  </a:lnTo>
                  <a:lnTo>
                    <a:pt x="36" y="42"/>
                  </a:lnTo>
                  <a:lnTo>
                    <a:pt x="36" y="46"/>
                  </a:lnTo>
                  <a:lnTo>
                    <a:pt x="36" y="49"/>
                  </a:lnTo>
                  <a:lnTo>
                    <a:pt x="36" y="53"/>
                  </a:lnTo>
                  <a:lnTo>
                    <a:pt x="37" y="56"/>
                  </a:lnTo>
                  <a:lnTo>
                    <a:pt x="37" y="58"/>
                  </a:lnTo>
                  <a:lnTo>
                    <a:pt x="37" y="60"/>
                  </a:lnTo>
                  <a:lnTo>
                    <a:pt x="37" y="62"/>
                  </a:lnTo>
                  <a:lnTo>
                    <a:pt x="37" y="63"/>
                  </a:lnTo>
                  <a:lnTo>
                    <a:pt x="39" y="66"/>
                  </a:lnTo>
                  <a:lnTo>
                    <a:pt x="42" y="67"/>
                  </a:lnTo>
                  <a:lnTo>
                    <a:pt x="44" y="68"/>
                  </a:lnTo>
                  <a:lnTo>
                    <a:pt x="47" y="69"/>
                  </a:lnTo>
                  <a:lnTo>
                    <a:pt x="49" y="70"/>
                  </a:lnTo>
                  <a:lnTo>
                    <a:pt x="52" y="70"/>
                  </a:lnTo>
                  <a:lnTo>
                    <a:pt x="55" y="71"/>
                  </a:lnTo>
                  <a:lnTo>
                    <a:pt x="57" y="71"/>
                  </a:lnTo>
                  <a:lnTo>
                    <a:pt x="59" y="71"/>
                  </a:lnTo>
                  <a:lnTo>
                    <a:pt x="61" y="71"/>
                  </a:lnTo>
                  <a:lnTo>
                    <a:pt x="62" y="71"/>
                  </a:lnTo>
                  <a:lnTo>
                    <a:pt x="62" y="70"/>
                  </a:lnTo>
                  <a:lnTo>
                    <a:pt x="64" y="70"/>
                  </a:lnTo>
                  <a:lnTo>
                    <a:pt x="66" y="68"/>
                  </a:lnTo>
                  <a:lnTo>
                    <a:pt x="68" y="66"/>
                  </a:lnTo>
                  <a:lnTo>
                    <a:pt x="70" y="63"/>
                  </a:lnTo>
                  <a:lnTo>
                    <a:pt x="72" y="59"/>
                  </a:lnTo>
                  <a:lnTo>
                    <a:pt x="74" y="55"/>
                  </a:lnTo>
                  <a:lnTo>
                    <a:pt x="75" y="51"/>
                  </a:lnTo>
                  <a:lnTo>
                    <a:pt x="77" y="47"/>
                  </a:lnTo>
                  <a:lnTo>
                    <a:pt x="78" y="44"/>
                  </a:lnTo>
                  <a:lnTo>
                    <a:pt x="79" y="41"/>
                  </a:lnTo>
                  <a:lnTo>
                    <a:pt x="79" y="40"/>
                  </a:lnTo>
                  <a:lnTo>
                    <a:pt x="80" y="39"/>
                  </a:lnTo>
                  <a:lnTo>
                    <a:pt x="79" y="36"/>
                  </a:lnTo>
                  <a:lnTo>
                    <a:pt x="79" y="31"/>
                  </a:lnTo>
                  <a:lnTo>
                    <a:pt x="79" y="28"/>
                  </a:lnTo>
                  <a:lnTo>
                    <a:pt x="80" y="24"/>
                  </a:lnTo>
                  <a:lnTo>
                    <a:pt x="81" y="20"/>
                  </a:lnTo>
                  <a:lnTo>
                    <a:pt x="82" y="16"/>
                  </a:lnTo>
                  <a:lnTo>
                    <a:pt x="82" y="13"/>
                  </a:lnTo>
                  <a:lnTo>
                    <a:pt x="83" y="10"/>
                  </a:lnTo>
                  <a:lnTo>
                    <a:pt x="84" y="7"/>
                  </a:lnTo>
                  <a:lnTo>
                    <a:pt x="84" y="4"/>
                  </a:lnTo>
                  <a:lnTo>
                    <a:pt x="85" y="4"/>
                  </a:lnTo>
                  <a:lnTo>
                    <a:pt x="86" y="3"/>
                  </a:lnTo>
                  <a:lnTo>
                    <a:pt x="89" y="1"/>
                  </a:lnTo>
                  <a:lnTo>
                    <a:pt x="92" y="0"/>
                  </a:lnTo>
                  <a:lnTo>
                    <a:pt x="96" y="0"/>
                  </a:lnTo>
                  <a:lnTo>
                    <a:pt x="99" y="1"/>
                  </a:lnTo>
                  <a:lnTo>
                    <a:pt x="101" y="2"/>
                  </a:lnTo>
                  <a:lnTo>
                    <a:pt x="104" y="3"/>
                  </a:lnTo>
                  <a:lnTo>
                    <a:pt x="106" y="4"/>
                  </a:lnTo>
                  <a:lnTo>
                    <a:pt x="108" y="6"/>
                  </a:lnTo>
                  <a:lnTo>
                    <a:pt x="110" y="7"/>
                  </a:lnTo>
                  <a:lnTo>
                    <a:pt x="111" y="9"/>
                  </a:lnTo>
                  <a:lnTo>
                    <a:pt x="112" y="10"/>
                  </a:lnTo>
                  <a:lnTo>
                    <a:pt x="111" y="13"/>
                  </a:lnTo>
                  <a:lnTo>
                    <a:pt x="110" y="15"/>
                  </a:lnTo>
                  <a:lnTo>
                    <a:pt x="109" y="18"/>
                  </a:lnTo>
                  <a:lnTo>
                    <a:pt x="108" y="20"/>
                  </a:lnTo>
                  <a:lnTo>
                    <a:pt x="108" y="22"/>
                  </a:lnTo>
                  <a:lnTo>
                    <a:pt x="108" y="23"/>
                  </a:lnTo>
                  <a:lnTo>
                    <a:pt x="107" y="25"/>
                  </a:lnTo>
                  <a:lnTo>
                    <a:pt x="107" y="27"/>
                  </a:lnTo>
                  <a:lnTo>
                    <a:pt x="107" y="28"/>
                  </a:lnTo>
                  <a:lnTo>
                    <a:pt x="106" y="29"/>
                  </a:lnTo>
                  <a:lnTo>
                    <a:pt x="106" y="30"/>
                  </a:lnTo>
                  <a:lnTo>
                    <a:pt x="107" y="30"/>
                  </a:lnTo>
                  <a:lnTo>
                    <a:pt x="105" y="32"/>
                  </a:lnTo>
                  <a:lnTo>
                    <a:pt x="105" y="36"/>
                  </a:lnTo>
                  <a:lnTo>
                    <a:pt x="104" y="39"/>
                  </a:lnTo>
                  <a:lnTo>
                    <a:pt x="104" y="41"/>
                  </a:lnTo>
                  <a:lnTo>
                    <a:pt x="104" y="44"/>
                  </a:lnTo>
                  <a:lnTo>
                    <a:pt x="104" y="47"/>
                  </a:lnTo>
                  <a:lnTo>
                    <a:pt x="104" y="49"/>
                  </a:lnTo>
                  <a:lnTo>
                    <a:pt x="104" y="52"/>
                  </a:lnTo>
                  <a:lnTo>
                    <a:pt x="104" y="54"/>
                  </a:lnTo>
                  <a:lnTo>
                    <a:pt x="105" y="56"/>
                  </a:lnTo>
                  <a:lnTo>
                    <a:pt x="105" y="57"/>
                  </a:lnTo>
                  <a:lnTo>
                    <a:pt x="105" y="59"/>
                  </a:lnTo>
                  <a:lnTo>
                    <a:pt x="105" y="62"/>
                  </a:lnTo>
                  <a:lnTo>
                    <a:pt x="105" y="63"/>
                  </a:lnTo>
                  <a:lnTo>
                    <a:pt x="106" y="65"/>
                  </a:lnTo>
                  <a:lnTo>
                    <a:pt x="107" y="67"/>
                  </a:lnTo>
                  <a:lnTo>
                    <a:pt x="108" y="67"/>
                  </a:lnTo>
                  <a:lnTo>
                    <a:pt x="109" y="68"/>
                  </a:lnTo>
                  <a:lnTo>
                    <a:pt x="110" y="69"/>
                  </a:lnTo>
                  <a:lnTo>
                    <a:pt x="110" y="70"/>
                  </a:lnTo>
                  <a:lnTo>
                    <a:pt x="111" y="70"/>
                  </a:lnTo>
                  <a:lnTo>
                    <a:pt x="112" y="70"/>
                  </a:lnTo>
                  <a:lnTo>
                    <a:pt x="112" y="71"/>
                  </a:lnTo>
                  <a:lnTo>
                    <a:pt x="115" y="72"/>
                  </a:lnTo>
                  <a:lnTo>
                    <a:pt x="118" y="74"/>
                  </a:lnTo>
                  <a:lnTo>
                    <a:pt x="123" y="76"/>
                  </a:lnTo>
                  <a:lnTo>
                    <a:pt x="127" y="78"/>
                  </a:lnTo>
                  <a:lnTo>
                    <a:pt x="133" y="81"/>
                  </a:lnTo>
                  <a:lnTo>
                    <a:pt x="138" y="83"/>
                  </a:lnTo>
                  <a:lnTo>
                    <a:pt x="143" y="85"/>
                  </a:lnTo>
                  <a:lnTo>
                    <a:pt x="148" y="87"/>
                  </a:lnTo>
                  <a:lnTo>
                    <a:pt x="151" y="89"/>
                  </a:lnTo>
                  <a:lnTo>
                    <a:pt x="153" y="90"/>
                  </a:lnTo>
                  <a:lnTo>
                    <a:pt x="155" y="91"/>
                  </a:lnTo>
                  <a:lnTo>
                    <a:pt x="161" y="95"/>
                  </a:lnTo>
                  <a:lnTo>
                    <a:pt x="166" y="101"/>
                  </a:lnTo>
                  <a:lnTo>
                    <a:pt x="171" y="106"/>
                  </a:lnTo>
                  <a:lnTo>
                    <a:pt x="175" y="112"/>
                  </a:lnTo>
                  <a:lnTo>
                    <a:pt x="178" y="117"/>
                  </a:lnTo>
                  <a:lnTo>
                    <a:pt x="180" y="122"/>
                  </a:lnTo>
                  <a:lnTo>
                    <a:pt x="182" y="128"/>
                  </a:lnTo>
                  <a:lnTo>
                    <a:pt x="184" y="132"/>
                  </a:lnTo>
                  <a:lnTo>
                    <a:pt x="184" y="136"/>
                  </a:lnTo>
                  <a:lnTo>
                    <a:pt x="185" y="139"/>
                  </a:lnTo>
                  <a:lnTo>
                    <a:pt x="185" y="140"/>
                  </a:lnTo>
                  <a:lnTo>
                    <a:pt x="186" y="141"/>
                  </a:lnTo>
                  <a:lnTo>
                    <a:pt x="186" y="144"/>
                  </a:lnTo>
                  <a:lnTo>
                    <a:pt x="186" y="148"/>
                  </a:lnTo>
                  <a:lnTo>
                    <a:pt x="186" y="154"/>
                  </a:lnTo>
                  <a:lnTo>
                    <a:pt x="186" y="160"/>
                  </a:lnTo>
                  <a:lnTo>
                    <a:pt x="186" y="166"/>
                  </a:lnTo>
                  <a:lnTo>
                    <a:pt x="186" y="173"/>
                  </a:lnTo>
                  <a:lnTo>
                    <a:pt x="186" y="179"/>
                  </a:lnTo>
                  <a:lnTo>
                    <a:pt x="186" y="185"/>
                  </a:lnTo>
                  <a:lnTo>
                    <a:pt x="186" y="191"/>
                  </a:lnTo>
                  <a:lnTo>
                    <a:pt x="186" y="194"/>
                  </a:lnTo>
                  <a:lnTo>
                    <a:pt x="186" y="197"/>
                  </a:lnTo>
                  <a:lnTo>
                    <a:pt x="186" y="198"/>
                  </a:lnTo>
                  <a:lnTo>
                    <a:pt x="185" y="208"/>
                  </a:lnTo>
                  <a:lnTo>
                    <a:pt x="184" y="217"/>
                  </a:lnTo>
                  <a:lnTo>
                    <a:pt x="182" y="223"/>
                  </a:lnTo>
                  <a:lnTo>
                    <a:pt x="180" y="230"/>
                  </a:lnTo>
                  <a:lnTo>
                    <a:pt x="177" y="236"/>
                  </a:lnTo>
                  <a:lnTo>
                    <a:pt x="175" y="239"/>
                  </a:lnTo>
                  <a:lnTo>
                    <a:pt x="172" y="243"/>
                  </a:lnTo>
                  <a:lnTo>
                    <a:pt x="170" y="246"/>
                  </a:lnTo>
                  <a:lnTo>
                    <a:pt x="167" y="248"/>
                  </a:lnTo>
                  <a:lnTo>
                    <a:pt x="166" y="249"/>
                  </a:lnTo>
                  <a:lnTo>
                    <a:pt x="165" y="250"/>
                  </a:lnTo>
                  <a:lnTo>
                    <a:pt x="164" y="250"/>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005" name="Freeform 45"/>
            <p:cNvSpPr>
              <a:spLocks/>
            </p:cNvSpPr>
            <p:nvPr/>
          </p:nvSpPr>
          <p:spPr bwMode="auto">
            <a:xfrm>
              <a:off x="2825" y="1616"/>
              <a:ext cx="15" cy="75"/>
            </a:xfrm>
            <a:custGeom>
              <a:avLst/>
              <a:gdLst>
                <a:gd name="T0" fmla="*/ 1 w 17"/>
                <a:gd name="T1" fmla="*/ 74 h 75"/>
                <a:gd name="T2" fmla="*/ 1 w 17"/>
                <a:gd name="T3" fmla="*/ 69 h 75"/>
                <a:gd name="T4" fmla="*/ 2 w 17"/>
                <a:gd name="T5" fmla="*/ 62 h 75"/>
                <a:gd name="T6" fmla="*/ 3 w 17"/>
                <a:gd name="T7" fmla="*/ 59 h 75"/>
                <a:gd name="T8" fmla="*/ 4 w 17"/>
                <a:gd name="T9" fmla="*/ 55 h 75"/>
                <a:gd name="T10" fmla="*/ 4 w 17"/>
                <a:gd name="T11" fmla="*/ 51 h 75"/>
                <a:gd name="T12" fmla="*/ 4 w 17"/>
                <a:gd name="T13" fmla="*/ 48 h 75"/>
                <a:gd name="T14" fmla="*/ 4 w 17"/>
                <a:gd name="T15" fmla="*/ 44 h 75"/>
                <a:gd name="T16" fmla="*/ 5 w 17"/>
                <a:gd name="T17" fmla="*/ 42 h 75"/>
                <a:gd name="T18" fmla="*/ 6 w 17"/>
                <a:gd name="T19" fmla="*/ 39 h 75"/>
                <a:gd name="T20" fmla="*/ 6 w 17"/>
                <a:gd name="T21" fmla="*/ 38 h 75"/>
                <a:gd name="T22" fmla="*/ 8 w 17"/>
                <a:gd name="T23" fmla="*/ 36 h 75"/>
                <a:gd name="T24" fmla="*/ 8 w 17"/>
                <a:gd name="T25" fmla="*/ 35 h 75"/>
                <a:gd name="T26" fmla="*/ 9 w 17"/>
                <a:gd name="T27" fmla="*/ 32 h 75"/>
                <a:gd name="T28" fmla="*/ 9 w 17"/>
                <a:gd name="T29" fmla="*/ 28 h 75"/>
                <a:gd name="T30" fmla="*/ 10 w 17"/>
                <a:gd name="T31" fmla="*/ 23 h 75"/>
                <a:gd name="T32" fmla="*/ 10 w 17"/>
                <a:gd name="T33" fmla="*/ 18 h 75"/>
                <a:gd name="T34" fmla="*/ 10 w 17"/>
                <a:gd name="T35" fmla="*/ 11 h 75"/>
                <a:gd name="T36" fmla="*/ 10 w 17"/>
                <a:gd name="T37" fmla="*/ 5 h 75"/>
                <a:gd name="T38" fmla="*/ 10 w 17"/>
                <a:gd name="T39" fmla="*/ 2 h 75"/>
                <a:gd name="T40" fmla="*/ 9 w 17"/>
                <a:gd name="T41" fmla="*/ 0 h 75"/>
                <a:gd name="T42" fmla="*/ 9 w 17"/>
                <a:gd name="T43" fmla="*/ 0 h 75"/>
                <a:gd name="T44" fmla="*/ 9 w 17"/>
                <a:gd name="T45" fmla="*/ 2 h 75"/>
                <a:gd name="T46" fmla="*/ 9 w 17"/>
                <a:gd name="T47" fmla="*/ 5 h 75"/>
                <a:gd name="T48" fmla="*/ 9 w 17"/>
                <a:gd name="T49" fmla="*/ 22 h 75"/>
                <a:gd name="T50" fmla="*/ 9 w 17"/>
                <a:gd name="T51" fmla="*/ 23 h 75"/>
                <a:gd name="T52" fmla="*/ 9 w 17"/>
                <a:gd name="T53" fmla="*/ 28 h 75"/>
                <a:gd name="T54" fmla="*/ 8 w 17"/>
                <a:gd name="T55" fmla="*/ 32 h 75"/>
                <a:gd name="T56" fmla="*/ 6 w 17"/>
                <a:gd name="T57" fmla="*/ 36 h 75"/>
                <a:gd name="T58" fmla="*/ 6 w 17"/>
                <a:gd name="T59" fmla="*/ 37 h 75"/>
                <a:gd name="T60" fmla="*/ 6 w 17"/>
                <a:gd name="T61" fmla="*/ 39 h 75"/>
                <a:gd name="T62" fmla="*/ 4 w 17"/>
                <a:gd name="T63" fmla="*/ 42 h 75"/>
                <a:gd name="T64" fmla="*/ 4 w 17"/>
                <a:gd name="T65" fmla="*/ 44 h 75"/>
                <a:gd name="T66" fmla="*/ 4 w 17"/>
                <a:gd name="T67" fmla="*/ 48 h 75"/>
                <a:gd name="T68" fmla="*/ 4 w 17"/>
                <a:gd name="T69" fmla="*/ 51 h 75"/>
                <a:gd name="T70" fmla="*/ 3 w 17"/>
                <a:gd name="T71" fmla="*/ 55 h 75"/>
                <a:gd name="T72" fmla="*/ 3 w 17"/>
                <a:gd name="T73" fmla="*/ 59 h 75"/>
                <a:gd name="T74" fmla="*/ 1 w 17"/>
                <a:gd name="T75" fmla="*/ 62 h 75"/>
                <a:gd name="T76" fmla="*/ 0 w 17"/>
                <a:gd name="T77" fmla="*/ 71 h 75"/>
                <a:gd name="T78" fmla="*/ 0 w 17"/>
                <a:gd name="T79" fmla="*/ 74 h 75"/>
                <a:gd name="T80" fmla="*/ 1 w 17"/>
                <a:gd name="T81" fmla="*/ 74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
                <a:gd name="T124" fmla="*/ 0 h 75"/>
                <a:gd name="T125" fmla="*/ 17 w 17"/>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 h="75">
                  <a:moveTo>
                    <a:pt x="1" y="74"/>
                  </a:moveTo>
                  <a:lnTo>
                    <a:pt x="1" y="69"/>
                  </a:lnTo>
                  <a:lnTo>
                    <a:pt x="2" y="62"/>
                  </a:lnTo>
                  <a:lnTo>
                    <a:pt x="3" y="59"/>
                  </a:lnTo>
                  <a:lnTo>
                    <a:pt x="4" y="55"/>
                  </a:lnTo>
                  <a:lnTo>
                    <a:pt x="5" y="51"/>
                  </a:lnTo>
                  <a:lnTo>
                    <a:pt x="7" y="48"/>
                  </a:lnTo>
                  <a:lnTo>
                    <a:pt x="8" y="44"/>
                  </a:lnTo>
                  <a:lnTo>
                    <a:pt x="9" y="42"/>
                  </a:lnTo>
                  <a:lnTo>
                    <a:pt x="10" y="39"/>
                  </a:lnTo>
                  <a:lnTo>
                    <a:pt x="10" y="38"/>
                  </a:lnTo>
                  <a:lnTo>
                    <a:pt x="12" y="36"/>
                  </a:lnTo>
                  <a:lnTo>
                    <a:pt x="12" y="35"/>
                  </a:lnTo>
                  <a:lnTo>
                    <a:pt x="14" y="32"/>
                  </a:lnTo>
                  <a:lnTo>
                    <a:pt x="15" y="28"/>
                  </a:lnTo>
                  <a:lnTo>
                    <a:pt x="16" y="23"/>
                  </a:lnTo>
                  <a:lnTo>
                    <a:pt x="16" y="18"/>
                  </a:lnTo>
                  <a:lnTo>
                    <a:pt x="16" y="11"/>
                  </a:lnTo>
                  <a:lnTo>
                    <a:pt x="16" y="5"/>
                  </a:lnTo>
                  <a:lnTo>
                    <a:pt x="16" y="2"/>
                  </a:lnTo>
                  <a:lnTo>
                    <a:pt x="15" y="0"/>
                  </a:lnTo>
                  <a:lnTo>
                    <a:pt x="14" y="0"/>
                  </a:lnTo>
                  <a:lnTo>
                    <a:pt x="15" y="2"/>
                  </a:lnTo>
                  <a:lnTo>
                    <a:pt x="15" y="5"/>
                  </a:lnTo>
                  <a:lnTo>
                    <a:pt x="15" y="22"/>
                  </a:lnTo>
                  <a:lnTo>
                    <a:pt x="15" y="23"/>
                  </a:lnTo>
                  <a:lnTo>
                    <a:pt x="14" y="28"/>
                  </a:lnTo>
                  <a:lnTo>
                    <a:pt x="13" y="32"/>
                  </a:lnTo>
                  <a:lnTo>
                    <a:pt x="10" y="36"/>
                  </a:lnTo>
                  <a:lnTo>
                    <a:pt x="10" y="37"/>
                  </a:lnTo>
                  <a:lnTo>
                    <a:pt x="10" y="39"/>
                  </a:lnTo>
                  <a:lnTo>
                    <a:pt x="8" y="42"/>
                  </a:lnTo>
                  <a:lnTo>
                    <a:pt x="7" y="44"/>
                  </a:lnTo>
                  <a:lnTo>
                    <a:pt x="6" y="48"/>
                  </a:lnTo>
                  <a:lnTo>
                    <a:pt x="5" y="51"/>
                  </a:lnTo>
                  <a:lnTo>
                    <a:pt x="3" y="55"/>
                  </a:lnTo>
                  <a:lnTo>
                    <a:pt x="3" y="59"/>
                  </a:lnTo>
                  <a:lnTo>
                    <a:pt x="1" y="62"/>
                  </a:lnTo>
                  <a:lnTo>
                    <a:pt x="0" y="71"/>
                  </a:lnTo>
                  <a:lnTo>
                    <a:pt x="0" y="74"/>
                  </a:lnTo>
                  <a:lnTo>
                    <a:pt x="1" y="7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06" name="Freeform 46"/>
            <p:cNvSpPr>
              <a:spLocks/>
            </p:cNvSpPr>
            <p:nvPr/>
          </p:nvSpPr>
          <p:spPr bwMode="auto">
            <a:xfrm>
              <a:off x="2839" y="1614"/>
              <a:ext cx="15" cy="17"/>
            </a:xfrm>
            <a:custGeom>
              <a:avLst/>
              <a:gdLst>
                <a:gd name="T0" fmla="*/ 10 w 17"/>
                <a:gd name="T1" fmla="*/ 16 h 17"/>
                <a:gd name="T2" fmla="*/ 10 w 17"/>
                <a:gd name="T3" fmla="*/ 8 h 17"/>
                <a:gd name="T4" fmla="*/ 0 w 17"/>
                <a:gd name="T5" fmla="*/ 8 h 17"/>
                <a:gd name="T6" fmla="*/ 0 w 17"/>
                <a:gd name="T7" fmla="*/ 0 h 17"/>
                <a:gd name="T8" fmla="*/ 0 w 17"/>
                <a:gd name="T9" fmla="*/ 16 h 17"/>
                <a:gd name="T10" fmla="*/ 10 w 17"/>
                <a:gd name="T11" fmla="*/ 16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16"/>
                  </a:moveTo>
                  <a:lnTo>
                    <a:pt x="16" y="8"/>
                  </a:lnTo>
                  <a:lnTo>
                    <a:pt x="0" y="8"/>
                  </a:lnTo>
                  <a:lnTo>
                    <a:pt x="0" y="0"/>
                  </a:lnTo>
                  <a:lnTo>
                    <a:pt x="0"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07" name="Freeform 47"/>
            <p:cNvSpPr>
              <a:spLocks/>
            </p:cNvSpPr>
            <p:nvPr/>
          </p:nvSpPr>
          <p:spPr bwMode="auto">
            <a:xfrm>
              <a:off x="2839" y="1614"/>
              <a:ext cx="15" cy="17"/>
            </a:xfrm>
            <a:custGeom>
              <a:avLst/>
              <a:gdLst>
                <a:gd name="T0" fmla="*/ 10 w 17"/>
                <a:gd name="T1" fmla="*/ 0 h 17"/>
                <a:gd name="T2" fmla="*/ 10 w 17"/>
                <a:gd name="T3" fmla="*/ 16 h 17"/>
                <a:gd name="T4" fmla="*/ 10 w 17"/>
                <a:gd name="T5" fmla="*/ 0 h 17"/>
                <a:gd name="T6" fmla="*/ 0 w 17"/>
                <a:gd name="T7" fmla="*/ 0 h 17"/>
                <a:gd name="T8" fmla="*/ 1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16" y="16"/>
                  </a:lnTo>
                  <a:lnTo>
                    <a:pt x="16" y="0"/>
                  </a:lnTo>
                  <a:lnTo>
                    <a:pt x="0" y="0"/>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08" name="Freeform 48"/>
            <p:cNvSpPr>
              <a:spLocks/>
            </p:cNvSpPr>
            <p:nvPr/>
          </p:nvSpPr>
          <p:spPr bwMode="auto">
            <a:xfrm>
              <a:off x="2831" y="1592"/>
              <a:ext cx="15" cy="21"/>
            </a:xfrm>
            <a:custGeom>
              <a:avLst/>
              <a:gdLst>
                <a:gd name="T0" fmla="*/ 10 w 17"/>
                <a:gd name="T1" fmla="*/ 20 h 21"/>
                <a:gd name="T2" fmla="*/ 10 w 17"/>
                <a:gd name="T3" fmla="*/ 19 h 21"/>
                <a:gd name="T4" fmla="*/ 6 w 17"/>
                <a:gd name="T5" fmla="*/ 16 h 21"/>
                <a:gd name="T6" fmla="*/ 4 w 17"/>
                <a:gd name="T7" fmla="*/ 13 h 21"/>
                <a:gd name="T8" fmla="*/ 4 w 17"/>
                <a:gd name="T9" fmla="*/ 10 h 21"/>
                <a:gd name="T10" fmla="*/ 1 w 17"/>
                <a:gd name="T11" fmla="*/ 6 h 21"/>
                <a:gd name="T12" fmla="*/ 1 w 17"/>
                <a:gd name="T13" fmla="*/ 3 h 21"/>
                <a:gd name="T14" fmla="*/ 1 w 17"/>
                <a:gd name="T15" fmla="*/ 0 h 21"/>
                <a:gd name="T16" fmla="*/ 0 w 17"/>
                <a:gd name="T17" fmla="*/ 0 h 21"/>
                <a:gd name="T18" fmla="*/ 0 w 17"/>
                <a:gd name="T19" fmla="*/ 3 h 21"/>
                <a:gd name="T20" fmla="*/ 1 w 17"/>
                <a:gd name="T21" fmla="*/ 6 h 21"/>
                <a:gd name="T22" fmla="*/ 3 w 17"/>
                <a:gd name="T23" fmla="*/ 10 h 21"/>
                <a:gd name="T24" fmla="*/ 4 w 17"/>
                <a:gd name="T25" fmla="*/ 14 h 21"/>
                <a:gd name="T26" fmla="*/ 6 w 17"/>
                <a:gd name="T27" fmla="*/ 17 h 21"/>
                <a:gd name="T28" fmla="*/ 10 w 17"/>
                <a:gd name="T29" fmla="*/ 20 h 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
                <a:gd name="T46" fmla="*/ 0 h 21"/>
                <a:gd name="T47" fmla="*/ 17 w 17"/>
                <a:gd name="T48" fmla="*/ 21 h 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 h="21">
                  <a:moveTo>
                    <a:pt x="16" y="20"/>
                  </a:moveTo>
                  <a:lnTo>
                    <a:pt x="16" y="19"/>
                  </a:lnTo>
                  <a:lnTo>
                    <a:pt x="10" y="16"/>
                  </a:lnTo>
                  <a:lnTo>
                    <a:pt x="7" y="13"/>
                  </a:lnTo>
                  <a:lnTo>
                    <a:pt x="5" y="10"/>
                  </a:lnTo>
                  <a:lnTo>
                    <a:pt x="1" y="6"/>
                  </a:lnTo>
                  <a:lnTo>
                    <a:pt x="1" y="3"/>
                  </a:lnTo>
                  <a:lnTo>
                    <a:pt x="1" y="0"/>
                  </a:lnTo>
                  <a:lnTo>
                    <a:pt x="0" y="0"/>
                  </a:lnTo>
                  <a:lnTo>
                    <a:pt x="0" y="3"/>
                  </a:lnTo>
                  <a:lnTo>
                    <a:pt x="1" y="6"/>
                  </a:lnTo>
                  <a:lnTo>
                    <a:pt x="3" y="10"/>
                  </a:lnTo>
                  <a:lnTo>
                    <a:pt x="7" y="14"/>
                  </a:lnTo>
                  <a:lnTo>
                    <a:pt x="10" y="17"/>
                  </a:lnTo>
                  <a:lnTo>
                    <a:pt x="16" y="2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09" name="Freeform 49"/>
            <p:cNvSpPr>
              <a:spLocks/>
            </p:cNvSpPr>
            <p:nvPr/>
          </p:nvSpPr>
          <p:spPr bwMode="auto">
            <a:xfrm>
              <a:off x="2831" y="1586"/>
              <a:ext cx="15" cy="17"/>
            </a:xfrm>
            <a:custGeom>
              <a:avLst/>
              <a:gdLst>
                <a:gd name="T0" fmla="*/ 10 w 17"/>
                <a:gd name="T1" fmla="*/ 16 h 17"/>
                <a:gd name="T2" fmla="*/ 10 w 17"/>
                <a:gd name="T3" fmla="*/ 0 h 17"/>
                <a:gd name="T4" fmla="*/ 0 w 17"/>
                <a:gd name="T5" fmla="*/ 0 h 17"/>
                <a:gd name="T6" fmla="*/ 0 w 17"/>
                <a:gd name="T7" fmla="*/ 6 h 17"/>
                <a:gd name="T8" fmla="*/ 1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16"/>
                  </a:moveTo>
                  <a:lnTo>
                    <a:pt x="16" y="0"/>
                  </a:lnTo>
                  <a:lnTo>
                    <a:pt x="0" y="0"/>
                  </a:lnTo>
                  <a:lnTo>
                    <a:pt x="0" y="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0" name="Freeform 50"/>
            <p:cNvSpPr>
              <a:spLocks/>
            </p:cNvSpPr>
            <p:nvPr/>
          </p:nvSpPr>
          <p:spPr bwMode="auto">
            <a:xfrm>
              <a:off x="2831" y="1583"/>
              <a:ext cx="15" cy="17"/>
            </a:xfrm>
            <a:custGeom>
              <a:avLst/>
              <a:gdLst>
                <a:gd name="T0" fmla="*/ 10 w 17"/>
                <a:gd name="T1" fmla="*/ 8 h 17"/>
                <a:gd name="T2" fmla="*/ 10 w 17"/>
                <a:gd name="T3" fmla="*/ 0 h 17"/>
                <a:gd name="T4" fmla="*/ 0 w 17"/>
                <a:gd name="T5" fmla="*/ 16 h 17"/>
                <a:gd name="T6" fmla="*/ 0 w 17"/>
                <a:gd name="T7" fmla="*/ 8 h 17"/>
                <a:gd name="T8" fmla="*/ 10 w 17"/>
                <a:gd name="T9" fmla="*/ 8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8"/>
                  </a:moveTo>
                  <a:lnTo>
                    <a:pt x="16" y="0"/>
                  </a:lnTo>
                  <a:lnTo>
                    <a:pt x="0" y="16"/>
                  </a:lnTo>
                  <a:lnTo>
                    <a:pt x="0" y="8"/>
                  </a:lnTo>
                  <a:lnTo>
                    <a:pt x="16"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1" name="Freeform 51"/>
            <p:cNvSpPr>
              <a:spLocks/>
            </p:cNvSpPr>
            <p:nvPr/>
          </p:nvSpPr>
          <p:spPr bwMode="auto">
            <a:xfrm>
              <a:off x="2831" y="1580"/>
              <a:ext cx="15" cy="17"/>
            </a:xfrm>
            <a:custGeom>
              <a:avLst/>
              <a:gdLst>
                <a:gd name="T0" fmla="*/ 10 w 17"/>
                <a:gd name="T1" fmla="*/ 16 h 17"/>
                <a:gd name="T2" fmla="*/ 10 w 17"/>
                <a:gd name="T3" fmla="*/ 0 h 17"/>
                <a:gd name="T4" fmla="*/ 10 w 17"/>
                <a:gd name="T5" fmla="*/ 5 h 17"/>
                <a:gd name="T6" fmla="*/ 0 w 17"/>
                <a:gd name="T7" fmla="*/ 5 h 17"/>
                <a:gd name="T8" fmla="*/ 0 w 17"/>
                <a:gd name="T9" fmla="*/ 16 h 17"/>
                <a:gd name="T10" fmla="*/ 10 w 17"/>
                <a:gd name="T11" fmla="*/ 16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16"/>
                  </a:moveTo>
                  <a:lnTo>
                    <a:pt x="16" y="0"/>
                  </a:lnTo>
                  <a:lnTo>
                    <a:pt x="16" y="5"/>
                  </a:lnTo>
                  <a:lnTo>
                    <a:pt x="0" y="5"/>
                  </a:lnTo>
                  <a:lnTo>
                    <a:pt x="0"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2" name="Freeform 52"/>
            <p:cNvSpPr>
              <a:spLocks/>
            </p:cNvSpPr>
            <p:nvPr/>
          </p:nvSpPr>
          <p:spPr bwMode="auto">
            <a:xfrm>
              <a:off x="2831" y="1580"/>
              <a:ext cx="15" cy="17"/>
            </a:xfrm>
            <a:custGeom>
              <a:avLst/>
              <a:gdLst>
                <a:gd name="T0" fmla="*/ 10 w 17"/>
                <a:gd name="T1" fmla="*/ 8 h 17"/>
                <a:gd name="T2" fmla="*/ 10 w 17"/>
                <a:gd name="T3" fmla="*/ 0 h 17"/>
                <a:gd name="T4" fmla="*/ 0 w 17"/>
                <a:gd name="T5" fmla="*/ 16 h 17"/>
                <a:gd name="T6" fmla="*/ 0 w 17"/>
                <a:gd name="T7" fmla="*/ 8 h 17"/>
                <a:gd name="T8" fmla="*/ 10 w 17"/>
                <a:gd name="T9" fmla="*/ 8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8"/>
                  </a:moveTo>
                  <a:lnTo>
                    <a:pt x="16" y="0"/>
                  </a:lnTo>
                  <a:lnTo>
                    <a:pt x="0" y="16"/>
                  </a:lnTo>
                  <a:lnTo>
                    <a:pt x="0" y="8"/>
                  </a:lnTo>
                  <a:lnTo>
                    <a:pt x="16"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3" name="Freeform 53"/>
            <p:cNvSpPr>
              <a:spLocks/>
            </p:cNvSpPr>
            <p:nvPr/>
          </p:nvSpPr>
          <p:spPr bwMode="auto">
            <a:xfrm>
              <a:off x="2831" y="1579"/>
              <a:ext cx="15" cy="17"/>
            </a:xfrm>
            <a:custGeom>
              <a:avLst/>
              <a:gdLst>
                <a:gd name="T0" fmla="*/ 10 w 17"/>
                <a:gd name="T1" fmla="*/ 16 h 17"/>
                <a:gd name="T2" fmla="*/ 10 w 17"/>
                <a:gd name="T3" fmla="*/ 0 h 17"/>
                <a:gd name="T4" fmla="*/ 4 w 17"/>
                <a:gd name="T5" fmla="*/ 0 h 17"/>
                <a:gd name="T6" fmla="*/ 0 w 17"/>
                <a:gd name="T7" fmla="*/ 0 h 17"/>
                <a:gd name="T8" fmla="*/ 0 w 17"/>
                <a:gd name="T9" fmla="*/ 16 h 17"/>
                <a:gd name="T10" fmla="*/ 4 w 17"/>
                <a:gd name="T11" fmla="*/ 16 h 17"/>
                <a:gd name="T12" fmla="*/ 10 w 17"/>
                <a:gd name="T13" fmla="*/ 16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16" y="16"/>
                  </a:moveTo>
                  <a:lnTo>
                    <a:pt x="16" y="0"/>
                  </a:lnTo>
                  <a:lnTo>
                    <a:pt x="8" y="0"/>
                  </a:lnTo>
                  <a:lnTo>
                    <a:pt x="0" y="0"/>
                  </a:lnTo>
                  <a:lnTo>
                    <a:pt x="0" y="16"/>
                  </a:lnTo>
                  <a:lnTo>
                    <a:pt x="8"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4" name="Freeform 54"/>
            <p:cNvSpPr>
              <a:spLocks/>
            </p:cNvSpPr>
            <p:nvPr/>
          </p:nvSpPr>
          <p:spPr bwMode="auto">
            <a:xfrm>
              <a:off x="2831" y="1567"/>
              <a:ext cx="15" cy="17"/>
            </a:xfrm>
            <a:custGeom>
              <a:avLst/>
              <a:gdLst>
                <a:gd name="T0" fmla="*/ 1 w 17"/>
                <a:gd name="T1" fmla="*/ 12 h 17"/>
                <a:gd name="T2" fmla="*/ 1 w 17"/>
                <a:gd name="T3" fmla="*/ 8 h 17"/>
                <a:gd name="T4" fmla="*/ 3 w 17"/>
                <a:gd name="T5" fmla="*/ 5 h 17"/>
                <a:gd name="T6" fmla="*/ 4 w 17"/>
                <a:gd name="T7" fmla="*/ 4 h 17"/>
                <a:gd name="T8" fmla="*/ 5 w 17"/>
                <a:gd name="T9" fmla="*/ 2 h 17"/>
                <a:gd name="T10" fmla="*/ 8 w 17"/>
                <a:gd name="T11" fmla="*/ 1 h 17"/>
                <a:gd name="T12" fmla="*/ 10 w 17"/>
                <a:gd name="T13" fmla="*/ 1 h 17"/>
                <a:gd name="T14" fmla="*/ 10 w 17"/>
                <a:gd name="T15" fmla="*/ 0 h 17"/>
                <a:gd name="T16" fmla="*/ 8 w 17"/>
                <a:gd name="T17" fmla="*/ 0 h 17"/>
                <a:gd name="T18" fmla="*/ 4 w 17"/>
                <a:gd name="T19" fmla="*/ 1 h 17"/>
                <a:gd name="T20" fmla="*/ 4 w 17"/>
                <a:gd name="T21" fmla="*/ 3 h 17"/>
                <a:gd name="T22" fmla="*/ 3 w 17"/>
                <a:gd name="T23" fmla="*/ 4 h 17"/>
                <a:gd name="T24" fmla="*/ 1 w 17"/>
                <a:gd name="T25" fmla="*/ 8 h 17"/>
                <a:gd name="T26" fmla="*/ 0 w 17"/>
                <a:gd name="T27" fmla="*/ 16 h 17"/>
                <a:gd name="T28" fmla="*/ 0 w 17"/>
                <a:gd name="T29" fmla="*/ 12 h 17"/>
                <a:gd name="T30" fmla="*/ 1 w 17"/>
                <a:gd name="T31" fmla="*/ 12 h 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
                <a:gd name="T49" fmla="*/ 0 h 17"/>
                <a:gd name="T50" fmla="*/ 17 w 17"/>
                <a:gd name="T51" fmla="*/ 17 h 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 h="17">
                  <a:moveTo>
                    <a:pt x="1" y="12"/>
                  </a:moveTo>
                  <a:lnTo>
                    <a:pt x="1" y="8"/>
                  </a:lnTo>
                  <a:lnTo>
                    <a:pt x="3" y="5"/>
                  </a:lnTo>
                  <a:lnTo>
                    <a:pt x="6" y="4"/>
                  </a:lnTo>
                  <a:lnTo>
                    <a:pt x="9" y="2"/>
                  </a:lnTo>
                  <a:lnTo>
                    <a:pt x="12" y="1"/>
                  </a:lnTo>
                  <a:lnTo>
                    <a:pt x="16" y="1"/>
                  </a:lnTo>
                  <a:lnTo>
                    <a:pt x="16" y="0"/>
                  </a:lnTo>
                  <a:lnTo>
                    <a:pt x="12" y="0"/>
                  </a:lnTo>
                  <a:lnTo>
                    <a:pt x="8" y="1"/>
                  </a:lnTo>
                  <a:lnTo>
                    <a:pt x="6" y="3"/>
                  </a:lnTo>
                  <a:lnTo>
                    <a:pt x="3" y="4"/>
                  </a:lnTo>
                  <a:lnTo>
                    <a:pt x="1" y="8"/>
                  </a:lnTo>
                  <a:lnTo>
                    <a:pt x="0" y="16"/>
                  </a:lnTo>
                  <a:lnTo>
                    <a:pt x="0" y="12"/>
                  </a:lnTo>
                  <a:lnTo>
                    <a:pt x="1" y="1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5" name="Freeform 55"/>
            <p:cNvSpPr>
              <a:spLocks/>
            </p:cNvSpPr>
            <p:nvPr/>
          </p:nvSpPr>
          <p:spPr bwMode="auto">
            <a:xfrm>
              <a:off x="2841" y="1567"/>
              <a:ext cx="15" cy="17"/>
            </a:xfrm>
            <a:custGeom>
              <a:avLst/>
              <a:gdLst>
                <a:gd name="T0" fmla="*/ 0 w 17"/>
                <a:gd name="T1" fmla="*/ 5 h 17"/>
                <a:gd name="T2" fmla="*/ 4 w 17"/>
                <a:gd name="T3" fmla="*/ 10 h 17"/>
                <a:gd name="T4" fmla="*/ 7 w 17"/>
                <a:gd name="T5" fmla="*/ 10 h 17"/>
                <a:gd name="T6" fmla="*/ 9 w 17"/>
                <a:gd name="T7" fmla="*/ 16 h 17"/>
                <a:gd name="T8" fmla="*/ 10 w 17"/>
                <a:gd name="T9" fmla="*/ 16 h 17"/>
                <a:gd name="T10" fmla="*/ 10 w 17"/>
                <a:gd name="T11" fmla="*/ 10 h 17"/>
                <a:gd name="T12" fmla="*/ 9 w 17"/>
                <a:gd name="T13" fmla="*/ 10 h 17"/>
                <a:gd name="T14" fmla="*/ 7 w 17"/>
                <a:gd name="T15" fmla="*/ 5 h 17"/>
                <a:gd name="T16" fmla="*/ 4 w 17"/>
                <a:gd name="T17" fmla="*/ 5 h 17"/>
                <a:gd name="T18" fmla="*/ 0 w 17"/>
                <a:gd name="T19" fmla="*/ 0 h 17"/>
                <a:gd name="T20" fmla="*/ 0 w 17"/>
                <a:gd name="T21" fmla="*/ 5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7"/>
                <a:gd name="T35" fmla="*/ 17 w 17"/>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7">
                  <a:moveTo>
                    <a:pt x="0" y="5"/>
                  </a:moveTo>
                  <a:lnTo>
                    <a:pt x="8" y="10"/>
                  </a:lnTo>
                  <a:lnTo>
                    <a:pt x="11" y="10"/>
                  </a:lnTo>
                  <a:lnTo>
                    <a:pt x="14" y="16"/>
                  </a:lnTo>
                  <a:lnTo>
                    <a:pt x="16" y="16"/>
                  </a:lnTo>
                  <a:lnTo>
                    <a:pt x="16" y="10"/>
                  </a:lnTo>
                  <a:lnTo>
                    <a:pt x="14" y="10"/>
                  </a:lnTo>
                  <a:lnTo>
                    <a:pt x="11" y="5"/>
                  </a:lnTo>
                  <a:lnTo>
                    <a:pt x="8" y="5"/>
                  </a:lnTo>
                  <a:lnTo>
                    <a:pt x="0" y="0"/>
                  </a:lnTo>
                  <a:lnTo>
                    <a:pt x="0" y="5"/>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6" name="Freeform 56"/>
            <p:cNvSpPr>
              <a:spLocks/>
            </p:cNvSpPr>
            <p:nvPr/>
          </p:nvSpPr>
          <p:spPr bwMode="auto">
            <a:xfrm>
              <a:off x="2850" y="1569"/>
              <a:ext cx="16" cy="17"/>
            </a:xfrm>
            <a:custGeom>
              <a:avLst/>
              <a:gdLst>
                <a:gd name="T0" fmla="*/ 0 w 17"/>
                <a:gd name="T1" fmla="*/ 1 h 17"/>
                <a:gd name="T2" fmla="*/ 1 w 17"/>
                <a:gd name="T3" fmla="*/ 1 h 17"/>
                <a:gd name="T4" fmla="*/ 0 w 17"/>
                <a:gd name="T5" fmla="*/ 1 h 17"/>
                <a:gd name="T6" fmla="*/ 10 w 17"/>
                <a:gd name="T7" fmla="*/ 12 h 17"/>
                <a:gd name="T8" fmla="*/ 10 w 17"/>
                <a:gd name="T9" fmla="*/ 16 h 17"/>
                <a:gd name="T10" fmla="*/ 12 w 17"/>
                <a:gd name="T11" fmla="*/ 16 h 17"/>
                <a:gd name="T12" fmla="*/ 12 w 17"/>
                <a:gd name="T13" fmla="*/ 11 h 17"/>
                <a:gd name="T14" fmla="*/ 0 w 17"/>
                <a:gd name="T15" fmla="*/ 0 h 17"/>
                <a:gd name="T16" fmla="*/ 0 w 17"/>
                <a:gd name="T17" fmla="*/ 1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7"/>
                <a:gd name="T29" fmla="*/ 17 w 1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7">
                  <a:moveTo>
                    <a:pt x="0" y="1"/>
                  </a:moveTo>
                  <a:lnTo>
                    <a:pt x="1" y="1"/>
                  </a:lnTo>
                  <a:lnTo>
                    <a:pt x="0" y="1"/>
                  </a:lnTo>
                  <a:lnTo>
                    <a:pt x="14" y="12"/>
                  </a:lnTo>
                  <a:lnTo>
                    <a:pt x="14" y="16"/>
                  </a:lnTo>
                  <a:lnTo>
                    <a:pt x="16" y="16"/>
                  </a:lnTo>
                  <a:lnTo>
                    <a:pt x="16" y="11"/>
                  </a:lnTo>
                  <a:lnTo>
                    <a:pt x="0" y="0"/>
                  </a:lnTo>
                  <a:lnTo>
                    <a:pt x="0"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7" name="Freeform 57"/>
            <p:cNvSpPr>
              <a:spLocks/>
            </p:cNvSpPr>
            <p:nvPr/>
          </p:nvSpPr>
          <p:spPr bwMode="auto">
            <a:xfrm>
              <a:off x="2859" y="1580"/>
              <a:ext cx="15" cy="17"/>
            </a:xfrm>
            <a:custGeom>
              <a:avLst/>
              <a:gdLst>
                <a:gd name="T0" fmla="*/ 0 w 17"/>
                <a:gd name="T1" fmla="*/ 8 h 17"/>
                <a:gd name="T2" fmla="*/ 0 w 17"/>
                <a:gd name="T3" fmla="*/ 0 h 17"/>
                <a:gd name="T4" fmla="*/ 10 w 17"/>
                <a:gd name="T5" fmla="*/ 16 h 17"/>
                <a:gd name="T6" fmla="*/ 10 w 17"/>
                <a:gd name="T7" fmla="*/ 8 h 17"/>
                <a:gd name="T8" fmla="*/ 0 w 17"/>
                <a:gd name="T9" fmla="*/ 8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8"/>
                  </a:moveTo>
                  <a:lnTo>
                    <a:pt x="0" y="0"/>
                  </a:lnTo>
                  <a:lnTo>
                    <a:pt x="16" y="16"/>
                  </a:lnTo>
                  <a:lnTo>
                    <a:pt x="16" y="8"/>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8" name="Freeform 58"/>
            <p:cNvSpPr>
              <a:spLocks/>
            </p:cNvSpPr>
            <p:nvPr/>
          </p:nvSpPr>
          <p:spPr bwMode="auto">
            <a:xfrm>
              <a:off x="2859" y="1589"/>
              <a:ext cx="15" cy="17"/>
            </a:xfrm>
            <a:custGeom>
              <a:avLst/>
              <a:gdLst>
                <a:gd name="T0" fmla="*/ 10 w 17"/>
                <a:gd name="T1" fmla="*/ 0 h 17"/>
                <a:gd name="T2" fmla="*/ 0 w 17"/>
                <a:gd name="T3" fmla="*/ 0 h 17"/>
                <a:gd name="T4" fmla="*/ 0 w 17"/>
                <a:gd name="T5" fmla="*/ 16 h 17"/>
                <a:gd name="T6" fmla="*/ 10 w 17"/>
                <a:gd name="T7" fmla="*/ 16 h 17"/>
                <a:gd name="T8" fmla="*/ 10 w 17"/>
                <a:gd name="T9" fmla="*/ 8 h 17"/>
                <a:gd name="T10" fmla="*/ 1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0"/>
                  </a:moveTo>
                  <a:lnTo>
                    <a:pt x="0" y="0"/>
                  </a:lnTo>
                  <a:lnTo>
                    <a:pt x="0" y="16"/>
                  </a:lnTo>
                  <a:lnTo>
                    <a:pt x="16" y="16"/>
                  </a:lnTo>
                  <a:lnTo>
                    <a:pt x="16" y="8"/>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19" name="Freeform 59"/>
            <p:cNvSpPr>
              <a:spLocks/>
            </p:cNvSpPr>
            <p:nvPr/>
          </p:nvSpPr>
          <p:spPr bwMode="auto">
            <a:xfrm>
              <a:off x="2859" y="1593"/>
              <a:ext cx="15" cy="17"/>
            </a:xfrm>
            <a:custGeom>
              <a:avLst/>
              <a:gdLst>
                <a:gd name="T0" fmla="*/ 0 w 17"/>
                <a:gd name="T1" fmla="*/ 4 h 17"/>
                <a:gd name="T2" fmla="*/ 0 w 17"/>
                <a:gd name="T3" fmla="*/ 0 h 17"/>
                <a:gd name="T4" fmla="*/ 4 w 17"/>
                <a:gd name="T5" fmla="*/ 9 h 17"/>
                <a:gd name="T6" fmla="*/ 4 w 17"/>
                <a:gd name="T7" fmla="*/ 12 h 17"/>
                <a:gd name="T8" fmla="*/ 4 w 17"/>
                <a:gd name="T9" fmla="*/ 16 h 17"/>
                <a:gd name="T10" fmla="*/ 10 w 17"/>
                <a:gd name="T11" fmla="*/ 16 h 17"/>
                <a:gd name="T12" fmla="*/ 10 w 17"/>
                <a:gd name="T13" fmla="*/ 12 h 17"/>
                <a:gd name="T14" fmla="*/ 4 w 17"/>
                <a:gd name="T15" fmla="*/ 9 h 17"/>
                <a:gd name="T16" fmla="*/ 4 w 17"/>
                <a:gd name="T17" fmla="*/ 4 h 17"/>
                <a:gd name="T18" fmla="*/ 0 w 17"/>
                <a:gd name="T19" fmla="*/ 4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7"/>
                <a:gd name="T32" fmla="*/ 17 w 17"/>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7">
                  <a:moveTo>
                    <a:pt x="0" y="4"/>
                  </a:moveTo>
                  <a:lnTo>
                    <a:pt x="0" y="0"/>
                  </a:lnTo>
                  <a:lnTo>
                    <a:pt x="8" y="9"/>
                  </a:lnTo>
                  <a:lnTo>
                    <a:pt x="8" y="12"/>
                  </a:lnTo>
                  <a:lnTo>
                    <a:pt x="8" y="16"/>
                  </a:lnTo>
                  <a:lnTo>
                    <a:pt x="16" y="16"/>
                  </a:lnTo>
                  <a:lnTo>
                    <a:pt x="16" y="12"/>
                  </a:lnTo>
                  <a:lnTo>
                    <a:pt x="8" y="9"/>
                  </a:lnTo>
                  <a:lnTo>
                    <a:pt x="8" y="4"/>
                  </a:lnTo>
                  <a:lnTo>
                    <a:pt x="0" y="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0" name="Freeform 60"/>
            <p:cNvSpPr>
              <a:spLocks/>
            </p:cNvSpPr>
            <p:nvPr/>
          </p:nvSpPr>
          <p:spPr bwMode="auto">
            <a:xfrm>
              <a:off x="2860" y="1609"/>
              <a:ext cx="15" cy="17"/>
            </a:xfrm>
            <a:custGeom>
              <a:avLst/>
              <a:gdLst>
                <a:gd name="T0" fmla="*/ 10 w 17"/>
                <a:gd name="T1" fmla="*/ 0 h 17"/>
                <a:gd name="T2" fmla="*/ 0 w 17"/>
                <a:gd name="T3" fmla="*/ 0 h 17"/>
                <a:gd name="T4" fmla="*/ 0 w 17"/>
                <a:gd name="T5" fmla="*/ 16 h 17"/>
                <a:gd name="T6" fmla="*/ 10 w 17"/>
                <a:gd name="T7" fmla="*/ 16 h 17"/>
                <a:gd name="T8" fmla="*/ 1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0" y="0"/>
                  </a:lnTo>
                  <a:lnTo>
                    <a:pt x="0" y="16"/>
                  </a:lnTo>
                  <a:lnTo>
                    <a:pt x="16"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1" name="Freeform 61"/>
            <p:cNvSpPr>
              <a:spLocks/>
            </p:cNvSpPr>
            <p:nvPr/>
          </p:nvSpPr>
          <p:spPr bwMode="auto">
            <a:xfrm>
              <a:off x="2860" y="1610"/>
              <a:ext cx="15" cy="17"/>
            </a:xfrm>
            <a:custGeom>
              <a:avLst/>
              <a:gdLst>
                <a:gd name="T0" fmla="*/ 0 w 17"/>
                <a:gd name="T1" fmla="*/ 6 h 17"/>
                <a:gd name="T2" fmla="*/ 0 w 17"/>
                <a:gd name="T3" fmla="*/ 0 h 17"/>
                <a:gd name="T4" fmla="*/ 10 w 17"/>
                <a:gd name="T5" fmla="*/ 9 h 17"/>
                <a:gd name="T6" fmla="*/ 10 w 17"/>
                <a:gd name="T7" fmla="*/ 16 h 17"/>
                <a:gd name="T8" fmla="*/ 10 w 17"/>
                <a:gd name="T9" fmla="*/ 9 h 17"/>
                <a:gd name="T10" fmla="*/ 10 w 17"/>
                <a:gd name="T11" fmla="*/ 6 h 17"/>
                <a:gd name="T12" fmla="*/ 0 w 17"/>
                <a:gd name="T13" fmla="*/ 6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0" y="6"/>
                  </a:moveTo>
                  <a:lnTo>
                    <a:pt x="0" y="0"/>
                  </a:lnTo>
                  <a:lnTo>
                    <a:pt x="16" y="9"/>
                  </a:lnTo>
                  <a:lnTo>
                    <a:pt x="16" y="16"/>
                  </a:lnTo>
                  <a:lnTo>
                    <a:pt x="16" y="9"/>
                  </a:lnTo>
                  <a:lnTo>
                    <a:pt x="16" y="6"/>
                  </a:lnTo>
                  <a:lnTo>
                    <a:pt x="0" y="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2" name="Freeform 62"/>
            <p:cNvSpPr>
              <a:spLocks/>
            </p:cNvSpPr>
            <p:nvPr/>
          </p:nvSpPr>
          <p:spPr bwMode="auto">
            <a:xfrm>
              <a:off x="2861" y="1616"/>
              <a:ext cx="16" cy="17"/>
            </a:xfrm>
            <a:custGeom>
              <a:avLst/>
              <a:gdLst>
                <a:gd name="T0" fmla="*/ 1 w 18"/>
                <a:gd name="T1" fmla="*/ 0 h 17"/>
                <a:gd name="T2" fmla="*/ 0 w 18"/>
                <a:gd name="T3" fmla="*/ 0 h 17"/>
                <a:gd name="T4" fmla="*/ 0 w 18"/>
                <a:gd name="T5" fmla="*/ 1 h 17"/>
                <a:gd name="T6" fmla="*/ 2 w 18"/>
                <a:gd name="T7" fmla="*/ 7 h 17"/>
                <a:gd name="T8" fmla="*/ 4 w 18"/>
                <a:gd name="T9" fmla="*/ 10 h 17"/>
                <a:gd name="T10" fmla="*/ 5 w 18"/>
                <a:gd name="T11" fmla="*/ 14 h 17"/>
                <a:gd name="T12" fmla="*/ 8 w 18"/>
                <a:gd name="T13" fmla="*/ 14 h 17"/>
                <a:gd name="T14" fmla="*/ 11 w 18"/>
                <a:gd name="T15" fmla="*/ 16 h 17"/>
                <a:gd name="T16" fmla="*/ 11 w 18"/>
                <a:gd name="T17" fmla="*/ 14 h 17"/>
                <a:gd name="T18" fmla="*/ 8 w 18"/>
                <a:gd name="T19" fmla="*/ 14 h 17"/>
                <a:gd name="T20" fmla="*/ 5 w 18"/>
                <a:gd name="T21" fmla="*/ 12 h 17"/>
                <a:gd name="T22" fmla="*/ 4 w 18"/>
                <a:gd name="T23" fmla="*/ 10 h 17"/>
                <a:gd name="T24" fmla="*/ 3 w 18"/>
                <a:gd name="T25" fmla="*/ 7 h 17"/>
                <a:gd name="T26" fmla="*/ 1 w 18"/>
                <a:gd name="T27" fmla="*/ 1 h 17"/>
                <a:gd name="T28" fmla="*/ 1 w 18"/>
                <a:gd name="T29" fmla="*/ 3 h 17"/>
                <a:gd name="T30" fmla="*/ 1 w 18"/>
                <a:gd name="T31" fmla="*/ 0 h 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
                <a:gd name="T49" fmla="*/ 0 h 17"/>
                <a:gd name="T50" fmla="*/ 18 w 18"/>
                <a:gd name="T51" fmla="*/ 17 h 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 h="17">
                  <a:moveTo>
                    <a:pt x="1" y="0"/>
                  </a:moveTo>
                  <a:lnTo>
                    <a:pt x="0" y="0"/>
                  </a:lnTo>
                  <a:lnTo>
                    <a:pt x="0" y="1"/>
                  </a:lnTo>
                  <a:lnTo>
                    <a:pt x="2" y="7"/>
                  </a:lnTo>
                  <a:lnTo>
                    <a:pt x="7" y="10"/>
                  </a:lnTo>
                  <a:lnTo>
                    <a:pt x="9" y="14"/>
                  </a:lnTo>
                  <a:lnTo>
                    <a:pt x="12" y="14"/>
                  </a:lnTo>
                  <a:lnTo>
                    <a:pt x="17" y="16"/>
                  </a:lnTo>
                  <a:lnTo>
                    <a:pt x="17" y="14"/>
                  </a:lnTo>
                  <a:lnTo>
                    <a:pt x="12" y="14"/>
                  </a:lnTo>
                  <a:lnTo>
                    <a:pt x="9" y="12"/>
                  </a:lnTo>
                  <a:lnTo>
                    <a:pt x="7" y="10"/>
                  </a:lnTo>
                  <a:lnTo>
                    <a:pt x="3" y="7"/>
                  </a:lnTo>
                  <a:lnTo>
                    <a:pt x="1" y="1"/>
                  </a:lnTo>
                  <a:lnTo>
                    <a:pt x="1" y="3"/>
                  </a:lnTo>
                  <a:lnTo>
                    <a:pt x="1"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3" name="Freeform 63"/>
            <p:cNvSpPr>
              <a:spLocks/>
            </p:cNvSpPr>
            <p:nvPr/>
          </p:nvSpPr>
          <p:spPr bwMode="auto">
            <a:xfrm>
              <a:off x="2930" y="1577"/>
              <a:ext cx="15" cy="17"/>
            </a:xfrm>
            <a:custGeom>
              <a:avLst/>
              <a:gdLst>
                <a:gd name="T0" fmla="*/ 0 w 17"/>
                <a:gd name="T1" fmla="*/ 0 h 17"/>
                <a:gd name="T2" fmla="*/ 0 w 17"/>
                <a:gd name="T3" fmla="*/ 16 h 17"/>
                <a:gd name="T4" fmla="*/ 0 w 17"/>
                <a:gd name="T5" fmla="*/ 8 h 17"/>
                <a:gd name="T6" fmla="*/ 10 w 17"/>
                <a:gd name="T7" fmla="*/ 8 h 17"/>
                <a:gd name="T8" fmla="*/ 10 w 17"/>
                <a:gd name="T9" fmla="*/ 0 h 17"/>
                <a:gd name="T10" fmla="*/ 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0" y="0"/>
                  </a:moveTo>
                  <a:lnTo>
                    <a:pt x="0" y="16"/>
                  </a:lnTo>
                  <a:lnTo>
                    <a:pt x="0" y="8"/>
                  </a:lnTo>
                  <a:lnTo>
                    <a:pt x="16" y="8"/>
                  </a:lnTo>
                  <a:lnTo>
                    <a:pt x="16" y="0"/>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4" name="Freeform 64"/>
            <p:cNvSpPr>
              <a:spLocks/>
            </p:cNvSpPr>
            <p:nvPr/>
          </p:nvSpPr>
          <p:spPr bwMode="auto">
            <a:xfrm>
              <a:off x="2930" y="1579"/>
              <a:ext cx="15" cy="17"/>
            </a:xfrm>
            <a:custGeom>
              <a:avLst/>
              <a:gdLst>
                <a:gd name="T0" fmla="*/ 10 w 17"/>
                <a:gd name="T1" fmla="*/ 0 h 17"/>
                <a:gd name="T2" fmla="*/ 0 w 17"/>
                <a:gd name="T3" fmla="*/ 16 h 17"/>
                <a:gd name="T4" fmla="*/ 10 w 17"/>
                <a:gd name="T5" fmla="*/ 16 h 17"/>
                <a:gd name="T6" fmla="*/ 1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16"/>
                  </a:lnTo>
                  <a:lnTo>
                    <a:pt x="16"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5" name="Freeform 65"/>
            <p:cNvSpPr>
              <a:spLocks/>
            </p:cNvSpPr>
            <p:nvPr/>
          </p:nvSpPr>
          <p:spPr bwMode="auto">
            <a:xfrm>
              <a:off x="2926" y="1602"/>
              <a:ext cx="15" cy="17"/>
            </a:xfrm>
            <a:custGeom>
              <a:avLst/>
              <a:gdLst>
                <a:gd name="T0" fmla="*/ 0 w 17"/>
                <a:gd name="T1" fmla="*/ 6 h 17"/>
                <a:gd name="T2" fmla="*/ 0 w 17"/>
                <a:gd name="T3" fmla="*/ 0 h 17"/>
                <a:gd name="T4" fmla="*/ 4 w 17"/>
                <a:gd name="T5" fmla="*/ 12 h 17"/>
                <a:gd name="T6" fmla="*/ 6 w 17"/>
                <a:gd name="T7" fmla="*/ 16 h 17"/>
                <a:gd name="T8" fmla="*/ 10 w 17"/>
                <a:gd name="T9" fmla="*/ 16 h 17"/>
                <a:gd name="T10" fmla="*/ 10 w 17"/>
                <a:gd name="T11" fmla="*/ 12 h 17"/>
                <a:gd name="T12" fmla="*/ 6 w 17"/>
                <a:gd name="T13" fmla="*/ 6 h 17"/>
                <a:gd name="T14" fmla="*/ 4 w 17"/>
                <a:gd name="T15" fmla="*/ 6 h 17"/>
                <a:gd name="T16" fmla="*/ 0 w 17"/>
                <a:gd name="T17" fmla="*/ 6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7"/>
                <a:gd name="T29" fmla="*/ 17 w 1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7">
                  <a:moveTo>
                    <a:pt x="0" y="6"/>
                  </a:moveTo>
                  <a:lnTo>
                    <a:pt x="0" y="0"/>
                  </a:lnTo>
                  <a:lnTo>
                    <a:pt x="5" y="12"/>
                  </a:lnTo>
                  <a:lnTo>
                    <a:pt x="10" y="16"/>
                  </a:lnTo>
                  <a:lnTo>
                    <a:pt x="16" y="16"/>
                  </a:lnTo>
                  <a:lnTo>
                    <a:pt x="16" y="12"/>
                  </a:lnTo>
                  <a:lnTo>
                    <a:pt x="10" y="6"/>
                  </a:lnTo>
                  <a:lnTo>
                    <a:pt x="5" y="6"/>
                  </a:lnTo>
                  <a:lnTo>
                    <a:pt x="0" y="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6" name="Freeform 66"/>
            <p:cNvSpPr>
              <a:spLocks/>
            </p:cNvSpPr>
            <p:nvPr/>
          </p:nvSpPr>
          <p:spPr bwMode="auto">
            <a:xfrm>
              <a:off x="2927" y="1609"/>
              <a:ext cx="15" cy="17"/>
            </a:xfrm>
            <a:custGeom>
              <a:avLst/>
              <a:gdLst>
                <a:gd name="T0" fmla="*/ 0 w 17"/>
                <a:gd name="T1" fmla="*/ 16 h 17"/>
                <a:gd name="T2" fmla="*/ 10 w 17"/>
                <a:gd name="T3" fmla="*/ 16 h 17"/>
                <a:gd name="T4" fmla="*/ 10 w 17"/>
                <a:gd name="T5" fmla="*/ 0 h 17"/>
                <a:gd name="T6" fmla="*/ 4 w 17"/>
                <a:gd name="T7" fmla="*/ 0 h 17"/>
                <a:gd name="T8" fmla="*/ 4 w 17"/>
                <a:gd name="T9" fmla="*/ 16 h 17"/>
                <a:gd name="T10" fmla="*/ 0 w 17"/>
                <a:gd name="T11" fmla="*/ 16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0" y="16"/>
                  </a:moveTo>
                  <a:lnTo>
                    <a:pt x="16" y="16"/>
                  </a:lnTo>
                  <a:lnTo>
                    <a:pt x="16" y="0"/>
                  </a:lnTo>
                  <a:lnTo>
                    <a:pt x="8" y="0"/>
                  </a:lnTo>
                  <a:lnTo>
                    <a:pt x="8" y="16"/>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7" name="Freeform 67"/>
            <p:cNvSpPr>
              <a:spLocks/>
            </p:cNvSpPr>
            <p:nvPr/>
          </p:nvSpPr>
          <p:spPr bwMode="auto">
            <a:xfrm>
              <a:off x="2928" y="1609"/>
              <a:ext cx="15" cy="17"/>
            </a:xfrm>
            <a:custGeom>
              <a:avLst/>
              <a:gdLst>
                <a:gd name="T0" fmla="*/ 4 w 17"/>
                <a:gd name="T1" fmla="*/ 1 h 17"/>
                <a:gd name="T2" fmla="*/ 0 w 17"/>
                <a:gd name="T3" fmla="*/ 5 h 17"/>
                <a:gd name="T4" fmla="*/ 4 w 17"/>
                <a:gd name="T5" fmla="*/ 8 h 17"/>
                <a:gd name="T6" fmla="*/ 6 w 17"/>
                <a:gd name="T7" fmla="*/ 10 h 17"/>
                <a:gd name="T8" fmla="*/ 6 w 17"/>
                <a:gd name="T9" fmla="*/ 13 h 17"/>
                <a:gd name="T10" fmla="*/ 6 w 17"/>
                <a:gd name="T11" fmla="*/ 16 h 17"/>
                <a:gd name="T12" fmla="*/ 10 w 17"/>
                <a:gd name="T13" fmla="*/ 16 h 17"/>
                <a:gd name="T14" fmla="*/ 6 w 17"/>
                <a:gd name="T15" fmla="*/ 13 h 17"/>
                <a:gd name="T16" fmla="*/ 6 w 17"/>
                <a:gd name="T17" fmla="*/ 10 h 17"/>
                <a:gd name="T18" fmla="*/ 6 w 17"/>
                <a:gd name="T19" fmla="*/ 8 h 17"/>
                <a:gd name="T20" fmla="*/ 4 w 17"/>
                <a:gd name="T21" fmla="*/ 5 h 17"/>
                <a:gd name="T22" fmla="*/ 6 w 17"/>
                <a:gd name="T23" fmla="*/ 0 h 17"/>
                <a:gd name="T24" fmla="*/ 4 w 17"/>
                <a:gd name="T25" fmla="*/ 0 h 17"/>
                <a:gd name="T26" fmla="*/ 4 w 17"/>
                <a:gd name="T27" fmla="*/ 1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
                <a:gd name="T43" fmla="*/ 0 h 17"/>
                <a:gd name="T44" fmla="*/ 17 w 17"/>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 h="17">
                  <a:moveTo>
                    <a:pt x="5" y="1"/>
                  </a:moveTo>
                  <a:lnTo>
                    <a:pt x="0" y="5"/>
                  </a:lnTo>
                  <a:lnTo>
                    <a:pt x="5" y="8"/>
                  </a:lnTo>
                  <a:lnTo>
                    <a:pt x="10" y="10"/>
                  </a:lnTo>
                  <a:lnTo>
                    <a:pt x="10" y="13"/>
                  </a:lnTo>
                  <a:lnTo>
                    <a:pt x="10" y="16"/>
                  </a:lnTo>
                  <a:lnTo>
                    <a:pt x="16" y="16"/>
                  </a:lnTo>
                  <a:lnTo>
                    <a:pt x="10" y="13"/>
                  </a:lnTo>
                  <a:lnTo>
                    <a:pt x="10" y="10"/>
                  </a:lnTo>
                  <a:lnTo>
                    <a:pt x="10" y="8"/>
                  </a:lnTo>
                  <a:lnTo>
                    <a:pt x="5" y="5"/>
                  </a:lnTo>
                  <a:lnTo>
                    <a:pt x="10" y="0"/>
                  </a:lnTo>
                  <a:lnTo>
                    <a:pt x="5" y="0"/>
                  </a:lnTo>
                  <a:lnTo>
                    <a:pt x="5"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8" name="Freeform 68"/>
            <p:cNvSpPr>
              <a:spLocks/>
            </p:cNvSpPr>
            <p:nvPr/>
          </p:nvSpPr>
          <p:spPr bwMode="auto">
            <a:xfrm>
              <a:off x="3008" y="1724"/>
              <a:ext cx="15" cy="17"/>
            </a:xfrm>
            <a:custGeom>
              <a:avLst/>
              <a:gdLst>
                <a:gd name="T0" fmla="*/ 10 w 17"/>
                <a:gd name="T1" fmla="*/ 7 h 17"/>
                <a:gd name="T2" fmla="*/ 0 w 17"/>
                <a:gd name="T3" fmla="*/ 7 h 17"/>
                <a:gd name="T4" fmla="*/ 0 w 17"/>
                <a:gd name="T5" fmla="*/ 16 h 17"/>
                <a:gd name="T6" fmla="*/ 10 w 17"/>
                <a:gd name="T7" fmla="*/ 16 h 17"/>
                <a:gd name="T8" fmla="*/ 10 w 17"/>
                <a:gd name="T9" fmla="*/ 0 h 17"/>
                <a:gd name="T10" fmla="*/ 10 w 17"/>
                <a:gd name="T11" fmla="*/ 7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7"/>
                  </a:moveTo>
                  <a:lnTo>
                    <a:pt x="0" y="7"/>
                  </a:lnTo>
                  <a:lnTo>
                    <a:pt x="0" y="16"/>
                  </a:lnTo>
                  <a:lnTo>
                    <a:pt x="16" y="16"/>
                  </a:lnTo>
                  <a:lnTo>
                    <a:pt x="16" y="0"/>
                  </a:lnTo>
                  <a:lnTo>
                    <a:pt x="16" y="7"/>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29" name="Freeform 69"/>
            <p:cNvSpPr>
              <a:spLocks/>
            </p:cNvSpPr>
            <p:nvPr/>
          </p:nvSpPr>
          <p:spPr bwMode="auto">
            <a:xfrm>
              <a:off x="2983" y="1824"/>
              <a:ext cx="15" cy="17"/>
            </a:xfrm>
            <a:custGeom>
              <a:avLst/>
              <a:gdLst>
                <a:gd name="T0" fmla="*/ 4 w 17"/>
                <a:gd name="T1" fmla="*/ 0 h 17"/>
                <a:gd name="T2" fmla="*/ 10 w 17"/>
                <a:gd name="T3" fmla="*/ 0 h 17"/>
                <a:gd name="T4" fmla="*/ 4 w 17"/>
                <a:gd name="T5" fmla="*/ 0 h 17"/>
                <a:gd name="T6" fmla="*/ 0 w 17"/>
                <a:gd name="T7" fmla="*/ 16 h 17"/>
                <a:gd name="T8" fmla="*/ 4 w 17"/>
                <a:gd name="T9" fmla="*/ 16 h 17"/>
                <a:gd name="T10" fmla="*/ 4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8" y="0"/>
                  </a:moveTo>
                  <a:lnTo>
                    <a:pt x="16" y="0"/>
                  </a:lnTo>
                  <a:lnTo>
                    <a:pt x="8" y="0"/>
                  </a:lnTo>
                  <a:lnTo>
                    <a:pt x="0" y="16"/>
                  </a:lnTo>
                  <a:lnTo>
                    <a:pt x="8" y="16"/>
                  </a:lnTo>
                  <a:lnTo>
                    <a:pt x="8"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30" name="Freeform 70"/>
            <p:cNvSpPr>
              <a:spLocks/>
            </p:cNvSpPr>
            <p:nvPr/>
          </p:nvSpPr>
          <p:spPr bwMode="auto">
            <a:xfrm>
              <a:off x="2713" y="1855"/>
              <a:ext cx="252" cy="148"/>
            </a:xfrm>
            <a:custGeom>
              <a:avLst/>
              <a:gdLst>
                <a:gd name="T0" fmla="*/ 1 w 284"/>
                <a:gd name="T1" fmla="*/ 118 h 148"/>
                <a:gd name="T2" fmla="*/ 1 w 284"/>
                <a:gd name="T3" fmla="*/ 91 h 148"/>
                <a:gd name="T4" fmla="*/ 1 w 284"/>
                <a:gd name="T5" fmla="*/ 69 h 148"/>
                <a:gd name="T6" fmla="*/ 0 w 284"/>
                <a:gd name="T7" fmla="*/ 59 h 148"/>
                <a:gd name="T8" fmla="*/ 4 w 284"/>
                <a:gd name="T9" fmla="*/ 38 h 148"/>
                <a:gd name="T10" fmla="*/ 14 w 284"/>
                <a:gd name="T11" fmla="*/ 17 h 148"/>
                <a:gd name="T12" fmla="*/ 28 w 284"/>
                <a:gd name="T13" fmla="*/ 5 h 148"/>
                <a:gd name="T14" fmla="*/ 36 w 284"/>
                <a:gd name="T15" fmla="*/ 0 h 148"/>
                <a:gd name="T16" fmla="*/ 55 w 284"/>
                <a:gd name="T17" fmla="*/ 1 h 148"/>
                <a:gd name="T18" fmla="*/ 80 w 284"/>
                <a:gd name="T19" fmla="*/ 5 h 148"/>
                <a:gd name="T20" fmla="*/ 101 w 284"/>
                <a:gd name="T21" fmla="*/ 9 h 148"/>
                <a:gd name="T22" fmla="*/ 110 w 284"/>
                <a:gd name="T23" fmla="*/ 11 h 148"/>
                <a:gd name="T24" fmla="*/ 131 w 284"/>
                <a:gd name="T25" fmla="*/ 11 h 148"/>
                <a:gd name="T26" fmla="*/ 147 w 284"/>
                <a:gd name="T27" fmla="*/ 12 h 148"/>
                <a:gd name="T28" fmla="*/ 158 w 284"/>
                <a:gd name="T29" fmla="*/ 13 h 148"/>
                <a:gd name="T30" fmla="*/ 163 w 284"/>
                <a:gd name="T31" fmla="*/ 13 h 148"/>
                <a:gd name="T32" fmla="*/ 174 w 284"/>
                <a:gd name="T33" fmla="*/ 17 h 148"/>
                <a:gd name="T34" fmla="*/ 176 w 284"/>
                <a:gd name="T35" fmla="*/ 26 h 148"/>
                <a:gd name="T36" fmla="*/ 171 w 284"/>
                <a:gd name="T37" fmla="*/ 34 h 148"/>
                <a:gd name="T38" fmla="*/ 168 w 284"/>
                <a:gd name="T39" fmla="*/ 40 h 148"/>
                <a:gd name="T40" fmla="*/ 163 w 284"/>
                <a:gd name="T41" fmla="*/ 45 h 148"/>
                <a:gd name="T42" fmla="*/ 159 w 284"/>
                <a:gd name="T43" fmla="*/ 50 h 148"/>
                <a:gd name="T44" fmla="*/ 158 w 284"/>
                <a:gd name="T45" fmla="*/ 53 h 148"/>
                <a:gd name="T46" fmla="*/ 143 w 284"/>
                <a:gd name="T47" fmla="*/ 68 h 148"/>
                <a:gd name="T48" fmla="*/ 137 w 284"/>
                <a:gd name="T49" fmla="*/ 70 h 148"/>
                <a:gd name="T50" fmla="*/ 133 w 284"/>
                <a:gd name="T51" fmla="*/ 75 h 148"/>
                <a:gd name="T52" fmla="*/ 131 w 284"/>
                <a:gd name="T53" fmla="*/ 79 h 148"/>
                <a:gd name="T54" fmla="*/ 126 w 284"/>
                <a:gd name="T55" fmla="*/ 90 h 148"/>
                <a:gd name="T56" fmla="*/ 118 w 284"/>
                <a:gd name="T57" fmla="*/ 97 h 148"/>
                <a:gd name="T58" fmla="*/ 113 w 284"/>
                <a:gd name="T59" fmla="*/ 99 h 148"/>
                <a:gd name="T60" fmla="*/ 108 w 284"/>
                <a:gd name="T61" fmla="*/ 101 h 148"/>
                <a:gd name="T62" fmla="*/ 95 w 284"/>
                <a:gd name="T63" fmla="*/ 112 h 148"/>
                <a:gd name="T64" fmla="*/ 81 w 284"/>
                <a:gd name="T65" fmla="*/ 122 h 148"/>
                <a:gd name="T66" fmla="*/ 68 w 284"/>
                <a:gd name="T67" fmla="*/ 129 h 148"/>
                <a:gd name="T68" fmla="*/ 65 w 284"/>
                <a:gd name="T69" fmla="*/ 132 h 148"/>
                <a:gd name="T70" fmla="*/ 53 w 284"/>
                <a:gd name="T71" fmla="*/ 138 h 148"/>
                <a:gd name="T72" fmla="*/ 41 w 284"/>
                <a:gd name="T73" fmla="*/ 143 h 148"/>
                <a:gd name="T74" fmla="*/ 31 w 284"/>
                <a:gd name="T75" fmla="*/ 146 h 148"/>
                <a:gd name="T76" fmla="*/ 26 w 284"/>
                <a:gd name="T77" fmla="*/ 147 h 148"/>
                <a:gd name="T78" fmla="*/ 18 w 284"/>
                <a:gd name="T79" fmla="*/ 145 h 148"/>
                <a:gd name="T80" fmla="*/ 10 w 284"/>
                <a:gd name="T81" fmla="*/ 142 h 148"/>
                <a:gd name="T82" fmla="*/ 4 w 284"/>
                <a:gd name="T83" fmla="*/ 138 h 14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4"/>
                <a:gd name="T127" fmla="*/ 0 h 148"/>
                <a:gd name="T128" fmla="*/ 284 w 284"/>
                <a:gd name="T129" fmla="*/ 148 h 14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4" h="148">
                  <a:moveTo>
                    <a:pt x="1" y="137"/>
                  </a:moveTo>
                  <a:lnTo>
                    <a:pt x="1" y="127"/>
                  </a:lnTo>
                  <a:lnTo>
                    <a:pt x="1" y="118"/>
                  </a:lnTo>
                  <a:lnTo>
                    <a:pt x="1" y="109"/>
                  </a:lnTo>
                  <a:lnTo>
                    <a:pt x="1" y="99"/>
                  </a:lnTo>
                  <a:lnTo>
                    <a:pt x="1" y="91"/>
                  </a:lnTo>
                  <a:lnTo>
                    <a:pt x="1" y="83"/>
                  </a:lnTo>
                  <a:lnTo>
                    <a:pt x="1" y="76"/>
                  </a:lnTo>
                  <a:lnTo>
                    <a:pt x="1" y="69"/>
                  </a:lnTo>
                  <a:lnTo>
                    <a:pt x="1" y="65"/>
                  </a:lnTo>
                  <a:lnTo>
                    <a:pt x="0" y="61"/>
                  </a:lnTo>
                  <a:lnTo>
                    <a:pt x="0" y="59"/>
                  </a:lnTo>
                  <a:lnTo>
                    <a:pt x="0" y="58"/>
                  </a:lnTo>
                  <a:lnTo>
                    <a:pt x="1" y="47"/>
                  </a:lnTo>
                  <a:lnTo>
                    <a:pt x="4" y="38"/>
                  </a:lnTo>
                  <a:lnTo>
                    <a:pt x="10" y="30"/>
                  </a:lnTo>
                  <a:lnTo>
                    <a:pt x="16" y="23"/>
                  </a:lnTo>
                  <a:lnTo>
                    <a:pt x="23" y="17"/>
                  </a:lnTo>
                  <a:lnTo>
                    <a:pt x="30" y="12"/>
                  </a:lnTo>
                  <a:lnTo>
                    <a:pt x="37" y="8"/>
                  </a:lnTo>
                  <a:lnTo>
                    <a:pt x="44" y="5"/>
                  </a:lnTo>
                  <a:lnTo>
                    <a:pt x="51" y="3"/>
                  </a:lnTo>
                  <a:lnTo>
                    <a:pt x="55" y="1"/>
                  </a:lnTo>
                  <a:lnTo>
                    <a:pt x="59" y="0"/>
                  </a:lnTo>
                  <a:lnTo>
                    <a:pt x="67" y="0"/>
                  </a:lnTo>
                  <a:lnTo>
                    <a:pt x="77" y="0"/>
                  </a:lnTo>
                  <a:lnTo>
                    <a:pt x="89" y="1"/>
                  </a:lnTo>
                  <a:lnTo>
                    <a:pt x="101" y="2"/>
                  </a:lnTo>
                  <a:lnTo>
                    <a:pt x="115" y="4"/>
                  </a:lnTo>
                  <a:lnTo>
                    <a:pt x="128" y="5"/>
                  </a:lnTo>
                  <a:lnTo>
                    <a:pt x="141" y="6"/>
                  </a:lnTo>
                  <a:lnTo>
                    <a:pt x="153" y="8"/>
                  </a:lnTo>
                  <a:lnTo>
                    <a:pt x="163" y="9"/>
                  </a:lnTo>
                  <a:lnTo>
                    <a:pt x="171" y="10"/>
                  </a:lnTo>
                  <a:lnTo>
                    <a:pt x="176" y="11"/>
                  </a:lnTo>
                  <a:lnTo>
                    <a:pt x="178" y="11"/>
                  </a:lnTo>
                  <a:lnTo>
                    <a:pt x="190" y="11"/>
                  </a:lnTo>
                  <a:lnTo>
                    <a:pt x="201" y="11"/>
                  </a:lnTo>
                  <a:lnTo>
                    <a:pt x="212" y="11"/>
                  </a:lnTo>
                  <a:lnTo>
                    <a:pt x="221" y="12"/>
                  </a:lnTo>
                  <a:lnTo>
                    <a:pt x="230" y="12"/>
                  </a:lnTo>
                  <a:lnTo>
                    <a:pt x="238" y="12"/>
                  </a:lnTo>
                  <a:lnTo>
                    <a:pt x="245" y="12"/>
                  </a:lnTo>
                  <a:lnTo>
                    <a:pt x="251" y="12"/>
                  </a:lnTo>
                  <a:lnTo>
                    <a:pt x="256" y="13"/>
                  </a:lnTo>
                  <a:lnTo>
                    <a:pt x="260" y="13"/>
                  </a:lnTo>
                  <a:lnTo>
                    <a:pt x="262" y="13"/>
                  </a:lnTo>
                  <a:lnTo>
                    <a:pt x="263" y="13"/>
                  </a:lnTo>
                  <a:lnTo>
                    <a:pt x="271" y="14"/>
                  </a:lnTo>
                  <a:lnTo>
                    <a:pt x="277" y="15"/>
                  </a:lnTo>
                  <a:lnTo>
                    <a:pt x="281" y="17"/>
                  </a:lnTo>
                  <a:lnTo>
                    <a:pt x="283" y="20"/>
                  </a:lnTo>
                  <a:lnTo>
                    <a:pt x="283" y="23"/>
                  </a:lnTo>
                  <a:lnTo>
                    <a:pt x="283" y="26"/>
                  </a:lnTo>
                  <a:lnTo>
                    <a:pt x="281" y="29"/>
                  </a:lnTo>
                  <a:lnTo>
                    <a:pt x="279" y="32"/>
                  </a:lnTo>
                  <a:lnTo>
                    <a:pt x="277" y="34"/>
                  </a:lnTo>
                  <a:lnTo>
                    <a:pt x="275" y="36"/>
                  </a:lnTo>
                  <a:lnTo>
                    <a:pt x="274" y="38"/>
                  </a:lnTo>
                  <a:lnTo>
                    <a:pt x="270" y="40"/>
                  </a:lnTo>
                  <a:lnTo>
                    <a:pt x="268" y="42"/>
                  </a:lnTo>
                  <a:lnTo>
                    <a:pt x="265" y="43"/>
                  </a:lnTo>
                  <a:lnTo>
                    <a:pt x="263" y="45"/>
                  </a:lnTo>
                  <a:lnTo>
                    <a:pt x="261" y="46"/>
                  </a:lnTo>
                  <a:lnTo>
                    <a:pt x="259" y="48"/>
                  </a:lnTo>
                  <a:lnTo>
                    <a:pt x="257" y="50"/>
                  </a:lnTo>
                  <a:lnTo>
                    <a:pt x="256" y="51"/>
                  </a:lnTo>
                  <a:lnTo>
                    <a:pt x="255" y="52"/>
                  </a:lnTo>
                  <a:lnTo>
                    <a:pt x="255" y="53"/>
                  </a:lnTo>
                  <a:lnTo>
                    <a:pt x="254" y="54"/>
                  </a:lnTo>
                  <a:lnTo>
                    <a:pt x="236" y="67"/>
                  </a:lnTo>
                  <a:lnTo>
                    <a:pt x="231" y="68"/>
                  </a:lnTo>
                  <a:lnTo>
                    <a:pt x="227" y="69"/>
                  </a:lnTo>
                  <a:lnTo>
                    <a:pt x="223" y="69"/>
                  </a:lnTo>
                  <a:lnTo>
                    <a:pt x="221" y="70"/>
                  </a:lnTo>
                  <a:lnTo>
                    <a:pt x="218" y="72"/>
                  </a:lnTo>
                  <a:lnTo>
                    <a:pt x="216" y="74"/>
                  </a:lnTo>
                  <a:lnTo>
                    <a:pt x="214" y="75"/>
                  </a:lnTo>
                  <a:lnTo>
                    <a:pt x="213" y="77"/>
                  </a:lnTo>
                  <a:lnTo>
                    <a:pt x="212" y="78"/>
                  </a:lnTo>
                  <a:lnTo>
                    <a:pt x="212" y="79"/>
                  </a:lnTo>
                  <a:lnTo>
                    <a:pt x="210" y="83"/>
                  </a:lnTo>
                  <a:lnTo>
                    <a:pt x="206" y="87"/>
                  </a:lnTo>
                  <a:lnTo>
                    <a:pt x="203" y="90"/>
                  </a:lnTo>
                  <a:lnTo>
                    <a:pt x="199" y="92"/>
                  </a:lnTo>
                  <a:lnTo>
                    <a:pt x="195" y="95"/>
                  </a:lnTo>
                  <a:lnTo>
                    <a:pt x="191" y="97"/>
                  </a:lnTo>
                  <a:lnTo>
                    <a:pt x="187" y="97"/>
                  </a:lnTo>
                  <a:lnTo>
                    <a:pt x="184" y="99"/>
                  </a:lnTo>
                  <a:lnTo>
                    <a:pt x="181" y="99"/>
                  </a:lnTo>
                  <a:lnTo>
                    <a:pt x="178" y="100"/>
                  </a:lnTo>
                  <a:lnTo>
                    <a:pt x="177" y="101"/>
                  </a:lnTo>
                  <a:lnTo>
                    <a:pt x="176" y="101"/>
                  </a:lnTo>
                  <a:lnTo>
                    <a:pt x="169" y="105"/>
                  </a:lnTo>
                  <a:lnTo>
                    <a:pt x="161" y="108"/>
                  </a:lnTo>
                  <a:lnTo>
                    <a:pt x="153" y="112"/>
                  </a:lnTo>
                  <a:lnTo>
                    <a:pt x="145" y="116"/>
                  </a:lnTo>
                  <a:lnTo>
                    <a:pt x="137" y="119"/>
                  </a:lnTo>
                  <a:lnTo>
                    <a:pt x="130" y="122"/>
                  </a:lnTo>
                  <a:lnTo>
                    <a:pt x="123" y="125"/>
                  </a:lnTo>
                  <a:lnTo>
                    <a:pt x="117" y="127"/>
                  </a:lnTo>
                  <a:lnTo>
                    <a:pt x="111" y="129"/>
                  </a:lnTo>
                  <a:lnTo>
                    <a:pt x="108" y="131"/>
                  </a:lnTo>
                  <a:lnTo>
                    <a:pt x="105" y="132"/>
                  </a:lnTo>
                  <a:lnTo>
                    <a:pt x="104" y="132"/>
                  </a:lnTo>
                  <a:lnTo>
                    <a:pt x="100" y="134"/>
                  </a:lnTo>
                  <a:lnTo>
                    <a:pt x="94" y="136"/>
                  </a:lnTo>
                  <a:lnTo>
                    <a:pt x="87" y="138"/>
                  </a:lnTo>
                  <a:lnTo>
                    <a:pt x="81" y="140"/>
                  </a:lnTo>
                  <a:lnTo>
                    <a:pt x="74" y="141"/>
                  </a:lnTo>
                  <a:lnTo>
                    <a:pt x="67" y="143"/>
                  </a:lnTo>
                  <a:lnTo>
                    <a:pt x="61" y="144"/>
                  </a:lnTo>
                  <a:lnTo>
                    <a:pt x="55" y="145"/>
                  </a:lnTo>
                  <a:lnTo>
                    <a:pt x="50" y="146"/>
                  </a:lnTo>
                  <a:lnTo>
                    <a:pt x="46" y="147"/>
                  </a:lnTo>
                  <a:lnTo>
                    <a:pt x="43" y="147"/>
                  </a:lnTo>
                  <a:lnTo>
                    <a:pt x="42" y="147"/>
                  </a:lnTo>
                  <a:lnTo>
                    <a:pt x="38" y="147"/>
                  </a:lnTo>
                  <a:lnTo>
                    <a:pt x="33" y="146"/>
                  </a:lnTo>
                  <a:lnTo>
                    <a:pt x="28" y="145"/>
                  </a:lnTo>
                  <a:lnTo>
                    <a:pt x="23" y="143"/>
                  </a:lnTo>
                  <a:lnTo>
                    <a:pt x="19" y="143"/>
                  </a:lnTo>
                  <a:lnTo>
                    <a:pt x="15" y="142"/>
                  </a:lnTo>
                  <a:lnTo>
                    <a:pt x="11" y="141"/>
                  </a:lnTo>
                  <a:lnTo>
                    <a:pt x="8" y="139"/>
                  </a:lnTo>
                  <a:lnTo>
                    <a:pt x="5" y="138"/>
                  </a:lnTo>
                  <a:lnTo>
                    <a:pt x="3" y="138"/>
                  </a:lnTo>
                  <a:lnTo>
                    <a:pt x="1" y="137"/>
                  </a:lnTo>
                </a:path>
              </a:pathLst>
            </a:custGeom>
            <a:solidFill>
              <a:srgbClr val="006633"/>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31" name="Freeform 71"/>
            <p:cNvSpPr>
              <a:spLocks/>
            </p:cNvSpPr>
            <p:nvPr/>
          </p:nvSpPr>
          <p:spPr bwMode="auto">
            <a:xfrm>
              <a:off x="2713" y="1855"/>
              <a:ext cx="252" cy="148"/>
            </a:xfrm>
            <a:custGeom>
              <a:avLst/>
              <a:gdLst>
                <a:gd name="T0" fmla="*/ 1 w 284"/>
                <a:gd name="T1" fmla="*/ 118 h 148"/>
                <a:gd name="T2" fmla="*/ 1 w 284"/>
                <a:gd name="T3" fmla="*/ 91 h 148"/>
                <a:gd name="T4" fmla="*/ 1 w 284"/>
                <a:gd name="T5" fmla="*/ 69 h 148"/>
                <a:gd name="T6" fmla="*/ 0 w 284"/>
                <a:gd name="T7" fmla="*/ 59 h 148"/>
                <a:gd name="T8" fmla="*/ 4 w 284"/>
                <a:gd name="T9" fmla="*/ 38 h 148"/>
                <a:gd name="T10" fmla="*/ 14 w 284"/>
                <a:gd name="T11" fmla="*/ 17 h 148"/>
                <a:gd name="T12" fmla="*/ 28 w 284"/>
                <a:gd name="T13" fmla="*/ 5 h 148"/>
                <a:gd name="T14" fmla="*/ 36 w 284"/>
                <a:gd name="T15" fmla="*/ 0 h 148"/>
                <a:gd name="T16" fmla="*/ 55 w 284"/>
                <a:gd name="T17" fmla="*/ 1 h 148"/>
                <a:gd name="T18" fmla="*/ 80 w 284"/>
                <a:gd name="T19" fmla="*/ 5 h 148"/>
                <a:gd name="T20" fmla="*/ 101 w 284"/>
                <a:gd name="T21" fmla="*/ 9 h 148"/>
                <a:gd name="T22" fmla="*/ 110 w 284"/>
                <a:gd name="T23" fmla="*/ 11 h 148"/>
                <a:gd name="T24" fmla="*/ 131 w 284"/>
                <a:gd name="T25" fmla="*/ 11 h 148"/>
                <a:gd name="T26" fmla="*/ 147 w 284"/>
                <a:gd name="T27" fmla="*/ 12 h 148"/>
                <a:gd name="T28" fmla="*/ 158 w 284"/>
                <a:gd name="T29" fmla="*/ 13 h 148"/>
                <a:gd name="T30" fmla="*/ 163 w 284"/>
                <a:gd name="T31" fmla="*/ 13 h 148"/>
                <a:gd name="T32" fmla="*/ 174 w 284"/>
                <a:gd name="T33" fmla="*/ 17 h 148"/>
                <a:gd name="T34" fmla="*/ 176 w 284"/>
                <a:gd name="T35" fmla="*/ 26 h 148"/>
                <a:gd name="T36" fmla="*/ 171 w 284"/>
                <a:gd name="T37" fmla="*/ 34 h 148"/>
                <a:gd name="T38" fmla="*/ 168 w 284"/>
                <a:gd name="T39" fmla="*/ 40 h 148"/>
                <a:gd name="T40" fmla="*/ 163 w 284"/>
                <a:gd name="T41" fmla="*/ 45 h 148"/>
                <a:gd name="T42" fmla="*/ 159 w 284"/>
                <a:gd name="T43" fmla="*/ 50 h 148"/>
                <a:gd name="T44" fmla="*/ 158 w 284"/>
                <a:gd name="T45" fmla="*/ 53 h 148"/>
                <a:gd name="T46" fmla="*/ 143 w 284"/>
                <a:gd name="T47" fmla="*/ 68 h 148"/>
                <a:gd name="T48" fmla="*/ 137 w 284"/>
                <a:gd name="T49" fmla="*/ 70 h 148"/>
                <a:gd name="T50" fmla="*/ 133 w 284"/>
                <a:gd name="T51" fmla="*/ 75 h 148"/>
                <a:gd name="T52" fmla="*/ 131 w 284"/>
                <a:gd name="T53" fmla="*/ 79 h 148"/>
                <a:gd name="T54" fmla="*/ 126 w 284"/>
                <a:gd name="T55" fmla="*/ 90 h 148"/>
                <a:gd name="T56" fmla="*/ 118 w 284"/>
                <a:gd name="T57" fmla="*/ 97 h 148"/>
                <a:gd name="T58" fmla="*/ 113 w 284"/>
                <a:gd name="T59" fmla="*/ 99 h 148"/>
                <a:gd name="T60" fmla="*/ 108 w 284"/>
                <a:gd name="T61" fmla="*/ 101 h 148"/>
                <a:gd name="T62" fmla="*/ 95 w 284"/>
                <a:gd name="T63" fmla="*/ 112 h 148"/>
                <a:gd name="T64" fmla="*/ 81 w 284"/>
                <a:gd name="T65" fmla="*/ 122 h 148"/>
                <a:gd name="T66" fmla="*/ 68 w 284"/>
                <a:gd name="T67" fmla="*/ 129 h 148"/>
                <a:gd name="T68" fmla="*/ 65 w 284"/>
                <a:gd name="T69" fmla="*/ 132 h 148"/>
                <a:gd name="T70" fmla="*/ 53 w 284"/>
                <a:gd name="T71" fmla="*/ 138 h 148"/>
                <a:gd name="T72" fmla="*/ 41 w 284"/>
                <a:gd name="T73" fmla="*/ 143 h 148"/>
                <a:gd name="T74" fmla="*/ 31 w 284"/>
                <a:gd name="T75" fmla="*/ 146 h 148"/>
                <a:gd name="T76" fmla="*/ 26 w 284"/>
                <a:gd name="T77" fmla="*/ 147 h 148"/>
                <a:gd name="T78" fmla="*/ 18 w 284"/>
                <a:gd name="T79" fmla="*/ 145 h 148"/>
                <a:gd name="T80" fmla="*/ 10 w 284"/>
                <a:gd name="T81" fmla="*/ 142 h 148"/>
                <a:gd name="T82" fmla="*/ 4 w 284"/>
                <a:gd name="T83" fmla="*/ 138 h 14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4"/>
                <a:gd name="T127" fmla="*/ 0 h 148"/>
                <a:gd name="T128" fmla="*/ 284 w 284"/>
                <a:gd name="T129" fmla="*/ 148 h 14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4" h="148">
                  <a:moveTo>
                    <a:pt x="1" y="137"/>
                  </a:moveTo>
                  <a:lnTo>
                    <a:pt x="1" y="127"/>
                  </a:lnTo>
                  <a:lnTo>
                    <a:pt x="1" y="118"/>
                  </a:lnTo>
                  <a:lnTo>
                    <a:pt x="1" y="109"/>
                  </a:lnTo>
                  <a:lnTo>
                    <a:pt x="1" y="99"/>
                  </a:lnTo>
                  <a:lnTo>
                    <a:pt x="1" y="91"/>
                  </a:lnTo>
                  <a:lnTo>
                    <a:pt x="1" y="83"/>
                  </a:lnTo>
                  <a:lnTo>
                    <a:pt x="1" y="76"/>
                  </a:lnTo>
                  <a:lnTo>
                    <a:pt x="1" y="69"/>
                  </a:lnTo>
                  <a:lnTo>
                    <a:pt x="1" y="65"/>
                  </a:lnTo>
                  <a:lnTo>
                    <a:pt x="0" y="61"/>
                  </a:lnTo>
                  <a:lnTo>
                    <a:pt x="0" y="59"/>
                  </a:lnTo>
                  <a:lnTo>
                    <a:pt x="0" y="58"/>
                  </a:lnTo>
                  <a:lnTo>
                    <a:pt x="1" y="47"/>
                  </a:lnTo>
                  <a:lnTo>
                    <a:pt x="4" y="38"/>
                  </a:lnTo>
                  <a:lnTo>
                    <a:pt x="10" y="30"/>
                  </a:lnTo>
                  <a:lnTo>
                    <a:pt x="16" y="23"/>
                  </a:lnTo>
                  <a:lnTo>
                    <a:pt x="23" y="17"/>
                  </a:lnTo>
                  <a:lnTo>
                    <a:pt x="30" y="12"/>
                  </a:lnTo>
                  <a:lnTo>
                    <a:pt x="37" y="8"/>
                  </a:lnTo>
                  <a:lnTo>
                    <a:pt x="44" y="5"/>
                  </a:lnTo>
                  <a:lnTo>
                    <a:pt x="51" y="3"/>
                  </a:lnTo>
                  <a:lnTo>
                    <a:pt x="55" y="1"/>
                  </a:lnTo>
                  <a:lnTo>
                    <a:pt x="59" y="0"/>
                  </a:lnTo>
                  <a:lnTo>
                    <a:pt x="67" y="0"/>
                  </a:lnTo>
                  <a:lnTo>
                    <a:pt x="77" y="0"/>
                  </a:lnTo>
                  <a:lnTo>
                    <a:pt x="89" y="1"/>
                  </a:lnTo>
                  <a:lnTo>
                    <a:pt x="101" y="2"/>
                  </a:lnTo>
                  <a:lnTo>
                    <a:pt x="115" y="4"/>
                  </a:lnTo>
                  <a:lnTo>
                    <a:pt x="128" y="5"/>
                  </a:lnTo>
                  <a:lnTo>
                    <a:pt x="141" y="6"/>
                  </a:lnTo>
                  <a:lnTo>
                    <a:pt x="153" y="8"/>
                  </a:lnTo>
                  <a:lnTo>
                    <a:pt x="163" y="9"/>
                  </a:lnTo>
                  <a:lnTo>
                    <a:pt x="171" y="10"/>
                  </a:lnTo>
                  <a:lnTo>
                    <a:pt x="176" y="11"/>
                  </a:lnTo>
                  <a:lnTo>
                    <a:pt x="178" y="11"/>
                  </a:lnTo>
                  <a:lnTo>
                    <a:pt x="190" y="11"/>
                  </a:lnTo>
                  <a:lnTo>
                    <a:pt x="201" y="11"/>
                  </a:lnTo>
                  <a:lnTo>
                    <a:pt x="212" y="11"/>
                  </a:lnTo>
                  <a:lnTo>
                    <a:pt x="221" y="12"/>
                  </a:lnTo>
                  <a:lnTo>
                    <a:pt x="230" y="12"/>
                  </a:lnTo>
                  <a:lnTo>
                    <a:pt x="238" y="12"/>
                  </a:lnTo>
                  <a:lnTo>
                    <a:pt x="245" y="12"/>
                  </a:lnTo>
                  <a:lnTo>
                    <a:pt x="251" y="12"/>
                  </a:lnTo>
                  <a:lnTo>
                    <a:pt x="256" y="13"/>
                  </a:lnTo>
                  <a:lnTo>
                    <a:pt x="260" y="13"/>
                  </a:lnTo>
                  <a:lnTo>
                    <a:pt x="262" y="13"/>
                  </a:lnTo>
                  <a:lnTo>
                    <a:pt x="263" y="13"/>
                  </a:lnTo>
                  <a:lnTo>
                    <a:pt x="271" y="14"/>
                  </a:lnTo>
                  <a:lnTo>
                    <a:pt x="277" y="15"/>
                  </a:lnTo>
                  <a:lnTo>
                    <a:pt x="281" y="17"/>
                  </a:lnTo>
                  <a:lnTo>
                    <a:pt x="283" y="20"/>
                  </a:lnTo>
                  <a:lnTo>
                    <a:pt x="283" y="23"/>
                  </a:lnTo>
                  <a:lnTo>
                    <a:pt x="283" y="26"/>
                  </a:lnTo>
                  <a:lnTo>
                    <a:pt x="281" y="29"/>
                  </a:lnTo>
                  <a:lnTo>
                    <a:pt x="279" y="32"/>
                  </a:lnTo>
                  <a:lnTo>
                    <a:pt x="277" y="34"/>
                  </a:lnTo>
                  <a:lnTo>
                    <a:pt x="275" y="36"/>
                  </a:lnTo>
                  <a:lnTo>
                    <a:pt x="274" y="38"/>
                  </a:lnTo>
                  <a:lnTo>
                    <a:pt x="270" y="40"/>
                  </a:lnTo>
                  <a:lnTo>
                    <a:pt x="268" y="42"/>
                  </a:lnTo>
                  <a:lnTo>
                    <a:pt x="265" y="43"/>
                  </a:lnTo>
                  <a:lnTo>
                    <a:pt x="263" y="45"/>
                  </a:lnTo>
                  <a:lnTo>
                    <a:pt x="261" y="46"/>
                  </a:lnTo>
                  <a:lnTo>
                    <a:pt x="259" y="48"/>
                  </a:lnTo>
                  <a:lnTo>
                    <a:pt x="257" y="50"/>
                  </a:lnTo>
                  <a:lnTo>
                    <a:pt x="256" y="51"/>
                  </a:lnTo>
                  <a:lnTo>
                    <a:pt x="255" y="52"/>
                  </a:lnTo>
                  <a:lnTo>
                    <a:pt x="255" y="53"/>
                  </a:lnTo>
                  <a:lnTo>
                    <a:pt x="254" y="54"/>
                  </a:lnTo>
                  <a:lnTo>
                    <a:pt x="236" y="67"/>
                  </a:lnTo>
                  <a:lnTo>
                    <a:pt x="231" y="68"/>
                  </a:lnTo>
                  <a:lnTo>
                    <a:pt x="227" y="69"/>
                  </a:lnTo>
                  <a:lnTo>
                    <a:pt x="223" y="69"/>
                  </a:lnTo>
                  <a:lnTo>
                    <a:pt x="221" y="70"/>
                  </a:lnTo>
                  <a:lnTo>
                    <a:pt x="218" y="72"/>
                  </a:lnTo>
                  <a:lnTo>
                    <a:pt x="216" y="74"/>
                  </a:lnTo>
                  <a:lnTo>
                    <a:pt x="214" y="75"/>
                  </a:lnTo>
                  <a:lnTo>
                    <a:pt x="213" y="77"/>
                  </a:lnTo>
                  <a:lnTo>
                    <a:pt x="212" y="78"/>
                  </a:lnTo>
                  <a:lnTo>
                    <a:pt x="212" y="79"/>
                  </a:lnTo>
                  <a:lnTo>
                    <a:pt x="210" y="83"/>
                  </a:lnTo>
                  <a:lnTo>
                    <a:pt x="206" y="87"/>
                  </a:lnTo>
                  <a:lnTo>
                    <a:pt x="203" y="90"/>
                  </a:lnTo>
                  <a:lnTo>
                    <a:pt x="199" y="92"/>
                  </a:lnTo>
                  <a:lnTo>
                    <a:pt x="195" y="95"/>
                  </a:lnTo>
                  <a:lnTo>
                    <a:pt x="191" y="97"/>
                  </a:lnTo>
                  <a:lnTo>
                    <a:pt x="187" y="97"/>
                  </a:lnTo>
                  <a:lnTo>
                    <a:pt x="184" y="99"/>
                  </a:lnTo>
                  <a:lnTo>
                    <a:pt x="181" y="99"/>
                  </a:lnTo>
                  <a:lnTo>
                    <a:pt x="178" y="100"/>
                  </a:lnTo>
                  <a:lnTo>
                    <a:pt x="177" y="101"/>
                  </a:lnTo>
                  <a:lnTo>
                    <a:pt x="176" y="101"/>
                  </a:lnTo>
                  <a:lnTo>
                    <a:pt x="169" y="105"/>
                  </a:lnTo>
                  <a:lnTo>
                    <a:pt x="161" y="108"/>
                  </a:lnTo>
                  <a:lnTo>
                    <a:pt x="153" y="112"/>
                  </a:lnTo>
                  <a:lnTo>
                    <a:pt x="145" y="116"/>
                  </a:lnTo>
                  <a:lnTo>
                    <a:pt x="137" y="119"/>
                  </a:lnTo>
                  <a:lnTo>
                    <a:pt x="130" y="122"/>
                  </a:lnTo>
                  <a:lnTo>
                    <a:pt x="123" y="125"/>
                  </a:lnTo>
                  <a:lnTo>
                    <a:pt x="117" y="127"/>
                  </a:lnTo>
                  <a:lnTo>
                    <a:pt x="111" y="129"/>
                  </a:lnTo>
                  <a:lnTo>
                    <a:pt x="108" y="131"/>
                  </a:lnTo>
                  <a:lnTo>
                    <a:pt x="105" y="132"/>
                  </a:lnTo>
                  <a:lnTo>
                    <a:pt x="104" y="132"/>
                  </a:lnTo>
                  <a:lnTo>
                    <a:pt x="100" y="134"/>
                  </a:lnTo>
                  <a:lnTo>
                    <a:pt x="94" y="136"/>
                  </a:lnTo>
                  <a:lnTo>
                    <a:pt x="87" y="138"/>
                  </a:lnTo>
                  <a:lnTo>
                    <a:pt x="81" y="140"/>
                  </a:lnTo>
                  <a:lnTo>
                    <a:pt x="74" y="141"/>
                  </a:lnTo>
                  <a:lnTo>
                    <a:pt x="67" y="143"/>
                  </a:lnTo>
                  <a:lnTo>
                    <a:pt x="61" y="144"/>
                  </a:lnTo>
                  <a:lnTo>
                    <a:pt x="55" y="145"/>
                  </a:lnTo>
                  <a:lnTo>
                    <a:pt x="50" y="146"/>
                  </a:lnTo>
                  <a:lnTo>
                    <a:pt x="46" y="147"/>
                  </a:lnTo>
                  <a:lnTo>
                    <a:pt x="43" y="147"/>
                  </a:lnTo>
                  <a:lnTo>
                    <a:pt x="42" y="147"/>
                  </a:lnTo>
                  <a:lnTo>
                    <a:pt x="38" y="147"/>
                  </a:lnTo>
                  <a:lnTo>
                    <a:pt x="33" y="146"/>
                  </a:lnTo>
                  <a:lnTo>
                    <a:pt x="28" y="145"/>
                  </a:lnTo>
                  <a:lnTo>
                    <a:pt x="23" y="143"/>
                  </a:lnTo>
                  <a:lnTo>
                    <a:pt x="19" y="143"/>
                  </a:lnTo>
                  <a:lnTo>
                    <a:pt x="15" y="142"/>
                  </a:lnTo>
                  <a:lnTo>
                    <a:pt x="11" y="141"/>
                  </a:lnTo>
                  <a:lnTo>
                    <a:pt x="8" y="139"/>
                  </a:lnTo>
                  <a:lnTo>
                    <a:pt x="5" y="138"/>
                  </a:lnTo>
                  <a:lnTo>
                    <a:pt x="3" y="138"/>
                  </a:lnTo>
                  <a:lnTo>
                    <a:pt x="1" y="137"/>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032" name="Freeform 72"/>
            <p:cNvSpPr>
              <a:spLocks/>
            </p:cNvSpPr>
            <p:nvPr/>
          </p:nvSpPr>
          <p:spPr bwMode="auto">
            <a:xfrm>
              <a:off x="2713" y="1947"/>
              <a:ext cx="15" cy="18"/>
            </a:xfrm>
            <a:custGeom>
              <a:avLst/>
              <a:gdLst>
                <a:gd name="T0" fmla="*/ 10 w 17"/>
                <a:gd name="T1" fmla="*/ 17 h 18"/>
                <a:gd name="T2" fmla="*/ 10 w 17"/>
                <a:gd name="T3" fmla="*/ 0 h 18"/>
                <a:gd name="T4" fmla="*/ 0 w 17"/>
                <a:gd name="T5" fmla="*/ 0 h 18"/>
                <a:gd name="T6" fmla="*/ 0 w 17"/>
                <a:gd name="T7" fmla="*/ 8 h 18"/>
                <a:gd name="T8" fmla="*/ 10 w 17"/>
                <a:gd name="T9" fmla="*/ 17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17"/>
                  </a:moveTo>
                  <a:lnTo>
                    <a:pt x="16" y="0"/>
                  </a:lnTo>
                  <a:lnTo>
                    <a:pt x="0" y="0"/>
                  </a:lnTo>
                  <a:lnTo>
                    <a:pt x="0" y="8"/>
                  </a:lnTo>
                  <a:lnTo>
                    <a:pt x="16" y="17"/>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33" name="Freeform 73"/>
            <p:cNvSpPr>
              <a:spLocks/>
            </p:cNvSpPr>
            <p:nvPr/>
          </p:nvSpPr>
          <p:spPr bwMode="auto">
            <a:xfrm>
              <a:off x="2713" y="1939"/>
              <a:ext cx="15" cy="17"/>
            </a:xfrm>
            <a:custGeom>
              <a:avLst/>
              <a:gdLst>
                <a:gd name="T0" fmla="*/ 10 w 17"/>
                <a:gd name="T1" fmla="*/ 8 h 17"/>
                <a:gd name="T2" fmla="*/ 10 w 17"/>
                <a:gd name="T3" fmla="*/ 16 h 17"/>
                <a:gd name="T4" fmla="*/ 10 w 17"/>
                <a:gd name="T5" fmla="*/ 0 h 17"/>
                <a:gd name="T6" fmla="*/ 0 w 17"/>
                <a:gd name="T7" fmla="*/ 0 h 17"/>
                <a:gd name="T8" fmla="*/ 10 w 17"/>
                <a:gd name="T9" fmla="*/ 8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8"/>
                  </a:moveTo>
                  <a:lnTo>
                    <a:pt x="16" y="16"/>
                  </a:lnTo>
                  <a:lnTo>
                    <a:pt x="16" y="0"/>
                  </a:lnTo>
                  <a:lnTo>
                    <a:pt x="0" y="0"/>
                  </a:lnTo>
                  <a:lnTo>
                    <a:pt x="16"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34" name="Freeform 74"/>
            <p:cNvSpPr>
              <a:spLocks/>
            </p:cNvSpPr>
            <p:nvPr/>
          </p:nvSpPr>
          <p:spPr bwMode="auto">
            <a:xfrm>
              <a:off x="2713" y="1927"/>
              <a:ext cx="15" cy="17"/>
            </a:xfrm>
            <a:custGeom>
              <a:avLst/>
              <a:gdLst>
                <a:gd name="T0" fmla="*/ 10 w 17"/>
                <a:gd name="T1" fmla="*/ 16 h 17"/>
                <a:gd name="T2" fmla="*/ 10 w 17"/>
                <a:gd name="T3" fmla="*/ 0 h 17"/>
                <a:gd name="T4" fmla="*/ 0 w 17"/>
                <a:gd name="T5" fmla="*/ 0 h 17"/>
                <a:gd name="T6" fmla="*/ 0 w 17"/>
                <a:gd name="T7" fmla="*/ 7 h 17"/>
                <a:gd name="T8" fmla="*/ 0 w 17"/>
                <a:gd name="T9" fmla="*/ 16 h 17"/>
                <a:gd name="T10" fmla="*/ 10 w 17"/>
                <a:gd name="T11" fmla="*/ 16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16"/>
                  </a:moveTo>
                  <a:lnTo>
                    <a:pt x="16" y="0"/>
                  </a:lnTo>
                  <a:lnTo>
                    <a:pt x="0" y="0"/>
                  </a:lnTo>
                  <a:lnTo>
                    <a:pt x="0" y="7"/>
                  </a:lnTo>
                  <a:lnTo>
                    <a:pt x="0"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35" name="Freeform 75"/>
            <p:cNvSpPr>
              <a:spLocks/>
            </p:cNvSpPr>
            <p:nvPr/>
          </p:nvSpPr>
          <p:spPr bwMode="auto">
            <a:xfrm>
              <a:off x="2713" y="1923"/>
              <a:ext cx="15" cy="17"/>
            </a:xfrm>
            <a:custGeom>
              <a:avLst/>
              <a:gdLst>
                <a:gd name="T0" fmla="*/ 10 w 17"/>
                <a:gd name="T1" fmla="*/ 9 h 17"/>
                <a:gd name="T2" fmla="*/ 10 w 17"/>
                <a:gd name="T3" fmla="*/ 16 h 17"/>
                <a:gd name="T4" fmla="*/ 10 w 17"/>
                <a:gd name="T5" fmla="*/ 0 h 17"/>
                <a:gd name="T6" fmla="*/ 0 w 17"/>
                <a:gd name="T7" fmla="*/ 0 h 17"/>
                <a:gd name="T8" fmla="*/ 0 w 17"/>
                <a:gd name="T9" fmla="*/ 9 h 17"/>
                <a:gd name="T10" fmla="*/ 10 w 17"/>
                <a:gd name="T11" fmla="*/ 9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9"/>
                  </a:moveTo>
                  <a:lnTo>
                    <a:pt x="16" y="16"/>
                  </a:lnTo>
                  <a:lnTo>
                    <a:pt x="16" y="0"/>
                  </a:lnTo>
                  <a:lnTo>
                    <a:pt x="0" y="0"/>
                  </a:lnTo>
                  <a:lnTo>
                    <a:pt x="0" y="9"/>
                  </a:lnTo>
                  <a:lnTo>
                    <a:pt x="16" y="9"/>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36" name="Freeform 76"/>
            <p:cNvSpPr>
              <a:spLocks/>
            </p:cNvSpPr>
            <p:nvPr/>
          </p:nvSpPr>
          <p:spPr bwMode="auto">
            <a:xfrm>
              <a:off x="2712" y="1855"/>
              <a:ext cx="54" cy="62"/>
            </a:xfrm>
            <a:custGeom>
              <a:avLst/>
              <a:gdLst>
                <a:gd name="T0" fmla="*/ 1 w 61"/>
                <a:gd name="T1" fmla="*/ 61 h 62"/>
                <a:gd name="T2" fmla="*/ 1 w 61"/>
                <a:gd name="T3" fmla="*/ 56 h 62"/>
                <a:gd name="T4" fmla="*/ 2 w 61"/>
                <a:gd name="T5" fmla="*/ 47 h 62"/>
                <a:gd name="T6" fmla="*/ 4 w 61"/>
                <a:gd name="T7" fmla="*/ 39 h 62"/>
                <a:gd name="T8" fmla="*/ 6 w 61"/>
                <a:gd name="T9" fmla="*/ 31 h 62"/>
                <a:gd name="T10" fmla="*/ 10 w 61"/>
                <a:gd name="T11" fmla="*/ 23 h 62"/>
                <a:gd name="T12" fmla="*/ 14 w 61"/>
                <a:gd name="T13" fmla="*/ 18 h 62"/>
                <a:gd name="T14" fmla="*/ 20 w 61"/>
                <a:gd name="T15" fmla="*/ 12 h 62"/>
                <a:gd name="T16" fmla="*/ 24 w 61"/>
                <a:gd name="T17" fmla="*/ 9 h 62"/>
                <a:gd name="T18" fmla="*/ 27 w 61"/>
                <a:gd name="T19" fmla="*/ 6 h 62"/>
                <a:gd name="T20" fmla="*/ 31 w 61"/>
                <a:gd name="T21" fmla="*/ 4 h 62"/>
                <a:gd name="T22" fmla="*/ 35 w 61"/>
                <a:gd name="T23" fmla="*/ 2 h 62"/>
                <a:gd name="T24" fmla="*/ 36 w 61"/>
                <a:gd name="T25" fmla="*/ 1 h 62"/>
                <a:gd name="T26" fmla="*/ 37 w 61"/>
                <a:gd name="T27" fmla="*/ 1 h 62"/>
                <a:gd name="T28" fmla="*/ 37 w 61"/>
                <a:gd name="T29" fmla="*/ 0 h 62"/>
                <a:gd name="T30" fmla="*/ 36 w 61"/>
                <a:gd name="T31" fmla="*/ 1 h 62"/>
                <a:gd name="T32" fmla="*/ 35 w 61"/>
                <a:gd name="T33" fmla="*/ 2 h 62"/>
                <a:gd name="T34" fmla="*/ 31 w 61"/>
                <a:gd name="T35" fmla="*/ 3 h 62"/>
                <a:gd name="T36" fmla="*/ 27 w 61"/>
                <a:gd name="T37" fmla="*/ 5 h 62"/>
                <a:gd name="T38" fmla="*/ 24 w 61"/>
                <a:gd name="T39" fmla="*/ 8 h 62"/>
                <a:gd name="T40" fmla="*/ 17 w 61"/>
                <a:gd name="T41" fmla="*/ 13 h 62"/>
                <a:gd name="T42" fmla="*/ 14 w 61"/>
                <a:gd name="T43" fmla="*/ 17 h 62"/>
                <a:gd name="T44" fmla="*/ 10 w 61"/>
                <a:gd name="T45" fmla="*/ 22 h 62"/>
                <a:gd name="T46" fmla="*/ 6 w 61"/>
                <a:gd name="T47" fmla="*/ 30 h 62"/>
                <a:gd name="T48" fmla="*/ 4 w 61"/>
                <a:gd name="T49" fmla="*/ 38 h 62"/>
                <a:gd name="T50" fmla="*/ 2 w 61"/>
                <a:gd name="T51" fmla="*/ 47 h 62"/>
                <a:gd name="T52" fmla="*/ 0 w 61"/>
                <a:gd name="T53" fmla="*/ 60 h 62"/>
                <a:gd name="T54" fmla="*/ 0 w 61"/>
                <a:gd name="T55" fmla="*/ 58 h 62"/>
                <a:gd name="T56" fmla="*/ 1 w 61"/>
                <a:gd name="T57" fmla="*/ 61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1"/>
                <a:gd name="T88" fmla="*/ 0 h 62"/>
                <a:gd name="T89" fmla="*/ 61 w 61"/>
                <a:gd name="T90" fmla="*/ 62 h 6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1" h="62">
                  <a:moveTo>
                    <a:pt x="1" y="61"/>
                  </a:moveTo>
                  <a:lnTo>
                    <a:pt x="1" y="56"/>
                  </a:lnTo>
                  <a:lnTo>
                    <a:pt x="2" y="47"/>
                  </a:lnTo>
                  <a:lnTo>
                    <a:pt x="5" y="39"/>
                  </a:lnTo>
                  <a:lnTo>
                    <a:pt x="10" y="31"/>
                  </a:lnTo>
                  <a:lnTo>
                    <a:pt x="16" y="23"/>
                  </a:lnTo>
                  <a:lnTo>
                    <a:pt x="23" y="18"/>
                  </a:lnTo>
                  <a:lnTo>
                    <a:pt x="33" y="12"/>
                  </a:lnTo>
                  <a:lnTo>
                    <a:pt x="38" y="9"/>
                  </a:lnTo>
                  <a:lnTo>
                    <a:pt x="45" y="6"/>
                  </a:lnTo>
                  <a:lnTo>
                    <a:pt x="51" y="4"/>
                  </a:lnTo>
                  <a:lnTo>
                    <a:pt x="56" y="2"/>
                  </a:lnTo>
                  <a:lnTo>
                    <a:pt x="59" y="1"/>
                  </a:lnTo>
                  <a:lnTo>
                    <a:pt x="60" y="1"/>
                  </a:lnTo>
                  <a:lnTo>
                    <a:pt x="60" y="0"/>
                  </a:lnTo>
                  <a:lnTo>
                    <a:pt x="59" y="1"/>
                  </a:lnTo>
                  <a:lnTo>
                    <a:pt x="56" y="2"/>
                  </a:lnTo>
                  <a:lnTo>
                    <a:pt x="51" y="3"/>
                  </a:lnTo>
                  <a:lnTo>
                    <a:pt x="45" y="5"/>
                  </a:lnTo>
                  <a:lnTo>
                    <a:pt x="38" y="8"/>
                  </a:lnTo>
                  <a:lnTo>
                    <a:pt x="28" y="13"/>
                  </a:lnTo>
                  <a:lnTo>
                    <a:pt x="23" y="17"/>
                  </a:lnTo>
                  <a:lnTo>
                    <a:pt x="16" y="22"/>
                  </a:lnTo>
                  <a:lnTo>
                    <a:pt x="10" y="30"/>
                  </a:lnTo>
                  <a:lnTo>
                    <a:pt x="5" y="38"/>
                  </a:lnTo>
                  <a:lnTo>
                    <a:pt x="2" y="47"/>
                  </a:lnTo>
                  <a:lnTo>
                    <a:pt x="0" y="60"/>
                  </a:lnTo>
                  <a:lnTo>
                    <a:pt x="0" y="58"/>
                  </a:lnTo>
                  <a:lnTo>
                    <a:pt x="1" y="6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37" name="Freeform 77"/>
            <p:cNvSpPr>
              <a:spLocks/>
            </p:cNvSpPr>
            <p:nvPr/>
          </p:nvSpPr>
          <p:spPr bwMode="auto">
            <a:xfrm>
              <a:off x="2771" y="1854"/>
              <a:ext cx="15" cy="17"/>
            </a:xfrm>
            <a:custGeom>
              <a:avLst/>
              <a:gdLst>
                <a:gd name="T0" fmla="*/ 0 w 17"/>
                <a:gd name="T1" fmla="*/ 8 h 17"/>
                <a:gd name="T2" fmla="*/ 0 w 17"/>
                <a:gd name="T3" fmla="*/ 16 h 17"/>
                <a:gd name="T4" fmla="*/ 10 w 17"/>
                <a:gd name="T5" fmla="*/ 16 h 17"/>
                <a:gd name="T6" fmla="*/ 10 w 17"/>
                <a:gd name="T7" fmla="*/ 8 h 17"/>
                <a:gd name="T8" fmla="*/ 10 w 17"/>
                <a:gd name="T9" fmla="*/ 0 h 17"/>
                <a:gd name="T10" fmla="*/ 2 w 17"/>
                <a:gd name="T11" fmla="*/ 0 h 17"/>
                <a:gd name="T12" fmla="*/ 0 w 17"/>
                <a:gd name="T13" fmla="*/ 0 h 17"/>
                <a:gd name="T14" fmla="*/ 0 w 17"/>
                <a:gd name="T15" fmla="*/ 8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0" y="8"/>
                  </a:moveTo>
                  <a:lnTo>
                    <a:pt x="0" y="16"/>
                  </a:lnTo>
                  <a:lnTo>
                    <a:pt x="16" y="16"/>
                  </a:lnTo>
                  <a:lnTo>
                    <a:pt x="16" y="8"/>
                  </a:lnTo>
                  <a:lnTo>
                    <a:pt x="16" y="0"/>
                  </a:lnTo>
                  <a:lnTo>
                    <a:pt x="2" y="0"/>
                  </a:lnTo>
                  <a:lnTo>
                    <a:pt x="0" y="0"/>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38" name="Freeform 78"/>
            <p:cNvSpPr>
              <a:spLocks/>
            </p:cNvSpPr>
            <p:nvPr/>
          </p:nvSpPr>
          <p:spPr bwMode="auto">
            <a:xfrm>
              <a:off x="2770" y="1854"/>
              <a:ext cx="108" cy="17"/>
            </a:xfrm>
            <a:custGeom>
              <a:avLst/>
              <a:gdLst>
                <a:gd name="T0" fmla="*/ 6 w 122"/>
                <a:gd name="T1" fmla="*/ 1 h 17"/>
                <a:gd name="T2" fmla="*/ 12 w 122"/>
                <a:gd name="T3" fmla="*/ 2 h 17"/>
                <a:gd name="T4" fmla="*/ 19 w 122"/>
                <a:gd name="T5" fmla="*/ 2 h 17"/>
                <a:gd name="T6" fmla="*/ 27 w 122"/>
                <a:gd name="T7" fmla="*/ 4 h 17"/>
                <a:gd name="T8" fmla="*/ 35 w 122"/>
                <a:gd name="T9" fmla="*/ 6 h 17"/>
                <a:gd name="T10" fmla="*/ 44 w 122"/>
                <a:gd name="T11" fmla="*/ 8 h 17"/>
                <a:gd name="T12" fmla="*/ 51 w 122"/>
                <a:gd name="T13" fmla="*/ 9 h 17"/>
                <a:gd name="T14" fmla="*/ 58 w 122"/>
                <a:gd name="T15" fmla="*/ 11 h 17"/>
                <a:gd name="T16" fmla="*/ 65 w 122"/>
                <a:gd name="T17" fmla="*/ 13 h 17"/>
                <a:gd name="T18" fmla="*/ 74 w 122"/>
                <a:gd name="T19" fmla="*/ 16 h 17"/>
                <a:gd name="T20" fmla="*/ 74 w 122"/>
                <a:gd name="T21" fmla="*/ 14 h 17"/>
                <a:gd name="T22" fmla="*/ 74 w 122"/>
                <a:gd name="T23" fmla="*/ 13 h 17"/>
                <a:gd name="T24" fmla="*/ 72 w 122"/>
                <a:gd name="T25" fmla="*/ 13 h 17"/>
                <a:gd name="T26" fmla="*/ 65 w 122"/>
                <a:gd name="T27" fmla="*/ 12 h 17"/>
                <a:gd name="T28" fmla="*/ 58 w 122"/>
                <a:gd name="T29" fmla="*/ 9 h 17"/>
                <a:gd name="T30" fmla="*/ 51 w 122"/>
                <a:gd name="T31" fmla="*/ 8 h 17"/>
                <a:gd name="T32" fmla="*/ 44 w 122"/>
                <a:gd name="T33" fmla="*/ 7 h 17"/>
                <a:gd name="T34" fmla="*/ 35 w 122"/>
                <a:gd name="T35" fmla="*/ 4 h 17"/>
                <a:gd name="T36" fmla="*/ 27 w 122"/>
                <a:gd name="T37" fmla="*/ 3 h 17"/>
                <a:gd name="T38" fmla="*/ 19 w 122"/>
                <a:gd name="T39" fmla="*/ 2 h 17"/>
                <a:gd name="T40" fmla="*/ 12 w 122"/>
                <a:gd name="T41" fmla="*/ 1 h 17"/>
                <a:gd name="T42" fmla="*/ 0 w 122"/>
                <a:gd name="T43" fmla="*/ 0 h 17"/>
                <a:gd name="T44" fmla="*/ 6 w 122"/>
                <a:gd name="T45" fmla="*/ 0 h 17"/>
                <a:gd name="T46" fmla="*/ 6 w 122"/>
                <a:gd name="T47" fmla="*/ 1 h 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2"/>
                <a:gd name="T73" fmla="*/ 0 h 17"/>
                <a:gd name="T74" fmla="*/ 122 w 122"/>
                <a:gd name="T75" fmla="*/ 17 h 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2" h="17">
                  <a:moveTo>
                    <a:pt x="10" y="1"/>
                  </a:moveTo>
                  <a:lnTo>
                    <a:pt x="19" y="2"/>
                  </a:lnTo>
                  <a:lnTo>
                    <a:pt x="31" y="2"/>
                  </a:lnTo>
                  <a:lnTo>
                    <a:pt x="44" y="4"/>
                  </a:lnTo>
                  <a:lnTo>
                    <a:pt x="57" y="6"/>
                  </a:lnTo>
                  <a:lnTo>
                    <a:pt x="71" y="8"/>
                  </a:lnTo>
                  <a:lnTo>
                    <a:pt x="83" y="9"/>
                  </a:lnTo>
                  <a:lnTo>
                    <a:pt x="95" y="11"/>
                  </a:lnTo>
                  <a:lnTo>
                    <a:pt x="106" y="13"/>
                  </a:lnTo>
                  <a:lnTo>
                    <a:pt x="121" y="16"/>
                  </a:lnTo>
                  <a:lnTo>
                    <a:pt x="121" y="14"/>
                  </a:lnTo>
                  <a:lnTo>
                    <a:pt x="121" y="13"/>
                  </a:lnTo>
                  <a:lnTo>
                    <a:pt x="116" y="13"/>
                  </a:lnTo>
                  <a:lnTo>
                    <a:pt x="106" y="12"/>
                  </a:lnTo>
                  <a:lnTo>
                    <a:pt x="95" y="9"/>
                  </a:lnTo>
                  <a:lnTo>
                    <a:pt x="83" y="8"/>
                  </a:lnTo>
                  <a:lnTo>
                    <a:pt x="71" y="7"/>
                  </a:lnTo>
                  <a:lnTo>
                    <a:pt x="57" y="4"/>
                  </a:lnTo>
                  <a:lnTo>
                    <a:pt x="44" y="3"/>
                  </a:lnTo>
                  <a:lnTo>
                    <a:pt x="31" y="2"/>
                  </a:lnTo>
                  <a:lnTo>
                    <a:pt x="19" y="1"/>
                  </a:lnTo>
                  <a:lnTo>
                    <a:pt x="0" y="0"/>
                  </a:lnTo>
                  <a:lnTo>
                    <a:pt x="10" y="0"/>
                  </a:lnTo>
                  <a:lnTo>
                    <a:pt x="10"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39" name="Freeform 79"/>
            <p:cNvSpPr>
              <a:spLocks/>
            </p:cNvSpPr>
            <p:nvPr/>
          </p:nvSpPr>
          <p:spPr bwMode="auto">
            <a:xfrm>
              <a:off x="2877" y="1866"/>
              <a:ext cx="21" cy="17"/>
            </a:xfrm>
            <a:custGeom>
              <a:avLst/>
              <a:gdLst>
                <a:gd name="T0" fmla="*/ 8 w 24"/>
                <a:gd name="T1" fmla="*/ 8 h 17"/>
                <a:gd name="T2" fmla="*/ 8 w 24"/>
                <a:gd name="T3" fmla="*/ 16 h 17"/>
                <a:gd name="T4" fmla="*/ 14 w 24"/>
                <a:gd name="T5" fmla="*/ 16 h 17"/>
                <a:gd name="T6" fmla="*/ 14 w 24"/>
                <a:gd name="T7" fmla="*/ 8 h 17"/>
                <a:gd name="T8" fmla="*/ 0 w 24"/>
                <a:gd name="T9" fmla="*/ 0 h 17"/>
                <a:gd name="T10" fmla="*/ 8 w 24"/>
                <a:gd name="T11" fmla="*/ 0 h 17"/>
                <a:gd name="T12" fmla="*/ 8 w 24"/>
                <a:gd name="T13" fmla="*/ 8 h 17"/>
                <a:gd name="T14" fmla="*/ 0 60000 65536"/>
                <a:gd name="T15" fmla="*/ 0 60000 65536"/>
                <a:gd name="T16" fmla="*/ 0 60000 65536"/>
                <a:gd name="T17" fmla="*/ 0 60000 65536"/>
                <a:gd name="T18" fmla="*/ 0 60000 65536"/>
                <a:gd name="T19" fmla="*/ 0 60000 65536"/>
                <a:gd name="T20" fmla="*/ 0 60000 65536"/>
                <a:gd name="T21" fmla="*/ 0 w 24"/>
                <a:gd name="T22" fmla="*/ 0 h 17"/>
                <a:gd name="T23" fmla="*/ 24 w 24"/>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7">
                  <a:moveTo>
                    <a:pt x="12" y="8"/>
                  </a:moveTo>
                  <a:lnTo>
                    <a:pt x="12" y="16"/>
                  </a:lnTo>
                  <a:lnTo>
                    <a:pt x="23" y="16"/>
                  </a:lnTo>
                  <a:lnTo>
                    <a:pt x="23" y="8"/>
                  </a:lnTo>
                  <a:lnTo>
                    <a:pt x="0" y="0"/>
                  </a:lnTo>
                  <a:lnTo>
                    <a:pt x="12" y="0"/>
                  </a:lnTo>
                  <a:lnTo>
                    <a:pt x="12"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0" name="Freeform 80"/>
            <p:cNvSpPr>
              <a:spLocks/>
            </p:cNvSpPr>
            <p:nvPr/>
          </p:nvSpPr>
          <p:spPr bwMode="auto">
            <a:xfrm>
              <a:off x="2900" y="1867"/>
              <a:ext cx="21" cy="17"/>
            </a:xfrm>
            <a:custGeom>
              <a:avLst/>
              <a:gdLst>
                <a:gd name="T0" fmla="*/ 0 w 23"/>
                <a:gd name="T1" fmla="*/ 16 h 17"/>
                <a:gd name="T2" fmla="*/ 8 w 23"/>
                <a:gd name="T3" fmla="*/ 16 h 17"/>
                <a:gd name="T4" fmla="*/ 15 w 23"/>
                <a:gd name="T5" fmla="*/ 16 h 17"/>
                <a:gd name="T6" fmla="*/ 15 w 23"/>
                <a:gd name="T7" fmla="*/ 0 h 17"/>
                <a:gd name="T8" fmla="*/ 0 w 23"/>
                <a:gd name="T9" fmla="*/ 0 h 17"/>
                <a:gd name="T10" fmla="*/ 0 w 23"/>
                <a:gd name="T11" fmla="*/ 16 h 17"/>
                <a:gd name="T12" fmla="*/ 0 60000 65536"/>
                <a:gd name="T13" fmla="*/ 0 60000 65536"/>
                <a:gd name="T14" fmla="*/ 0 60000 65536"/>
                <a:gd name="T15" fmla="*/ 0 60000 65536"/>
                <a:gd name="T16" fmla="*/ 0 60000 65536"/>
                <a:gd name="T17" fmla="*/ 0 60000 65536"/>
                <a:gd name="T18" fmla="*/ 0 w 23"/>
                <a:gd name="T19" fmla="*/ 0 h 17"/>
                <a:gd name="T20" fmla="*/ 23 w 2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3" h="17">
                  <a:moveTo>
                    <a:pt x="0" y="16"/>
                  </a:moveTo>
                  <a:lnTo>
                    <a:pt x="12" y="16"/>
                  </a:lnTo>
                  <a:lnTo>
                    <a:pt x="22" y="16"/>
                  </a:lnTo>
                  <a:lnTo>
                    <a:pt x="22" y="0"/>
                  </a:ln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1" name="Freeform 81"/>
            <p:cNvSpPr>
              <a:spLocks/>
            </p:cNvSpPr>
            <p:nvPr/>
          </p:nvSpPr>
          <p:spPr bwMode="auto">
            <a:xfrm>
              <a:off x="2913" y="1867"/>
              <a:ext cx="17" cy="17"/>
            </a:xfrm>
            <a:custGeom>
              <a:avLst/>
              <a:gdLst>
                <a:gd name="T0" fmla="*/ 5 w 19"/>
                <a:gd name="T1" fmla="*/ 0 h 17"/>
                <a:gd name="T2" fmla="*/ 5 w 19"/>
                <a:gd name="T3" fmla="*/ 16 h 17"/>
                <a:gd name="T4" fmla="*/ 12 w 19"/>
                <a:gd name="T5" fmla="*/ 16 h 17"/>
                <a:gd name="T6" fmla="*/ 12 w 19"/>
                <a:gd name="T7" fmla="*/ 0 h 17"/>
                <a:gd name="T8" fmla="*/ 0 w 19"/>
                <a:gd name="T9" fmla="*/ 0 h 17"/>
                <a:gd name="T10" fmla="*/ 5 w 19"/>
                <a:gd name="T11" fmla="*/ 0 h 17"/>
                <a:gd name="T12" fmla="*/ 0 60000 65536"/>
                <a:gd name="T13" fmla="*/ 0 60000 65536"/>
                <a:gd name="T14" fmla="*/ 0 60000 65536"/>
                <a:gd name="T15" fmla="*/ 0 60000 65536"/>
                <a:gd name="T16" fmla="*/ 0 60000 65536"/>
                <a:gd name="T17" fmla="*/ 0 60000 65536"/>
                <a:gd name="T18" fmla="*/ 0 w 19"/>
                <a:gd name="T19" fmla="*/ 0 h 17"/>
                <a:gd name="T20" fmla="*/ 19 w 19"/>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9" h="17">
                  <a:moveTo>
                    <a:pt x="9" y="0"/>
                  </a:moveTo>
                  <a:lnTo>
                    <a:pt x="9" y="16"/>
                  </a:lnTo>
                  <a:lnTo>
                    <a:pt x="18" y="16"/>
                  </a:lnTo>
                  <a:lnTo>
                    <a:pt x="18" y="0"/>
                  </a:lnTo>
                  <a:lnTo>
                    <a:pt x="0" y="0"/>
                  </a:lnTo>
                  <a:lnTo>
                    <a:pt x="9"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2" name="Freeform 82"/>
            <p:cNvSpPr>
              <a:spLocks/>
            </p:cNvSpPr>
            <p:nvPr/>
          </p:nvSpPr>
          <p:spPr bwMode="auto">
            <a:xfrm>
              <a:off x="2931" y="1867"/>
              <a:ext cx="15" cy="17"/>
            </a:xfrm>
            <a:custGeom>
              <a:avLst/>
              <a:gdLst>
                <a:gd name="T0" fmla="*/ 0 w 17"/>
                <a:gd name="T1" fmla="*/ 8 h 17"/>
                <a:gd name="T2" fmla="*/ 10 w 17"/>
                <a:gd name="T3" fmla="*/ 16 h 17"/>
                <a:gd name="T4" fmla="*/ 10 w 17"/>
                <a:gd name="T5" fmla="*/ 8 h 17"/>
                <a:gd name="T6" fmla="*/ 10 w 17"/>
                <a:gd name="T7" fmla="*/ 0 h 17"/>
                <a:gd name="T8" fmla="*/ 0 w 17"/>
                <a:gd name="T9" fmla="*/ 0 h 17"/>
                <a:gd name="T10" fmla="*/ 0 w 17"/>
                <a:gd name="T11" fmla="*/ 8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0" y="8"/>
                  </a:moveTo>
                  <a:lnTo>
                    <a:pt x="16" y="16"/>
                  </a:lnTo>
                  <a:lnTo>
                    <a:pt x="16" y="8"/>
                  </a:lnTo>
                  <a:lnTo>
                    <a:pt x="16" y="0"/>
                  </a:lnTo>
                  <a:lnTo>
                    <a:pt x="0" y="0"/>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3" name="Freeform 83"/>
            <p:cNvSpPr>
              <a:spLocks/>
            </p:cNvSpPr>
            <p:nvPr/>
          </p:nvSpPr>
          <p:spPr bwMode="auto">
            <a:xfrm>
              <a:off x="2932" y="1867"/>
              <a:ext cx="22" cy="17"/>
            </a:xfrm>
            <a:custGeom>
              <a:avLst/>
              <a:gdLst>
                <a:gd name="T0" fmla="*/ 6 w 24"/>
                <a:gd name="T1" fmla="*/ 8 h 17"/>
                <a:gd name="T2" fmla="*/ 12 w 24"/>
                <a:gd name="T3" fmla="*/ 16 h 17"/>
                <a:gd name="T4" fmla="*/ 16 w 24"/>
                <a:gd name="T5" fmla="*/ 16 h 17"/>
                <a:gd name="T6" fmla="*/ 16 w 24"/>
                <a:gd name="T7" fmla="*/ 8 h 17"/>
                <a:gd name="T8" fmla="*/ 12 w 24"/>
                <a:gd name="T9" fmla="*/ 8 h 17"/>
                <a:gd name="T10" fmla="*/ 0 w 24"/>
                <a:gd name="T11" fmla="*/ 0 h 17"/>
                <a:gd name="T12" fmla="*/ 6 w 24"/>
                <a:gd name="T13" fmla="*/ 0 h 17"/>
                <a:gd name="T14" fmla="*/ 6 w 24"/>
                <a:gd name="T15" fmla="*/ 8 h 17"/>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7"/>
                <a:gd name="T26" fmla="*/ 24 w 24"/>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7">
                  <a:moveTo>
                    <a:pt x="8" y="8"/>
                  </a:moveTo>
                  <a:lnTo>
                    <a:pt x="16" y="16"/>
                  </a:lnTo>
                  <a:lnTo>
                    <a:pt x="23" y="16"/>
                  </a:lnTo>
                  <a:lnTo>
                    <a:pt x="23" y="8"/>
                  </a:lnTo>
                  <a:lnTo>
                    <a:pt x="16" y="8"/>
                  </a:lnTo>
                  <a:lnTo>
                    <a:pt x="0" y="0"/>
                  </a:lnTo>
                  <a:lnTo>
                    <a:pt x="8" y="0"/>
                  </a:lnTo>
                  <a:lnTo>
                    <a:pt x="8"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4" name="Freeform 84"/>
            <p:cNvSpPr>
              <a:spLocks/>
            </p:cNvSpPr>
            <p:nvPr/>
          </p:nvSpPr>
          <p:spPr bwMode="auto">
            <a:xfrm>
              <a:off x="2954" y="1868"/>
              <a:ext cx="16" cy="17"/>
            </a:xfrm>
            <a:custGeom>
              <a:avLst/>
              <a:gdLst>
                <a:gd name="T0" fmla="*/ 0 w 17"/>
                <a:gd name="T1" fmla="*/ 16 h 17"/>
                <a:gd name="T2" fmla="*/ 8 w 17"/>
                <a:gd name="T3" fmla="*/ 16 h 17"/>
                <a:gd name="T4" fmla="*/ 12 w 17"/>
                <a:gd name="T5" fmla="*/ 16 h 17"/>
                <a:gd name="T6" fmla="*/ 12 w 17"/>
                <a:gd name="T7" fmla="*/ 0 h 17"/>
                <a:gd name="T8" fmla="*/ 1 w 17"/>
                <a:gd name="T9" fmla="*/ 0 h 17"/>
                <a:gd name="T10" fmla="*/ 0 w 17"/>
                <a:gd name="T11" fmla="*/ 0 h 17"/>
                <a:gd name="T12" fmla="*/ 0 w 17"/>
                <a:gd name="T13" fmla="*/ 16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0" y="16"/>
                  </a:moveTo>
                  <a:lnTo>
                    <a:pt x="10" y="16"/>
                  </a:lnTo>
                  <a:lnTo>
                    <a:pt x="16" y="16"/>
                  </a:lnTo>
                  <a:lnTo>
                    <a:pt x="16" y="0"/>
                  </a:lnTo>
                  <a:lnTo>
                    <a:pt x="1" y="0"/>
                  </a:ln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5" name="Freeform 85"/>
            <p:cNvSpPr>
              <a:spLocks/>
            </p:cNvSpPr>
            <p:nvPr/>
          </p:nvSpPr>
          <p:spPr bwMode="auto">
            <a:xfrm>
              <a:off x="2753" y="2018"/>
              <a:ext cx="15" cy="17"/>
            </a:xfrm>
            <a:custGeom>
              <a:avLst/>
              <a:gdLst>
                <a:gd name="T0" fmla="*/ 10 w 17"/>
                <a:gd name="T1" fmla="*/ 0 h 17"/>
                <a:gd name="T2" fmla="*/ 10 w 17"/>
                <a:gd name="T3" fmla="*/ 16 h 17"/>
                <a:gd name="T4" fmla="*/ 0 w 17"/>
                <a:gd name="T5" fmla="*/ 16 h 17"/>
                <a:gd name="T6" fmla="*/ 10 w 17"/>
                <a:gd name="T7" fmla="*/ 16 h 17"/>
                <a:gd name="T8" fmla="*/ 1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16" y="16"/>
                  </a:lnTo>
                  <a:lnTo>
                    <a:pt x="0" y="16"/>
                  </a:lnTo>
                  <a:lnTo>
                    <a:pt x="16"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6" name="Freeform 86"/>
            <p:cNvSpPr>
              <a:spLocks/>
            </p:cNvSpPr>
            <p:nvPr/>
          </p:nvSpPr>
          <p:spPr bwMode="auto">
            <a:xfrm>
              <a:off x="2714" y="2007"/>
              <a:ext cx="40" cy="17"/>
            </a:xfrm>
            <a:custGeom>
              <a:avLst/>
              <a:gdLst>
                <a:gd name="T0" fmla="*/ 23 w 46"/>
                <a:gd name="T1" fmla="*/ 14 h 17"/>
                <a:gd name="T2" fmla="*/ 20 w 46"/>
                <a:gd name="T3" fmla="*/ 13 h 17"/>
                <a:gd name="T4" fmla="*/ 18 w 46"/>
                <a:gd name="T5" fmla="*/ 13 h 17"/>
                <a:gd name="T6" fmla="*/ 15 w 46"/>
                <a:gd name="T7" fmla="*/ 11 h 17"/>
                <a:gd name="T8" fmla="*/ 13 w 46"/>
                <a:gd name="T9" fmla="*/ 8 h 17"/>
                <a:gd name="T10" fmla="*/ 10 w 46"/>
                <a:gd name="T11" fmla="*/ 8 h 17"/>
                <a:gd name="T12" fmla="*/ 8 w 46"/>
                <a:gd name="T13" fmla="*/ 7 h 17"/>
                <a:gd name="T14" fmla="*/ 6 w 46"/>
                <a:gd name="T15" fmla="*/ 5 h 17"/>
                <a:gd name="T16" fmla="*/ 3 w 46"/>
                <a:gd name="T17" fmla="*/ 4 h 17"/>
                <a:gd name="T18" fmla="*/ 3 w 46"/>
                <a:gd name="T19" fmla="*/ 2 h 17"/>
                <a:gd name="T20" fmla="*/ 2 w 46"/>
                <a:gd name="T21" fmla="*/ 1 h 17"/>
                <a:gd name="T22" fmla="*/ 1 w 46"/>
                <a:gd name="T23" fmla="*/ 0 h 17"/>
                <a:gd name="T24" fmla="*/ 0 w 46"/>
                <a:gd name="T25" fmla="*/ 0 h 17"/>
                <a:gd name="T26" fmla="*/ 0 w 46"/>
                <a:gd name="T27" fmla="*/ 1 h 17"/>
                <a:gd name="T28" fmla="*/ 1 w 46"/>
                <a:gd name="T29" fmla="*/ 1 h 17"/>
                <a:gd name="T30" fmla="*/ 2 w 46"/>
                <a:gd name="T31" fmla="*/ 2 h 17"/>
                <a:gd name="T32" fmla="*/ 3 w 46"/>
                <a:gd name="T33" fmla="*/ 2 h 17"/>
                <a:gd name="T34" fmla="*/ 3 w 46"/>
                <a:gd name="T35" fmla="*/ 4 h 17"/>
                <a:gd name="T36" fmla="*/ 6 w 46"/>
                <a:gd name="T37" fmla="*/ 5 h 17"/>
                <a:gd name="T38" fmla="*/ 8 w 46"/>
                <a:gd name="T39" fmla="*/ 8 h 17"/>
                <a:gd name="T40" fmla="*/ 10 w 46"/>
                <a:gd name="T41" fmla="*/ 8 h 17"/>
                <a:gd name="T42" fmla="*/ 13 w 46"/>
                <a:gd name="T43" fmla="*/ 10 h 17"/>
                <a:gd name="T44" fmla="*/ 15 w 46"/>
                <a:gd name="T45" fmla="*/ 11 h 17"/>
                <a:gd name="T46" fmla="*/ 18 w 46"/>
                <a:gd name="T47" fmla="*/ 13 h 17"/>
                <a:gd name="T48" fmla="*/ 20 w 46"/>
                <a:gd name="T49" fmla="*/ 14 h 17"/>
                <a:gd name="T50" fmla="*/ 26 w 46"/>
                <a:gd name="T51" fmla="*/ 16 h 17"/>
                <a:gd name="T52" fmla="*/ 23 w 46"/>
                <a:gd name="T53" fmla="*/ 16 h 17"/>
                <a:gd name="T54" fmla="*/ 23 w 46"/>
                <a:gd name="T55" fmla="*/ 14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6"/>
                <a:gd name="T85" fmla="*/ 0 h 17"/>
                <a:gd name="T86" fmla="*/ 46 w 46"/>
                <a:gd name="T87" fmla="*/ 17 h 1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6" h="17">
                  <a:moveTo>
                    <a:pt x="41" y="14"/>
                  </a:moveTo>
                  <a:lnTo>
                    <a:pt x="36" y="13"/>
                  </a:lnTo>
                  <a:lnTo>
                    <a:pt x="32" y="13"/>
                  </a:lnTo>
                  <a:lnTo>
                    <a:pt x="27" y="11"/>
                  </a:lnTo>
                  <a:lnTo>
                    <a:pt x="23" y="8"/>
                  </a:lnTo>
                  <a:lnTo>
                    <a:pt x="18" y="8"/>
                  </a:lnTo>
                  <a:lnTo>
                    <a:pt x="14" y="7"/>
                  </a:lnTo>
                  <a:lnTo>
                    <a:pt x="10" y="5"/>
                  </a:lnTo>
                  <a:lnTo>
                    <a:pt x="7" y="4"/>
                  </a:lnTo>
                  <a:lnTo>
                    <a:pt x="4" y="2"/>
                  </a:lnTo>
                  <a:lnTo>
                    <a:pt x="2" y="1"/>
                  </a:lnTo>
                  <a:lnTo>
                    <a:pt x="1" y="0"/>
                  </a:lnTo>
                  <a:lnTo>
                    <a:pt x="0" y="0"/>
                  </a:lnTo>
                  <a:lnTo>
                    <a:pt x="0" y="1"/>
                  </a:lnTo>
                  <a:lnTo>
                    <a:pt x="1" y="1"/>
                  </a:lnTo>
                  <a:lnTo>
                    <a:pt x="2" y="2"/>
                  </a:lnTo>
                  <a:lnTo>
                    <a:pt x="4" y="2"/>
                  </a:lnTo>
                  <a:lnTo>
                    <a:pt x="7" y="4"/>
                  </a:lnTo>
                  <a:lnTo>
                    <a:pt x="10" y="5"/>
                  </a:lnTo>
                  <a:lnTo>
                    <a:pt x="14" y="8"/>
                  </a:lnTo>
                  <a:lnTo>
                    <a:pt x="18" y="8"/>
                  </a:lnTo>
                  <a:lnTo>
                    <a:pt x="23" y="10"/>
                  </a:lnTo>
                  <a:lnTo>
                    <a:pt x="27" y="11"/>
                  </a:lnTo>
                  <a:lnTo>
                    <a:pt x="32" y="13"/>
                  </a:lnTo>
                  <a:lnTo>
                    <a:pt x="36" y="14"/>
                  </a:lnTo>
                  <a:lnTo>
                    <a:pt x="45" y="16"/>
                  </a:lnTo>
                  <a:lnTo>
                    <a:pt x="41" y="16"/>
                  </a:lnTo>
                  <a:lnTo>
                    <a:pt x="41" y="1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7" name="Freeform 87"/>
            <p:cNvSpPr>
              <a:spLocks/>
            </p:cNvSpPr>
            <p:nvPr/>
          </p:nvSpPr>
          <p:spPr bwMode="auto">
            <a:xfrm>
              <a:off x="3155" y="1754"/>
              <a:ext cx="1" cy="17"/>
            </a:xfrm>
            <a:custGeom>
              <a:avLst/>
              <a:gdLst>
                <a:gd name="T0" fmla="*/ 0 w 1"/>
                <a:gd name="T1" fmla="*/ 0 h 17"/>
                <a:gd name="T2" fmla="*/ 0 w 1"/>
                <a:gd name="T3" fmla="*/ 9 h 17"/>
                <a:gd name="T4" fmla="*/ 0 w 1"/>
                <a:gd name="T5" fmla="*/ 16 h 17"/>
                <a:gd name="T6" fmla="*/ 0 w 1"/>
                <a:gd name="T7" fmla="*/ 0 h 17"/>
                <a:gd name="T8" fmla="*/ 0 60000 65536"/>
                <a:gd name="T9" fmla="*/ 0 60000 65536"/>
                <a:gd name="T10" fmla="*/ 0 60000 65536"/>
                <a:gd name="T11" fmla="*/ 0 60000 65536"/>
                <a:gd name="T12" fmla="*/ 0 w 1"/>
                <a:gd name="T13" fmla="*/ 0 h 17"/>
                <a:gd name="T14" fmla="*/ 1 w 1"/>
                <a:gd name="T15" fmla="*/ 17 h 17"/>
              </a:gdLst>
              <a:ahLst/>
              <a:cxnLst>
                <a:cxn ang="T8">
                  <a:pos x="T0" y="T1"/>
                </a:cxn>
                <a:cxn ang="T9">
                  <a:pos x="T2" y="T3"/>
                </a:cxn>
                <a:cxn ang="T10">
                  <a:pos x="T4" y="T5"/>
                </a:cxn>
                <a:cxn ang="T11">
                  <a:pos x="T6" y="T7"/>
                </a:cxn>
              </a:cxnLst>
              <a:rect l="T12" t="T13" r="T14" b="T15"/>
              <a:pathLst>
                <a:path w="1" h="17">
                  <a:moveTo>
                    <a:pt x="0" y="0"/>
                  </a:moveTo>
                  <a:lnTo>
                    <a:pt x="0" y="9"/>
                  </a:lnTo>
                  <a:lnTo>
                    <a:pt x="0" y="16"/>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8" name="Freeform 88"/>
            <p:cNvSpPr>
              <a:spLocks/>
            </p:cNvSpPr>
            <p:nvPr/>
          </p:nvSpPr>
          <p:spPr bwMode="auto">
            <a:xfrm>
              <a:off x="3155" y="1758"/>
              <a:ext cx="1" cy="17"/>
            </a:xfrm>
            <a:custGeom>
              <a:avLst/>
              <a:gdLst>
                <a:gd name="T0" fmla="*/ 0 w 1"/>
                <a:gd name="T1" fmla="*/ 8 h 17"/>
                <a:gd name="T2" fmla="*/ 0 w 1"/>
                <a:gd name="T3" fmla="*/ 0 h 17"/>
                <a:gd name="T4" fmla="*/ 0 w 1"/>
                <a:gd name="T5" fmla="*/ 16 h 17"/>
                <a:gd name="T6" fmla="*/ 0 w 1"/>
                <a:gd name="T7" fmla="*/ 8 h 17"/>
                <a:gd name="T8" fmla="*/ 0 60000 65536"/>
                <a:gd name="T9" fmla="*/ 0 60000 65536"/>
                <a:gd name="T10" fmla="*/ 0 60000 65536"/>
                <a:gd name="T11" fmla="*/ 0 60000 65536"/>
                <a:gd name="T12" fmla="*/ 0 w 1"/>
                <a:gd name="T13" fmla="*/ 0 h 17"/>
                <a:gd name="T14" fmla="*/ 1 w 1"/>
                <a:gd name="T15" fmla="*/ 17 h 17"/>
              </a:gdLst>
              <a:ahLst/>
              <a:cxnLst>
                <a:cxn ang="T8">
                  <a:pos x="T0" y="T1"/>
                </a:cxn>
                <a:cxn ang="T9">
                  <a:pos x="T2" y="T3"/>
                </a:cxn>
                <a:cxn ang="T10">
                  <a:pos x="T4" y="T5"/>
                </a:cxn>
                <a:cxn ang="T11">
                  <a:pos x="T6" y="T7"/>
                </a:cxn>
              </a:cxnLst>
              <a:rect l="T12" t="T13" r="T14" b="T15"/>
              <a:pathLst>
                <a:path w="1" h="17">
                  <a:moveTo>
                    <a:pt x="0" y="8"/>
                  </a:moveTo>
                  <a:lnTo>
                    <a:pt x="0" y="0"/>
                  </a:lnTo>
                  <a:lnTo>
                    <a:pt x="0" y="16"/>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49" name="Freeform 89"/>
            <p:cNvSpPr>
              <a:spLocks/>
            </p:cNvSpPr>
            <p:nvPr/>
          </p:nvSpPr>
          <p:spPr bwMode="auto">
            <a:xfrm>
              <a:off x="2729" y="1997"/>
              <a:ext cx="92" cy="161"/>
            </a:xfrm>
            <a:custGeom>
              <a:avLst/>
              <a:gdLst>
                <a:gd name="T0" fmla="*/ 40 w 104"/>
                <a:gd name="T1" fmla="*/ 160 h 161"/>
                <a:gd name="T2" fmla="*/ 30 w 104"/>
                <a:gd name="T3" fmla="*/ 157 h 161"/>
                <a:gd name="T4" fmla="*/ 23 w 104"/>
                <a:gd name="T5" fmla="*/ 154 h 161"/>
                <a:gd name="T6" fmla="*/ 19 w 104"/>
                <a:gd name="T7" fmla="*/ 148 h 161"/>
                <a:gd name="T8" fmla="*/ 16 w 104"/>
                <a:gd name="T9" fmla="*/ 145 h 161"/>
                <a:gd name="T10" fmla="*/ 15 w 104"/>
                <a:gd name="T11" fmla="*/ 142 h 161"/>
                <a:gd name="T12" fmla="*/ 9 w 104"/>
                <a:gd name="T13" fmla="*/ 130 h 161"/>
                <a:gd name="T14" fmla="*/ 4 w 104"/>
                <a:gd name="T15" fmla="*/ 118 h 161"/>
                <a:gd name="T16" fmla="*/ 3 w 104"/>
                <a:gd name="T17" fmla="*/ 105 h 161"/>
                <a:gd name="T18" fmla="*/ 1 w 104"/>
                <a:gd name="T19" fmla="*/ 94 h 161"/>
                <a:gd name="T20" fmla="*/ 0 w 104"/>
                <a:gd name="T21" fmla="*/ 87 h 161"/>
                <a:gd name="T22" fmla="*/ 1 w 104"/>
                <a:gd name="T23" fmla="*/ 74 h 161"/>
                <a:gd name="T24" fmla="*/ 3 w 104"/>
                <a:gd name="T25" fmla="*/ 55 h 161"/>
                <a:gd name="T26" fmla="*/ 4 w 104"/>
                <a:gd name="T27" fmla="*/ 40 h 161"/>
                <a:gd name="T28" fmla="*/ 8 w 104"/>
                <a:gd name="T29" fmla="*/ 31 h 161"/>
                <a:gd name="T30" fmla="*/ 10 w 104"/>
                <a:gd name="T31" fmla="*/ 24 h 161"/>
                <a:gd name="T32" fmla="*/ 12 w 104"/>
                <a:gd name="T33" fmla="*/ 22 h 161"/>
                <a:gd name="T34" fmla="*/ 19 w 104"/>
                <a:gd name="T35" fmla="*/ 13 h 161"/>
                <a:gd name="T36" fmla="*/ 25 w 104"/>
                <a:gd name="T37" fmla="*/ 8 h 161"/>
                <a:gd name="T38" fmla="*/ 31 w 104"/>
                <a:gd name="T39" fmla="*/ 4 h 161"/>
                <a:gd name="T40" fmla="*/ 37 w 104"/>
                <a:gd name="T41" fmla="*/ 2 h 161"/>
                <a:gd name="T42" fmla="*/ 40 w 104"/>
                <a:gd name="T43" fmla="*/ 1 h 161"/>
                <a:gd name="T44" fmla="*/ 44 w 104"/>
                <a:gd name="T45" fmla="*/ 1 h 161"/>
                <a:gd name="T46" fmla="*/ 50 w 104"/>
                <a:gd name="T47" fmla="*/ 5 h 161"/>
                <a:gd name="T48" fmla="*/ 56 w 104"/>
                <a:gd name="T49" fmla="*/ 11 h 161"/>
                <a:gd name="T50" fmla="*/ 58 w 104"/>
                <a:gd name="T51" fmla="*/ 18 h 161"/>
                <a:gd name="T52" fmla="*/ 62 w 104"/>
                <a:gd name="T53" fmla="*/ 23 h 161"/>
                <a:gd name="T54" fmla="*/ 64 w 104"/>
                <a:gd name="T55" fmla="*/ 27 h 161"/>
                <a:gd name="T56" fmla="*/ 63 w 104"/>
                <a:gd name="T57" fmla="*/ 38 h 161"/>
                <a:gd name="T58" fmla="*/ 61 w 104"/>
                <a:gd name="T59" fmla="*/ 45 h 161"/>
                <a:gd name="T60" fmla="*/ 58 w 104"/>
                <a:gd name="T61" fmla="*/ 50 h 161"/>
                <a:gd name="T62" fmla="*/ 55 w 104"/>
                <a:gd name="T63" fmla="*/ 52 h 161"/>
                <a:gd name="T64" fmla="*/ 52 w 104"/>
                <a:gd name="T65" fmla="*/ 54 h 161"/>
                <a:gd name="T66" fmla="*/ 51 w 104"/>
                <a:gd name="T67" fmla="*/ 54 h 161"/>
                <a:gd name="T68" fmla="*/ 47 w 104"/>
                <a:gd name="T69" fmla="*/ 58 h 161"/>
                <a:gd name="T70" fmla="*/ 44 w 104"/>
                <a:gd name="T71" fmla="*/ 63 h 161"/>
                <a:gd name="T72" fmla="*/ 43 w 104"/>
                <a:gd name="T73" fmla="*/ 68 h 161"/>
                <a:gd name="T74" fmla="*/ 42 w 104"/>
                <a:gd name="T75" fmla="*/ 74 h 161"/>
                <a:gd name="T76" fmla="*/ 42 w 104"/>
                <a:gd name="T77" fmla="*/ 78 h 161"/>
                <a:gd name="T78" fmla="*/ 43 w 104"/>
                <a:gd name="T79" fmla="*/ 83 h 161"/>
                <a:gd name="T80" fmla="*/ 44 w 104"/>
                <a:gd name="T81" fmla="*/ 89 h 161"/>
                <a:gd name="T82" fmla="*/ 45 w 104"/>
                <a:gd name="T83" fmla="*/ 94 h 161"/>
                <a:gd name="T84" fmla="*/ 47 w 104"/>
                <a:gd name="T85" fmla="*/ 99 h 161"/>
                <a:gd name="T86" fmla="*/ 49 w 104"/>
                <a:gd name="T87" fmla="*/ 103 h 161"/>
                <a:gd name="T88" fmla="*/ 50 w 104"/>
                <a:gd name="T89" fmla="*/ 104 h 161"/>
                <a:gd name="T90" fmla="*/ 55 w 104"/>
                <a:gd name="T91" fmla="*/ 113 h 161"/>
                <a:gd name="T92" fmla="*/ 58 w 104"/>
                <a:gd name="T93" fmla="*/ 121 h 161"/>
                <a:gd name="T94" fmla="*/ 61 w 104"/>
                <a:gd name="T95" fmla="*/ 127 h 161"/>
                <a:gd name="T96" fmla="*/ 61 w 104"/>
                <a:gd name="T97" fmla="*/ 132 h 161"/>
                <a:gd name="T98" fmla="*/ 62 w 104"/>
                <a:gd name="T99" fmla="*/ 136 h 161"/>
                <a:gd name="T100" fmla="*/ 61 w 104"/>
                <a:gd name="T101" fmla="*/ 137 h 161"/>
                <a:gd name="T102" fmla="*/ 60 w 104"/>
                <a:gd name="T103" fmla="*/ 143 h 161"/>
                <a:gd name="T104" fmla="*/ 58 w 104"/>
                <a:gd name="T105" fmla="*/ 149 h 161"/>
                <a:gd name="T106" fmla="*/ 54 w 104"/>
                <a:gd name="T107" fmla="*/ 154 h 161"/>
                <a:gd name="T108" fmla="*/ 51 w 104"/>
                <a:gd name="T109" fmla="*/ 157 h 161"/>
                <a:gd name="T110" fmla="*/ 49 w 104"/>
                <a:gd name="T111" fmla="*/ 159 h 1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161"/>
                <a:gd name="T170" fmla="*/ 104 w 104"/>
                <a:gd name="T171" fmla="*/ 161 h 1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161">
                  <a:moveTo>
                    <a:pt x="77" y="160"/>
                  </a:moveTo>
                  <a:lnTo>
                    <a:pt x="66" y="160"/>
                  </a:lnTo>
                  <a:lnTo>
                    <a:pt x="56" y="159"/>
                  </a:lnTo>
                  <a:lnTo>
                    <a:pt x="49" y="157"/>
                  </a:lnTo>
                  <a:lnTo>
                    <a:pt x="42" y="156"/>
                  </a:lnTo>
                  <a:lnTo>
                    <a:pt x="37" y="154"/>
                  </a:lnTo>
                  <a:lnTo>
                    <a:pt x="33" y="151"/>
                  </a:lnTo>
                  <a:lnTo>
                    <a:pt x="30" y="148"/>
                  </a:lnTo>
                  <a:lnTo>
                    <a:pt x="27" y="147"/>
                  </a:lnTo>
                  <a:lnTo>
                    <a:pt x="26" y="145"/>
                  </a:lnTo>
                  <a:lnTo>
                    <a:pt x="25" y="143"/>
                  </a:lnTo>
                  <a:lnTo>
                    <a:pt x="25" y="142"/>
                  </a:lnTo>
                  <a:lnTo>
                    <a:pt x="18" y="137"/>
                  </a:lnTo>
                  <a:lnTo>
                    <a:pt x="14" y="130"/>
                  </a:lnTo>
                  <a:lnTo>
                    <a:pt x="10" y="124"/>
                  </a:lnTo>
                  <a:lnTo>
                    <a:pt x="7" y="118"/>
                  </a:lnTo>
                  <a:lnTo>
                    <a:pt x="5" y="112"/>
                  </a:lnTo>
                  <a:lnTo>
                    <a:pt x="3" y="105"/>
                  </a:lnTo>
                  <a:lnTo>
                    <a:pt x="1" y="100"/>
                  </a:lnTo>
                  <a:lnTo>
                    <a:pt x="1" y="94"/>
                  </a:lnTo>
                  <a:lnTo>
                    <a:pt x="1" y="91"/>
                  </a:lnTo>
                  <a:lnTo>
                    <a:pt x="0" y="87"/>
                  </a:lnTo>
                  <a:lnTo>
                    <a:pt x="0" y="85"/>
                  </a:lnTo>
                  <a:lnTo>
                    <a:pt x="1" y="74"/>
                  </a:lnTo>
                  <a:lnTo>
                    <a:pt x="1" y="63"/>
                  </a:lnTo>
                  <a:lnTo>
                    <a:pt x="3" y="55"/>
                  </a:lnTo>
                  <a:lnTo>
                    <a:pt x="5" y="47"/>
                  </a:lnTo>
                  <a:lnTo>
                    <a:pt x="7" y="40"/>
                  </a:lnTo>
                  <a:lnTo>
                    <a:pt x="10" y="35"/>
                  </a:lnTo>
                  <a:lnTo>
                    <a:pt x="12" y="31"/>
                  </a:lnTo>
                  <a:lnTo>
                    <a:pt x="14" y="27"/>
                  </a:lnTo>
                  <a:lnTo>
                    <a:pt x="16" y="24"/>
                  </a:lnTo>
                  <a:lnTo>
                    <a:pt x="18" y="23"/>
                  </a:lnTo>
                  <a:lnTo>
                    <a:pt x="19" y="22"/>
                  </a:lnTo>
                  <a:lnTo>
                    <a:pt x="25" y="18"/>
                  </a:lnTo>
                  <a:lnTo>
                    <a:pt x="31" y="13"/>
                  </a:lnTo>
                  <a:lnTo>
                    <a:pt x="36" y="11"/>
                  </a:lnTo>
                  <a:lnTo>
                    <a:pt x="41" y="8"/>
                  </a:lnTo>
                  <a:lnTo>
                    <a:pt x="47" y="6"/>
                  </a:lnTo>
                  <a:lnTo>
                    <a:pt x="51" y="4"/>
                  </a:lnTo>
                  <a:lnTo>
                    <a:pt x="55" y="3"/>
                  </a:lnTo>
                  <a:lnTo>
                    <a:pt x="60" y="2"/>
                  </a:lnTo>
                  <a:lnTo>
                    <a:pt x="62" y="1"/>
                  </a:lnTo>
                  <a:lnTo>
                    <a:pt x="65" y="1"/>
                  </a:lnTo>
                  <a:lnTo>
                    <a:pt x="67" y="0"/>
                  </a:lnTo>
                  <a:lnTo>
                    <a:pt x="72" y="1"/>
                  </a:lnTo>
                  <a:lnTo>
                    <a:pt x="77" y="3"/>
                  </a:lnTo>
                  <a:lnTo>
                    <a:pt x="81" y="5"/>
                  </a:lnTo>
                  <a:lnTo>
                    <a:pt x="86" y="8"/>
                  </a:lnTo>
                  <a:lnTo>
                    <a:pt x="90" y="11"/>
                  </a:lnTo>
                  <a:lnTo>
                    <a:pt x="93" y="14"/>
                  </a:lnTo>
                  <a:lnTo>
                    <a:pt x="96" y="18"/>
                  </a:lnTo>
                  <a:lnTo>
                    <a:pt x="99" y="21"/>
                  </a:lnTo>
                  <a:lnTo>
                    <a:pt x="101" y="23"/>
                  </a:lnTo>
                  <a:lnTo>
                    <a:pt x="103" y="25"/>
                  </a:lnTo>
                  <a:lnTo>
                    <a:pt x="103" y="27"/>
                  </a:lnTo>
                  <a:lnTo>
                    <a:pt x="103" y="33"/>
                  </a:lnTo>
                  <a:lnTo>
                    <a:pt x="102" y="38"/>
                  </a:lnTo>
                  <a:lnTo>
                    <a:pt x="101" y="42"/>
                  </a:lnTo>
                  <a:lnTo>
                    <a:pt x="99" y="45"/>
                  </a:lnTo>
                  <a:lnTo>
                    <a:pt x="96" y="48"/>
                  </a:lnTo>
                  <a:lnTo>
                    <a:pt x="94" y="50"/>
                  </a:lnTo>
                  <a:lnTo>
                    <a:pt x="91" y="51"/>
                  </a:lnTo>
                  <a:lnTo>
                    <a:pt x="89" y="52"/>
                  </a:lnTo>
                  <a:lnTo>
                    <a:pt x="87" y="53"/>
                  </a:lnTo>
                  <a:lnTo>
                    <a:pt x="86" y="54"/>
                  </a:lnTo>
                  <a:lnTo>
                    <a:pt x="85" y="54"/>
                  </a:lnTo>
                  <a:lnTo>
                    <a:pt x="84" y="54"/>
                  </a:lnTo>
                  <a:lnTo>
                    <a:pt x="80" y="56"/>
                  </a:lnTo>
                  <a:lnTo>
                    <a:pt x="77" y="58"/>
                  </a:lnTo>
                  <a:lnTo>
                    <a:pt x="74" y="60"/>
                  </a:lnTo>
                  <a:lnTo>
                    <a:pt x="72" y="63"/>
                  </a:lnTo>
                  <a:lnTo>
                    <a:pt x="70" y="66"/>
                  </a:lnTo>
                  <a:lnTo>
                    <a:pt x="70" y="68"/>
                  </a:lnTo>
                  <a:lnTo>
                    <a:pt x="69" y="71"/>
                  </a:lnTo>
                  <a:lnTo>
                    <a:pt x="69" y="74"/>
                  </a:lnTo>
                  <a:lnTo>
                    <a:pt x="69" y="76"/>
                  </a:lnTo>
                  <a:lnTo>
                    <a:pt x="69" y="78"/>
                  </a:lnTo>
                  <a:lnTo>
                    <a:pt x="69" y="79"/>
                  </a:lnTo>
                  <a:lnTo>
                    <a:pt x="70" y="83"/>
                  </a:lnTo>
                  <a:lnTo>
                    <a:pt x="70" y="85"/>
                  </a:lnTo>
                  <a:lnTo>
                    <a:pt x="72" y="89"/>
                  </a:lnTo>
                  <a:lnTo>
                    <a:pt x="73" y="92"/>
                  </a:lnTo>
                  <a:lnTo>
                    <a:pt x="75" y="94"/>
                  </a:lnTo>
                  <a:lnTo>
                    <a:pt x="76" y="96"/>
                  </a:lnTo>
                  <a:lnTo>
                    <a:pt x="77" y="99"/>
                  </a:lnTo>
                  <a:lnTo>
                    <a:pt x="78" y="101"/>
                  </a:lnTo>
                  <a:lnTo>
                    <a:pt x="79" y="103"/>
                  </a:lnTo>
                  <a:lnTo>
                    <a:pt x="80" y="103"/>
                  </a:lnTo>
                  <a:lnTo>
                    <a:pt x="80" y="104"/>
                  </a:lnTo>
                  <a:lnTo>
                    <a:pt x="86" y="109"/>
                  </a:lnTo>
                  <a:lnTo>
                    <a:pt x="89" y="113"/>
                  </a:lnTo>
                  <a:lnTo>
                    <a:pt x="92" y="117"/>
                  </a:lnTo>
                  <a:lnTo>
                    <a:pt x="95" y="121"/>
                  </a:lnTo>
                  <a:lnTo>
                    <a:pt x="97" y="124"/>
                  </a:lnTo>
                  <a:lnTo>
                    <a:pt x="99" y="127"/>
                  </a:lnTo>
                  <a:lnTo>
                    <a:pt x="99" y="130"/>
                  </a:lnTo>
                  <a:lnTo>
                    <a:pt x="100" y="132"/>
                  </a:lnTo>
                  <a:lnTo>
                    <a:pt x="100" y="134"/>
                  </a:lnTo>
                  <a:lnTo>
                    <a:pt x="101" y="136"/>
                  </a:lnTo>
                  <a:lnTo>
                    <a:pt x="101" y="137"/>
                  </a:lnTo>
                  <a:lnTo>
                    <a:pt x="100" y="137"/>
                  </a:lnTo>
                  <a:lnTo>
                    <a:pt x="99" y="140"/>
                  </a:lnTo>
                  <a:lnTo>
                    <a:pt x="98" y="143"/>
                  </a:lnTo>
                  <a:lnTo>
                    <a:pt x="96" y="147"/>
                  </a:lnTo>
                  <a:lnTo>
                    <a:pt x="93" y="149"/>
                  </a:lnTo>
                  <a:lnTo>
                    <a:pt x="90" y="152"/>
                  </a:lnTo>
                  <a:lnTo>
                    <a:pt x="88" y="154"/>
                  </a:lnTo>
                  <a:lnTo>
                    <a:pt x="86" y="156"/>
                  </a:lnTo>
                  <a:lnTo>
                    <a:pt x="83" y="157"/>
                  </a:lnTo>
                  <a:lnTo>
                    <a:pt x="80" y="158"/>
                  </a:lnTo>
                  <a:lnTo>
                    <a:pt x="79" y="159"/>
                  </a:lnTo>
                  <a:lnTo>
                    <a:pt x="77" y="160"/>
                  </a:lnTo>
                </a:path>
              </a:pathLst>
            </a:custGeom>
            <a:solidFill>
              <a:srgbClr val="006633"/>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50" name="Freeform 90"/>
            <p:cNvSpPr>
              <a:spLocks/>
            </p:cNvSpPr>
            <p:nvPr/>
          </p:nvSpPr>
          <p:spPr bwMode="auto">
            <a:xfrm>
              <a:off x="2729" y="1997"/>
              <a:ext cx="92" cy="161"/>
            </a:xfrm>
            <a:custGeom>
              <a:avLst/>
              <a:gdLst>
                <a:gd name="T0" fmla="*/ 40 w 104"/>
                <a:gd name="T1" fmla="*/ 160 h 161"/>
                <a:gd name="T2" fmla="*/ 30 w 104"/>
                <a:gd name="T3" fmla="*/ 157 h 161"/>
                <a:gd name="T4" fmla="*/ 23 w 104"/>
                <a:gd name="T5" fmla="*/ 154 h 161"/>
                <a:gd name="T6" fmla="*/ 19 w 104"/>
                <a:gd name="T7" fmla="*/ 148 h 161"/>
                <a:gd name="T8" fmla="*/ 16 w 104"/>
                <a:gd name="T9" fmla="*/ 145 h 161"/>
                <a:gd name="T10" fmla="*/ 15 w 104"/>
                <a:gd name="T11" fmla="*/ 142 h 161"/>
                <a:gd name="T12" fmla="*/ 9 w 104"/>
                <a:gd name="T13" fmla="*/ 130 h 161"/>
                <a:gd name="T14" fmla="*/ 4 w 104"/>
                <a:gd name="T15" fmla="*/ 118 h 161"/>
                <a:gd name="T16" fmla="*/ 3 w 104"/>
                <a:gd name="T17" fmla="*/ 105 h 161"/>
                <a:gd name="T18" fmla="*/ 1 w 104"/>
                <a:gd name="T19" fmla="*/ 94 h 161"/>
                <a:gd name="T20" fmla="*/ 0 w 104"/>
                <a:gd name="T21" fmla="*/ 87 h 161"/>
                <a:gd name="T22" fmla="*/ 1 w 104"/>
                <a:gd name="T23" fmla="*/ 74 h 161"/>
                <a:gd name="T24" fmla="*/ 3 w 104"/>
                <a:gd name="T25" fmla="*/ 55 h 161"/>
                <a:gd name="T26" fmla="*/ 4 w 104"/>
                <a:gd name="T27" fmla="*/ 40 h 161"/>
                <a:gd name="T28" fmla="*/ 8 w 104"/>
                <a:gd name="T29" fmla="*/ 31 h 161"/>
                <a:gd name="T30" fmla="*/ 10 w 104"/>
                <a:gd name="T31" fmla="*/ 24 h 161"/>
                <a:gd name="T32" fmla="*/ 12 w 104"/>
                <a:gd name="T33" fmla="*/ 22 h 161"/>
                <a:gd name="T34" fmla="*/ 19 w 104"/>
                <a:gd name="T35" fmla="*/ 13 h 161"/>
                <a:gd name="T36" fmla="*/ 25 w 104"/>
                <a:gd name="T37" fmla="*/ 8 h 161"/>
                <a:gd name="T38" fmla="*/ 31 w 104"/>
                <a:gd name="T39" fmla="*/ 4 h 161"/>
                <a:gd name="T40" fmla="*/ 37 w 104"/>
                <a:gd name="T41" fmla="*/ 2 h 161"/>
                <a:gd name="T42" fmla="*/ 40 w 104"/>
                <a:gd name="T43" fmla="*/ 1 h 161"/>
                <a:gd name="T44" fmla="*/ 44 w 104"/>
                <a:gd name="T45" fmla="*/ 1 h 161"/>
                <a:gd name="T46" fmla="*/ 50 w 104"/>
                <a:gd name="T47" fmla="*/ 5 h 161"/>
                <a:gd name="T48" fmla="*/ 56 w 104"/>
                <a:gd name="T49" fmla="*/ 11 h 161"/>
                <a:gd name="T50" fmla="*/ 58 w 104"/>
                <a:gd name="T51" fmla="*/ 18 h 161"/>
                <a:gd name="T52" fmla="*/ 62 w 104"/>
                <a:gd name="T53" fmla="*/ 23 h 161"/>
                <a:gd name="T54" fmla="*/ 64 w 104"/>
                <a:gd name="T55" fmla="*/ 27 h 161"/>
                <a:gd name="T56" fmla="*/ 63 w 104"/>
                <a:gd name="T57" fmla="*/ 38 h 161"/>
                <a:gd name="T58" fmla="*/ 61 w 104"/>
                <a:gd name="T59" fmla="*/ 45 h 161"/>
                <a:gd name="T60" fmla="*/ 58 w 104"/>
                <a:gd name="T61" fmla="*/ 50 h 161"/>
                <a:gd name="T62" fmla="*/ 55 w 104"/>
                <a:gd name="T63" fmla="*/ 52 h 161"/>
                <a:gd name="T64" fmla="*/ 52 w 104"/>
                <a:gd name="T65" fmla="*/ 54 h 161"/>
                <a:gd name="T66" fmla="*/ 51 w 104"/>
                <a:gd name="T67" fmla="*/ 54 h 161"/>
                <a:gd name="T68" fmla="*/ 47 w 104"/>
                <a:gd name="T69" fmla="*/ 58 h 161"/>
                <a:gd name="T70" fmla="*/ 44 w 104"/>
                <a:gd name="T71" fmla="*/ 63 h 161"/>
                <a:gd name="T72" fmla="*/ 43 w 104"/>
                <a:gd name="T73" fmla="*/ 68 h 161"/>
                <a:gd name="T74" fmla="*/ 42 w 104"/>
                <a:gd name="T75" fmla="*/ 74 h 161"/>
                <a:gd name="T76" fmla="*/ 42 w 104"/>
                <a:gd name="T77" fmla="*/ 78 h 161"/>
                <a:gd name="T78" fmla="*/ 43 w 104"/>
                <a:gd name="T79" fmla="*/ 83 h 161"/>
                <a:gd name="T80" fmla="*/ 44 w 104"/>
                <a:gd name="T81" fmla="*/ 89 h 161"/>
                <a:gd name="T82" fmla="*/ 45 w 104"/>
                <a:gd name="T83" fmla="*/ 94 h 161"/>
                <a:gd name="T84" fmla="*/ 47 w 104"/>
                <a:gd name="T85" fmla="*/ 99 h 161"/>
                <a:gd name="T86" fmla="*/ 49 w 104"/>
                <a:gd name="T87" fmla="*/ 103 h 161"/>
                <a:gd name="T88" fmla="*/ 50 w 104"/>
                <a:gd name="T89" fmla="*/ 104 h 161"/>
                <a:gd name="T90" fmla="*/ 55 w 104"/>
                <a:gd name="T91" fmla="*/ 113 h 161"/>
                <a:gd name="T92" fmla="*/ 58 w 104"/>
                <a:gd name="T93" fmla="*/ 121 h 161"/>
                <a:gd name="T94" fmla="*/ 61 w 104"/>
                <a:gd name="T95" fmla="*/ 127 h 161"/>
                <a:gd name="T96" fmla="*/ 61 w 104"/>
                <a:gd name="T97" fmla="*/ 132 h 161"/>
                <a:gd name="T98" fmla="*/ 62 w 104"/>
                <a:gd name="T99" fmla="*/ 136 h 161"/>
                <a:gd name="T100" fmla="*/ 61 w 104"/>
                <a:gd name="T101" fmla="*/ 137 h 161"/>
                <a:gd name="T102" fmla="*/ 60 w 104"/>
                <a:gd name="T103" fmla="*/ 143 h 161"/>
                <a:gd name="T104" fmla="*/ 58 w 104"/>
                <a:gd name="T105" fmla="*/ 149 h 161"/>
                <a:gd name="T106" fmla="*/ 54 w 104"/>
                <a:gd name="T107" fmla="*/ 154 h 161"/>
                <a:gd name="T108" fmla="*/ 51 w 104"/>
                <a:gd name="T109" fmla="*/ 157 h 161"/>
                <a:gd name="T110" fmla="*/ 49 w 104"/>
                <a:gd name="T111" fmla="*/ 159 h 16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161"/>
                <a:gd name="T170" fmla="*/ 104 w 104"/>
                <a:gd name="T171" fmla="*/ 161 h 16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161">
                  <a:moveTo>
                    <a:pt x="77" y="160"/>
                  </a:moveTo>
                  <a:lnTo>
                    <a:pt x="66" y="160"/>
                  </a:lnTo>
                  <a:lnTo>
                    <a:pt x="56" y="159"/>
                  </a:lnTo>
                  <a:lnTo>
                    <a:pt x="49" y="157"/>
                  </a:lnTo>
                  <a:lnTo>
                    <a:pt x="42" y="156"/>
                  </a:lnTo>
                  <a:lnTo>
                    <a:pt x="37" y="154"/>
                  </a:lnTo>
                  <a:lnTo>
                    <a:pt x="33" y="151"/>
                  </a:lnTo>
                  <a:lnTo>
                    <a:pt x="30" y="148"/>
                  </a:lnTo>
                  <a:lnTo>
                    <a:pt x="27" y="147"/>
                  </a:lnTo>
                  <a:lnTo>
                    <a:pt x="26" y="145"/>
                  </a:lnTo>
                  <a:lnTo>
                    <a:pt x="25" y="143"/>
                  </a:lnTo>
                  <a:lnTo>
                    <a:pt x="25" y="142"/>
                  </a:lnTo>
                  <a:lnTo>
                    <a:pt x="18" y="137"/>
                  </a:lnTo>
                  <a:lnTo>
                    <a:pt x="14" y="130"/>
                  </a:lnTo>
                  <a:lnTo>
                    <a:pt x="10" y="124"/>
                  </a:lnTo>
                  <a:lnTo>
                    <a:pt x="7" y="118"/>
                  </a:lnTo>
                  <a:lnTo>
                    <a:pt x="5" y="112"/>
                  </a:lnTo>
                  <a:lnTo>
                    <a:pt x="3" y="105"/>
                  </a:lnTo>
                  <a:lnTo>
                    <a:pt x="1" y="100"/>
                  </a:lnTo>
                  <a:lnTo>
                    <a:pt x="1" y="94"/>
                  </a:lnTo>
                  <a:lnTo>
                    <a:pt x="1" y="91"/>
                  </a:lnTo>
                  <a:lnTo>
                    <a:pt x="0" y="87"/>
                  </a:lnTo>
                  <a:lnTo>
                    <a:pt x="0" y="85"/>
                  </a:lnTo>
                  <a:lnTo>
                    <a:pt x="1" y="74"/>
                  </a:lnTo>
                  <a:lnTo>
                    <a:pt x="1" y="63"/>
                  </a:lnTo>
                  <a:lnTo>
                    <a:pt x="3" y="55"/>
                  </a:lnTo>
                  <a:lnTo>
                    <a:pt x="5" y="47"/>
                  </a:lnTo>
                  <a:lnTo>
                    <a:pt x="7" y="40"/>
                  </a:lnTo>
                  <a:lnTo>
                    <a:pt x="10" y="35"/>
                  </a:lnTo>
                  <a:lnTo>
                    <a:pt x="12" y="31"/>
                  </a:lnTo>
                  <a:lnTo>
                    <a:pt x="14" y="27"/>
                  </a:lnTo>
                  <a:lnTo>
                    <a:pt x="16" y="24"/>
                  </a:lnTo>
                  <a:lnTo>
                    <a:pt x="18" y="23"/>
                  </a:lnTo>
                  <a:lnTo>
                    <a:pt x="19" y="22"/>
                  </a:lnTo>
                  <a:lnTo>
                    <a:pt x="25" y="18"/>
                  </a:lnTo>
                  <a:lnTo>
                    <a:pt x="31" y="13"/>
                  </a:lnTo>
                  <a:lnTo>
                    <a:pt x="36" y="11"/>
                  </a:lnTo>
                  <a:lnTo>
                    <a:pt x="41" y="8"/>
                  </a:lnTo>
                  <a:lnTo>
                    <a:pt x="47" y="6"/>
                  </a:lnTo>
                  <a:lnTo>
                    <a:pt x="51" y="4"/>
                  </a:lnTo>
                  <a:lnTo>
                    <a:pt x="55" y="3"/>
                  </a:lnTo>
                  <a:lnTo>
                    <a:pt x="60" y="2"/>
                  </a:lnTo>
                  <a:lnTo>
                    <a:pt x="62" y="1"/>
                  </a:lnTo>
                  <a:lnTo>
                    <a:pt x="65" y="1"/>
                  </a:lnTo>
                  <a:lnTo>
                    <a:pt x="67" y="0"/>
                  </a:lnTo>
                  <a:lnTo>
                    <a:pt x="72" y="1"/>
                  </a:lnTo>
                  <a:lnTo>
                    <a:pt x="77" y="3"/>
                  </a:lnTo>
                  <a:lnTo>
                    <a:pt x="81" y="5"/>
                  </a:lnTo>
                  <a:lnTo>
                    <a:pt x="86" y="8"/>
                  </a:lnTo>
                  <a:lnTo>
                    <a:pt x="90" y="11"/>
                  </a:lnTo>
                  <a:lnTo>
                    <a:pt x="93" y="14"/>
                  </a:lnTo>
                  <a:lnTo>
                    <a:pt x="96" y="18"/>
                  </a:lnTo>
                  <a:lnTo>
                    <a:pt x="99" y="21"/>
                  </a:lnTo>
                  <a:lnTo>
                    <a:pt x="101" y="23"/>
                  </a:lnTo>
                  <a:lnTo>
                    <a:pt x="103" y="25"/>
                  </a:lnTo>
                  <a:lnTo>
                    <a:pt x="103" y="27"/>
                  </a:lnTo>
                  <a:lnTo>
                    <a:pt x="103" y="33"/>
                  </a:lnTo>
                  <a:lnTo>
                    <a:pt x="102" y="38"/>
                  </a:lnTo>
                  <a:lnTo>
                    <a:pt x="101" y="42"/>
                  </a:lnTo>
                  <a:lnTo>
                    <a:pt x="99" y="45"/>
                  </a:lnTo>
                  <a:lnTo>
                    <a:pt x="96" y="48"/>
                  </a:lnTo>
                  <a:lnTo>
                    <a:pt x="94" y="50"/>
                  </a:lnTo>
                  <a:lnTo>
                    <a:pt x="91" y="51"/>
                  </a:lnTo>
                  <a:lnTo>
                    <a:pt x="89" y="52"/>
                  </a:lnTo>
                  <a:lnTo>
                    <a:pt x="87" y="53"/>
                  </a:lnTo>
                  <a:lnTo>
                    <a:pt x="86" y="54"/>
                  </a:lnTo>
                  <a:lnTo>
                    <a:pt x="85" y="54"/>
                  </a:lnTo>
                  <a:lnTo>
                    <a:pt x="84" y="54"/>
                  </a:lnTo>
                  <a:lnTo>
                    <a:pt x="80" y="56"/>
                  </a:lnTo>
                  <a:lnTo>
                    <a:pt x="77" y="58"/>
                  </a:lnTo>
                  <a:lnTo>
                    <a:pt x="74" y="60"/>
                  </a:lnTo>
                  <a:lnTo>
                    <a:pt x="72" y="63"/>
                  </a:lnTo>
                  <a:lnTo>
                    <a:pt x="70" y="66"/>
                  </a:lnTo>
                  <a:lnTo>
                    <a:pt x="70" y="68"/>
                  </a:lnTo>
                  <a:lnTo>
                    <a:pt x="69" y="71"/>
                  </a:lnTo>
                  <a:lnTo>
                    <a:pt x="69" y="74"/>
                  </a:lnTo>
                  <a:lnTo>
                    <a:pt x="69" y="76"/>
                  </a:lnTo>
                  <a:lnTo>
                    <a:pt x="69" y="78"/>
                  </a:lnTo>
                  <a:lnTo>
                    <a:pt x="69" y="79"/>
                  </a:lnTo>
                  <a:lnTo>
                    <a:pt x="70" y="83"/>
                  </a:lnTo>
                  <a:lnTo>
                    <a:pt x="70" y="85"/>
                  </a:lnTo>
                  <a:lnTo>
                    <a:pt x="72" y="89"/>
                  </a:lnTo>
                  <a:lnTo>
                    <a:pt x="73" y="92"/>
                  </a:lnTo>
                  <a:lnTo>
                    <a:pt x="75" y="94"/>
                  </a:lnTo>
                  <a:lnTo>
                    <a:pt x="76" y="96"/>
                  </a:lnTo>
                  <a:lnTo>
                    <a:pt x="77" y="99"/>
                  </a:lnTo>
                  <a:lnTo>
                    <a:pt x="78" y="101"/>
                  </a:lnTo>
                  <a:lnTo>
                    <a:pt x="79" y="103"/>
                  </a:lnTo>
                  <a:lnTo>
                    <a:pt x="80" y="103"/>
                  </a:lnTo>
                  <a:lnTo>
                    <a:pt x="80" y="104"/>
                  </a:lnTo>
                  <a:lnTo>
                    <a:pt x="86" y="109"/>
                  </a:lnTo>
                  <a:lnTo>
                    <a:pt x="89" y="113"/>
                  </a:lnTo>
                  <a:lnTo>
                    <a:pt x="92" y="117"/>
                  </a:lnTo>
                  <a:lnTo>
                    <a:pt x="95" y="121"/>
                  </a:lnTo>
                  <a:lnTo>
                    <a:pt x="97" y="124"/>
                  </a:lnTo>
                  <a:lnTo>
                    <a:pt x="99" y="127"/>
                  </a:lnTo>
                  <a:lnTo>
                    <a:pt x="99" y="130"/>
                  </a:lnTo>
                  <a:lnTo>
                    <a:pt x="100" y="132"/>
                  </a:lnTo>
                  <a:lnTo>
                    <a:pt x="100" y="134"/>
                  </a:lnTo>
                  <a:lnTo>
                    <a:pt x="101" y="136"/>
                  </a:lnTo>
                  <a:lnTo>
                    <a:pt x="101" y="137"/>
                  </a:lnTo>
                  <a:lnTo>
                    <a:pt x="100" y="137"/>
                  </a:lnTo>
                  <a:lnTo>
                    <a:pt x="99" y="140"/>
                  </a:lnTo>
                  <a:lnTo>
                    <a:pt x="98" y="143"/>
                  </a:lnTo>
                  <a:lnTo>
                    <a:pt x="96" y="147"/>
                  </a:lnTo>
                  <a:lnTo>
                    <a:pt x="93" y="149"/>
                  </a:lnTo>
                  <a:lnTo>
                    <a:pt x="90" y="152"/>
                  </a:lnTo>
                  <a:lnTo>
                    <a:pt x="88" y="154"/>
                  </a:lnTo>
                  <a:lnTo>
                    <a:pt x="86" y="156"/>
                  </a:lnTo>
                  <a:lnTo>
                    <a:pt x="83" y="157"/>
                  </a:lnTo>
                  <a:lnTo>
                    <a:pt x="80" y="158"/>
                  </a:lnTo>
                  <a:lnTo>
                    <a:pt x="79" y="159"/>
                  </a:lnTo>
                  <a:lnTo>
                    <a:pt x="77" y="160"/>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051" name="Freeform 91"/>
            <p:cNvSpPr>
              <a:spLocks/>
            </p:cNvSpPr>
            <p:nvPr/>
          </p:nvSpPr>
          <p:spPr bwMode="auto">
            <a:xfrm>
              <a:off x="2729" y="2094"/>
              <a:ext cx="24" cy="59"/>
            </a:xfrm>
            <a:custGeom>
              <a:avLst/>
              <a:gdLst>
                <a:gd name="T0" fmla="*/ 16 w 27"/>
                <a:gd name="T1" fmla="*/ 56 h 59"/>
                <a:gd name="T2" fmla="*/ 16 w 27"/>
                <a:gd name="T3" fmla="*/ 55 h 59"/>
                <a:gd name="T4" fmla="*/ 12 w 27"/>
                <a:gd name="T5" fmla="*/ 49 h 59"/>
                <a:gd name="T6" fmla="*/ 10 w 27"/>
                <a:gd name="T7" fmla="*/ 43 h 59"/>
                <a:gd name="T8" fmla="*/ 6 w 27"/>
                <a:gd name="T9" fmla="*/ 36 h 59"/>
                <a:gd name="T10" fmla="*/ 4 w 27"/>
                <a:gd name="T11" fmla="*/ 30 h 59"/>
                <a:gd name="T12" fmla="*/ 4 w 27"/>
                <a:gd name="T13" fmla="*/ 24 h 59"/>
                <a:gd name="T14" fmla="*/ 3 w 27"/>
                <a:gd name="T15" fmla="*/ 18 h 59"/>
                <a:gd name="T16" fmla="*/ 2 w 27"/>
                <a:gd name="T17" fmla="*/ 13 h 59"/>
                <a:gd name="T18" fmla="*/ 1 w 27"/>
                <a:gd name="T19" fmla="*/ 7 h 59"/>
                <a:gd name="T20" fmla="*/ 1 w 27"/>
                <a:gd name="T21" fmla="*/ 3 h 59"/>
                <a:gd name="T22" fmla="*/ 1 w 27"/>
                <a:gd name="T23" fmla="*/ 0 h 59"/>
                <a:gd name="T24" fmla="*/ 0 w 27"/>
                <a:gd name="T25" fmla="*/ 0 h 59"/>
                <a:gd name="T26" fmla="*/ 0 w 27"/>
                <a:gd name="T27" fmla="*/ 3 h 59"/>
                <a:gd name="T28" fmla="*/ 1 w 27"/>
                <a:gd name="T29" fmla="*/ 7 h 59"/>
                <a:gd name="T30" fmla="*/ 1 w 27"/>
                <a:gd name="T31" fmla="*/ 13 h 59"/>
                <a:gd name="T32" fmla="*/ 3 w 27"/>
                <a:gd name="T33" fmla="*/ 18 h 59"/>
                <a:gd name="T34" fmla="*/ 4 w 27"/>
                <a:gd name="T35" fmla="*/ 24 h 59"/>
                <a:gd name="T36" fmla="*/ 4 w 27"/>
                <a:gd name="T37" fmla="*/ 30 h 59"/>
                <a:gd name="T38" fmla="*/ 6 w 27"/>
                <a:gd name="T39" fmla="*/ 38 h 59"/>
                <a:gd name="T40" fmla="*/ 9 w 27"/>
                <a:gd name="T41" fmla="*/ 44 h 59"/>
                <a:gd name="T42" fmla="*/ 12 w 27"/>
                <a:gd name="T43" fmla="*/ 50 h 59"/>
                <a:gd name="T44" fmla="*/ 16 w 27"/>
                <a:gd name="T45" fmla="*/ 55 h 59"/>
                <a:gd name="T46" fmla="*/ 16 w 27"/>
                <a:gd name="T47" fmla="*/ 58 h 59"/>
                <a:gd name="T48" fmla="*/ 16 w 27"/>
                <a:gd name="T49" fmla="*/ 56 h 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
                <a:gd name="T76" fmla="*/ 0 h 59"/>
                <a:gd name="T77" fmla="*/ 27 w 27"/>
                <a:gd name="T78" fmla="*/ 59 h 5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 h="59">
                  <a:moveTo>
                    <a:pt x="26" y="56"/>
                  </a:moveTo>
                  <a:lnTo>
                    <a:pt x="26" y="55"/>
                  </a:lnTo>
                  <a:lnTo>
                    <a:pt x="19" y="49"/>
                  </a:lnTo>
                  <a:lnTo>
                    <a:pt x="15" y="43"/>
                  </a:lnTo>
                  <a:lnTo>
                    <a:pt x="10" y="36"/>
                  </a:lnTo>
                  <a:lnTo>
                    <a:pt x="8" y="30"/>
                  </a:lnTo>
                  <a:lnTo>
                    <a:pt x="6" y="24"/>
                  </a:lnTo>
                  <a:lnTo>
                    <a:pt x="3" y="18"/>
                  </a:lnTo>
                  <a:lnTo>
                    <a:pt x="2" y="13"/>
                  </a:lnTo>
                  <a:lnTo>
                    <a:pt x="1" y="7"/>
                  </a:lnTo>
                  <a:lnTo>
                    <a:pt x="1" y="3"/>
                  </a:lnTo>
                  <a:lnTo>
                    <a:pt x="1" y="0"/>
                  </a:lnTo>
                  <a:lnTo>
                    <a:pt x="0" y="0"/>
                  </a:lnTo>
                  <a:lnTo>
                    <a:pt x="0" y="3"/>
                  </a:lnTo>
                  <a:lnTo>
                    <a:pt x="1" y="7"/>
                  </a:lnTo>
                  <a:lnTo>
                    <a:pt x="1" y="13"/>
                  </a:lnTo>
                  <a:lnTo>
                    <a:pt x="3" y="18"/>
                  </a:lnTo>
                  <a:lnTo>
                    <a:pt x="5" y="24"/>
                  </a:lnTo>
                  <a:lnTo>
                    <a:pt x="7" y="30"/>
                  </a:lnTo>
                  <a:lnTo>
                    <a:pt x="10" y="38"/>
                  </a:lnTo>
                  <a:lnTo>
                    <a:pt x="14" y="44"/>
                  </a:lnTo>
                  <a:lnTo>
                    <a:pt x="19" y="50"/>
                  </a:lnTo>
                  <a:lnTo>
                    <a:pt x="25" y="55"/>
                  </a:lnTo>
                  <a:lnTo>
                    <a:pt x="26" y="58"/>
                  </a:lnTo>
                  <a:lnTo>
                    <a:pt x="26" y="5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52" name="Freeform 92"/>
            <p:cNvSpPr>
              <a:spLocks/>
            </p:cNvSpPr>
            <p:nvPr/>
          </p:nvSpPr>
          <p:spPr bwMode="auto">
            <a:xfrm>
              <a:off x="2728" y="2091"/>
              <a:ext cx="15" cy="17"/>
            </a:xfrm>
            <a:custGeom>
              <a:avLst/>
              <a:gdLst>
                <a:gd name="T0" fmla="*/ 4 w 17"/>
                <a:gd name="T1" fmla="*/ 16 h 17"/>
                <a:gd name="T2" fmla="*/ 10 w 17"/>
                <a:gd name="T3" fmla="*/ 16 h 17"/>
                <a:gd name="T4" fmla="*/ 10 w 17"/>
                <a:gd name="T5" fmla="*/ 0 h 17"/>
                <a:gd name="T6" fmla="*/ 4 w 17"/>
                <a:gd name="T7" fmla="*/ 0 h 17"/>
                <a:gd name="T8" fmla="*/ 0 w 17"/>
                <a:gd name="T9" fmla="*/ 0 h 17"/>
                <a:gd name="T10" fmla="*/ 4 w 17"/>
                <a:gd name="T11" fmla="*/ 16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8" y="16"/>
                  </a:moveTo>
                  <a:lnTo>
                    <a:pt x="16" y="16"/>
                  </a:lnTo>
                  <a:lnTo>
                    <a:pt x="16" y="0"/>
                  </a:lnTo>
                  <a:lnTo>
                    <a:pt x="8" y="0"/>
                  </a:lnTo>
                  <a:lnTo>
                    <a:pt x="0" y="0"/>
                  </a:lnTo>
                  <a:lnTo>
                    <a:pt x="8"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53" name="Freeform 93"/>
            <p:cNvSpPr>
              <a:spLocks/>
            </p:cNvSpPr>
            <p:nvPr/>
          </p:nvSpPr>
          <p:spPr bwMode="auto">
            <a:xfrm>
              <a:off x="2728" y="1997"/>
              <a:ext cx="61" cy="96"/>
            </a:xfrm>
            <a:custGeom>
              <a:avLst/>
              <a:gdLst>
                <a:gd name="T0" fmla="*/ 1 w 69"/>
                <a:gd name="T1" fmla="*/ 84 h 96"/>
                <a:gd name="T2" fmla="*/ 1 w 69"/>
                <a:gd name="T3" fmla="*/ 73 h 96"/>
                <a:gd name="T4" fmla="*/ 2 w 69"/>
                <a:gd name="T5" fmla="*/ 63 h 96"/>
                <a:gd name="T6" fmla="*/ 4 w 69"/>
                <a:gd name="T7" fmla="*/ 55 h 96"/>
                <a:gd name="T8" fmla="*/ 4 w 69"/>
                <a:gd name="T9" fmla="*/ 47 h 96"/>
                <a:gd name="T10" fmla="*/ 4 w 69"/>
                <a:gd name="T11" fmla="*/ 40 h 96"/>
                <a:gd name="T12" fmla="*/ 6 w 69"/>
                <a:gd name="T13" fmla="*/ 35 h 96"/>
                <a:gd name="T14" fmla="*/ 8 w 69"/>
                <a:gd name="T15" fmla="*/ 31 h 96"/>
                <a:gd name="T16" fmla="*/ 10 w 69"/>
                <a:gd name="T17" fmla="*/ 28 h 96"/>
                <a:gd name="T18" fmla="*/ 11 w 69"/>
                <a:gd name="T19" fmla="*/ 25 h 96"/>
                <a:gd name="T20" fmla="*/ 12 w 69"/>
                <a:gd name="T21" fmla="*/ 22 h 96"/>
                <a:gd name="T22" fmla="*/ 16 w 69"/>
                <a:gd name="T23" fmla="*/ 18 h 96"/>
                <a:gd name="T24" fmla="*/ 20 w 69"/>
                <a:gd name="T25" fmla="*/ 13 h 96"/>
                <a:gd name="T26" fmla="*/ 22 w 69"/>
                <a:gd name="T27" fmla="*/ 12 h 96"/>
                <a:gd name="T28" fmla="*/ 26 w 69"/>
                <a:gd name="T29" fmla="*/ 9 h 96"/>
                <a:gd name="T30" fmla="*/ 29 w 69"/>
                <a:gd name="T31" fmla="*/ 6 h 96"/>
                <a:gd name="T32" fmla="*/ 32 w 69"/>
                <a:gd name="T33" fmla="*/ 5 h 96"/>
                <a:gd name="T34" fmla="*/ 34 w 69"/>
                <a:gd name="T35" fmla="*/ 4 h 96"/>
                <a:gd name="T36" fmla="*/ 37 w 69"/>
                <a:gd name="T37" fmla="*/ 3 h 96"/>
                <a:gd name="T38" fmla="*/ 39 w 69"/>
                <a:gd name="T39" fmla="*/ 2 h 96"/>
                <a:gd name="T40" fmla="*/ 40 w 69"/>
                <a:gd name="T41" fmla="*/ 1 h 96"/>
                <a:gd name="T42" fmla="*/ 42 w 69"/>
                <a:gd name="T43" fmla="*/ 1 h 96"/>
                <a:gd name="T44" fmla="*/ 42 w 69"/>
                <a:gd name="T45" fmla="*/ 0 h 96"/>
                <a:gd name="T46" fmla="*/ 41 w 69"/>
                <a:gd name="T47" fmla="*/ 0 h 96"/>
                <a:gd name="T48" fmla="*/ 40 w 69"/>
                <a:gd name="T49" fmla="*/ 1 h 96"/>
                <a:gd name="T50" fmla="*/ 39 w 69"/>
                <a:gd name="T51" fmla="*/ 1 h 96"/>
                <a:gd name="T52" fmla="*/ 37 w 69"/>
                <a:gd name="T53" fmla="*/ 2 h 96"/>
                <a:gd name="T54" fmla="*/ 34 w 69"/>
                <a:gd name="T55" fmla="*/ 3 h 96"/>
                <a:gd name="T56" fmla="*/ 32 w 69"/>
                <a:gd name="T57" fmla="*/ 4 h 96"/>
                <a:gd name="T58" fmla="*/ 29 w 69"/>
                <a:gd name="T59" fmla="*/ 6 h 96"/>
                <a:gd name="T60" fmla="*/ 26 w 69"/>
                <a:gd name="T61" fmla="*/ 8 h 96"/>
                <a:gd name="T62" fmla="*/ 22 w 69"/>
                <a:gd name="T63" fmla="*/ 11 h 96"/>
                <a:gd name="T64" fmla="*/ 18 w 69"/>
                <a:gd name="T65" fmla="*/ 15 h 96"/>
                <a:gd name="T66" fmla="*/ 15 w 69"/>
                <a:gd name="T67" fmla="*/ 18 h 96"/>
                <a:gd name="T68" fmla="*/ 12 w 69"/>
                <a:gd name="T69" fmla="*/ 22 h 96"/>
                <a:gd name="T70" fmla="*/ 10 w 69"/>
                <a:gd name="T71" fmla="*/ 24 h 96"/>
                <a:gd name="T72" fmla="*/ 9 w 69"/>
                <a:gd name="T73" fmla="*/ 27 h 96"/>
                <a:gd name="T74" fmla="*/ 8 w 69"/>
                <a:gd name="T75" fmla="*/ 31 h 96"/>
                <a:gd name="T76" fmla="*/ 6 w 69"/>
                <a:gd name="T77" fmla="*/ 34 h 96"/>
                <a:gd name="T78" fmla="*/ 4 w 69"/>
                <a:gd name="T79" fmla="*/ 40 h 96"/>
                <a:gd name="T80" fmla="*/ 4 w 69"/>
                <a:gd name="T81" fmla="*/ 47 h 96"/>
                <a:gd name="T82" fmla="*/ 3 w 69"/>
                <a:gd name="T83" fmla="*/ 55 h 96"/>
                <a:gd name="T84" fmla="*/ 2 w 69"/>
                <a:gd name="T85" fmla="*/ 63 h 96"/>
                <a:gd name="T86" fmla="*/ 1 w 69"/>
                <a:gd name="T87" fmla="*/ 73 h 96"/>
                <a:gd name="T88" fmla="*/ 0 w 69"/>
                <a:gd name="T89" fmla="*/ 95 h 96"/>
                <a:gd name="T90" fmla="*/ 0 w 69"/>
                <a:gd name="T91" fmla="*/ 84 h 96"/>
                <a:gd name="T92" fmla="*/ 1 w 69"/>
                <a:gd name="T93" fmla="*/ 84 h 9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96"/>
                <a:gd name="T143" fmla="*/ 69 w 69"/>
                <a:gd name="T144" fmla="*/ 96 h 9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96">
                  <a:moveTo>
                    <a:pt x="1" y="84"/>
                  </a:moveTo>
                  <a:lnTo>
                    <a:pt x="1" y="73"/>
                  </a:lnTo>
                  <a:lnTo>
                    <a:pt x="2" y="63"/>
                  </a:lnTo>
                  <a:lnTo>
                    <a:pt x="4" y="55"/>
                  </a:lnTo>
                  <a:lnTo>
                    <a:pt x="5" y="47"/>
                  </a:lnTo>
                  <a:lnTo>
                    <a:pt x="8" y="40"/>
                  </a:lnTo>
                  <a:lnTo>
                    <a:pt x="10" y="35"/>
                  </a:lnTo>
                  <a:lnTo>
                    <a:pt x="13" y="31"/>
                  </a:lnTo>
                  <a:lnTo>
                    <a:pt x="16" y="28"/>
                  </a:lnTo>
                  <a:lnTo>
                    <a:pt x="18" y="25"/>
                  </a:lnTo>
                  <a:lnTo>
                    <a:pt x="20" y="22"/>
                  </a:lnTo>
                  <a:lnTo>
                    <a:pt x="26" y="18"/>
                  </a:lnTo>
                  <a:lnTo>
                    <a:pt x="33" y="13"/>
                  </a:lnTo>
                  <a:lnTo>
                    <a:pt x="36" y="12"/>
                  </a:lnTo>
                  <a:lnTo>
                    <a:pt x="42" y="9"/>
                  </a:lnTo>
                  <a:lnTo>
                    <a:pt x="47" y="6"/>
                  </a:lnTo>
                  <a:lnTo>
                    <a:pt x="52" y="5"/>
                  </a:lnTo>
                  <a:lnTo>
                    <a:pt x="56" y="4"/>
                  </a:lnTo>
                  <a:lnTo>
                    <a:pt x="60" y="3"/>
                  </a:lnTo>
                  <a:lnTo>
                    <a:pt x="64" y="2"/>
                  </a:lnTo>
                  <a:lnTo>
                    <a:pt x="66" y="1"/>
                  </a:lnTo>
                  <a:lnTo>
                    <a:pt x="68" y="1"/>
                  </a:lnTo>
                  <a:lnTo>
                    <a:pt x="68" y="0"/>
                  </a:lnTo>
                  <a:lnTo>
                    <a:pt x="67" y="0"/>
                  </a:lnTo>
                  <a:lnTo>
                    <a:pt x="66" y="1"/>
                  </a:lnTo>
                  <a:lnTo>
                    <a:pt x="64" y="1"/>
                  </a:lnTo>
                  <a:lnTo>
                    <a:pt x="60" y="2"/>
                  </a:lnTo>
                  <a:lnTo>
                    <a:pt x="56" y="3"/>
                  </a:lnTo>
                  <a:lnTo>
                    <a:pt x="52" y="4"/>
                  </a:lnTo>
                  <a:lnTo>
                    <a:pt x="47" y="6"/>
                  </a:lnTo>
                  <a:lnTo>
                    <a:pt x="42" y="8"/>
                  </a:lnTo>
                  <a:lnTo>
                    <a:pt x="36" y="11"/>
                  </a:lnTo>
                  <a:lnTo>
                    <a:pt x="29" y="15"/>
                  </a:lnTo>
                  <a:lnTo>
                    <a:pt x="25" y="18"/>
                  </a:lnTo>
                  <a:lnTo>
                    <a:pt x="20" y="22"/>
                  </a:lnTo>
                  <a:lnTo>
                    <a:pt x="17" y="24"/>
                  </a:lnTo>
                  <a:lnTo>
                    <a:pt x="15" y="27"/>
                  </a:lnTo>
                  <a:lnTo>
                    <a:pt x="12" y="31"/>
                  </a:lnTo>
                  <a:lnTo>
                    <a:pt x="10" y="34"/>
                  </a:lnTo>
                  <a:lnTo>
                    <a:pt x="8" y="40"/>
                  </a:lnTo>
                  <a:lnTo>
                    <a:pt x="5" y="47"/>
                  </a:lnTo>
                  <a:lnTo>
                    <a:pt x="3" y="55"/>
                  </a:lnTo>
                  <a:lnTo>
                    <a:pt x="2" y="63"/>
                  </a:lnTo>
                  <a:lnTo>
                    <a:pt x="1" y="73"/>
                  </a:lnTo>
                  <a:lnTo>
                    <a:pt x="0" y="95"/>
                  </a:lnTo>
                  <a:lnTo>
                    <a:pt x="0" y="84"/>
                  </a:lnTo>
                  <a:lnTo>
                    <a:pt x="1" y="8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54" name="Freeform 94"/>
            <p:cNvSpPr>
              <a:spLocks/>
            </p:cNvSpPr>
            <p:nvPr/>
          </p:nvSpPr>
          <p:spPr bwMode="auto">
            <a:xfrm>
              <a:off x="2794" y="1997"/>
              <a:ext cx="34" cy="28"/>
            </a:xfrm>
            <a:custGeom>
              <a:avLst/>
              <a:gdLst>
                <a:gd name="T0" fmla="*/ 1 w 38"/>
                <a:gd name="T1" fmla="*/ 1 h 28"/>
                <a:gd name="T2" fmla="*/ 4 w 38"/>
                <a:gd name="T3" fmla="*/ 2 h 28"/>
                <a:gd name="T4" fmla="*/ 6 w 38"/>
                <a:gd name="T5" fmla="*/ 4 h 28"/>
                <a:gd name="T6" fmla="*/ 8 w 38"/>
                <a:gd name="T7" fmla="*/ 5 h 28"/>
                <a:gd name="T8" fmla="*/ 12 w 38"/>
                <a:gd name="T9" fmla="*/ 8 h 28"/>
                <a:gd name="T10" fmla="*/ 14 w 38"/>
                <a:gd name="T11" fmla="*/ 12 h 28"/>
                <a:gd name="T12" fmla="*/ 17 w 38"/>
                <a:gd name="T13" fmla="*/ 14 h 28"/>
                <a:gd name="T14" fmla="*/ 19 w 38"/>
                <a:gd name="T15" fmla="*/ 18 h 28"/>
                <a:gd name="T16" fmla="*/ 21 w 38"/>
                <a:gd name="T17" fmla="*/ 21 h 28"/>
                <a:gd name="T18" fmla="*/ 21 w 38"/>
                <a:gd name="T19" fmla="*/ 23 h 28"/>
                <a:gd name="T20" fmla="*/ 22 w 38"/>
                <a:gd name="T21" fmla="*/ 26 h 28"/>
                <a:gd name="T22" fmla="*/ 23 w 38"/>
                <a:gd name="T23" fmla="*/ 27 h 28"/>
                <a:gd name="T24" fmla="*/ 24 w 38"/>
                <a:gd name="T25" fmla="*/ 27 h 28"/>
                <a:gd name="T26" fmla="*/ 23 w 38"/>
                <a:gd name="T27" fmla="*/ 25 h 28"/>
                <a:gd name="T28" fmla="*/ 22 w 38"/>
                <a:gd name="T29" fmla="*/ 23 h 28"/>
                <a:gd name="T30" fmla="*/ 21 w 38"/>
                <a:gd name="T31" fmla="*/ 21 h 28"/>
                <a:gd name="T32" fmla="*/ 19 w 38"/>
                <a:gd name="T33" fmla="*/ 17 h 28"/>
                <a:gd name="T34" fmla="*/ 17 w 38"/>
                <a:gd name="T35" fmla="*/ 14 h 28"/>
                <a:gd name="T36" fmla="*/ 15 w 38"/>
                <a:gd name="T37" fmla="*/ 11 h 28"/>
                <a:gd name="T38" fmla="*/ 12 w 38"/>
                <a:gd name="T39" fmla="*/ 8 h 28"/>
                <a:gd name="T40" fmla="*/ 11 w 38"/>
                <a:gd name="T41" fmla="*/ 6 h 28"/>
                <a:gd name="T42" fmla="*/ 6 w 38"/>
                <a:gd name="T43" fmla="*/ 3 h 28"/>
                <a:gd name="T44" fmla="*/ 4 w 38"/>
                <a:gd name="T45" fmla="*/ 1 h 28"/>
                <a:gd name="T46" fmla="*/ 0 w 38"/>
                <a:gd name="T47" fmla="*/ 0 h 28"/>
                <a:gd name="T48" fmla="*/ 1 w 38"/>
                <a:gd name="T49" fmla="*/ 1 h 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28"/>
                <a:gd name="T77" fmla="*/ 38 w 38"/>
                <a:gd name="T78" fmla="*/ 28 h 2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28">
                  <a:moveTo>
                    <a:pt x="1" y="1"/>
                  </a:moveTo>
                  <a:lnTo>
                    <a:pt x="6" y="2"/>
                  </a:lnTo>
                  <a:lnTo>
                    <a:pt x="10" y="4"/>
                  </a:lnTo>
                  <a:lnTo>
                    <a:pt x="12" y="5"/>
                  </a:lnTo>
                  <a:lnTo>
                    <a:pt x="19" y="8"/>
                  </a:lnTo>
                  <a:lnTo>
                    <a:pt x="22" y="12"/>
                  </a:lnTo>
                  <a:lnTo>
                    <a:pt x="26" y="14"/>
                  </a:lnTo>
                  <a:lnTo>
                    <a:pt x="29" y="18"/>
                  </a:lnTo>
                  <a:lnTo>
                    <a:pt x="32" y="21"/>
                  </a:lnTo>
                  <a:lnTo>
                    <a:pt x="34" y="23"/>
                  </a:lnTo>
                  <a:lnTo>
                    <a:pt x="35" y="26"/>
                  </a:lnTo>
                  <a:lnTo>
                    <a:pt x="36" y="27"/>
                  </a:lnTo>
                  <a:lnTo>
                    <a:pt x="37" y="27"/>
                  </a:lnTo>
                  <a:lnTo>
                    <a:pt x="36" y="25"/>
                  </a:lnTo>
                  <a:lnTo>
                    <a:pt x="35" y="23"/>
                  </a:lnTo>
                  <a:lnTo>
                    <a:pt x="32" y="21"/>
                  </a:lnTo>
                  <a:lnTo>
                    <a:pt x="30" y="17"/>
                  </a:lnTo>
                  <a:lnTo>
                    <a:pt x="26" y="14"/>
                  </a:lnTo>
                  <a:lnTo>
                    <a:pt x="23" y="11"/>
                  </a:lnTo>
                  <a:lnTo>
                    <a:pt x="19" y="8"/>
                  </a:lnTo>
                  <a:lnTo>
                    <a:pt x="17" y="6"/>
                  </a:lnTo>
                  <a:lnTo>
                    <a:pt x="10" y="3"/>
                  </a:lnTo>
                  <a:lnTo>
                    <a:pt x="6" y="1"/>
                  </a:lnTo>
                  <a:lnTo>
                    <a:pt x="0" y="0"/>
                  </a:lnTo>
                  <a:lnTo>
                    <a:pt x="1"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55" name="Freeform 95"/>
            <p:cNvSpPr>
              <a:spLocks/>
            </p:cNvSpPr>
            <p:nvPr/>
          </p:nvSpPr>
          <p:spPr bwMode="auto">
            <a:xfrm>
              <a:off x="2813" y="2020"/>
              <a:ext cx="17" cy="34"/>
            </a:xfrm>
            <a:custGeom>
              <a:avLst/>
              <a:gdLst>
                <a:gd name="T0" fmla="*/ 12 w 19"/>
                <a:gd name="T1" fmla="*/ 6 h 34"/>
                <a:gd name="T2" fmla="*/ 11 w 19"/>
                <a:gd name="T3" fmla="*/ 6 h 34"/>
                <a:gd name="T4" fmla="*/ 11 w 19"/>
                <a:gd name="T5" fmla="*/ 13 h 34"/>
                <a:gd name="T6" fmla="*/ 11 w 19"/>
                <a:gd name="T7" fmla="*/ 17 h 34"/>
                <a:gd name="T8" fmla="*/ 10 w 19"/>
                <a:gd name="T9" fmla="*/ 20 h 34"/>
                <a:gd name="T10" fmla="*/ 8 w 19"/>
                <a:gd name="T11" fmla="*/ 24 h 34"/>
                <a:gd name="T12" fmla="*/ 6 w 19"/>
                <a:gd name="T13" fmla="*/ 27 h 34"/>
                <a:gd name="T14" fmla="*/ 4 w 19"/>
                <a:gd name="T15" fmla="*/ 30 h 34"/>
                <a:gd name="T16" fmla="*/ 4 w 19"/>
                <a:gd name="T17" fmla="*/ 30 h 34"/>
                <a:gd name="T18" fmla="*/ 1 w 19"/>
                <a:gd name="T19" fmla="*/ 32 h 34"/>
                <a:gd name="T20" fmla="*/ 0 w 19"/>
                <a:gd name="T21" fmla="*/ 32 h 34"/>
                <a:gd name="T22" fmla="*/ 0 w 19"/>
                <a:gd name="T23" fmla="*/ 33 h 34"/>
                <a:gd name="T24" fmla="*/ 1 w 19"/>
                <a:gd name="T25" fmla="*/ 32 h 34"/>
                <a:gd name="T26" fmla="*/ 4 w 19"/>
                <a:gd name="T27" fmla="*/ 30 h 34"/>
                <a:gd name="T28" fmla="*/ 5 w 19"/>
                <a:gd name="T29" fmla="*/ 29 h 34"/>
                <a:gd name="T30" fmla="*/ 7 w 19"/>
                <a:gd name="T31" fmla="*/ 27 h 34"/>
                <a:gd name="T32" fmla="*/ 9 w 19"/>
                <a:gd name="T33" fmla="*/ 24 h 34"/>
                <a:gd name="T34" fmla="*/ 10 w 19"/>
                <a:gd name="T35" fmla="*/ 21 h 34"/>
                <a:gd name="T36" fmla="*/ 11 w 19"/>
                <a:gd name="T37" fmla="*/ 17 h 34"/>
                <a:gd name="T38" fmla="*/ 12 w 19"/>
                <a:gd name="T39" fmla="*/ 13 h 34"/>
                <a:gd name="T40" fmla="*/ 12 w 19"/>
                <a:gd name="T41" fmla="*/ 0 h 34"/>
                <a:gd name="T42" fmla="*/ 12 w 19"/>
                <a:gd name="T43" fmla="*/ 6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
                <a:gd name="T67" fmla="*/ 0 h 34"/>
                <a:gd name="T68" fmla="*/ 19 w 19"/>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 h="34">
                  <a:moveTo>
                    <a:pt x="18" y="6"/>
                  </a:moveTo>
                  <a:lnTo>
                    <a:pt x="17" y="6"/>
                  </a:lnTo>
                  <a:lnTo>
                    <a:pt x="17" y="13"/>
                  </a:lnTo>
                  <a:lnTo>
                    <a:pt x="16" y="17"/>
                  </a:lnTo>
                  <a:lnTo>
                    <a:pt x="15" y="20"/>
                  </a:lnTo>
                  <a:lnTo>
                    <a:pt x="12" y="24"/>
                  </a:lnTo>
                  <a:lnTo>
                    <a:pt x="10" y="27"/>
                  </a:lnTo>
                  <a:lnTo>
                    <a:pt x="7" y="30"/>
                  </a:lnTo>
                  <a:lnTo>
                    <a:pt x="5" y="30"/>
                  </a:lnTo>
                  <a:lnTo>
                    <a:pt x="1" y="32"/>
                  </a:lnTo>
                  <a:lnTo>
                    <a:pt x="0" y="32"/>
                  </a:lnTo>
                  <a:lnTo>
                    <a:pt x="0" y="33"/>
                  </a:lnTo>
                  <a:lnTo>
                    <a:pt x="1" y="32"/>
                  </a:lnTo>
                  <a:lnTo>
                    <a:pt x="5" y="30"/>
                  </a:lnTo>
                  <a:lnTo>
                    <a:pt x="9" y="29"/>
                  </a:lnTo>
                  <a:lnTo>
                    <a:pt x="11" y="27"/>
                  </a:lnTo>
                  <a:lnTo>
                    <a:pt x="13" y="24"/>
                  </a:lnTo>
                  <a:lnTo>
                    <a:pt x="15" y="21"/>
                  </a:lnTo>
                  <a:lnTo>
                    <a:pt x="17" y="17"/>
                  </a:lnTo>
                  <a:lnTo>
                    <a:pt x="18" y="13"/>
                  </a:lnTo>
                  <a:lnTo>
                    <a:pt x="18" y="0"/>
                  </a:lnTo>
                  <a:lnTo>
                    <a:pt x="18" y="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56" name="Freeform 96"/>
            <p:cNvSpPr>
              <a:spLocks/>
            </p:cNvSpPr>
            <p:nvPr/>
          </p:nvSpPr>
          <p:spPr bwMode="auto">
            <a:xfrm>
              <a:off x="2796" y="2056"/>
              <a:ext cx="15" cy="22"/>
            </a:xfrm>
            <a:custGeom>
              <a:avLst/>
              <a:gdLst>
                <a:gd name="T0" fmla="*/ 10 w 17"/>
                <a:gd name="T1" fmla="*/ 1 h 22"/>
                <a:gd name="T2" fmla="*/ 10 w 17"/>
                <a:gd name="T3" fmla="*/ 0 h 22"/>
                <a:gd name="T4" fmla="*/ 6 w 17"/>
                <a:gd name="T5" fmla="*/ 3 h 22"/>
                <a:gd name="T6" fmla="*/ 4 w 17"/>
                <a:gd name="T7" fmla="*/ 5 h 22"/>
                <a:gd name="T8" fmla="*/ 4 w 17"/>
                <a:gd name="T9" fmla="*/ 7 h 22"/>
                <a:gd name="T10" fmla="*/ 3 w 17"/>
                <a:gd name="T11" fmla="*/ 9 h 22"/>
                <a:gd name="T12" fmla="*/ 2 w 17"/>
                <a:gd name="T13" fmla="*/ 13 h 22"/>
                <a:gd name="T14" fmla="*/ 1 w 17"/>
                <a:gd name="T15" fmla="*/ 16 h 22"/>
                <a:gd name="T16" fmla="*/ 1 w 17"/>
                <a:gd name="T17" fmla="*/ 18 h 22"/>
                <a:gd name="T18" fmla="*/ 0 w 17"/>
                <a:gd name="T19" fmla="*/ 21 h 22"/>
                <a:gd name="T20" fmla="*/ 1 w 17"/>
                <a:gd name="T21" fmla="*/ 21 h 22"/>
                <a:gd name="T22" fmla="*/ 1 w 17"/>
                <a:gd name="T23" fmla="*/ 18 h 22"/>
                <a:gd name="T24" fmla="*/ 2 w 17"/>
                <a:gd name="T25" fmla="*/ 16 h 22"/>
                <a:gd name="T26" fmla="*/ 3 w 17"/>
                <a:gd name="T27" fmla="*/ 13 h 22"/>
                <a:gd name="T28" fmla="*/ 3 w 17"/>
                <a:gd name="T29" fmla="*/ 10 h 22"/>
                <a:gd name="T30" fmla="*/ 4 w 17"/>
                <a:gd name="T31" fmla="*/ 7 h 22"/>
                <a:gd name="T32" fmla="*/ 4 w 17"/>
                <a:gd name="T33" fmla="*/ 5 h 22"/>
                <a:gd name="T34" fmla="*/ 8 w 17"/>
                <a:gd name="T35" fmla="*/ 3 h 22"/>
                <a:gd name="T36" fmla="*/ 9 w 17"/>
                <a:gd name="T37" fmla="*/ 2 h 22"/>
                <a:gd name="T38" fmla="*/ 9 w 17"/>
                <a:gd name="T39" fmla="*/ 2 h 22"/>
                <a:gd name="T40" fmla="*/ 10 w 17"/>
                <a:gd name="T41" fmla="*/ 1 h 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2"/>
                <a:gd name="T65" fmla="*/ 17 w 17"/>
                <a:gd name="T66" fmla="*/ 22 h 2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2">
                  <a:moveTo>
                    <a:pt x="16" y="1"/>
                  </a:moveTo>
                  <a:lnTo>
                    <a:pt x="16" y="0"/>
                  </a:lnTo>
                  <a:lnTo>
                    <a:pt x="10" y="3"/>
                  </a:lnTo>
                  <a:lnTo>
                    <a:pt x="8" y="5"/>
                  </a:lnTo>
                  <a:lnTo>
                    <a:pt x="5" y="7"/>
                  </a:lnTo>
                  <a:lnTo>
                    <a:pt x="3" y="9"/>
                  </a:lnTo>
                  <a:lnTo>
                    <a:pt x="2" y="13"/>
                  </a:lnTo>
                  <a:lnTo>
                    <a:pt x="1" y="16"/>
                  </a:lnTo>
                  <a:lnTo>
                    <a:pt x="1" y="18"/>
                  </a:lnTo>
                  <a:lnTo>
                    <a:pt x="0" y="21"/>
                  </a:lnTo>
                  <a:lnTo>
                    <a:pt x="1" y="21"/>
                  </a:lnTo>
                  <a:lnTo>
                    <a:pt x="1" y="18"/>
                  </a:lnTo>
                  <a:lnTo>
                    <a:pt x="2" y="16"/>
                  </a:lnTo>
                  <a:lnTo>
                    <a:pt x="3" y="13"/>
                  </a:lnTo>
                  <a:lnTo>
                    <a:pt x="3" y="10"/>
                  </a:lnTo>
                  <a:lnTo>
                    <a:pt x="6" y="7"/>
                  </a:lnTo>
                  <a:lnTo>
                    <a:pt x="8" y="5"/>
                  </a:lnTo>
                  <a:lnTo>
                    <a:pt x="12" y="3"/>
                  </a:lnTo>
                  <a:lnTo>
                    <a:pt x="14" y="2"/>
                  </a:lnTo>
                  <a:lnTo>
                    <a:pt x="15" y="2"/>
                  </a:lnTo>
                  <a:lnTo>
                    <a:pt x="16"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57" name="Freeform 97"/>
            <p:cNvSpPr>
              <a:spLocks/>
            </p:cNvSpPr>
            <p:nvPr/>
          </p:nvSpPr>
          <p:spPr bwMode="auto">
            <a:xfrm>
              <a:off x="2796" y="2079"/>
              <a:ext cx="15" cy="28"/>
            </a:xfrm>
            <a:custGeom>
              <a:avLst/>
              <a:gdLst>
                <a:gd name="T0" fmla="*/ 0 w 17"/>
                <a:gd name="T1" fmla="*/ 0 h 28"/>
                <a:gd name="T2" fmla="*/ 0 w 17"/>
                <a:gd name="T3" fmla="*/ 3 h 28"/>
                <a:gd name="T4" fmla="*/ 0 w 17"/>
                <a:gd name="T5" fmla="*/ 5 h 28"/>
                <a:gd name="T6" fmla="*/ 1 w 17"/>
                <a:gd name="T7" fmla="*/ 8 h 28"/>
                <a:gd name="T8" fmla="*/ 3 w 17"/>
                <a:gd name="T9" fmla="*/ 12 h 28"/>
                <a:gd name="T10" fmla="*/ 4 w 17"/>
                <a:gd name="T11" fmla="*/ 14 h 28"/>
                <a:gd name="T12" fmla="*/ 4 w 17"/>
                <a:gd name="T13" fmla="*/ 17 h 28"/>
                <a:gd name="T14" fmla="*/ 5 w 17"/>
                <a:gd name="T15" fmla="*/ 20 h 28"/>
                <a:gd name="T16" fmla="*/ 8 w 17"/>
                <a:gd name="T17" fmla="*/ 23 h 28"/>
                <a:gd name="T18" fmla="*/ 9 w 17"/>
                <a:gd name="T19" fmla="*/ 25 h 28"/>
                <a:gd name="T20" fmla="*/ 10 w 17"/>
                <a:gd name="T21" fmla="*/ 27 h 28"/>
                <a:gd name="T22" fmla="*/ 10 w 17"/>
                <a:gd name="T23" fmla="*/ 26 h 28"/>
                <a:gd name="T24" fmla="*/ 9 w 17"/>
                <a:gd name="T25" fmla="*/ 24 h 28"/>
                <a:gd name="T26" fmla="*/ 8 w 17"/>
                <a:gd name="T27" fmla="*/ 23 h 28"/>
                <a:gd name="T28" fmla="*/ 7 w 17"/>
                <a:gd name="T29" fmla="*/ 20 h 28"/>
                <a:gd name="T30" fmla="*/ 4 w 17"/>
                <a:gd name="T31" fmla="*/ 17 h 28"/>
                <a:gd name="T32" fmla="*/ 4 w 17"/>
                <a:gd name="T33" fmla="*/ 14 h 28"/>
                <a:gd name="T34" fmla="*/ 4 w 17"/>
                <a:gd name="T35" fmla="*/ 12 h 28"/>
                <a:gd name="T36" fmla="*/ 3 w 17"/>
                <a:gd name="T37" fmla="*/ 8 h 28"/>
                <a:gd name="T38" fmla="*/ 1 w 17"/>
                <a:gd name="T39" fmla="*/ 6 h 28"/>
                <a:gd name="T40" fmla="*/ 1 w 17"/>
                <a:gd name="T41" fmla="*/ 0 h 28"/>
                <a:gd name="T42" fmla="*/ 0 w 17"/>
                <a:gd name="T43" fmla="*/ 0 h 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
                <a:gd name="T67" fmla="*/ 0 h 28"/>
                <a:gd name="T68" fmla="*/ 17 w 17"/>
                <a:gd name="T69" fmla="*/ 28 h 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 h="28">
                  <a:moveTo>
                    <a:pt x="0" y="0"/>
                  </a:moveTo>
                  <a:lnTo>
                    <a:pt x="0" y="3"/>
                  </a:lnTo>
                  <a:lnTo>
                    <a:pt x="0" y="5"/>
                  </a:lnTo>
                  <a:lnTo>
                    <a:pt x="1" y="8"/>
                  </a:lnTo>
                  <a:lnTo>
                    <a:pt x="3" y="12"/>
                  </a:lnTo>
                  <a:lnTo>
                    <a:pt x="4" y="14"/>
                  </a:lnTo>
                  <a:lnTo>
                    <a:pt x="8" y="17"/>
                  </a:lnTo>
                  <a:lnTo>
                    <a:pt x="9" y="20"/>
                  </a:lnTo>
                  <a:lnTo>
                    <a:pt x="12" y="23"/>
                  </a:lnTo>
                  <a:lnTo>
                    <a:pt x="14" y="25"/>
                  </a:lnTo>
                  <a:lnTo>
                    <a:pt x="16" y="27"/>
                  </a:lnTo>
                  <a:lnTo>
                    <a:pt x="16" y="26"/>
                  </a:lnTo>
                  <a:lnTo>
                    <a:pt x="14" y="24"/>
                  </a:lnTo>
                  <a:lnTo>
                    <a:pt x="12" y="23"/>
                  </a:lnTo>
                  <a:lnTo>
                    <a:pt x="11" y="20"/>
                  </a:lnTo>
                  <a:lnTo>
                    <a:pt x="8" y="17"/>
                  </a:lnTo>
                  <a:lnTo>
                    <a:pt x="6" y="14"/>
                  </a:lnTo>
                  <a:lnTo>
                    <a:pt x="4" y="12"/>
                  </a:lnTo>
                  <a:lnTo>
                    <a:pt x="3" y="8"/>
                  </a:lnTo>
                  <a:lnTo>
                    <a:pt x="1" y="6"/>
                  </a:lnTo>
                  <a:lnTo>
                    <a:pt x="1" y="0"/>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58" name="Freeform 98"/>
            <p:cNvSpPr>
              <a:spLocks/>
            </p:cNvSpPr>
            <p:nvPr/>
          </p:nvSpPr>
          <p:spPr bwMode="auto">
            <a:xfrm>
              <a:off x="2806" y="2108"/>
              <a:ext cx="15" cy="17"/>
            </a:xfrm>
            <a:custGeom>
              <a:avLst/>
              <a:gdLst>
                <a:gd name="T0" fmla="*/ 4 w 17"/>
                <a:gd name="T1" fmla="*/ 4 h 17"/>
                <a:gd name="T2" fmla="*/ 0 w 17"/>
                <a:gd name="T3" fmla="*/ 4 h 17"/>
                <a:gd name="T4" fmla="*/ 4 w 17"/>
                <a:gd name="T5" fmla="*/ 12 h 17"/>
                <a:gd name="T6" fmla="*/ 10 w 17"/>
                <a:gd name="T7" fmla="*/ 16 h 17"/>
                <a:gd name="T8" fmla="*/ 10 w 17"/>
                <a:gd name="T9" fmla="*/ 12 h 17"/>
                <a:gd name="T10" fmla="*/ 4 w 17"/>
                <a:gd name="T11" fmla="*/ 4 h 17"/>
                <a:gd name="T12" fmla="*/ 0 w 17"/>
                <a:gd name="T13" fmla="*/ 0 h 17"/>
                <a:gd name="T14" fmla="*/ 4 w 17"/>
                <a:gd name="T15" fmla="*/ 4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8" y="4"/>
                  </a:moveTo>
                  <a:lnTo>
                    <a:pt x="0" y="4"/>
                  </a:lnTo>
                  <a:lnTo>
                    <a:pt x="8" y="12"/>
                  </a:lnTo>
                  <a:lnTo>
                    <a:pt x="16" y="16"/>
                  </a:lnTo>
                  <a:lnTo>
                    <a:pt x="16" y="12"/>
                  </a:lnTo>
                  <a:lnTo>
                    <a:pt x="8" y="4"/>
                  </a:lnTo>
                  <a:lnTo>
                    <a:pt x="0" y="0"/>
                  </a:lnTo>
                  <a:lnTo>
                    <a:pt x="8" y="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59" name="Freeform 99"/>
            <p:cNvSpPr>
              <a:spLocks/>
            </p:cNvSpPr>
            <p:nvPr/>
          </p:nvSpPr>
          <p:spPr bwMode="auto">
            <a:xfrm>
              <a:off x="2808" y="2111"/>
              <a:ext cx="18" cy="34"/>
            </a:xfrm>
            <a:custGeom>
              <a:avLst/>
              <a:gdLst>
                <a:gd name="T0" fmla="*/ 0 w 21"/>
                <a:gd name="T1" fmla="*/ 1 h 34"/>
                <a:gd name="T2" fmla="*/ 0 w 21"/>
                <a:gd name="T3" fmla="*/ 2 h 34"/>
                <a:gd name="T4" fmla="*/ 3 w 21"/>
                <a:gd name="T5" fmla="*/ 6 h 34"/>
                <a:gd name="T6" fmla="*/ 5 w 21"/>
                <a:gd name="T7" fmla="*/ 11 h 34"/>
                <a:gd name="T8" fmla="*/ 7 w 21"/>
                <a:gd name="T9" fmla="*/ 15 h 34"/>
                <a:gd name="T10" fmla="*/ 8 w 21"/>
                <a:gd name="T11" fmla="*/ 19 h 34"/>
                <a:gd name="T12" fmla="*/ 9 w 21"/>
                <a:gd name="T13" fmla="*/ 22 h 34"/>
                <a:gd name="T14" fmla="*/ 9 w 21"/>
                <a:gd name="T15" fmla="*/ 25 h 34"/>
                <a:gd name="T16" fmla="*/ 10 w 21"/>
                <a:gd name="T17" fmla="*/ 28 h 34"/>
                <a:gd name="T18" fmla="*/ 10 w 21"/>
                <a:gd name="T19" fmla="*/ 30 h 34"/>
                <a:gd name="T20" fmla="*/ 11 w 21"/>
                <a:gd name="T21" fmla="*/ 32 h 34"/>
                <a:gd name="T22" fmla="*/ 11 w 21"/>
                <a:gd name="T23" fmla="*/ 33 h 34"/>
                <a:gd name="T24" fmla="*/ 11 w 21"/>
                <a:gd name="T25" fmla="*/ 32 h 34"/>
                <a:gd name="T26" fmla="*/ 11 w 21"/>
                <a:gd name="T27" fmla="*/ 30 h 34"/>
                <a:gd name="T28" fmla="*/ 11 w 21"/>
                <a:gd name="T29" fmla="*/ 28 h 34"/>
                <a:gd name="T30" fmla="*/ 9 w 21"/>
                <a:gd name="T31" fmla="*/ 25 h 34"/>
                <a:gd name="T32" fmla="*/ 9 w 21"/>
                <a:gd name="T33" fmla="*/ 21 h 34"/>
                <a:gd name="T34" fmla="*/ 8 w 21"/>
                <a:gd name="T35" fmla="*/ 18 h 34"/>
                <a:gd name="T36" fmla="*/ 7 w 21"/>
                <a:gd name="T37" fmla="*/ 14 h 34"/>
                <a:gd name="T38" fmla="*/ 5 w 21"/>
                <a:gd name="T39" fmla="*/ 10 h 34"/>
                <a:gd name="T40" fmla="*/ 3 w 21"/>
                <a:gd name="T41" fmla="*/ 6 h 34"/>
                <a:gd name="T42" fmla="*/ 1 w 21"/>
                <a:gd name="T43" fmla="*/ 1 h 34"/>
                <a:gd name="T44" fmla="*/ 0 w 21"/>
                <a:gd name="T45" fmla="*/ 0 h 34"/>
                <a:gd name="T46" fmla="*/ 1 w 21"/>
                <a:gd name="T47" fmla="*/ 1 h 34"/>
                <a:gd name="T48" fmla="*/ 0 w 21"/>
                <a:gd name="T49" fmla="*/ 1 h 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34"/>
                <a:gd name="T77" fmla="*/ 21 w 21"/>
                <a:gd name="T78" fmla="*/ 34 h 3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34">
                  <a:moveTo>
                    <a:pt x="0" y="1"/>
                  </a:moveTo>
                  <a:lnTo>
                    <a:pt x="0" y="2"/>
                  </a:lnTo>
                  <a:lnTo>
                    <a:pt x="5" y="6"/>
                  </a:lnTo>
                  <a:lnTo>
                    <a:pt x="9" y="11"/>
                  </a:lnTo>
                  <a:lnTo>
                    <a:pt x="12" y="15"/>
                  </a:lnTo>
                  <a:lnTo>
                    <a:pt x="15" y="19"/>
                  </a:lnTo>
                  <a:lnTo>
                    <a:pt x="17" y="22"/>
                  </a:lnTo>
                  <a:lnTo>
                    <a:pt x="18" y="25"/>
                  </a:lnTo>
                  <a:lnTo>
                    <a:pt x="19" y="28"/>
                  </a:lnTo>
                  <a:lnTo>
                    <a:pt x="19" y="30"/>
                  </a:lnTo>
                  <a:lnTo>
                    <a:pt x="20" y="32"/>
                  </a:lnTo>
                  <a:lnTo>
                    <a:pt x="20" y="33"/>
                  </a:lnTo>
                  <a:lnTo>
                    <a:pt x="20" y="32"/>
                  </a:lnTo>
                  <a:lnTo>
                    <a:pt x="20" y="30"/>
                  </a:lnTo>
                  <a:lnTo>
                    <a:pt x="20" y="28"/>
                  </a:lnTo>
                  <a:lnTo>
                    <a:pt x="18" y="25"/>
                  </a:lnTo>
                  <a:lnTo>
                    <a:pt x="17" y="21"/>
                  </a:lnTo>
                  <a:lnTo>
                    <a:pt x="15" y="18"/>
                  </a:lnTo>
                  <a:lnTo>
                    <a:pt x="13" y="14"/>
                  </a:lnTo>
                  <a:lnTo>
                    <a:pt x="9" y="10"/>
                  </a:lnTo>
                  <a:lnTo>
                    <a:pt x="5" y="6"/>
                  </a:lnTo>
                  <a:lnTo>
                    <a:pt x="1" y="1"/>
                  </a:lnTo>
                  <a:lnTo>
                    <a:pt x="0" y="0"/>
                  </a:lnTo>
                  <a:lnTo>
                    <a:pt x="1" y="1"/>
                  </a:lnTo>
                  <a:lnTo>
                    <a:pt x="0"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60" name="Freeform 100"/>
            <p:cNvSpPr>
              <a:spLocks/>
            </p:cNvSpPr>
            <p:nvPr/>
          </p:nvSpPr>
          <p:spPr bwMode="auto">
            <a:xfrm>
              <a:off x="2827" y="2148"/>
              <a:ext cx="15" cy="17"/>
            </a:xfrm>
            <a:custGeom>
              <a:avLst/>
              <a:gdLst>
                <a:gd name="T0" fmla="*/ 10 w 17"/>
                <a:gd name="T1" fmla="*/ 0 h 17"/>
                <a:gd name="T2" fmla="*/ 0 w 17"/>
                <a:gd name="T3" fmla="*/ 0 h 17"/>
                <a:gd name="T4" fmla="*/ 0 w 17"/>
                <a:gd name="T5" fmla="*/ 16 h 17"/>
                <a:gd name="T6" fmla="*/ 10 w 17"/>
                <a:gd name="T7" fmla="*/ 16 h 17"/>
                <a:gd name="T8" fmla="*/ 1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0" y="0"/>
                  </a:lnTo>
                  <a:lnTo>
                    <a:pt x="0" y="16"/>
                  </a:lnTo>
                  <a:lnTo>
                    <a:pt x="16"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61" name="Freeform 101"/>
            <p:cNvSpPr>
              <a:spLocks/>
            </p:cNvSpPr>
            <p:nvPr/>
          </p:nvSpPr>
          <p:spPr bwMode="auto">
            <a:xfrm>
              <a:off x="2805" y="2175"/>
              <a:ext cx="15" cy="17"/>
            </a:xfrm>
            <a:custGeom>
              <a:avLst/>
              <a:gdLst>
                <a:gd name="T0" fmla="*/ 0 w 17"/>
                <a:gd name="T1" fmla="*/ 0 h 17"/>
                <a:gd name="T2" fmla="*/ 10 w 17"/>
                <a:gd name="T3" fmla="*/ 16 h 17"/>
                <a:gd name="T4" fmla="*/ 0 w 17"/>
                <a:gd name="T5" fmla="*/ 16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16"/>
                  </a:lnTo>
                  <a:lnTo>
                    <a:pt x="0" y="16"/>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62" name="Freeform 102"/>
            <p:cNvSpPr>
              <a:spLocks/>
            </p:cNvSpPr>
            <p:nvPr/>
          </p:nvSpPr>
          <p:spPr bwMode="auto">
            <a:xfrm>
              <a:off x="2861" y="1991"/>
              <a:ext cx="167" cy="82"/>
            </a:xfrm>
            <a:custGeom>
              <a:avLst/>
              <a:gdLst>
                <a:gd name="T0" fmla="*/ 20 w 188"/>
                <a:gd name="T1" fmla="*/ 81 h 82"/>
                <a:gd name="T2" fmla="*/ 16 w 188"/>
                <a:gd name="T3" fmla="*/ 80 h 82"/>
                <a:gd name="T4" fmla="*/ 13 w 188"/>
                <a:gd name="T5" fmla="*/ 80 h 82"/>
                <a:gd name="T6" fmla="*/ 11 w 188"/>
                <a:gd name="T7" fmla="*/ 79 h 82"/>
                <a:gd name="T8" fmla="*/ 10 w 188"/>
                <a:gd name="T9" fmla="*/ 78 h 82"/>
                <a:gd name="T10" fmla="*/ 9 w 188"/>
                <a:gd name="T11" fmla="*/ 77 h 82"/>
                <a:gd name="T12" fmla="*/ 4 w 188"/>
                <a:gd name="T13" fmla="*/ 75 h 82"/>
                <a:gd name="T14" fmla="*/ 4 w 188"/>
                <a:gd name="T15" fmla="*/ 71 h 82"/>
                <a:gd name="T16" fmla="*/ 1 w 188"/>
                <a:gd name="T17" fmla="*/ 68 h 82"/>
                <a:gd name="T18" fmla="*/ 1 w 188"/>
                <a:gd name="T19" fmla="*/ 64 h 82"/>
                <a:gd name="T20" fmla="*/ 0 w 188"/>
                <a:gd name="T21" fmla="*/ 61 h 82"/>
                <a:gd name="T22" fmla="*/ 1 w 188"/>
                <a:gd name="T23" fmla="*/ 30 h 82"/>
                <a:gd name="T24" fmla="*/ 4 w 188"/>
                <a:gd name="T25" fmla="*/ 19 h 82"/>
                <a:gd name="T26" fmla="*/ 9 w 188"/>
                <a:gd name="T27" fmla="*/ 13 h 82"/>
                <a:gd name="T28" fmla="*/ 14 w 188"/>
                <a:gd name="T29" fmla="*/ 8 h 82"/>
                <a:gd name="T30" fmla="*/ 18 w 188"/>
                <a:gd name="T31" fmla="*/ 6 h 82"/>
                <a:gd name="T32" fmla="*/ 21 w 188"/>
                <a:gd name="T33" fmla="*/ 5 h 82"/>
                <a:gd name="T34" fmla="*/ 23 w 188"/>
                <a:gd name="T35" fmla="*/ 5 h 82"/>
                <a:gd name="T36" fmla="*/ 34 w 188"/>
                <a:gd name="T37" fmla="*/ 5 h 82"/>
                <a:gd name="T38" fmla="*/ 52 w 188"/>
                <a:gd name="T39" fmla="*/ 4 h 82"/>
                <a:gd name="T40" fmla="*/ 70 w 188"/>
                <a:gd name="T41" fmla="*/ 3 h 82"/>
                <a:gd name="T42" fmla="*/ 87 w 188"/>
                <a:gd name="T43" fmla="*/ 1 h 82"/>
                <a:gd name="T44" fmla="*/ 97 w 188"/>
                <a:gd name="T45" fmla="*/ 0 h 82"/>
                <a:gd name="T46" fmla="*/ 107 w 188"/>
                <a:gd name="T47" fmla="*/ 0 h 82"/>
                <a:gd name="T48" fmla="*/ 115 w 188"/>
                <a:gd name="T49" fmla="*/ 3 h 82"/>
                <a:gd name="T50" fmla="*/ 116 w 188"/>
                <a:gd name="T51" fmla="*/ 5 h 82"/>
                <a:gd name="T52" fmla="*/ 116 w 188"/>
                <a:gd name="T53" fmla="*/ 9 h 82"/>
                <a:gd name="T54" fmla="*/ 114 w 188"/>
                <a:gd name="T55" fmla="*/ 13 h 82"/>
                <a:gd name="T56" fmla="*/ 110 w 188"/>
                <a:gd name="T57" fmla="*/ 14 h 82"/>
                <a:gd name="T58" fmla="*/ 106 w 188"/>
                <a:gd name="T59" fmla="*/ 15 h 82"/>
                <a:gd name="T60" fmla="*/ 101 w 188"/>
                <a:gd name="T61" fmla="*/ 16 h 82"/>
                <a:gd name="T62" fmla="*/ 96 w 188"/>
                <a:gd name="T63" fmla="*/ 17 h 82"/>
                <a:gd name="T64" fmla="*/ 91 w 188"/>
                <a:gd name="T65" fmla="*/ 19 h 82"/>
                <a:gd name="T66" fmla="*/ 88 w 188"/>
                <a:gd name="T67" fmla="*/ 20 h 82"/>
                <a:gd name="T68" fmla="*/ 86 w 188"/>
                <a:gd name="T69" fmla="*/ 20 h 82"/>
                <a:gd name="T70" fmla="*/ 81 w 188"/>
                <a:gd name="T71" fmla="*/ 22 h 82"/>
                <a:gd name="T72" fmla="*/ 76 w 188"/>
                <a:gd name="T73" fmla="*/ 24 h 82"/>
                <a:gd name="T74" fmla="*/ 72 w 188"/>
                <a:gd name="T75" fmla="*/ 29 h 82"/>
                <a:gd name="T76" fmla="*/ 69 w 188"/>
                <a:gd name="T77" fmla="*/ 33 h 82"/>
                <a:gd name="T78" fmla="*/ 68 w 188"/>
                <a:gd name="T79" fmla="*/ 37 h 82"/>
                <a:gd name="T80" fmla="*/ 67 w 188"/>
                <a:gd name="T81" fmla="*/ 40 h 82"/>
                <a:gd name="T82" fmla="*/ 61 w 188"/>
                <a:gd name="T83" fmla="*/ 42 h 82"/>
                <a:gd name="T84" fmla="*/ 58 w 188"/>
                <a:gd name="T85" fmla="*/ 45 h 82"/>
                <a:gd name="T86" fmla="*/ 53 w 188"/>
                <a:gd name="T87" fmla="*/ 48 h 82"/>
                <a:gd name="T88" fmla="*/ 48 w 188"/>
                <a:gd name="T89" fmla="*/ 50 h 82"/>
                <a:gd name="T90" fmla="*/ 46 w 188"/>
                <a:gd name="T91" fmla="*/ 50 h 82"/>
                <a:gd name="T92" fmla="*/ 42 w 188"/>
                <a:gd name="T93" fmla="*/ 51 h 82"/>
                <a:gd name="T94" fmla="*/ 39 w 188"/>
                <a:gd name="T95" fmla="*/ 53 h 82"/>
                <a:gd name="T96" fmla="*/ 36 w 188"/>
                <a:gd name="T97" fmla="*/ 56 h 82"/>
                <a:gd name="T98" fmla="*/ 35 w 188"/>
                <a:gd name="T99" fmla="*/ 59 h 82"/>
                <a:gd name="T100" fmla="*/ 33 w 188"/>
                <a:gd name="T101" fmla="*/ 60 h 82"/>
                <a:gd name="T102" fmla="*/ 32 w 188"/>
                <a:gd name="T103" fmla="*/ 64 h 82"/>
                <a:gd name="T104" fmla="*/ 30 w 188"/>
                <a:gd name="T105" fmla="*/ 69 h 82"/>
                <a:gd name="T106" fmla="*/ 28 w 188"/>
                <a:gd name="T107" fmla="*/ 74 h 82"/>
                <a:gd name="T108" fmla="*/ 26 w 188"/>
                <a:gd name="T109" fmla="*/ 77 h 82"/>
                <a:gd name="T110" fmla="*/ 25 w 188"/>
                <a:gd name="T111" fmla="*/ 80 h 82"/>
                <a:gd name="T112" fmla="*/ 24 w 188"/>
                <a:gd name="T113" fmla="*/ 81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8"/>
                <a:gd name="T172" fmla="*/ 0 h 82"/>
                <a:gd name="T173" fmla="*/ 188 w 188"/>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8" h="82">
                  <a:moveTo>
                    <a:pt x="38" y="81"/>
                  </a:moveTo>
                  <a:lnTo>
                    <a:pt x="33" y="81"/>
                  </a:lnTo>
                  <a:lnTo>
                    <a:pt x="29" y="81"/>
                  </a:lnTo>
                  <a:lnTo>
                    <a:pt x="26" y="80"/>
                  </a:lnTo>
                  <a:lnTo>
                    <a:pt x="23" y="80"/>
                  </a:lnTo>
                  <a:lnTo>
                    <a:pt x="21" y="80"/>
                  </a:lnTo>
                  <a:lnTo>
                    <a:pt x="19" y="79"/>
                  </a:lnTo>
                  <a:lnTo>
                    <a:pt x="18" y="79"/>
                  </a:lnTo>
                  <a:lnTo>
                    <a:pt x="17" y="78"/>
                  </a:lnTo>
                  <a:lnTo>
                    <a:pt x="16" y="78"/>
                  </a:lnTo>
                  <a:lnTo>
                    <a:pt x="16" y="77"/>
                  </a:lnTo>
                  <a:lnTo>
                    <a:pt x="13" y="77"/>
                  </a:lnTo>
                  <a:lnTo>
                    <a:pt x="10" y="77"/>
                  </a:lnTo>
                  <a:lnTo>
                    <a:pt x="7" y="75"/>
                  </a:lnTo>
                  <a:lnTo>
                    <a:pt x="5" y="74"/>
                  </a:lnTo>
                  <a:lnTo>
                    <a:pt x="4" y="71"/>
                  </a:lnTo>
                  <a:lnTo>
                    <a:pt x="3" y="69"/>
                  </a:lnTo>
                  <a:lnTo>
                    <a:pt x="1" y="68"/>
                  </a:lnTo>
                  <a:lnTo>
                    <a:pt x="1" y="66"/>
                  </a:lnTo>
                  <a:lnTo>
                    <a:pt x="1" y="64"/>
                  </a:lnTo>
                  <a:lnTo>
                    <a:pt x="0" y="63"/>
                  </a:lnTo>
                  <a:lnTo>
                    <a:pt x="0" y="61"/>
                  </a:lnTo>
                  <a:lnTo>
                    <a:pt x="0" y="36"/>
                  </a:lnTo>
                  <a:lnTo>
                    <a:pt x="1" y="30"/>
                  </a:lnTo>
                  <a:lnTo>
                    <a:pt x="3" y="23"/>
                  </a:lnTo>
                  <a:lnTo>
                    <a:pt x="5" y="19"/>
                  </a:lnTo>
                  <a:lnTo>
                    <a:pt x="9" y="15"/>
                  </a:lnTo>
                  <a:lnTo>
                    <a:pt x="14" y="13"/>
                  </a:lnTo>
                  <a:lnTo>
                    <a:pt x="18" y="10"/>
                  </a:lnTo>
                  <a:lnTo>
                    <a:pt x="22" y="8"/>
                  </a:lnTo>
                  <a:lnTo>
                    <a:pt x="26" y="7"/>
                  </a:lnTo>
                  <a:lnTo>
                    <a:pt x="29" y="6"/>
                  </a:lnTo>
                  <a:lnTo>
                    <a:pt x="32" y="5"/>
                  </a:lnTo>
                  <a:lnTo>
                    <a:pt x="34" y="5"/>
                  </a:lnTo>
                  <a:lnTo>
                    <a:pt x="35" y="5"/>
                  </a:lnTo>
                  <a:lnTo>
                    <a:pt x="37" y="5"/>
                  </a:lnTo>
                  <a:lnTo>
                    <a:pt x="44" y="5"/>
                  </a:lnTo>
                  <a:lnTo>
                    <a:pt x="54" y="5"/>
                  </a:lnTo>
                  <a:lnTo>
                    <a:pt x="67" y="4"/>
                  </a:lnTo>
                  <a:lnTo>
                    <a:pt x="82" y="4"/>
                  </a:lnTo>
                  <a:lnTo>
                    <a:pt x="97" y="3"/>
                  </a:lnTo>
                  <a:lnTo>
                    <a:pt x="113" y="3"/>
                  </a:lnTo>
                  <a:lnTo>
                    <a:pt x="127" y="2"/>
                  </a:lnTo>
                  <a:lnTo>
                    <a:pt x="140" y="1"/>
                  </a:lnTo>
                  <a:lnTo>
                    <a:pt x="151" y="1"/>
                  </a:lnTo>
                  <a:lnTo>
                    <a:pt x="157" y="0"/>
                  </a:lnTo>
                  <a:lnTo>
                    <a:pt x="160" y="0"/>
                  </a:lnTo>
                  <a:lnTo>
                    <a:pt x="171" y="0"/>
                  </a:lnTo>
                  <a:lnTo>
                    <a:pt x="178" y="1"/>
                  </a:lnTo>
                  <a:lnTo>
                    <a:pt x="183" y="3"/>
                  </a:lnTo>
                  <a:lnTo>
                    <a:pt x="187" y="4"/>
                  </a:lnTo>
                  <a:lnTo>
                    <a:pt x="187" y="5"/>
                  </a:lnTo>
                  <a:lnTo>
                    <a:pt x="187" y="7"/>
                  </a:lnTo>
                  <a:lnTo>
                    <a:pt x="186" y="9"/>
                  </a:lnTo>
                  <a:lnTo>
                    <a:pt x="184" y="11"/>
                  </a:lnTo>
                  <a:lnTo>
                    <a:pt x="182" y="13"/>
                  </a:lnTo>
                  <a:lnTo>
                    <a:pt x="180" y="14"/>
                  </a:lnTo>
                  <a:lnTo>
                    <a:pt x="178" y="14"/>
                  </a:lnTo>
                  <a:lnTo>
                    <a:pt x="174" y="15"/>
                  </a:lnTo>
                  <a:lnTo>
                    <a:pt x="170" y="15"/>
                  </a:lnTo>
                  <a:lnTo>
                    <a:pt x="166" y="15"/>
                  </a:lnTo>
                  <a:lnTo>
                    <a:pt x="162" y="16"/>
                  </a:lnTo>
                  <a:lnTo>
                    <a:pt x="158" y="17"/>
                  </a:lnTo>
                  <a:lnTo>
                    <a:pt x="154" y="17"/>
                  </a:lnTo>
                  <a:lnTo>
                    <a:pt x="150" y="18"/>
                  </a:lnTo>
                  <a:lnTo>
                    <a:pt x="146" y="19"/>
                  </a:lnTo>
                  <a:lnTo>
                    <a:pt x="143" y="19"/>
                  </a:lnTo>
                  <a:lnTo>
                    <a:pt x="141" y="20"/>
                  </a:lnTo>
                  <a:lnTo>
                    <a:pt x="140" y="20"/>
                  </a:lnTo>
                  <a:lnTo>
                    <a:pt x="139" y="20"/>
                  </a:lnTo>
                  <a:lnTo>
                    <a:pt x="134" y="21"/>
                  </a:lnTo>
                  <a:lnTo>
                    <a:pt x="129" y="22"/>
                  </a:lnTo>
                  <a:lnTo>
                    <a:pt x="125" y="23"/>
                  </a:lnTo>
                  <a:lnTo>
                    <a:pt x="122" y="24"/>
                  </a:lnTo>
                  <a:lnTo>
                    <a:pt x="119" y="27"/>
                  </a:lnTo>
                  <a:lnTo>
                    <a:pt x="116" y="29"/>
                  </a:lnTo>
                  <a:lnTo>
                    <a:pt x="114" y="32"/>
                  </a:lnTo>
                  <a:lnTo>
                    <a:pt x="112" y="33"/>
                  </a:lnTo>
                  <a:lnTo>
                    <a:pt x="111" y="35"/>
                  </a:lnTo>
                  <a:lnTo>
                    <a:pt x="110" y="37"/>
                  </a:lnTo>
                  <a:lnTo>
                    <a:pt x="109" y="38"/>
                  </a:lnTo>
                  <a:lnTo>
                    <a:pt x="106" y="40"/>
                  </a:lnTo>
                  <a:lnTo>
                    <a:pt x="103" y="41"/>
                  </a:lnTo>
                  <a:lnTo>
                    <a:pt x="99" y="42"/>
                  </a:lnTo>
                  <a:lnTo>
                    <a:pt x="96" y="43"/>
                  </a:lnTo>
                  <a:lnTo>
                    <a:pt x="92" y="45"/>
                  </a:lnTo>
                  <a:lnTo>
                    <a:pt x="88" y="47"/>
                  </a:lnTo>
                  <a:lnTo>
                    <a:pt x="84" y="48"/>
                  </a:lnTo>
                  <a:lnTo>
                    <a:pt x="80" y="49"/>
                  </a:lnTo>
                  <a:lnTo>
                    <a:pt x="78" y="50"/>
                  </a:lnTo>
                  <a:lnTo>
                    <a:pt x="76" y="50"/>
                  </a:lnTo>
                  <a:lnTo>
                    <a:pt x="74" y="50"/>
                  </a:lnTo>
                  <a:lnTo>
                    <a:pt x="70" y="50"/>
                  </a:lnTo>
                  <a:lnTo>
                    <a:pt x="67" y="51"/>
                  </a:lnTo>
                  <a:lnTo>
                    <a:pt x="65" y="52"/>
                  </a:lnTo>
                  <a:lnTo>
                    <a:pt x="63" y="53"/>
                  </a:lnTo>
                  <a:lnTo>
                    <a:pt x="61" y="55"/>
                  </a:lnTo>
                  <a:lnTo>
                    <a:pt x="59" y="56"/>
                  </a:lnTo>
                  <a:lnTo>
                    <a:pt x="57" y="58"/>
                  </a:lnTo>
                  <a:lnTo>
                    <a:pt x="55" y="59"/>
                  </a:lnTo>
                  <a:lnTo>
                    <a:pt x="54" y="60"/>
                  </a:lnTo>
                  <a:lnTo>
                    <a:pt x="53" y="60"/>
                  </a:lnTo>
                  <a:lnTo>
                    <a:pt x="52" y="61"/>
                  </a:lnTo>
                  <a:lnTo>
                    <a:pt x="51" y="64"/>
                  </a:lnTo>
                  <a:lnTo>
                    <a:pt x="50" y="68"/>
                  </a:lnTo>
                  <a:lnTo>
                    <a:pt x="48" y="69"/>
                  </a:lnTo>
                  <a:lnTo>
                    <a:pt x="47" y="72"/>
                  </a:lnTo>
                  <a:lnTo>
                    <a:pt x="46" y="74"/>
                  </a:lnTo>
                  <a:lnTo>
                    <a:pt x="44" y="76"/>
                  </a:lnTo>
                  <a:lnTo>
                    <a:pt x="42" y="77"/>
                  </a:lnTo>
                  <a:lnTo>
                    <a:pt x="41" y="79"/>
                  </a:lnTo>
                  <a:lnTo>
                    <a:pt x="40" y="80"/>
                  </a:lnTo>
                  <a:lnTo>
                    <a:pt x="39" y="80"/>
                  </a:lnTo>
                  <a:lnTo>
                    <a:pt x="38" y="81"/>
                  </a:lnTo>
                </a:path>
              </a:pathLst>
            </a:custGeom>
            <a:solidFill>
              <a:srgbClr val="006633"/>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63" name="Freeform 103"/>
            <p:cNvSpPr>
              <a:spLocks/>
            </p:cNvSpPr>
            <p:nvPr/>
          </p:nvSpPr>
          <p:spPr bwMode="auto">
            <a:xfrm>
              <a:off x="2861" y="1991"/>
              <a:ext cx="167" cy="82"/>
            </a:xfrm>
            <a:custGeom>
              <a:avLst/>
              <a:gdLst>
                <a:gd name="T0" fmla="*/ 20 w 188"/>
                <a:gd name="T1" fmla="*/ 81 h 82"/>
                <a:gd name="T2" fmla="*/ 16 w 188"/>
                <a:gd name="T3" fmla="*/ 80 h 82"/>
                <a:gd name="T4" fmla="*/ 13 w 188"/>
                <a:gd name="T5" fmla="*/ 80 h 82"/>
                <a:gd name="T6" fmla="*/ 11 w 188"/>
                <a:gd name="T7" fmla="*/ 79 h 82"/>
                <a:gd name="T8" fmla="*/ 10 w 188"/>
                <a:gd name="T9" fmla="*/ 78 h 82"/>
                <a:gd name="T10" fmla="*/ 9 w 188"/>
                <a:gd name="T11" fmla="*/ 77 h 82"/>
                <a:gd name="T12" fmla="*/ 4 w 188"/>
                <a:gd name="T13" fmla="*/ 75 h 82"/>
                <a:gd name="T14" fmla="*/ 4 w 188"/>
                <a:gd name="T15" fmla="*/ 71 h 82"/>
                <a:gd name="T16" fmla="*/ 1 w 188"/>
                <a:gd name="T17" fmla="*/ 68 h 82"/>
                <a:gd name="T18" fmla="*/ 1 w 188"/>
                <a:gd name="T19" fmla="*/ 64 h 82"/>
                <a:gd name="T20" fmla="*/ 0 w 188"/>
                <a:gd name="T21" fmla="*/ 61 h 82"/>
                <a:gd name="T22" fmla="*/ 1 w 188"/>
                <a:gd name="T23" fmla="*/ 30 h 82"/>
                <a:gd name="T24" fmla="*/ 4 w 188"/>
                <a:gd name="T25" fmla="*/ 19 h 82"/>
                <a:gd name="T26" fmla="*/ 9 w 188"/>
                <a:gd name="T27" fmla="*/ 13 h 82"/>
                <a:gd name="T28" fmla="*/ 14 w 188"/>
                <a:gd name="T29" fmla="*/ 8 h 82"/>
                <a:gd name="T30" fmla="*/ 18 w 188"/>
                <a:gd name="T31" fmla="*/ 6 h 82"/>
                <a:gd name="T32" fmla="*/ 21 w 188"/>
                <a:gd name="T33" fmla="*/ 5 h 82"/>
                <a:gd name="T34" fmla="*/ 23 w 188"/>
                <a:gd name="T35" fmla="*/ 5 h 82"/>
                <a:gd name="T36" fmla="*/ 34 w 188"/>
                <a:gd name="T37" fmla="*/ 5 h 82"/>
                <a:gd name="T38" fmla="*/ 52 w 188"/>
                <a:gd name="T39" fmla="*/ 4 h 82"/>
                <a:gd name="T40" fmla="*/ 70 w 188"/>
                <a:gd name="T41" fmla="*/ 3 h 82"/>
                <a:gd name="T42" fmla="*/ 87 w 188"/>
                <a:gd name="T43" fmla="*/ 1 h 82"/>
                <a:gd name="T44" fmla="*/ 97 w 188"/>
                <a:gd name="T45" fmla="*/ 0 h 82"/>
                <a:gd name="T46" fmla="*/ 107 w 188"/>
                <a:gd name="T47" fmla="*/ 0 h 82"/>
                <a:gd name="T48" fmla="*/ 115 w 188"/>
                <a:gd name="T49" fmla="*/ 3 h 82"/>
                <a:gd name="T50" fmla="*/ 116 w 188"/>
                <a:gd name="T51" fmla="*/ 5 h 82"/>
                <a:gd name="T52" fmla="*/ 116 w 188"/>
                <a:gd name="T53" fmla="*/ 9 h 82"/>
                <a:gd name="T54" fmla="*/ 114 w 188"/>
                <a:gd name="T55" fmla="*/ 13 h 82"/>
                <a:gd name="T56" fmla="*/ 110 w 188"/>
                <a:gd name="T57" fmla="*/ 14 h 82"/>
                <a:gd name="T58" fmla="*/ 106 w 188"/>
                <a:gd name="T59" fmla="*/ 15 h 82"/>
                <a:gd name="T60" fmla="*/ 101 w 188"/>
                <a:gd name="T61" fmla="*/ 16 h 82"/>
                <a:gd name="T62" fmla="*/ 96 w 188"/>
                <a:gd name="T63" fmla="*/ 17 h 82"/>
                <a:gd name="T64" fmla="*/ 91 w 188"/>
                <a:gd name="T65" fmla="*/ 19 h 82"/>
                <a:gd name="T66" fmla="*/ 88 w 188"/>
                <a:gd name="T67" fmla="*/ 20 h 82"/>
                <a:gd name="T68" fmla="*/ 86 w 188"/>
                <a:gd name="T69" fmla="*/ 20 h 82"/>
                <a:gd name="T70" fmla="*/ 81 w 188"/>
                <a:gd name="T71" fmla="*/ 22 h 82"/>
                <a:gd name="T72" fmla="*/ 76 w 188"/>
                <a:gd name="T73" fmla="*/ 24 h 82"/>
                <a:gd name="T74" fmla="*/ 72 w 188"/>
                <a:gd name="T75" fmla="*/ 29 h 82"/>
                <a:gd name="T76" fmla="*/ 69 w 188"/>
                <a:gd name="T77" fmla="*/ 33 h 82"/>
                <a:gd name="T78" fmla="*/ 68 w 188"/>
                <a:gd name="T79" fmla="*/ 37 h 82"/>
                <a:gd name="T80" fmla="*/ 67 w 188"/>
                <a:gd name="T81" fmla="*/ 40 h 82"/>
                <a:gd name="T82" fmla="*/ 61 w 188"/>
                <a:gd name="T83" fmla="*/ 42 h 82"/>
                <a:gd name="T84" fmla="*/ 58 w 188"/>
                <a:gd name="T85" fmla="*/ 45 h 82"/>
                <a:gd name="T86" fmla="*/ 53 w 188"/>
                <a:gd name="T87" fmla="*/ 48 h 82"/>
                <a:gd name="T88" fmla="*/ 48 w 188"/>
                <a:gd name="T89" fmla="*/ 50 h 82"/>
                <a:gd name="T90" fmla="*/ 46 w 188"/>
                <a:gd name="T91" fmla="*/ 50 h 82"/>
                <a:gd name="T92" fmla="*/ 42 w 188"/>
                <a:gd name="T93" fmla="*/ 51 h 82"/>
                <a:gd name="T94" fmla="*/ 39 w 188"/>
                <a:gd name="T95" fmla="*/ 53 h 82"/>
                <a:gd name="T96" fmla="*/ 36 w 188"/>
                <a:gd name="T97" fmla="*/ 56 h 82"/>
                <a:gd name="T98" fmla="*/ 35 w 188"/>
                <a:gd name="T99" fmla="*/ 59 h 82"/>
                <a:gd name="T100" fmla="*/ 33 w 188"/>
                <a:gd name="T101" fmla="*/ 60 h 82"/>
                <a:gd name="T102" fmla="*/ 32 w 188"/>
                <a:gd name="T103" fmla="*/ 64 h 82"/>
                <a:gd name="T104" fmla="*/ 30 w 188"/>
                <a:gd name="T105" fmla="*/ 69 h 82"/>
                <a:gd name="T106" fmla="*/ 28 w 188"/>
                <a:gd name="T107" fmla="*/ 74 h 82"/>
                <a:gd name="T108" fmla="*/ 26 w 188"/>
                <a:gd name="T109" fmla="*/ 77 h 82"/>
                <a:gd name="T110" fmla="*/ 25 w 188"/>
                <a:gd name="T111" fmla="*/ 80 h 82"/>
                <a:gd name="T112" fmla="*/ 24 w 188"/>
                <a:gd name="T113" fmla="*/ 81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8"/>
                <a:gd name="T172" fmla="*/ 0 h 82"/>
                <a:gd name="T173" fmla="*/ 188 w 188"/>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8" h="82">
                  <a:moveTo>
                    <a:pt x="38" y="81"/>
                  </a:moveTo>
                  <a:lnTo>
                    <a:pt x="33" y="81"/>
                  </a:lnTo>
                  <a:lnTo>
                    <a:pt x="29" y="81"/>
                  </a:lnTo>
                  <a:lnTo>
                    <a:pt x="26" y="80"/>
                  </a:lnTo>
                  <a:lnTo>
                    <a:pt x="23" y="80"/>
                  </a:lnTo>
                  <a:lnTo>
                    <a:pt x="21" y="80"/>
                  </a:lnTo>
                  <a:lnTo>
                    <a:pt x="19" y="79"/>
                  </a:lnTo>
                  <a:lnTo>
                    <a:pt x="18" y="79"/>
                  </a:lnTo>
                  <a:lnTo>
                    <a:pt x="17" y="78"/>
                  </a:lnTo>
                  <a:lnTo>
                    <a:pt x="16" y="78"/>
                  </a:lnTo>
                  <a:lnTo>
                    <a:pt x="16" y="77"/>
                  </a:lnTo>
                  <a:lnTo>
                    <a:pt x="13" y="77"/>
                  </a:lnTo>
                  <a:lnTo>
                    <a:pt x="10" y="77"/>
                  </a:lnTo>
                  <a:lnTo>
                    <a:pt x="7" y="75"/>
                  </a:lnTo>
                  <a:lnTo>
                    <a:pt x="5" y="74"/>
                  </a:lnTo>
                  <a:lnTo>
                    <a:pt x="4" y="71"/>
                  </a:lnTo>
                  <a:lnTo>
                    <a:pt x="3" y="69"/>
                  </a:lnTo>
                  <a:lnTo>
                    <a:pt x="1" y="68"/>
                  </a:lnTo>
                  <a:lnTo>
                    <a:pt x="1" y="66"/>
                  </a:lnTo>
                  <a:lnTo>
                    <a:pt x="1" y="64"/>
                  </a:lnTo>
                  <a:lnTo>
                    <a:pt x="0" y="63"/>
                  </a:lnTo>
                  <a:lnTo>
                    <a:pt x="0" y="61"/>
                  </a:lnTo>
                  <a:lnTo>
                    <a:pt x="0" y="36"/>
                  </a:lnTo>
                  <a:lnTo>
                    <a:pt x="1" y="30"/>
                  </a:lnTo>
                  <a:lnTo>
                    <a:pt x="3" y="23"/>
                  </a:lnTo>
                  <a:lnTo>
                    <a:pt x="5" y="19"/>
                  </a:lnTo>
                  <a:lnTo>
                    <a:pt x="9" y="15"/>
                  </a:lnTo>
                  <a:lnTo>
                    <a:pt x="14" y="13"/>
                  </a:lnTo>
                  <a:lnTo>
                    <a:pt x="18" y="10"/>
                  </a:lnTo>
                  <a:lnTo>
                    <a:pt x="22" y="8"/>
                  </a:lnTo>
                  <a:lnTo>
                    <a:pt x="26" y="7"/>
                  </a:lnTo>
                  <a:lnTo>
                    <a:pt x="29" y="6"/>
                  </a:lnTo>
                  <a:lnTo>
                    <a:pt x="32" y="5"/>
                  </a:lnTo>
                  <a:lnTo>
                    <a:pt x="34" y="5"/>
                  </a:lnTo>
                  <a:lnTo>
                    <a:pt x="35" y="5"/>
                  </a:lnTo>
                  <a:lnTo>
                    <a:pt x="37" y="5"/>
                  </a:lnTo>
                  <a:lnTo>
                    <a:pt x="44" y="5"/>
                  </a:lnTo>
                  <a:lnTo>
                    <a:pt x="54" y="5"/>
                  </a:lnTo>
                  <a:lnTo>
                    <a:pt x="67" y="4"/>
                  </a:lnTo>
                  <a:lnTo>
                    <a:pt x="82" y="4"/>
                  </a:lnTo>
                  <a:lnTo>
                    <a:pt x="97" y="3"/>
                  </a:lnTo>
                  <a:lnTo>
                    <a:pt x="113" y="3"/>
                  </a:lnTo>
                  <a:lnTo>
                    <a:pt x="127" y="2"/>
                  </a:lnTo>
                  <a:lnTo>
                    <a:pt x="140" y="1"/>
                  </a:lnTo>
                  <a:lnTo>
                    <a:pt x="151" y="1"/>
                  </a:lnTo>
                  <a:lnTo>
                    <a:pt x="157" y="0"/>
                  </a:lnTo>
                  <a:lnTo>
                    <a:pt x="160" y="0"/>
                  </a:lnTo>
                  <a:lnTo>
                    <a:pt x="171" y="0"/>
                  </a:lnTo>
                  <a:lnTo>
                    <a:pt x="178" y="1"/>
                  </a:lnTo>
                  <a:lnTo>
                    <a:pt x="183" y="3"/>
                  </a:lnTo>
                  <a:lnTo>
                    <a:pt x="187" y="4"/>
                  </a:lnTo>
                  <a:lnTo>
                    <a:pt x="187" y="5"/>
                  </a:lnTo>
                  <a:lnTo>
                    <a:pt x="187" y="7"/>
                  </a:lnTo>
                  <a:lnTo>
                    <a:pt x="186" y="9"/>
                  </a:lnTo>
                  <a:lnTo>
                    <a:pt x="184" y="11"/>
                  </a:lnTo>
                  <a:lnTo>
                    <a:pt x="182" y="13"/>
                  </a:lnTo>
                  <a:lnTo>
                    <a:pt x="180" y="14"/>
                  </a:lnTo>
                  <a:lnTo>
                    <a:pt x="178" y="14"/>
                  </a:lnTo>
                  <a:lnTo>
                    <a:pt x="174" y="15"/>
                  </a:lnTo>
                  <a:lnTo>
                    <a:pt x="170" y="15"/>
                  </a:lnTo>
                  <a:lnTo>
                    <a:pt x="166" y="15"/>
                  </a:lnTo>
                  <a:lnTo>
                    <a:pt x="162" y="16"/>
                  </a:lnTo>
                  <a:lnTo>
                    <a:pt x="158" y="17"/>
                  </a:lnTo>
                  <a:lnTo>
                    <a:pt x="154" y="17"/>
                  </a:lnTo>
                  <a:lnTo>
                    <a:pt x="150" y="18"/>
                  </a:lnTo>
                  <a:lnTo>
                    <a:pt x="146" y="19"/>
                  </a:lnTo>
                  <a:lnTo>
                    <a:pt x="143" y="19"/>
                  </a:lnTo>
                  <a:lnTo>
                    <a:pt x="141" y="20"/>
                  </a:lnTo>
                  <a:lnTo>
                    <a:pt x="140" y="20"/>
                  </a:lnTo>
                  <a:lnTo>
                    <a:pt x="139" y="20"/>
                  </a:lnTo>
                  <a:lnTo>
                    <a:pt x="134" y="21"/>
                  </a:lnTo>
                  <a:lnTo>
                    <a:pt x="129" y="22"/>
                  </a:lnTo>
                  <a:lnTo>
                    <a:pt x="125" y="23"/>
                  </a:lnTo>
                  <a:lnTo>
                    <a:pt x="122" y="24"/>
                  </a:lnTo>
                  <a:lnTo>
                    <a:pt x="119" y="27"/>
                  </a:lnTo>
                  <a:lnTo>
                    <a:pt x="116" y="29"/>
                  </a:lnTo>
                  <a:lnTo>
                    <a:pt x="114" y="32"/>
                  </a:lnTo>
                  <a:lnTo>
                    <a:pt x="112" y="33"/>
                  </a:lnTo>
                  <a:lnTo>
                    <a:pt x="111" y="35"/>
                  </a:lnTo>
                  <a:lnTo>
                    <a:pt x="110" y="37"/>
                  </a:lnTo>
                  <a:lnTo>
                    <a:pt x="109" y="38"/>
                  </a:lnTo>
                  <a:lnTo>
                    <a:pt x="106" y="40"/>
                  </a:lnTo>
                  <a:lnTo>
                    <a:pt x="103" y="41"/>
                  </a:lnTo>
                  <a:lnTo>
                    <a:pt x="99" y="42"/>
                  </a:lnTo>
                  <a:lnTo>
                    <a:pt x="96" y="43"/>
                  </a:lnTo>
                  <a:lnTo>
                    <a:pt x="92" y="45"/>
                  </a:lnTo>
                  <a:lnTo>
                    <a:pt x="88" y="47"/>
                  </a:lnTo>
                  <a:lnTo>
                    <a:pt x="84" y="48"/>
                  </a:lnTo>
                  <a:lnTo>
                    <a:pt x="80" y="49"/>
                  </a:lnTo>
                  <a:lnTo>
                    <a:pt x="78" y="50"/>
                  </a:lnTo>
                  <a:lnTo>
                    <a:pt x="76" y="50"/>
                  </a:lnTo>
                  <a:lnTo>
                    <a:pt x="74" y="50"/>
                  </a:lnTo>
                  <a:lnTo>
                    <a:pt x="70" y="50"/>
                  </a:lnTo>
                  <a:lnTo>
                    <a:pt x="67" y="51"/>
                  </a:lnTo>
                  <a:lnTo>
                    <a:pt x="65" y="52"/>
                  </a:lnTo>
                  <a:lnTo>
                    <a:pt x="63" y="53"/>
                  </a:lnTo>
                  <a:lnTo>
                    <a:pt x="61" y="55"/>
                  </a:lnTo>
                  <a:lnTo>
                    <a:pt x="59" y="56"/>
                  </a:lnTo>
                  <a:lnTo>
                    <a:pt x="57" y="58"/>
                  </a:lnTo>
                  <a:lnTo>
                    <a:pt x="55" y="59"/>
                  </a:lnTo>
                  <a:lnTo>
                    <a:pt x="54" y="60"/>
                  </a:lnTo>
                  <a:lnTo>
                    <a:pt x="53" y="60"/>
                  </a:lnTo>
                  <a:lnTo>
                    <a:pt x="52" y="61"/>
                  </a:lnTo>
                  <a:lnTo>
                    <a:pt x="51" y="64"/>
                  </a:lnTo>
                  <a:lnTo>
                    <a:pt x="50" y="68"/>
                  </a:lnTo>
                  <a:lnTo>
                    <a:pt x="48" y="69"/>
                  </a:lnTo>
                  <a:lnTo>
                    <a:pt x="47" y="72"/>
                  </a:lnTo>
                  <a:lnTo>
                    <a:pt x="46" y="74"/>
                  </a:lnTo>
                  <a:lnTo>
                    <a:pt x="44" y="76"/>
                  </a:lnTo>
                  <a:lnTo>
                    <a:pt x="42" y="77"/>
                  </a:lnTo>
                  <a:lnTo>
                    <a:pt x="41" y="79"/>
                  </a:lnTo>
                  <a:lnTo>
                    <a:pt x="40" y="80"/>
                  </a:lnTo>
                  <a:lnTo>
                    <a:pt x="39" y="80"/>
                  </a:lnTo>
                  <a:lnTo>
                    <a:pt x="38" y="81"/>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064" name="Freeform 104"/>
            <p:cNvSpPr>
              <a:spLocks/>
            </p:cNvSpPr>
            <p:nvPr/>
          </p:nvSpPr>
          <p:spPr bwMode="auto">
            <a:xfrm>
              <a:off x="2877" y="2077"/>
              <a:ext cx="21" cy="17"/>
            </a:xfrm>
            <a:custGeom>
              <a:avLst/>
              <a:gdLst>
                <a:gd name="T0" fmla="*/ 14 w 24"/>
                <a:gd name="T1" fmla="*/ 16 h 17"/>
                <a:gd name="T2" fmla="*/ 14 w 24"/>
                <a:gd name="T3" fmla="*/ 8 h 17"/>
                <a:gd name="T4" fmla="*/ 7 w 24"/>
                <a:gd name="T5" fmla="*/ 8 h 17"/>
                <a:gd name="T6" fmla="*/ 4 w 24"/>
                <a:gd name="T7" fmla="*/ 8 h 17"/>
                <a:gd name="T8" fmla="*/ 4 w 24"/>
                <a:gd name="T9" fmla="*/ 8 h 17"/>
                <a:gd name="T10" fmla="*/ 4 w 24"/>
                <a:gd name="T11" fmla="*/ 8 h 17"/>
                <a:gd name="T12" fmla="*/ 2 w 24"/>
                <a:gd name="T13" fmla="*/ 4 h 17"/>
                <a:gd name="T14" fmla="*/ 1 w 24"/>
                <a:gd name="T15" fmla="*/ 4 h 17"/>
                <a:gd name="T16" fmla="*/ 1 w 24"/>
                <a:gd name="T17" fmla="*/ 0 h 17"/>
                <a:gd name="T18" fmla="*/ 0 w 24"/>
                <a:gd name="T19" fmla="*/ 0 h 17"/>
                <a:gd name="T20" fmla="*/ 0 w 24"/>
                <a:gd name="T21" fmla="*/ 4 h 17"/>
                <a:gd name="T22" fmla="*/ 1 w 24"/>
                <a:gd name="T23" fmla="*/ 8 h 17"/>
                <a:gd name="T24" fmla="*/ 2 w 24"/>
                <a:gd name="T25" fmla="*/ 8 h 17"/>
                <a:gd name="T26" fmla="*/ 4 w 24"/>
                <a:gd name="T27" fmla="*/ 8 h 17"/>
                <a:gd name="T28" fmla="*/ 4 w 24"/>
                <a:gd name="T29" fmla="*/ 8 h 17"/>
                <a:gd name="T30" fmla="*/ 4 w 24"/>
                <a:gd name="T31" fmla="*/ 12 h 17"/>
                <a:gd name="T32" fmla="*/ 7 w 24"/>
                <a:gd name="T33" fmla="*/ 12 h 17"/>
                <a:gd name="T34" fmla="*/ 10 w 24"/>
                <a:gd name="T35" fmla="*/ 16 h 17"/>
                <a:gd name="T36" fmla="*/ 14 w 24"/>
                <a:gd name="T37" fmla="*/ 16 h 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17"/>
                <a:gd name="T59" fmla="*/ 24 w 24"/>
                <a:gd name="T60" fmla="*/ 17 h 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17">
                  <a:moveTo>
                    <a:pt x="23" y="16"/>
                  </a:moveTo>
                  <a:lnTo>
                    <a:pt x="23" y="8"/>
                  </a:lnTo>
                  <a:lnTo>
                    <a:pt x="11" y="8"/>
                  </a:lnTo>
                  <a:lnTo>
                    <a:pt x="8" y="8"/>
                  </a:lnTo>
                  <a:lnTo>
                    <a:pt x="5" y="8"/>
                  </a:lnTo>
                  <a:lnTo>
                    <a:pt x="4" y="8"/>
                  </a:lnTo>
                  <a:lnTo>
                    <a:pt x="2" y="4"/>
                  </a:lnTo>
                  <a:lnTo>
                    <a:pt x="1" y="4"/>
                  </a:lnTo>
                  <a:lnTo>
                    <a:pt x="1" y="0"/>
                  </a:lnTo>
                  <a:lnTo>
                    <a:pt x="0" y="0"/>
                  </a:lnTo>
                  <a:lnTo>
                    <a:pt x="0" y="4"/>
                  </a:lnTo>
                  <a:lnTo>
                    <a:pt x="1" y="8"/>
                  </a:lnTo>
                  <a:lnTo>
                    <a:pt x="2" y="8"/>
                  </a:lnTo>
                  <a:lnTo>
                    <a:pt x="4" y="8"/>
                  </a:lnTo>
                  <a:lnTo>
                    <a:pt x="5" y="8"/>
                  </a:lnTo>
                  <a:lnTo>
                    <a:pt x="8" y="12"/>
                  </a:lnTo>
                  <a:lnTo>
                    <a:pt x="11" y="12"/>
                  </a:lnTo>
                  <a:lnTo>
                    <a:pt x="17" y="16"/>
                  </a:lnTo>
                  <a:lnTo>
                    <a:pt x="23"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65" name="Freeform 105"/>
            <p:cNvSpPr>
              <a:spLocks/>
            </p:cNvSpPr>
            <p:nvPr/>
          </p:nvSpPr>
          <p:spPr bwMode="auto">
            <a:xfrm>
              <a:off x="2877" y="2077"/>
              <a:ext cx="15" cy="17"/>
            </a:xfrm>
            <a:custGeom>
              <a:avLst/>
              <a:gdLst>
                <a:gd name="T0" fmla="*/ 10 w 17"/>
                <a:gd name="T1" fmla="*/ 0 h 17"/>
                <a:gd name="T2" fmla="*/ 0 w 17"/>
                <a:gd name="T3" fmla="*/ 0 h 17"/>
                <a:gd name="T4" fmla="*/ 0 w 17"/>
                <a:gd name="T5" fmla="*/ 16 h 17"/>
                <a:gd name="T6" fmla="*/ 0 w 17"/>
                <a:gd name="T7" fmla="*/ 0 h 17"/>
                <a:gd name="T8" fmla="*/ 1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0" y="0"/>
                  </a:lnTo>
                  <a:lnTo>
                    <a:pt x="0" y="16"/>
                  </a:lnTo>
                  <a:lnTo>
                    <a:pt x="0" y="0"/>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66" name="Freeform 106"/>
            <p:cNvSpPr>
              <a:spLocks/>
            </p:cNvSpPr>
            <p:nvPr/>
          </p:nvSpPr>
          <p:spPr bwMode="auto">
            <a:xfrm>
              <a:off x="2876" y="2077"/>
              <a:ext cx="15" cy="17"/>
            </a:xfrm>
            <a:custGeom>
              <a:avLst/>
              <a:gdLst>
                <a:gd name="T0" fmla="*/ 4 w 17"/>
                <a:gd name="T1" fmla="*/ 0 h 17"/>
                <a:gd name="T2" fmla="*/ 10 w 17"/>
                <a:gd name="T3" fmla="*/ 0 h 17"/>
                <a:gd name="T4" fmla="*/ 4 w 17"/>
                <a:gd name="T5" fmla="*/ 0 h 17"/>
                <a:gd name="T6" fmla="*/ 0 w 17"/>
                <a:gd name="T7" fmla="*/ 0 h 17"/>
                <a:gd name="T8" fmla="*/ 0 w 17"/>
                <a:gd name="T9" fmla="*/ 16 h 17"/>
                <a:gd name="T10" fmla="*/ 4 w 17"/>
                <a:gd name="T11" fmla="*/ 16 h 17"/>
                <a:gd name="T12" fmla="*/ 4 w 17"/>
                <a:gd name="T13" fmla="*/ 0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8" y="0"/>
                  </a:moveTo>
                  <a:lnTo>
                    <a:pt x="16" y="0"/>
                  </a:lnTo>
                  <a:lnTo>
                    <a:pt x="8" y="0"/>
                  </a:lnTo>
                  <a:lnTo>
                    <a:pt x="0" y="0"/>
                  </a:lnTo>
                  <a:lnTo>
                    <a:pt x="0" y="16"/>
                  </a:lnTo>
                  <a:lnTo>
                    <a:pt x="8" y="16"/>
                  </a:lnTo>
                  <a:lnTo>
                    <a:pt x="8"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67" name="Freeform 107"/>
            <p:cNvSpPr>
              <a:spLocks/>
            </p:cNvSpPr>
            <p:nvPr/>
          </p:nvSpPr>
          <p:spPr bwMode="auto">
            <a:xfrm>
              <a:off x="2861" y="2061"/>
              <a:ext cx="15" cy="17"/>
            </a:xfrm>
            <a:custGeom>
              <a:avLst/>
              <a:gdLst>
                <a:gd name="T0" fmla="*/ 10 w 17"/>
                <a:gd name="T1" fmla="*/ 14 h 17"/>
                <a:gd name="T2" fmla="*/ 10 w 17"/>
                <a:gd name="T3" fmla="*/ 13 h 17"/>
                <a:gd name="T4" fmla="*/ 8 w 17"/>
                <a:gd name="T5" fmla="*/ 13 h 17"/>
                <a:gd name="T6" fmla="*/ 6 w 17"/>
                <a:gd name="T7" fmla="*/ 13 h 17"/>
                <a:gd name="T8" fmla="*/ 4 w 17"/>
                <a:gd name="T9" fmla="*/ 12 h 17"/>
                <a:gd name="T10" fmla="*/ 4 w 17"/>
                <a:gd name="T11" fmla="*/ 10 h 17"/>
                <a:gd name="T12" fmla="*/ 4 w 17"/>
                <a:gd name="T13" fmla="*/ 8 h 17"/>
                <a:gd name="T14" fmla="*/ 3 w 17"/>
                <a:gd name="T15" fmla="*/ 6 h 17"/>
                <a:gd name="T16" fmla="*/ 2 w 17"/>
                <a:gd name="T17" fmla="*/ 4 h 17"/>
                <a:gd name="T18" fmla="*/ 1 w 17"/>
                <a:gd name="T19" fmla="*/ 3 h 17"/>
                <a:gd name="T20" fmla="*/ 1 w 17"/>
                <a:gd name="T21" fmla="*/ 1 h 17"/>
                <a:gd name="T22" fmla="*/ 1 w 17"/>
                <a:gd name="T23" fmla="*/ 0 h 17"/>
                <a:gd name="T24" fmla="*/ 0 w 17"/>
                <a:gd name="T25" fmla="*/ 0 h 17"/>
                <a:gd name="T26" fmla="*/ 0 w 17"/>
                <a:gd name="T27" fmla="*/ 1 h 17"/>
                <a:gd name="T28" fmla="*/ 1 w 17"/>
                <a:gd name="T29" fmla="*/ 3 h 17"/>
                <a:gd name="T30" fmla="*/ 1 w 17"/>
                <a:gd name="T31" fmla="*/ 5 h 17"/>
                <a:gd name="T32" fmla="*/ 2 w 17"/>
                <a:gd name="T33" fmla="*/ 7 h 17"/>
                <a:gd name="T34" fmla="*/ 3 w 17"/>
                <a:gd name="T35" fmla="*/ 9 h 17"/>
                <a:gd name="T36" fmla="*/ 4 w 17"/>
                <a:gd name="T37" fmla="*/ 11 h 17"/>
                <a:gd name="T38" fmla="*/ 4 w 17"/>
                <a:gd name="T39" fmla="*/ 12 h 17"/>
                <a:gd name="T40" fmla="*/ 6 w 17"/>
                <a:gd name="T41" fmla="*/ 13 h 17"/>
                <a:gd name="T42" fmla="*/ 9 w 17"/>
                <a:gd name="T43" fmla="*/ 16 h 17"/>
                <a:gd name="T44" fmla="*/ 10 w 17"/>
                <a:gd name="T45" fmla="*/ 16 h 17"/>
                <a:gd name="T46" fmla="*/ 10 w 17"/>
                <a:gd name="T47" fmla="*/ 14 h 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
                <a:gd name="T73" fmla="*/ 0 h 17"/>
                <a:gd name="T74" fmla="*/ 17 w 17"/>
                <a:gd name="T75" fmla="*/ 17 h 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 h="17">
                  <a:moveTo>
                    <a:pt x="16" y="14"/>
                  </a:moveTo>
                  <a:lnTo>
                    <a:pt x="16" y="13"/>
                  </a:lnTo>
                  <a:lnTo>
                    <a:pt x="12" y="13"/>
                  </a:lnTo>
                  <a:lnTo>
                    <a:pt x="10" y="13"/>
                  </a:lnTo>
                  <a:lnTo>
                    <a:pt x="8" y="12"/>
                  </a:lnTo>
                  <a:lnTo>
                    <a:pt x="6" y="10"/>
                  </a:lnTo>
                  <a:lnTo>
                    <a:pt x="5" y="8"/>
                  </a:lnTo>
                  <a:lnTo>
                    <a:pt x="3" y="6"/>
                  </a:lnTo>
                  <a:lnTo>
                    <a:pt x="2" y="4"/>
                  </a:lnTo>
                  <a:lnTo>
                    <a:pt x="1" y="3"/>
                  </a:lnTo>
                  <a:lnTo>
                    <a:pt x="1" y="1"/>
                  </a:lnTo>
                  <a:lnTo>
                    <a:pt x="1" y="0"/>
                  </a:lnTo>
                  <a:lnTo>
                    <a:pt x="0" y="0"/>
                  </a:lnTo>
                  <a:lnTo>
                    <a:pt x="0" y="1"/>
                  </a:lnTo>
                  <a:lnTo>
                    <a:pt x="1" y="3"/>
                  </a:lnTo>
                  <a:lnTo>
                    <a:pt x="1" y="5"/>
                  </a:lnTo>
                  <a:lnTo>
                    <a:pt x="2" y="7"/>
                  </a:lnTo>
                  <a:lnTo>
                    <a:pt x="3" y="9"/>
                  </a:lnTo>
                  <a:lnTo>
                    <a:pt x="5" y="11"/>
                  </a:lnTo>
                  <a:lnTo>
                    <a:pt x="7" y="12"/>
                  </a:lnTo>
                  <a:lnTo>
                    <a:pt x="10" y="13"/>
                  </a:lnTo>
                  <a:lnTo>
                    <a:pt x="14" y="16"/>
                  </a:lnTo>
                  <a:lnTo>
                    <a:pt x="16" y="16"/>
                  </a:lnTo>
                  <a:lnTo>
                    <a:pt x="16" y="1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68" name="Freeform 108"/>
            <p:cNvSpPr>
              <a:spLocks/>
            </p:cNvSpPr>
            <p:nvPr/>
          </p:nvSpPr>
          <p:spPr bwMode="auto">
            <a:xfrm>
              <a:off x="2861" y="2059"/>
              <a:ext cx="15" cy="17"/>
            </a:xfrm>
            <a:custGeom>
              <a:avLst/>
              <a:gdLst>
                <a:gd name="T0" fmla="*/ 10 w 17"/>
                <a:gd name="T1" fmla="*/ 16 h 17"/>
                <a:gd name="T2" fmla="*/ 10 w 17"/>
                <a:gd name="T3" fmla="*/ 0 h 17"/>
                <a:gd name="T4" fmla="*/ 0 w 17"/>
                <a:gd name="T5" fmla="*/ 0 h 17"/>
                <a:gd name="T6" fmla="*/ 0 w 17"/>
                <a:gd name="T7" fmla="*/ 16 h 17"/>
                <a:gd name="T8" fmla="*/ 1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16"/>
                  </a:moveTo>
                  <a:lnTo>
                    <a:pt x="16" y="0"/>
                  </a:lnTo>
                  <a:lnTo>
                    <a:pt x="0" y="0"/>
                  </a:lnTo>
                  <a:lnTo>
                    <a:pt x="0"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69" name="Freeform 109"/>
            <p:cNvSpPr>
              <a:spLocks/>
            </p:cNvSpPr>
            <p:nvPr/>
          </p:nvSpPr>
          <p:spPr bwMode="auto">
            <a:xfrm>
              <a:off x="2861" y="2059"/>
              <a:ext cx="15" cy="17"/>
            </a:xfrm>
            <a:custGeom>
              <a:avLst/>
              <a:gdLst>
                <a:gd name="T0" fmla="*/ 10 w 17"/>
                <a:gd name="T1" fmla="*/ 16 h 17"/>
                <a:gd name="T2" fmla="*/ 10 w 17"/>
                <a:gd name="T3" fmla="*/ 0 h 17"/>
                <a:gd name="T4" fmla="*/ 0 w 17"/>
                <a:gd name="T5" fmla="*/ 0 h 17"/>
                <a:gd name="T6" fmla="*/ 0 w 17"/>
                <a:gd name="T7" fmla="*/ 16 h 17"/>
                <a:gd name="T8" fmla="*/ 1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16"/>
                  </a:moveTo>
                  <a:lnTo>
                    <a:pt x="16" y="0"/>
                  </a:lnTo>
                  <a:lnTo>
                    <a:pt x="0" y="0"/>
                  </a:lnTo>
                  <a:lnTo>
                    <a:pt x="0"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0" name="Freeform 110"/>
            <p:cNvSpPr>
              <a:spLocks/>
            </p:cNvSpPr>
            <p:nvPr/>
          </p:nvSpPr>
          <p:spPr bwMode="auto">
            <a:xfrm>
              <a:off x="2860" y="1997"/>
              <a:ext cx="32" cy="57"/>
            </a:xfrm>
            <a:custGeom>
              <a:avLst/>
              <a:gdLst>
                <a:gd name="T0" fmla="*/ 1 w 36"/>
                <a:gd name="T1" fmla="*/ 56 h 57"/>
                <a:gd name="T2" fmla="*/ 1 w 36"/>
                <a:gd name="T3" fmla="*/ 27 h 57"/>
                <a:gd name="T4" fmla="*/ 1 w 36"/>
                <a:gd name="T5" fmla="*/ 24 h 57"/>
                <a:gd name="T6" fmla="*/ 3 w 36"/>
                <a:gd name="T7" fmla="*/ 19 h 57"/>
                <a:gd name="T8" fmla="*/ 4 w 36"/>
                <a:gd name="T9" fmla="*/ 14 h 57"/>
                <a:gd name="T10" fmla="*/ 6 w 36"/>
                <a:gd name="T11" fmla="*/ 11 h 57"/>
                <a:gd name="T12" fmla="*/ 10 w 36"/>
                <a:gd name="T13" fmla="*/ 7 h 57"/>
                <a:gd name="T14" fmla="*/ 12 w 36"/>
                <a:gd name="T15" fmla="*/ 5 h 57"/>
                <a:gd name="T16" fmla="*/ 15 w 36"/>
                <a:gd name="T17" fmla="*/ 4 h 57"/>
                <a:gd name="T18" fmla="*/ 18 w 36"/>
                <a:gd name="T19" fmla="*/ 3 h 57"/>
                <a:gd name="T20" fmla="*/ 20 w 36"/>
                <a:gd name="T21" fmla="*/ 2 h 57"/>
                <a:gd name="T22" fmla="*/ 20 w 36"/>
                <a:gd name="T23" fmla="*/ 1 h 57"/>
                <a:gd name="T24" fmla="*/ 22 w 36"/>
                <a:gd name="T25" fmla="*/ 0 h 57"/>
                <a:gd name="T26" fmla="*/ 20 w 36"/>
                <a:gd name="T27" fmla="*/ 1 h 57"/>
                <a:gd name="T28" fmla="*/ 18 w 36"/>
                <a:gd name="T29" fmla="*/ 2 h 57"/>
                <a:gd name="T30" fmla="*/ 15 w 36"/>
                <a:gd name="T31" fmla="*/ 3 h 57"/>
                <a:gd name="T32" fmla="*/ 12 w 36"/>
                <a:gd name="T33" fmla="*/ 5 h 57"/>
                <a:gd name="T34" fmla="*/ 9 w 36"/>
                <a:gd name="T35" fmla="*/ 7 h 57"/>
                <a:gd name="T36" fmla="*/ 6 w 36"/>
                <a:gd name="T37" fmla="*/ 10 h 57"/>
                <a:gd name="T38" fmla="*/ 4 w 36"/>
                <a:gd name="T39" fmla="*/ 14 h 57"/>
                <a:gd name="T40" fmla="*/ 3 w 36"/>
                <a:gd name="T41" fmla="*/ 18 h 57"/>
                <a:gd name="T42" fmla="*/ 1 w 36"/>
                <a:gd name="T43" fmla="*/ 24 h 57"/>
                <a:gd name="T44" fmla="*/ 0 w 36"/>
                <a:gd name="T45" fmla="*/ 33 h 57"/>
                <a:gd name="T46" fmla="*/ 0 w 36"/>
                <a:gd name="T47" fmla="*/ 56 h 57"/>
                <a:gd name="T48" fmla="*/ 1 w 36"/>
                <a:gd name="T49" fmla="*/ 56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
                <a:gd name="T76" fmla="*/ 0 h 57"/>
                <a:gd name="T77" fmla="*/ 36 w 36"/>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 h="57">
                  <a:moveTo>
                    <a:pt x="1" y="56"/>
                  </a:moveTo>
                  <a:lnTo>
                    <a:pt x="1" y="27"/>
                  </a:lnTo>
                  <a:lnTo>
                    <a:pt x="1" y="24"/>
                  </a:lnTo>
                  <a:lnTo>
                    <a:pt x="3" y="19"/>
                  </a:lnTo>
                  <a:lnTo>
                    <a:pt x="7" y="14"/>
                  </a:lnTo>
                  <a:lnTo>
                    <a:pt x="10" y="11"/>
                  </a:lnTo>
                  <a:lnTo>
                    <a:pt x="15" y="7"/>
                  </a:lnTo>
                  <a:lnTo>
                    <a:pt x="19" y="5"/>
                  </a:lnTo>
                  <a:lnTo>
                    <a:pt x="24" y="4"/>
                  </a:lnTo>
                  <a:lnTo>
                    <a:pt x="28" y="3"/>
                  </a:lnTo>
                  <a:lnTo>
                    <a:pt x="31" y="2"/>
                  </a:lnTo>
                  <a:lnTo>
                    <a:pt x="33" y="1"/>
                  </a:lnTo>
                  <a:lnTo>
                    <a:pt x="35" y="0"/>
                  </a:lnTo>
                  <a:lnTo>
                    <a:pt x="31" y="1"/>
                  </a:lnTo>
                  <a:lnTo>
                    <a:pt x="28" y="2"/>
                  </a:lnTo>
                  <a:lnTo>
                    <a:pt x="24" y="3"/>
                  </a:lnTo>
                  <a:lnTo>
                    <a:pt x="19" y="5"/>
                  </a:lnTo>
                  <a:lnTo>
                    <a:pt x="13" y="7"/>
                  </a:lnTo>
                  <a:lnTo>
                    <a:pt x="10" y="10"/>
                  </a:lnTo>
                  <a:lnTo>
                    <a:pt x="6" y="14"/>
                  </a:lnTo>
                  <a:lnTo>
                    <a:pt x="3" y="18"/>
                  </a:lnTo>
                  <a:lnTo>
                    <a:pt x="1" y="24"/>
                  </a:lnTo>
                  <a:lnTo>
                    <a:pt x="0" y="33"/>
                  </a:lnTo>
                  <a:lnTo>
                    <a:pt x="0" y="56"/>
                  </a:lnTo>
                  <a:lnTo>
                    <a:pt x="1" y="5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1" name="Freeform 111"/>
            <p:cNvSpPr>
              <a:spLocks/>
            </p:cNvSpPr>
            <p:nvPr/>
          </p:nvSpPr>
          <p:spPr bwMode="auto">
            <a:xfrm>
              <a:off x="2892" y="1997"/>
              <a:ext cx="15" cy="17"/>
            </a:xfrm>
            <a:custGeom>
              <a:avLst/>
              <a:gdLst>
                <a:gd name="T0" fmla="*/ 0 w 17"/>
                <a:gd name="T1" fmla="*/ 16 h 17"/>
                <a:gd name="T2" fmla="*/ 10 w 17"/>
                <a:gd name="T3" fmla="*/ 16 h 17"/>
                <a:gd name="T4" fmla="*/ 10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16"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2" name="Freeform 112"/>
            <p:cNvSpPr>
              <a:spLocks/>
            </p:cNvSpPr>
            <p:nvPr/>
          </p:nvSpPr>
          <p:spPr bwMode="auto">
            <a:xfrm>
              <a:off x="2894" y="1997"/>
              <a:ext cx="15" cy="17"/>
            </a:xfrm>
            <a:custGeom>
              <a:avLst/>
              <a:gdLst>
                <a:gd name="T0" fmla="*/ 4 w 17"/>
                <a:gd name="T1" fmla="*/ 16 h 17"/>
                <a:gd name="T2" fmla="*/ 0 w 17"/>
                <a:gd name="T3" fmla="*/ 16 h 17"/>
                <a:gd name="T4" fmla="*/ 10 w 17"/>
                <a:gd name="T5" fmla="*/ 0 h 17"/>
                <a:gd name="T6" fmla="*/ 4 w 17"/>
                <a:gd name="T7" fmla="*/ 0 h 17"/>
                <a:gd name="T8" fmla="*/ 4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8" y="16"/>
                  </a:moveTo>
                  <a:lnTo>
                    <a:pt x="0" y="16"/>
                  </a:lnTo>
                  <a:lnTo>
                    <a:pt x="16" y="0"/>
                  </a:lnTo>
                  <a:lnTo>
                    <a:pt x="8" y="0"/>
                  </a:lnTo>
                  <a:lnTo>
                    <a:pt x="8"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3" name="Freeform 113"/>
            <p:cNvSpPr>
              <a:spLocks/>
            </p:cNvSpPr>
            <p:nvPr/>
          </p:nvSpPr>
          <p:spPr bwMode="auto">
            <a:xfrm>
              <a:off x="2896" y="1996"/>
              <a:ext cx="15" cy="17"/>
            </a:xfrm>
            <a:custGeom>
              <a:avLst/>
              <a:gdLst>
                <a:gd name="T0" fmla="*/ 0 w 17"/>
                <a:gd name="T1" fmla="*/ 8 h 17"/>
                <a:gd name="T2" fmla="*/ 0 w 17"/>
                <a:gd name="T3" fmla="*/ 16 h 17"/>
                <a:gd name="T4" fmla="*/ 10 w 17"/>
                <a:gd name="T5" fmla="*/ 16 h 17"/>
                <a:gd name="T6" fmla="*/ 10 w 17"/>
                <a:gd name="T7" fmla="*/ 8 h 17"/>
                <a:gd name="T8" fmla="*/ 10 w 17"/>
                <a:gd name="T9" fmla="*/ 0 h 17"/>
                <a:gd name="T10" fmla="*/ 6 w 17"/>
                <a:gd name="T11" fmla="*/ 0 h 17"/>
                <a:gd name="T12" fmla="*/ 0 w 17"/>
                <a:gd name="T13" fmla="*/ 0 h 17"/>
                <a:gd name="T14" fmla="*/ 0 w 17"/>
                <a:gd name="T15" fmla="*/ 8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0" y="8"/>
                  </a:moveTo>
                  <a:lnTo>
                    <a:pt x="0" y="16"/>
                  </a:lnTo>
                  <a:lnTo>
                    <a:pt x="16" y="16"/>
                  </a:lnTo>
                  <a:lnTo>
                    <a:pt x="16" y="8"/>
                  </a:lnTo>
                  <a:lnTo>
                    <a:pt x="16" y="0"/>
                  </a:lnTo>
                  <a:lnTo>
                    <a:pt x="10" y="0"/>
                  </a:lnTo>
                  <a:lnTo>
                    <a:pt x="0" y="0"/>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4" name="Freeform 114"/>
            <p:cNvSpPr>
              <a:spLocks/>
            </p:cNvSpPr>
            <p:nvPr/>
          </p:nvSpPr>
          <p:spPr bwMode="auto">
            <a:xfrm>
              <a:off x="2892" y="1991"/>
              <a:ext cx="141" cy="17"/>
            </a:xfrm>
            <a:custGeom>
              <a:avLst/>
              <a:gdLst>
                <a:gd name="T0" fmla="*/ 4 w 158"/>
                <a:gd name="T1" fmla="*/ 7 h 17"/>
                <a:gd name="T2" fmla="*/ 0 w 158"/>
                <a:gd name="T3" fmla="*/ 7 h 17"/>
                <a:gd name="T4" fmla="*/ 9 w 158"/>
                <a:gd name="T5" fmla="*/ 6 h 17"/>
                <a:gd name="T6" fmla="*/ 15 w 158"/>
                <a:gd name="T7" fmla="*/ 6 h 17"/>
                <a:gd name="T8" fmla="*/ 23 w 158"/>
                <a:gd name="T9" fmla="*/ 4 h 17"/>
                <a:gd name="T10" fmla="*/ 33 w 158"/>
                <a:gd name="T11" fmla="*/ 3 h 17"/>
                <a:gd name="T12" fmla="*/ 42 w 158"/>
                <a:gd name="T13" fmla="*/ 3 h 17"/>
                <a:gd name="T14" fmla="*/ 52 w 158"/>
                <a:gd name="T15" fmla="*/ 3 h 17"/>
                <a:gd name="T16" fmla="*/ 62 w 158"/>
                <a:gd name="T17" fmla="*/ 3 h 17"/>
                <a:gd name="T18" fmla="*/ 70 w 158"/>
                <a:gd name="T19" fmla="*/ 2 h 17"/>
                <a:gd name="T20" fmla="*/ 76 w 158"/>
                <a:gd name="T21" fmla="*/ 1 h 17"/>
                <a:gd name="T22" fmla="*/ 80 w 158"/>
                <a:gd name="T23" fmla="*/ 1 h 17"/>
                <a:gd name="T24" fmla="*/ 82 w 158"/>
                <a:gd name="T25" fmla="*/ 1 h 17"/>
                <a:gd name="T26" fmla="*/ 89 w 158"/>
                <a:gd name="T27" fmla="*/ 1 h 17"/>
                <a:gd name="T28" fmla="*/ 94 w 158"/>
                <a:gd name="T29" fmla="*/ 2 h 17"/>
                <a:gd name="T30" fmla="*/ 97 w 158"/>
                <a:gd name="T31" fmla="*/ 3 h 17"/>
                <a:gd name="T32" fmla="*/ 98 w 158"/>
                <a:gd name="T33" fmla="*/ 4 h 17"/>
                <a:gd name="T34" fmla="*/ 99 w 158"/>
                <a:gd name="T35" fmla="*/ 6 h 17"/>
                <a:gd name="T36" fmla="*/ 99 w 158"/>
                <a:gd name="T37" fmla="*/ 8 h 17"/>
                <a:gd name="T38" fmla="*/ 98 w 158"/>
                <a:gd name="T39" fmla="*/ 11 h 17"/>
                <a:gd name="T40" fmla="*/ 97 w 158"/>
                <a:gd name="T41" fmla="*/ 12 h 17"/>
                <a:gd name="T42" fmla="*/ 95 w 158"/>
                <a:gd name="T43" fmla="*/ 14 h 17"/>
                <a:gd name="T44" fmla="*/ 95 w 158"/>
                <a:gd name="T45" fmla="*/ 14 h 17"/>
                <a:gd name="T46" fmla="*/ 95 w 158"/>
                <a:gd name="T47" fmla="*/ 16 h 17"/>
                <a:gd name="T48" fmla="*/ 96 w 158"/>
                <a:gd name="T49" fmla="*/ 14 h 17"/>
                <a:gd name="T50" fmla="*/ 97 w 158"/>
                <a:gd name="T51" fmla="*/ 12 h 17"/>
                <a:gd name="T52" fmla="*/ 99 w 158"/>
                <a:gd name="T53" fmla="*/ 12 h 17"/>
                <a:gd name="T54" fmla="*/ 100 w 158"/>
                <a:gd name="T55" fmla="*/ 8 h 17"/>
                <a:gd name="T56" fmla="*/ 100 w 158"/>
                <a:gd name="T57" fmla="*/ 6 h 17"/>
                <a:gd name="T58" fmla="*/ 99 w 158"/>
                <a:gd name="T59" fmla="*/ 3 h 17"/>
                <a:gd name="T60" fmla="*/ 97 w 158"/>
                <a:gd name="T61" fmla="*/ 3 h 17"/>
                <a:gd name="T62" fmla="*/ 94 w 158"/>
                <a:gd name="T63" fmla="*/ 1 h 17"/>
                <a:gd name="T64" fmla="*/ 89 w 158"/>
                <a:gd name="T65" fmla="*/ 0 h 17"/>
                <a:gd name="T66" fmla="*/ 82 w 158"/>
                <a:gd name="T67" fmla="*/ 0 h 17"/>
                <a:gd name="T68" fmla="*/ 80 w 158"/>
                <a:gd name="T69" fmla="*/ 0 h 17"/>
                <a:gd name="T70" fmla="*/ 76 w 158"/>
                <a:gd name="T71" fmla="*/ 1 h 17"/>
                <a:gd name="T72" fmla="*/ 70 w 158"/>
                <a:gd name="T73" fmla="*/ 1 h 17"/>
                <a:gd name="T74" fmla="*/ 62 w 158"/>
                <a:gd name="T75" fmla="*/ 2 h 17"/>
                <a:gd name="T76" fmla="*/ 52 w 158"/>
                <a:gd name="T77" fmla="*/ 3 h 17"/>
                <a:gd name="T78" fmla="*/ 42 w 158"/>
                <a:gd name="T79" fmla="*/ 3 h 17"/>
                <a:gd name="T80" fmla="*/ 33 w 158"/>
                <a:gd name="T81" fmla="*/ 3 h 17"/>
                <a:gd name="T82" fmla="*/ 23 w 158"/>
                <a:gd name="T83" fmla="*/ 3 h 17"/>
                <a:gd name="T84" fmla="*/ 15 w 158"/>
                <a:gd name="T85" fmla="*/ 4 h 17"/>
                <a:gd name="T86" fmla="*/ 9 w 158"/>
                <a:gd name="T87" fmla="*/ 4 h 17"/>
                <a:gd name="T88" fmla="*/ 4 w 158"/>
                <a:gd name="T89" fmla="*/ 6 h 17"/>
                <a:gd name="T90" fmla="*/ 4 w 158"/>
                <a:gd name="T91" fmla="*/ 7 h 1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8"/>
                <a:gd name="T139" fmla="*/ 0 h 17"/>
                <a:gd name="T140" fmla="*/ 158 w 158"/>
                <a:gd name="T141" fmla="*/ 17 h 1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8" h="17">
                  <a:moveTo>
                    <a:pt x="7" y="7"/>
                  </a:moveTo>
                  <a:lnTo>
                    <a:pt x="0" y="7"/>
                  </a:lnTo>
                  <a:lnTo>
                    <a:pt x="13" y="6"/>
                  </a:lnTo>
                  <a:lnTo>
                    <a:pt x="24" y="6"/>
                  </a:lnTo>
                  <a:lnTo>
                    <a:pt x="36" y="4"/>
                  </a:lnTo>
                  <a:lnTo>
                    <a:pt x="51" y="3"/>
                  </a:lnTo>
                  <a:lnTo>
                    <a:pt x="66" y="3"/>
                  </a:lnTo>
                  <a:lnTo>
                    <a:pt x="82" y="3"/>
                  </a:lnTo>
                  <a:lnTo>
                    <a:pt x="96" y="3"/>
                  </a:lnTo>
                  <a:lnTo>
                    <a:pt x="109" y="2"/>
                  </a:lnTo>
                  <a:lnTo>
                    <a:pt x="120" y="1"/>
                  </a:lnTo>
                  <a:lnTo>
                    <a:pt x="127" y="1"/>
                  </a:lnTo>
                  <a:lnTo>
                    <a:pt x="129" y="1"/>
                  </a:lnTo>
                  <a:lnTo>
                    <a:pt x="140" y="1"/>
                  </a:lnTo>
                  <a:lnTo>
                    <a:pt x="148" y="2"/>
                  </a:lnTo>
                  <a:lnTo>
                    <a:pt x="153" y="3"/>
                  </a:lnTo>
                  <a:lnTo>
                    <a:pt x="155" y="4"/>
                  </a:lnTo>
                  <a:lnTo>
                    <a:pt x="156" y="6"/>
                  </a:lnTo>
                  <a:lnTo>
                    <a:pt x="156" y="8"/>
                  </a:lnTo>
                  <a:lnTo>
                    <a:pt x="155" y="11"/>
                  </a:lnTo>
                  <a:lnTo>
                    <a:pt x="153" y="12"/>
                  </a:lnTo>
                  <a:lnTo>
                    <a:pt x="150" y="14"/>
                  </a:lnTo>
                  <a:lnTo>
                    <a:pt x="149" y="14"/>
                  </a:lnTo>
                  <a:lnTo>
                    <a:pt x="149" y="16"/>
                  </a:lnTo>
                  <a:lnTo>
                    <a:pt x="152" y="14"/>
                  </a:lnTo>
                  <a:lnTo>
                    <a:pt x="154" y="12"/>
                  </a:lnTo>
                  <a:lnTo>
                    <a:pt x="156" y="12"/>
                  </a:lnTo>
                  <a:lnTo>
                    <a:pt x="157" y="8"/>
                  </a:lnTo>
                  <a:lnTo>
                    <a:pt x="157" y="6"/>
                  </a:lnTo>
                  <a:lnTo>
                    <a:pt x="156" y="3"/>
                  </a:lnTo>
                  <a:lnTo>
                    <a:pt x="153" y="3"/>
                  </a:lnTo>
                  <a:lnTo>
                    <a:pt x="148" y="1"/>
                  </a:lnTo>
                  <a:lnTo>
                    <a:pt x="140" y="0"/>
                  </a:lnTo>
                  <a:lnTo>
                    <a:pt x="129" y="0"/>
                  </a:lnTo>
                  <a:lnTo>
                    <a:pt x="127" y="0"/>
                  </a:lnTo>
                  <a:lnTo>
                    <a:pt x="120" y="1"/>
                  </a:lnTo>
                  <a:lnTo>
                    <a:pt x="109" y="1"/>
                  </a:lnTo>
                  <a:lnTo>
                    <a:pt x="96" y="2"/>
                  </a:lnTo>
                  <a:lnTo>
                    <a:pt x="82" y="3"/>
                  </a:lnTo>
                  <a:lnTo>
                    <a:pt x="66" y="3"/>
                  </a:lnTo>
                  <a:lnTo>
                    <a:pt x="51" y="3"/>
                  </a:lnTo>
                  <a:lnTo>
                    <a:pt x="36" y="3"/>
                  </a:lnTo>
                  <a:lnTo>
                    <a:pt x="24" y="4"/>
                  </a:lnTo>
                  <a:lnTo>
                    <a:pt x="13" y="4"/>
                  </a:lnTo>
                  <a:lnTo>
                    <a:pt x="7" y="6"/>
                  </a:lnTo>
                  <a:lnTo>
                    <a:pt x="7" y="7"/>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5" name="Freeform 115"/>
            <p:cNvSpPr>
              <a:spLocks/>
            </p:cNvSpPr>
            <p:nvPr/>
          </p:nvSpPr>
          <p:spPr bwMode="auto">
            <a:xfrm>
              <a:off x="3037" y="2006"/>
              <a:ext cx="15" cy="17"/>
            </a:xfrm>
            <a:custGeom>
              <a:avLst/>
              <a:gdLst>
                <a:gd name="T0" fmla="*/ 10 w 17"/>
                <a:gd name="T1" fmla="*/ 0 h 17"/>
                <a:gd name="T2" fmla="*/ 0 w 17"/>
                <a:gd name="T3" fmla="*/ 8 h 17"/>
                <a:gd name="T4" fmla="*/ 0 w 17"/>
                <a:gd name="T5" fmla="*/ 16 h 17"/>
                <a:gd name="T6" fmla="*/ 10 w 17"/>
                <a:gd name="T7" fmla="*/ 8 h 17"/>
                <a:gd name="T8" fmla="*/ 1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0" y="8"/>
                  </a:lnTo>
                  <a:lnTo>
                    <a:pt x="0" y="16"/>
                  </a:lnTo>
                  <a:lnTo>
                    <a:pt x="16" y="8"/>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6" name="Freeform 116"/>
            <p:cNvSpPr>
              <a:spLocks/>
            </p:cNvSpPr>
            <p:nvPr/>
          </p:nvSpPr>
          <p:spPr bwMode="auto">
            <a:xfrm>
              <a:off x="3037" y="2006"/>
              <a:ext cx="15" cy="17"/>
            </a:xfrm>
            <a:custGeom>
              <a:avLst/>
              <a:gdLst>
                <a:gd name="T0" fmla="*/ 10 w 17"/>
                <a:gd name="T1" fmla="*/ 0 h 17"/>
                <a:gd name="T2" fmla="*/ 0 w 17"/>
                <a:gd name="T3" fmla="*/ 0 h 17"/>
                <a:gd name="T4" fmla="*/ 0 w 17"/>
                <a:gd name="T5" fmla="*/ 8 h 17"/>
                <a:gd name="T6" fmla="*/ 0 w 17"/>
                <a:gd name="T7" fmla="*/ 16 h 17"/>
                <a:gd name="T8" fmla="*/ 10 w 17"/>
                <a:gd name="T9" fmla="*/ 16 h 17"/>
                <a:gd name="T10" fmla="*/ 1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0"/>
                  </a:moveTo>
                  <a:lnTo>
                    <a:pt x="0" y="0"/>
                  </a:lnTo>
                  <a:lnTo>
                    <a:pt x="0" y="8"/>
                  </a:lnTo>
                  <a:lnTo>
                    <a:pt x="0" y="16"/>
                  </a:lnTo>
                  <a:lnTo>
                    <a:pt x="16"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7" name="Freeform 117"/>
            <p:cNvSpPr>
              <a:spLocks/>
            </p:cNvSpPr>
            <p:nvPr/>
          </p:nvSpPr>
          <p:spPr bwMode="auto">
            <a:xfrm>
              <a:off x="2999" y="2006"/>
              <a:ext cx="39" cy="17"/>
            </a:xfrm>
            <a:custGeom>
              <a:avLst/>
              <a:gdLst>
                <a:gd name="T0" fmla="*/ 24 w 44"/>
                <a:gd name="T1" fmla="*/ 0 h 17"/>
                <a:gd name="T2" fmla="*/ 27 w 44"/>
                <a:gd name="T3" fmla="*/ 0 h 17"/>
                <a:gd name="T4" fmla="*/ 20 w 44"/>
                <a:gd name="T5" fmla="*/ 2 h 17"/>
                <a:gd name="T6" fmla="*/ 18 w 44"/>
                <a:gd name="T7" fmla="*/ 4 h 17"/>
                <a:gd name="T8" fmla="*/ 12 w 44"/>
                <a:gd name="T9" fmla="*/ 6 h 17"/>
                <a:gd name="T10" fmla="*/ 10 w 44"/>
                <a:gd name="T11" fmla="*/ 9 h 17"/>
                <a:gd name="T12" fmla="*/ 6 w 44"/>
                <a:gd name="T13" fmla="*/ 9 h 17"/>
                <a:gd name="T14" fmla="*/ 4 w 44"/>
                <a:gd name="T15" fmla="*/ 9 h 17"/>
                <a:gd name="T16" fmla="*/ 3 w 44"/>
                <a:gd name="T17" fmla="*/ 11 h 17"/>
                <a:gd name="T18" fmla="*/ 1 w 44"/>
                <a:gd name="T19" fmla="*/ 13 h 17"/>
                <a:gd name="T20" fmla="*/ 0 w 44"/>
                <a:gd name="T21" fmla="*/ 13 h 17"/>
                <a:gd name="T22" fmla="*/ 0 w 44"/>
                <a:gd name="T23" fmla="*/ 16 h 17"/>
                <a:gd name="T24" fmla="*/ 1 w 44"/>
                <a:gd name="T25" fmla="*/ 16 h 17"/>
                <a:gd name="T26" fmla="*/ 3 w 44"/>
                <a:gd name="T27" fmla="*/ 13 h 17"/>
                <a:gd name="T28" fmla="*/ 4 w 44"/>
                <a:gd name="T29" fmla="*/ 11 h 17"/>
                <a:gd name="T30" fmla="*/ 6 w 44"/>
                <a:gd name="T31" fmla="*/ 9 h 17"/>
                <a:gd name="T32" fmla="*/ 10 w 44"/>
                <a:gd name="T33" fmla="*/ 9 h 17"/>
                <a:gd name="T34" fmla="*/ 12 w 44"/>
                <a:gd name="T35" fmla="*/ 9 h 17"/>
                <a:gd name="T36" fmla="*/ 18 w 44"/>
                <a:gd name="T37" fmla="*/ 6 h 17"/>
                <a:gd name="T38" fmla="*/ 20 w 44"/>
                <a:gd name="T39" fmla="*/ 4 h 17"/>
                <a:gd name="T40" fmla="*/ 24 w 44"/>
                <a:gd name="T41" fmla="*/ 2 h 17"/>
                <a:gd name="T42" fmla="*/ 24 w 44"/>
                <a:gd name="T43" fmla="*/ 0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
                <a:gd name="T67" fmla="*/ 0 h 17"/>
                <a:gd name="T68" fmla="*/ 44 w 44"/>
                <a:gd name="T69" fmla="*/ 17 h 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 h="17">
                  <a:moveTo>
                    <a:pt x="40" y="0"/>
                  </a:moveTo>
                  <a:lnTo>
                    <a:pt x="43" y="0"/>
                  </a:lnTo>
                  <a:lnTo>
                    <a:pt x="32" y="2"/>
                  </a:lnTo>
                  <a:lnTo>
                    <a:pt x="28" y="4"/>
                  </a:lnTo>
                  <a:lnTo>
                    <a:pt x="19" y="6"/>
                  </a:lnTo>
                  <a:lnTo>
                    <a:pt x="15" y="9"/>
                  </a:lnTo>
                  <a:lnTo>
                    <a:pt x="10" y="9"/>
                  </a:lnTo>
                  <a:lnTo>
                    <a:pt x="7" y="9"/>
                  </a:lnTo>
                  <a:lnTo>
                    <a:pt x="3" y="11"/>
                  </a:lnTo>
                  <a:lnTo>
                    <a:pt x="1" y="13"/>
                  </a:lnTo>
                  <a:lnTo>
                    <a:pt x="0" y="13"/>
                  </a:lnTo>
                  <a:lnTo>
                    <a:pt x="0" y="16"/>
                  </a:lnTo>
                  <a:lnTo>
                    <a:pt x="1" y="16"/>
                  </a:lnTo>
                  <a:lnTo>
                    <a:pt x="3" y="13"/>
                  </a:lnTo>
                  <a:lnTo>
                    <a:pt x="7" y="11"/>
                  </a:lnTo>
                  <a:lnTo>
                    <a:pt x="10" y="9"/>
                  </a:lnTo>
                  <a:lnTo>
                    <a:pt x="15" y="9"/>
                  </a:lnTo>
                  <a:lnTo>
                    <a:pt x="19" y="9"/>
                  </a:lnTo>
                  <a:lnTo>
                    <a:pt x="28" y="6"/>
                  </a:lnTo>
                  <a:lnTo>
                    <a:pt x="32" y="4"/>
                  </a:lnTo>
                  <a:lnTo>
                    <a:pt x="40" y="2"/>
                  </a:lnTo>
                  <a:lnTo>
                    <a:pt x="4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8" name="Freeform 118"/>
            <p:cNvSpPr>
              <a:spLocks/>
            </p:cNvSpPr>
            <p:nvPr/>
          </p:nvSpPr>
          <p:spPr bwMode="auto">
            <a:xfrm>
              <a:off x="2935" y="2012"/>
              <a:ext cx="60" cy="32"/>
            </a:xfrm>
            <a:custGeom>
              <a:avLst/>
              <a:gdLst>
                <a:gd name="T0" fmla="*/ 39 w 68"/>
                <a:gd name="T1" fmla="*/ 1 h 32"/>
                <a:gd name="T2" fmla="*/ 39 w 68"/>
                <a:gd name="T3" fmla="*/ 0 h 32"/>
                <a:gd name="T4" fmla="*/ 41 w 68"/>
                <a:gd name="T5" fmla="*/ 0 h 32"/>
                <a:gd name="T6" fmla="*/ 36 w 68"/>
                <a:gd name="T7" fmla="*/ 1 h 32"/>
                <a:gd name="T8" fmla="*/ 34 w 68"/>
                <a:gd name="T9" fmla="*/ 2 h 32"/>
                <a:gd name="T10" fmla="*/ 31 w 68"/>
                <a:gd name="T11" fmla="*/ 4 h 32"/>
                <a:gd name="T12" fmla="*/ 28 w 68"/>
                <a:gd name="T13" fmla="*/ 6 h 32"/>
                <a:gd name="T14" fmla="*/ 26 w 68"/>
                <a:gd name="T15" fmla="*/ 7 h 32"/>
                <a:gd name="T16" fmla="*/ 25 w 68"/>
                <a:gd name="T17" fmla="*/ 10 h 32"/>
                <a:gd name="T18" fmla="*/ 23 w 68"/>
                <a:gd name="T19" fmla="*/ 12 h 32"/>
                <a:gd name="T20" fmla="*/ 23 w 68"/>
                <a:gd name="T21" fmla="*/ 14 h 32"/>
                <a:gd name="T22" fmla="*/ 22 w 68"/>
                <a:gd name="T23" fmla="*/ 15 h 32"/>
                <a:gd name="T24" fmla="*/ 21 w 68"/>
                <a:gd name="T25" fmla="*/ 17 h 32"/>
                <a:gd name="T26" fmla="*/ 20 w 68"/>
                <a:gd name="T27" fmla="*/ 18 h 32"/>
                <a:gd name="T28" fmla="*/ 20 w 68"/>
                <a:gd name="T29" fmla="*/ 19 h 32"/>
                <a:gd name="T30" fmla="*/ 19 w 68"/>
                <a:gd name="T31" fmla="*/ 20 h 32"/>
                <a:gd name="T32" fmla="*/ 16 w 68"/>
                <a:gd name="T33" fmla="*/ 22 h 32"/>
                <a:gd name="T34" fmla="*/ 9 w 68"/>
                <a:gd name="T35" fmla="*/ 27 h 32"/>
                <a:gd name="T36" fmla="*/ 6 w 68"/>
                <a:gd name="T37" fmla="*/ 28 h 32"/>
                <a:gd name="T38" fmla="*/ 4 w 68"/>
                <a:gd name="T39" fmla="*/ 28 h 32"/>
                <a:gd name="T40" fmla="*/ 3 w 68"/>
                <a:gd name="T41" fmla="*/ 29 h 32"/>
                <a:gd name="T42" fmla="*/ 1 w 68"/>
                <a:gd name="T43" fmla="*/ 30 h 32"/>
                <a:gd name="T44" fmla="*/ 0 w 68"/>
                <a:gd name="T45" fmla="*/ 30 h 32"/>
                <a:gd name="T46" fmla="*/ 0 w 68"/>
                <a:gd name="T47" fmla="*/ 31 h 32"/>
                <a:gd name="T48" fmla="*/ 1 w 68"/>
                <a:gd name="T49" fmla="*/ 31 h 32"/>
                <a:gd name="T50" fmla="*/ 3 w 68"/>
                <a:gd name="T51" fmla="*/ 30 h 32"/>
                <a:gd name="T52" fmla="*/ 4 w 68"/>
                <a:gd name="T53" fmla="*/ 29 h 32"/>
                <a:gd name="T54" fmla="*/ 6 w 68"/>
                <a:gd name="T55" fmla="*/ 28 h 32"/>
                <a:gd name="T56" fmla="*/ 9 w 68"/>
                <a:gd name="T57" fmla="*/ 28 h 32"/>
                <a:gd name="T58" fmla="*/ 16 w 68"/>
                <a:gd name="T59" fmla="*/ 23 h 32"/>
                <a:gd name="T60" fmla="*/ 20 w 68"/>
                <a:gd name="T61" fmla="*/ 20 h 32"/>
                <a:gd name="T62" fmla="*/ 21 w 68"/>
                <a:gd name="T63" fmla="*/ 19 h 32"/>
                <a:gd name="T64" fmla="*/ 21 w 68"/>
                <a:gd name="T65" fmla="*/ 18 h 32"/>
                <a:gd name="T66" fmla="*/ 22 w 68"/>
                <a:gd name="T67" fmla="*/ 18 h 32"/>
                <a:gd name="T68" fmla="*/ 23 w 68"/>
                <a:gd name="T69" fmla="*/ 16 h 32"/>
                <a:gd name="T70" fmla="*/ 23 w 68"/>
                <a:gd name="T71" fmla="*/ 14 h 32"/>
                <a:gd name="T72" fmla="*/ 23 w 68"/>
                <a:gd name="T73" fmla="*/ 12 h 32"/>
                <a:gd name="T74" fmla="*/ 25 w 68"/>
                <a:gd name="T75" fmla="*/ 10 h 32"/>
                <a:gd name="T76" fmla="*/ 26 w 68"/>
                <a:gd name="T77" fmla="*/ 8 h 32"/>
                <a:gd name="T78" fmla="*/ 30 w 68"/>
                <a:gd name="T79" fmla="*/ 4 h 32"/>
                <a:gd name="T80" fmla="*/ 31 w 68"/>
                <a:gd name="T81" fmla="*/ 4 h 32"/>
                <a:gd name="T82" fmla="*/ 34 w 68"/>
                <a:gd name="T83" fmla="*/ 3 h 32"/>
                <a:gd name="T84" fmla="*/ 36 w 68"/>
                <a:gd name="T85" fmla="*/ 2 h 32"/>
                <a:gd name="T86" fmla="*/ 38 w 68"/>
                <a:gd name="T87" fmla="*/ 2 h 32"/>
                <a:gd name="T88" fmla="*/ 38 w 68"/>
                <a:gd name="T89" fmla="*/ 2 h 32"/>
                <a:gd name="T90" fmla="*/ 39 w 68"/>
                <a:gd name="T91" fmla="*/ 1 h 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8"/>
                <a:gd name="T139" fmla="*/ 0 h 32"/>
                <a:gd name="T140" fmla="*/ 68 w 68"/>
                <a:gd name="T141" fmla="*/ 32 h 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8" h="32">
                  <a:moveTo>
                    <a:pt x="65" y="1"/>
                  </a:moveTo>
                  <a:lnTo>
                    <a:pt x="65" y="0"/>
                  </a:lnTo>
                  <a:lnTo>
                    <a:pt x="67" y="0"/>
                  </a:lnTo>
                  <a:lnTo>
                    <a:pt x="59" y="1"/>
                  </a:lnTo>
                  <a:lnTo>
                    <a:pt x="55" y="2"/>
                  </a:lnTo>
                  <a:lnTo>
                    <a:pt x="51" y="4"/>
                  </a:lnTo>
                  <a:lnTo>
                    <a:pt x="46" y="6"/>
                  </a:lnTo>
                  <a:lnTo>
                    <a:pt x="44" y="7"/>
                  </a:lnTo>
                  <a:lnTo>
                    <a:pt x="41" y="10"/>
                  </a:lnTo>
                  <a:lnTo>
                    <a:pt x="39" y="12"/>
                  </a:lnTo>
                  <a:lnTo>
                    <a:pt x="37" y="14"/>
                  </a:lnTo>
                  <a:lnTo>
                    <a:pt x="36" y="15"/>
                  </a:lnTo>
                  <a:lnTo>
                    <a:pt x="35" y="17"/>
                  </a:lnTo>
                  <a:lnTo>
                    <a:pt x="34" y="18"/>
                  </a:lnTo>
                  <a:lnTo>
                    <a:pt x="34" y="19"/>
                  </a:lnTo>
                  <a:lnTo>
                    <a:pt x="32" y="20"/>
                  </a:lnTo>
                  <a:lnTo>
                    <a:pt x="26" y="22"/>
                  </a:lnTo>
                  <a:lnTo>
                    <a:pt x="14" y="27"/>
                  </a:lnTo>
                  <a:lnTo>
                    <a:pt x="10" y="28"/>
                  </a:lnTo>
                  <a:lnTo>
                    <a:pt x="7" y="28"/>
                  </a:lnTo>
                  <a:lnTo>
                    <a:pt x="3" y="29"/>
                  </a:lnTo>
                  <a:lnTo>
                    <a:pt x="1" y="30"/>
                  </a:lnTo>
                  <a:lnTo>
                    <a:pt x="0" y="30"/>
                  </a:lnTo>
                  <a:lnTo>
                    <a:pt x="0" y="31"/>
                  </a:lnTo>
                  <a:lnTo>
                    <a:pt x="1" y="31"/>
                  </a:lnTo>
                  <a:lnTo>
                    <a:pt x="3" y="30"/>
                  </a:lnTo>
                  <a:lnTo>
                    <a:pt x="7" y="29"/>
                  </a:lnTo>
                  <a:lnTo>
                    <a:pt x="10" y="28"/>
                  </a:lnTo>
                  <a:lnTo>
                    <a:pt x="14" y="28"/>
                  </a:lnTo>
                  <a:lnTo>
                    <a:pt x="26" y="23"/>
                  </a:lnTo>
                  <a:lnTo>
                    <a:pt x="33" y="20"/>
                  </a:lnTo>
                  <a:lnTo>
                    <a:pt x="35" y="19"/>
                  </a:lnTo>
                  <a:lnTo>
                    <a:pt x="35" y="18"/>
                  </a:lnTo>
                  <a:lnTo>
                    <a:pt x="36" y="18"/>
                  </a:lnTo>
                  <a:lnTo>
                    <a:pt x="37" y="16"/>
                  </a:lnTo>
                  <a:lnTo>
                    <a:pt x="38" y="14"/>
                  </a:lnTo>
                  <a:lnTo>
                    <a:pt x="39" y="12"/>
                  </a:lnTo>
                  <a:lnTo>
                    <a:pt x="41" y="10"/>
                  </a:lnTo>
                  <a:lnTo>
                    <a:pt x="44" y="8"/>
                  </a:lnTo>
                  <a:lnTo>
                    <a:pt x="50" y="4"/>
                  </a:lnTo>
                  <a:lnTo>
                    <a:pt x="51" y="4"/>
                  </a:lnTo>
                  <a:lnTo>
                    <a:pt x="55" y="3"/>
                  </a:lnTo>
                  <a:lnTo>
                    <a:pt x="59" y="2"/>
                  </a:lnTo>
                  <a:lnTo>
                    <a:pt x="62" y="2"/>
                  </a:lnTo>
                  <a:lnTo>
                    <a:pt x="63" y="2"/>
                  </a:lnTo>
                  <a:lnTo>
                    <a:pt x="65"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79" name="Freeform 119"/>
            <p:cNvSpPr>
              <a:spLocks/>
            </p:cNvSpPr>
            <p:nvPr/>
          </p:nvSpPr>
          <p:spPr bwMode="auto">
            <a:xfrm>
              <a:off x="2933" y="2046"/>
              <a:ext cx="15" cy="17"/>
            </a:xfrm>
            <a:custGeom>
              <a:avLst/>
              <a:gdLst>
                <a:gd name="T0" fmla="*/ 10 w 17"/>
                <a:gd name="T1" fmla="*/ 8 h 17"/>
                <a:gd name="T2" fmla="*/ 10 w 17"/>
                <a:gd name="T3" fmla="*/ 0 h 17"/>
                <a:gd name="T4" fmla="*/ 10 w 17"/>
                <a:gd name="T5" fmla="*/ 8 h 17"/>
                <a:gd name="T6" fmla="*/ 10 w 17"/>
                <a:gd name="T7" fmla="*/ 16 h 17"/>
                <a:gd name="T8" fmla="*/ 0 w 17"/>
                <a:gd name="T9" fmla="*/ 16 h 17"/>
                <a:gd name="T10" fmla="*/ 10 w 17"/>
                <a:gd name="T11" fmla="*/ 8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8"/>
                  </a:moveTo>
                  <a:lnTo>
                    <a:pt x="16" y="0"/>
                  </a:lnTo>
                  <a:lnTo>
                    <a:pt x="16" y="8"/>
                  </a:lnTo>
                  <a:lnTo>
                    <a:pt x="16" y="16"/>
                  </a:lnTo>
                  <a:lnTo>
                    <a:pt x="0" y="16"/>
                  </a:lnTo>
                  <a:lnTo>
                    <a:pt x="16"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80" name="Freeform 120"/>
            <p:cNvSpPr>
              <a:spLocks/>
            </p:cNvSpPr>
            <p:nvPr/>
          </p:nvSpPr>
          <p:spPr bwMode="auto">
            <a:xfrm>
              <a:off x="2899" y="2046"/>
              <a:ext cx="35" cy="32"/>
            </a:xfrm>
            <a:custGeom>
              <a:avLst/>
              <a:gdLst>
                <a:gd name="T0" fmla="*/ 22 w 39"/>
                <a:gd name="T1" fmla="*/ 0 h 32"/>
                <a:gd name="T2" fmla="*/ 25 w 39"/>
                <a:gd name="T3" fmla="*/ 0 h 32"/>
                <a:gd name="T4" fmla="*/ 20 w 39"/>
                <a:gd name="T5" fmla="*/ 1 h 32"/>
                <a:gd name="T6" fmla="*/ 17 w 39"/>
                <a:gd name="T7" fmla="*/ 2 h 32"/>
                <a:gd name="T8" fmla="*/ 15 w 39"/>
                <a:gd name="T9" fmla="*/ 4 h 32"/>
                <a:gd name="T10" fmla="*/ 13 w 39"/>
                <a:gd name="T11" fmla="*/ 5 h 32"/>
                <a:gd name="T12" fmla="*/ 12 w 39"/>
                <a:gd name="T13" fmla="*/ 6 h 32"/>
                <a:gd name="T14" fmla="*/ 12 w 39"/>
                <a:gd name="T15" fmla="*/ 7 h 32"/>
                <a:gd name="T16" fmla="*/ 10 w 39"/>
                <a:gd name="T17" fmla="*/ 11 h 32"/>
                <a:gd name="T18" fmla="*/ 8 w 39"/>
                <a:gd name="T19" fmla="*/ 14 h 32"/>
                <a:gd name="T20" fmla="*/ 7 w 39"/>
                <a:gd name="T21" fmla="*/ 18 h 32"/>
                <a:gd name="T22" fmla="*/ 6 w 39"/>
                <a:gd name="T23" fmla="*/ 19 h 32"/>
                <a:gd name="T24" fmla="*/ 4 w 39"/>
                <a:gd name="T25" fmla="*/ 22 h 32"/>
                <a:gd name="T26" fmla="*/ 4 w 39"/>
                <a:gd name="T27" fmla="*/ 24 h 32"/>
                <a:gd name="T28" fmla="*/ 4 w 39"/>
                <a:gd name="T29" fmla="*/ 26 h 32"/>
                <a:gd name="T30" fmla="*/ 1 w 39"/>
                <a:gd name="T31" fmla="*/ 29 h 32"/>
                <a:gd name="T32" fmla="*/ 0 w 39"/>
                <a:gd name="T33" fmla="*/ 30 h 32"/>
                <a:gd name="T34" fmla="*/ 1 w 39"/>
                <a:gd name="T35" fmla="*/ 30 h 32"/>
                <a:gd name="T36" fmla="*/ 1 w 39"/>
                <a:gd name="T37" fmla="*/ 31 h 32"/>
                <a:gd name="T38" fmla="*/ 2 w 39"/>
                <a:gd name="T39" fmla="*/ 30 h 32"/>
                <a:gd name="T40" fmla="*/ 4 w 39"/>
                <a:gd name="T41" fmla="*/ 27 h 32"/>
                <a:gd name="T42" fmla="*/ 4 w 39"/>
                <a:gd name="T43" fmla="*/ 25 h 32"/>
                <a:gd name="T44" fmla="*/ 5 w 39"/>
                <a:gd name="T45" fmla="*/ 22 h 32"/>
                <a:gd name="T46" fmla="*/ 6 w 39"/>
                <a:gd name="T47" fmla="*/ 21 h 32"/>
                <a:gd name="T48" fmla="*/ 8 w 39"/>
                <a:gd name="T49" fmla="*/ 18 h 32"/>
                <a:gd name="T50" fmla="*/ 9 w 39"/>
                <a:gd name="T51" fmla="*/ 14 h 32"/>
                <a:gd name="T52" fmla="*/ 10 w 39"/>
                <a:gd name="T53" fmla="*/ 12 h 32"/>
                <a:gd name="T54" fmla="*/ 12 w 39"/>
                <a:gd name="T55" fmla="*/ 8 h 32"/>
                <a:gd name="T56" fmla="*/ 13 w 39"/>
                <a:gd name="T57" fmla="*/ 5 h 32"/>
                <a:gd name="T58" fmla="*/ 15 w 39"/>
                <a:gd name="T59" fmla="*/ 4 h 32"/>
                <a:gd name="T60" fmla="*/ 16 w 39"/>
                <a:gd name="T61" fmla="*/ 4 h 32"/>
                <a:gd name="T62" fmla="*/ 17 w 39"/>
                <a:gd name="T63" fmla="*/ 3 h 32"/>
                <a:gd name="T64" fmla="*/ 20 w 39"/>
                <a:gd name="T65" fmla="*/ 1 h 32"/>
                <a:gd name="T66" fmla="*/ 22 w 39"/>
                <a:gd name="T67" fmla="*/ 1 h 32"/>
                <a:gd name="T68" fmla="*/ 22 w 39"/>
                <a:gd name="T69" fmla="*/ 0 h 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
                <a:gd name="T106" fmla="*/ 0 h 32"/>
                <a:gd name="T107" fmla="*/ 39 w 39"/>
                <a:gd name="T108" fmla="*/ 32 h 3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 h="32">
                  <a:moveTo>
                    <a:pt x="35" y="0"/>
                  </a:moveTo>
                  <a:lnTo>
                    <a:pt x="38" y="0"/>
                  </a:lnTo>
                  <a:lnTo>
                    <a:pt x="31" y="1"/>
                  </a:lnTo>
                  <a:lnTo>
                    <a:pt x="26" y="2"/>
                  </a:lnTo>
                  <a:lnTo>
                    <a:pt x="23" y="4"/>
                  </a:lnTo>
                  <a:lnTo>
                    <a:pt x="21" y="5"/>
                  </a:lnTo>
                  <a:lnTo>
                    <a:pt x="18" y="6"/>
                  </a:lnTo>
                  <a:lnTo>
                    <a:pt x="18" y="7"/>
                  </a:lnTo>
                  <a:lnTo>
                    <a:pt x="14" y="11"/>
                  </a:lnTo>
                  <a:lnTo>
                    <a:pt x="12" y="14"/>
                  </a:lnTo>
                  <a:lnTo>
                    <a:pt x="11" y="18"/>
                  </a:lnTo>
                  <a:lnTo>
                    <a:pt x="10" y="19"/>
                  </a:lnTo>
                  <a:lnTo>
                    <a:pt x="8" y="22"/>
                  </a:lnTo>
                  <a:lnTo>
                    <a:pt x="6" y="24"/>
                  </a:lnTo>
                  <a:lnTo>
                    <a:pt x="5" y="26"/>
                  </a:lnTo>
                  <a:lnTo>
                    <a:pt x="1" y="29"/>
                  </a:lnTo>
                  <a:lnTo>
                    <a:pt x="0" y="30"/>
                  </a:lnTo>
                  <a:lnTo>
                    <a:pt x="1" y="30"/>
                  </a:lnTo>
                  <a:lnTo>
                    <a:pt x="1" y="31"/>
                  </a:lnTo>
                  <a:lnTo>
                    <a:pt x="2" y="30"/>
                  </a:lnTo>
                  <a:lnTo>
                    <a:pt x="5" y="27"/>
                  </a:lnTo>
                  <a:lnTo>
                    <a:pt x="7" y="25"/>
                  </a:lnTo>
                  <a:lnTo>
                    <a:pt x="9" y="22"/>
                  </a:lnTo>
                  <a:lnTo>
                    <a:pt x="10" y="21"/>
                  </a:lnTo>
                  <a:lnTo>
                    <a:pt x="12" y="18"/>
                  </a:lnTo>
                  <a:lnTo>
                    <a:pt x="13" y="14"/>
                  </a:lnTo>
                  <a:lnTo>
                    <a:pt x="14" y="12"/>
                  </a:lnTo>
                  <a:lnTo>
                    <a:pt x="18" y="8"/>
                  </a:lnTo>
                  <a:lnTo>
                    <a:pt x="21" y="5"/>
                  </a:lnTo>
                  <a:lnTo>
                    <a:pt x="23" y="4"/>
                  </a:lnTo>
                  <a:lnTo>
                    <a:pt x="25" y="4"/>
                  </a:lnTo>
                  <a:lnTo>
                    <a:pt x="26" y="3"/>
                  </a:lnTo>
                  <a:lnTo>
                    <a:pt x="31" y="1"/>
                  </a:lnTo>
                  <a:lnTo>
                    <a:pt x="35" y="1"/>
                  </a:lnTo>
                  <a:lnTo>
                    <a:pt x="35"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81" name="Freeform 121"/>
            <p:cNvSpPr>
              <a:spLocks/>
            </p:cNvSpPr>
            <p:nvPr/>
          </p:nvSpPr>
          <p:spPr bwMode="auto">
            <a:xfrm>
              <a:off x="2899" y="2080"/>
              <a:ext cx="15" cy="17"/>
            </a:xfrm>
            <a:custGeom>
              <a:avLst/>
              <a:gdLst>
                <a:gd name="T0" fmla="*/ 4 w 17"/>
                <a:gd name="T1" fmla="*/ 0 h 17"/>
                <a:gd name="T2" fmla="*/ 0 w 17"/>
                <a:gd name="T3" fmla="*/ 0 h 17"/>
                <a:gd name="T4" fmla="*/ 0 w 17"/>
                <a:gd name="T5" fmla="*/ 16 h 17"/>
                <a:gd name="T6" fmla="*/ 10 w 17"/>
                <a:gd name="T7" fmla="*/ 0 h 17"/>
                <a:gd name="T8" fmla="*/ 4 w 17"/>
                <a:gd name="T9" fmla="*/ 16 h 17"/>
                <a:gd name="T10" fmla="*/ 4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8" y="0"/>
                  </a:moveTo>
                  <a:lnTo>
                    <a:pt x="0" y="0"/>
                  </a:lnTo>
                  <a:lnTo>
                    <a:pt x="0" y="16"/>
                  </a:lnTo>
                  <a:lnTo>
                    <a:pt x="16" y="0"/>
                  </a:lnTo>
                  <a:lnTo>
                    <a:pt x="8" y="16"/>
                  </a:lnTo>
                  <a:lnTo>
                    <a:pt x="8"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82" name="Freeform 122"/>
            <p:cNvSpPr>
              <a:spLocks/>
            </p:cNvSpPr>
            <p:nvPr/>
          </p:nvSpPr>
          <p:spPr bwMode="auto">
            <a:xfrm>
              <a:off x="2898" y="2081"/>
              <a:ext cx="16" cy="17"/>
            </a:xfrm>
            <a:custGeom>
              <a:avLst/>
              <a:gdLst>
                <a:gd name="T0" fmla="*/ 12 w 17"/>
                <a:gd name="T1" fmla="*/ 0 h 17"/>
                <a:gd name="T2" fmla="*/ 12 w 17"/>
                <a:gd name="T3" fmla="*/ 16 h 17"/>
                <a:gd name="T4" fmla="*/ 0 w 17"/>
                <a:gd name="T5" fmla="*/ 16 h 17"/>
                <a:gd name="T6" fmla="*/ 12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16" y="16"/>
                  </a:lnTo>
                  <a:lnTo>
                    <a:pt x="0"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83" name="Freeform 123"/>
            <p:cNvSpPr>
              <a:spLocks/>
            </p:cNvSpPr>
            <p:nvPr/>
          </p:nvSpPr>
          <p:spPr bwMode="auto">
            <a:xfrm>
              <a:off x="2970" y="2005"/>
              <a:ext cx="82" cy="154"/>
            </a:xfrm>
            <a:custGeom>
              <a:avLst/>
              <a:gdLst>
                <a:gd name="T0" fmla="*/ 14 w 92"/>
                <a:gd name="T1" fmla="*/ 153 h 154"/>
                <a:gd name="T2" fmla="*/ 8 w 92"/>
                <a:gd name="T3" fmla="*/ 149 h 154"/>
                <a:gd name="T4" fmla="*/ 4 w 92"/>
                <a:gd name="T5" fmla="*/ 145 h 154"/>
                <a:gd name="T6" fmla="*/ 3 w 92"/>
                <a:gd name="T7" fmla="*/ 140 h 154"/>
                <a:gd name="T8" fmla="*/ 3 w 92"/>
                <a:gd name="T9" fmla="*/ 135 h 154"/>
                <a:gd name="T10" fmla="*/ 4 w 92"/>
                <a:gd name="T11" fmla="*/ 132 h 154"/>
                <a:gd name="T12" fmla="*/ 4 w 92"/>
                <a:gd name="T13" fmla="*/ 128 h 154"/>
                <a:gd name="T14" fmla="*/ 4 w 92"/>
                <a:gd name="T15" fmla="*/ 122 h 154"/>
                <a:gd name="T16" fmla="*/ 4 w 92"/>
                <a:gd name="T17" fmla="*/ 114 h 154"/>
                <a:gd name="T18" fmla="*/ 6 w 92"/>
                <a:gd name="T19" fmla="*/ 109 h 154"/>
                <a:gd name="T20" fmla="*/ 8 w 92"/>
                <a:gd name="T21" fmla="*/ 104 h 154"/>
                <a:gd name="T22" fmla="*/ 9 w 92"/>
                <a:gd name="T23" fmla="*/ 102 h 154"/>
                <a:gd name="T24" fmla="*/ 10 w 92"/>
                <a:gd name="T25" fmla="*/ 98 h 154"/>
                <a:gd name="T26" fmla="*/ 12 w 92"/>
                <a:gd name="T27" fmla="*/ 92 h 154"/>
                <a:gd name="T28" fmla="*/ 14 w 92"/>
                <a:gd name="T29" fmla="*/ 85 h 154"/>
                <a:gd name="T30" fmla="*/ 15 w 92"/>
                <a:gd name="T31" fmla="*/ 78 h 154"/>
                <a:gd name="T32" fmla="*/ 16 w 92"/>
                <a:gd name="T33" fmla="*/ 74 h 154"/>
                <a:gd name="T34" fmla="*/ 16 w 92"/>
                <a:gd name="T35" fmla="*/ 71 h 154"/>
                <a:gd name="T36" fmla="*/ 15 w 92"/>
                <a:gd name="T37" fmla="*/ 66 h 154"/>
                <a:gd name="T38" fmla="*/ 12 w 92"/>
                <a:gd name="T39" fmla="*/ 57 h 154"/>
                <a:gd name="T40" fmla="*/ 9 w 92"/>
                <a:gd name="T41" fmla="*/ 48 h 154"/>
                <a:gd name="T42" fmla="*/ 4 w 92"/>
                <a:gd name="T43" fmla="*/ 40 h 154"/>
                <a:gd name="T44" fmla="*/ 3 w 92"/>
                <a:gd name="T45" fmla="*/ 33 h 154"/>
                <a:gd name="T46" fmla="*/ 0 w 92"/>
                <a:gd name="T47" fmla="*/ 30 h 154"/>
                <a:gd name="T48" fmla="*/ 2 w 92"/>
                <a:gd name="T49" fmla="*/ 25 h 154"/>
                <a:gd name="T50" fmla="*/ 4 w 92"/>
                <a:gd name="T51" fmla="*/ 20 h 154"/>
                <a:gd name="T52" fmla="*/ 9 w 92"/>
                <a:gd name="T53" fmla="*/ 15 h 154"/>
                <a:gd name="T54" fmla="*/ 11 w 92"/>
                <a:gd name="T55" fmla="*/ 13 h 154"/>
                <a:gd name="T56" fmla="*/ 15 w 92"/>
                <a:gd name="T57" fmla="*/ 11 h 154"/>
                <a:gd name="T58" fmla="*/ 16 w 92"/>
                <a:gd name="T59" fmla="*/ 9 h 154"/>
                <a:gd name="T60" fmla="*/ 42 w 92"/>
                <a:gd name="T61" fmla="*/ 0 h 154"/>
                <a:gd name="T62" fmla="*/ 42 w 92"/>
                <a:gd name="T63" fmla="*/ 5 h 154"/>
                <a:gd name="T64" fmla="*/ 44 w 92"/>
                <a:gd name="T65" fmla="*/ 9 h 154"/>
                <a:gd name="T66" fmla="*/ 45 w 92"/>
                <a:gd name="T67" fmla="*/ 14 h 154"/>
                <a:gd name="T68" fmla="*/ 46 w 92"/>
                <a:gd name="T69" fmla="*/ 16 h 154"/>
                <a:gd name="T70" fmla="*/ 47 w 92"/>
                <a:gd name="T71" fmla="*/ 18 h 154"/>
                <a:gd name="T72" fmla="*/ 50 w 92"/>
                <a:gd name="T73" fmla="*/ 22 h 154"/>
                <a:gd name="T74" fmla="*/ 55 w 92"/>
                <a:gd name="T75" fmla="*/ 32 h 154"/>
                <a:gd name="T76" fmla="*/ 56 w 92"/>
                <a:gd name="T77" fmla="*/ 46 h 154"/>
                <a:gd name="T78" fmla="*/ 57 w 92"/>
                <a:gd name="T79" fmla="*/ 59 h 154"/>
                <a:gd name="T80" fmla="*/ 57 w 92"/>
                <a:gd name="T81" fmla="*/ 70 h 154"/>
                <a:gd name="T82" fmla="*/ 57 w 92"/>
                <a:gd name="T83" fmla="*/ 77 h 154"/>
                <a:gd name="T84" fmla="*/ 55 w 92"/>
                <a:gd name="T85" fmla="*/ 90 h 154"/>
                <a:gd name="T86" fmla="*/ 55 w 92"/>
                <a:gd name="T87" fmla="*/ 101 h 154"/>
                <a:gd name="T88" fmla="*/ 52 w 92"/>
                <a:gd name="T89" fmla="*/ 112 h 154"/>
                <a:gd name="T90" fmla="*/ 50 w 92"/>
                <a:gd name="T91" fmla="*/ 119 h 154"/>
                <a:gd name="T92" fmla="*/ 49 w 92"/>
                <a:gd name="T93" fmla="*/ 124 h 154"/>
                <a:gd name="T94" fmla="*/ 49 w 92"/>
                <a:gd name="T95" fmla="*/ 126 h 154"/>
                <a:gd name="T96" fmla="*/ 42 w 92"/>
                <a:gd name="T97" fmla="*/ 138 h 154"/>
                <a:gd name="T98" fmla="*/ 36 w 92"/>
                <a:gd name="T99" fmla="*/ 145 h 154"/>
                <a:gd name="T100" fmla="*/ 29 w 92"/>
                <a:gd name="T101" fmla="*/ 149 h 154"/>
                <a:gd name="T102" fmla="*/ 24 w 92"/>
                <a:gd name="T103" fmla="*/ 152 h 154"/>
                <a:gd name="T104" fmla="*/ 21 w 92"/>
                <a:gd name="T105" fmla="*/ 153 h 15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2"/>
                <a:gd name="T160" fmla="*/ 0 h 154"/>
                <a:gd name="T161" fmla="*/ 92 w 92"/>
                <a:gd name="T162" fmla="*/ 154 h 15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2" h="154">
                  <a:moveTo>
                    <a:pt x="31" y="153"/>
                  </a:moveTo>
                  <a:lnTo>
                    <a:pt x="22" y="153"/>
                  </a:lnTo>
                  <a:lnTo>
                    <a:pt x="16" y="151"/>
                  </a:lnTo>
                  <a:lnTo>
                    <a:pt x="12" y="149"/>
                  </a:lnTo>
                  <a:lnTo>
                    <a:pt x="8" y="148"/>
                  </a:lnTo>
                  <a:lnTo>
                    <a:pt x="5" y="145"/>
                  </a:lnTo>
                  <a:lnTo>
                    <a:pt x="4" y="142"/>
                  </a:lnTo>
                  <a:lnTo>
                    <a:pt x="3" y="140"/>
                  </a:lnTo>
                  <a:lnTo>
                    <a:pt x="3" y="137"/>
                  </a:lnTo>
                  <a:lnTo>
                    <a:pt x="3" y="135"/>
                  </a:lnTo>
                  <a:lnTo>
                    <a:pt x="4" y="133"/>
                  </a:lnTo>
                  <a:lnTo>
                    <a:pt x="4" y="132"/>
                  </a:lnTo>
                  <a:lnTo>
                    <a:pt x="5" y="131"/>
                  </a:lnTo>
                  <a:lnTo>
                    <a:pt x="5" y="128"/>
                  </a:lnTo>
                  <a:lnTo>
                    <a:pt x="5" y="125"/>
                  </a:lnTo>
                  <a:lnTo>
                    <a:pt x="5" y="122"/>
                  </a:lnTo>
                  <a:lnTo>
                    <a:pt x="7" y="118"/>
                  </a:lnTo>
                  <a:lnTo>
                    <a:pt x="7" y="114"/>
                  </a:lnTo>
                  <a:lnTo>
                    <a:pt x="9" y="112"/>
                  </a:lnTo>
                  <a:lnTo>
                    <a:pt x="10" y="109"/>
                  </a:lnTo>
                  <a:lnTo>
                    <a:pt x="12" y="106"/>
                  </a:lnTo>
                  <a:lnTo>
                    <a:pt x="12" y="104"/>
                  </a:lnTo>
                  <a:lnTo>
                    <a:pt x="13" y="103"/>
                  </a:lnTo>
                  <a:lnTo>
                    <a:pt x="14" y="102"/>
                  </a:lnTo>
                  <a:lnTo>
                    <a:pt x="14" y="101"/>
                  </a:lnTo>
                  <a:lnTo>
                    <a:pt x="16" y="98"/>
                  </a:lnTo>
                  <a:lnTo>
                    <a:pt x="18" y="95"/>
                  </a:lnTo>
                  <a:lnTo>
                    <a:pt x="20" y="92"/>
                  </a:lnTo>
                  <a:lnTo>
                    <a:pt x="22" y="88"/>
                  </a:lnTo>
                  <a:lnTo>
                    <a:pt x="22" y="85"/>
                  </a:lnTo>
                  <a:lnTo>
                    <a:pt x="23" y="82"/>
                  </a:lnTo>
                  <a:lnTo>
                    <a:pt x="24" y="78"/>
                  </a:lnTo>
                  <a:lnTo>
                    <a:pt x="25" y="76"/>
                  </a:lnTo>
                  <a:lnTo>
                    <a:pt x="25" y="74"/>
                  </a:lnTo>
                  <a:lnTo>
                    <a:pt x="25" y="72"/>
                  </a:lnTo>
                  <a:lnTo>
                    <a:pt x="25" y="71"/>
                  </a:lnTo>
                  <a:lnTo>
                    <a:pt x="25" y="70"/>
                  </a:lnTo>
                  <a:lnTo>
                    <a:pt x="23" y="66"/>
                  </a:lnTo>
                  <a:lnTo>
                    <a:pt x="22" y="61"/>
                  </a:lnTo>
                  <a:lnTo>
                    <a:pt x="19" y="57"/>
                  </a:lnTo>
                  <a:lnTo>
                    <a:pt x="17" y="52"/>
                  </a:lnTo>
                  <a:lnTo>
                    <a:pt x="14" y="48"/>
                  </a:lnTo>
                  <a:lnTo>
                    <a:pt x="11" y="43"/>
                  </a:lnTo>
                  <a:lnTo>
                    <a:pt x="8" y="40"/>
                  </a:lnTo>
                  <a:lnTo>
                    <a:pt x="5" y="36"/>
                  </a:lnTo>
                  <a:lnTo>
                    <a:pt x="3" y="33"/>
                  </a:lnTo>
                  <a:lnTo>
                    <a:pt x="1" y="31"/>
                  </a:lnTo>
                  <a:lnTo>
                    <a:pt x="0" y="30"/>
                  </a:lnTo>
                  <a:lnTo>
                    <a:pt x="0" y="29"/>
                  </a:lnTo>
                  <a:lnTo>
                    <a:pt x="2" y="25"/>
                  </a:lnTo>
                  <a:lnTo>
                    <a:pt x="5" y="23"/>
                  </a:lnTo>
                  <a:lnTo>
                    <a:pt x="7" y="20"/>
                  </a:lnTo>
                  <a:lnTo>
                    <a:pt x="10" y="17"/>
                  </a:lnTo>
                  <a:lnTo>
                    <a:pt x="13" y="15"/>
                  </a:lnTo>
                  <a:lnTo>
                    <a:pt x="16" y="14"/>
                  </a:lnTo>
                  <a:lnTo>
                    <a:pt x="18" y="13"/>
                  </a:lnTo>
                  <a:lnTo>
                    <a:pt x="21" y="11"/>
                  </a:lnTo>
                  <a:lnTo>
                    <a:pt x="23" y="11"/>
                  </a:lnTo>
                  <a:lnTo>
                    <a:pt x="25" y="10"/>
                  </a:lnTo>
                  <a:lnTo>
                    <a:pt x="25" y="9"/>
                  </a:lnTo>
                  <a:lnTo>
                    <a:pt x="26" y="9"/>
                  </a:lnTo>
                  <a:lnTo>
                    <a:pt x="66" y="0"/>
                  </a:lnTo>
                  <a:lnTo>
                    <a:pt x="67" y="3"/>
                  </a:lnTo>
                  <a:lnTo>
                    <a:pt x="67" y="5"/>
                  </a:lnTo>
                  <a:lnTo>
                    <a:pt x="68" y="7"/>
                  </a:lnTo>
                  <a:lnTo>
                    <a:pt x="69" y="9"/>
                  </a:lnTo>
                  <a:lnTo>
                    <a:pt x="70" y="12"/>
                  </a:lnTo>
                  <a:lnTo>
                    <a:pt x="71" y="14"/>
                  </a:lnTo>
                  <a:lnTo>
                    <a:pt x="72" y="14"/>
                  </a:lnTo>
                  <a:lnTo>
                    <a:pt x="73" y="16"/>
                  </a:lnTo>
                  <a:lnTo>
                    <a:pt x="74" y="17"/>
                  </a:lnTo>
                  <a:lnTo>
                    <a:pt x="74" y="18"/>
                  </a:lnTo>
                  <a:lnTo>
                    <a:pt x="75" y="18"/>
                  </a:lnTo>
                  <a:lnTo>
                    <a:pt x="80" y="22"/>
                  </a:lnTo>
                  <a:lnTo>
                    <a:pt x="83" y="27"/>
                  </a:lnTo>
                  <a:lnTo>
                    <a:pt x="87" y="32"/>
                  </a:lnTo>
                  <a:lnTo>
                    <a:pt x="88" y="40"/>
                  </a:lnTo>
                  <a:lnTo>
                    <a:pt x="90" y="46"/>
                  </a:lnTo>
                  <a:lnTo>
                    <a:pt x="91" y="53"/>
                  </a:lnTo>
                  <a:lnTo>
                    <a:pt x="91" y="59"/>
                  </a:lnTo>
                  <a:lnTo>
                    <a:pt x="91" y="65"/>
                  </a:lnTo>
                  <a:lnTo>
                    <a:pt x="91" y="70"/>
                  </a:lnTo>
                  <a:lnTo>
                    <a:pt x="91" y="74"/>
                  </a:lnTo>
                  <a:lnTo>
                    <a:pt x="91" y="77"/>
                  </a:lnTo>
                  <a:lnTo>
                    <a:pt x="89" y="84"/>
                  </a:lnTo>
                  <a:lnTo>
                    <a:pt x="89" y="90"/>
                  </a:lnTo>
                  <a:lnTo>
                    <a:pt x="87" y="95"/>
                  </a:lnTo>
                  <a:lnTo>
                    <a:pt x="86" y="101"/>
                  </a:lnTo>
                  <a:lnTo>
                    <a:pt x="84" y="106"/>
                  </a:lnTo>
                  <a:lnTo>
                    <a:pt x="82" y="112"/>
                  </a:lnTo>
                  <a:lnTo>
                    <a:pt x="81" y="115"/>
                  </a:lnTo>
                  <a:lnTo>
                    <a:pt x="80" y="119"/>
                  </a:lnTo>
                  <a:lnTo>
                    <a:pt x="78" y="122"/>
                  </a:lnTo>
                  <a:lnTo>
                    <a:pt x="78" y="124"/>
                  </a:lnTo>
                  <a:lnTo>
                    <a:pt x="77" y="125"/>
                  </a:lnTo>
                  <a:lnTo>
                    <a:pt x="77" y="126"/>
                  </a:lnTo>
                  <a:lnTo>
                    <a:pt x="72" y="132"/>
                  </a:lnTo>
                  <a:lnTo>
                    <a:pt x="67" y="138"/>
                  </a:lnTo>
                  <a:lnTo>
                    <a:pt x="62" y="141"/>
                  </a:lnTo>
                  <a:lnTo>
                    <a:pt x="57" y="145"/>
                  </a:lnTo>
                  <a:lnTo>
                    <a:pt x="52" y="148"/>
                  </a:lnTo>
                  <a:lnTo>
                    <a:pt x="47" y="149"/>
                  </a:lnTo>
                  <a:lnTo>
                    <a:pt x="42" y="151"/>
                  </a:lnTo>
                  <a:lnTo>
                    <a:pt x="38" y="152"/>
                  </a:lnTo>
                  <a:lnTo>
                    <a:pt x="35" y="153"/>
                  </a:lnTo>
                  <a:lnTo>
                    <a:pt x="33" y="153"/>
                  </a:lnTo>
                  <a:lnTo>
                    <a:pt x="31" y="153"/>
                  </a:lnTo>
                </a:path>
              </a:pathLst>
            </a:custGeom>
            <a:solidFill>
              <a:srgbClr val="006633"/>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84" name="Freeform 124"/>
            <p:cNvSpPr>
              <a:spLocks/>
            </p:cNvSpPr>
            <p:nvPr/>
          </p:nvSpPr>
          <p:spPr bwMode="auto">
            <a:xfrm>
              <a:off x="2970" y="2005"/>
              <a:ext cx="82" cy="154"/>
            </a:xfrm>
            <a:custGeom>
              <a:avLst/>
              <a:gdLst>
                <a:gd name="T0" fmla="*/ 14 w 92"/>
                <a:gd name="T1" fmla="*/ 153 h 154"/>
                <a:gd name="T2" fmla="*/ 8 w 92"/>
                <a:gd name="T3" fmla="*/ 149 h 154"/>
                <a:gd name="T4" fmla="*/ 4 w 92"/>
                <a:gd name="T5" fmla="*/ 145 h 154"/>
                <a:gd name="T6" fmla="*/ 3 w 92"/>
                <a:gd name="T7" fmla="*/ 140 h 154"/>
                <a:gd name="T8" fmla="*/ 3 w 92"/>
                <a:gd name="T9" fmla="*/ 135 h 154"/>
                <a:gd name="T10" fmla="*/ 4 w 92"/>
                <a:gd name="T11" fmla="*/ 132 h 154"/>
                <a:gd name="T12" fmla="*/ 4 w 92"/>
                <a:gd name="T13" fmla="*/ 128 h 154"/>
                <a:gd name="T14" fmla="*/ 4 w 92"/>
                <a:gd name="T15" fmla="*/ 122 h 154"/>
                <a:gd name="T16" fmla="*/ 4 w 92"/>
                <a:gd name="T17" fmla="*/ 114 h 154"/>
                <a:gd name="T18" fmla="*/ 6 w 92"/>
                <a:gd name="T19" fmla="*/ 109 h 154"/>
                <a:gd name="T20" fmla="*/ 8 w 92"/>
                <a:gd name="T21" fmla="*/ 104 h 154"/>
                <a:gd name="T22" fmla="*/ 9 w 92"/>
                <a:gd name="T23" fmla="*/ 102 h 154"/>
                <a:gd name="T24" fmla="*/ 10 w 92"/>
                <a:gd name="T25" fmla="*/ 98 h 154"/>
                <a:gd name="T26" fmla="*/ 12 w 92"/>
                <a:gd name="T27" fmla="*/ 92 h 154"/>
                <a:gd name="T28" fmla="*/ 14 w 92"/>
                <a:gd name="T29" fmla="*/ 85 h 154"/>
                <a:gd name="T30" fmla="*/ 15 w 92"/>
                <a:gd name="T31" fmla="*/ 78 h 154"/>
                <a:gd name="T32" fmla="*/ 16 w 92"/>
                <a:gd name="T33" fmla="*/ 74 h 154"/>
                <a:gd name="T34" fmla="*/ 16 w 92"/>
                <a:gd name="T35" fmla="*/ 71 h 154"/>
                <a:gd name="T36" fmla="*/ 15 w 92"/>
                <a:gd name="T37" fmla="*/ 66 h 154"/>
                <a:gd name="T38" fmla="*/ 12 w 92"/>
                <a:gd name="T39" fmla="*/ 57 h 154"/>
                <a:gd name="T40" fmla="*/ 9 w 92"/>
                <a:gd name="T41" fmla="*/ 48 h 154"/>
                <a:gd name="T42" fmla="*/ 4 w 92"/>
                <a:gd name="T43" fmla="*/ 40 h 154"/>
                <a:gd name="T44" fmla="*/ 3 w 92"/>
                <a:gd name="T45" fmla="*/ 33 h 154"/>
                <a:gd name="T46" fmla="*/ 0 w 92"/>
                <a:gd name="T47" fmla="*/ 30 h 154"/>
                <a:gd name="T48" fmla="*/ 2 w 92"/>
                <a:gd name="T49" fmla="*/ 25 h 154"/>
                <a:gd name="T50" fmla="*/ 4 w 92"/>
                <a:gd name="T51" fmla="*/ 20 h 154"/>
                <a:gd name="T52" fmla="*/ 9 w 92"/>
                <a:gd name="T53" fmla="*/ 15 h 154"/>
                <a:gd name="T54" fmla="*/ 11 w 92"/>
                <a:gd name="T55" fmla="*/ 13 h 154"/>
                <a:gd name="T56" fmla="*/ 15 w 92"/>
                <a:gd name="T57" fmla="*/ 11 h 154"/>
                <a:gd name="T58" fmla="*/ 16 w 92"/>
                <a:gd name="T59" fmla="*/ 9 h 154"/>
                <a:gd name="T60" fmla="*/ 42 w 92"/>
                <a:gd name="T61" fmla="*/ 0 h 154"/>
                <a:gd name="T62" fmla="*/ 42 w 92"/>
                <a:gd name="T63" fmla="*/ 5 h 154"/>
                <a:gd name="T64" fmla="*/ 44 w 92"/>
                <a:gd name="T65" fmla="*/ 9 h 154"/>
                <a:gd name="T66" fmla="*/ 45 w 92"/>
                <a:gd name="T67" fmla="*/ 14 h 154"/>
                <a:gd name="T68" fmla="*/ 46 w 92"/>
                <a:gd name="T69" fmla="*/ 16 h 154"/>
                <a:gd name="T70" fmla="*/ 47 w 92"/>
                <a:gd name="T71" fmla="*/ 18 h 154"/>
                <a:gd name="T72" fmla="*/ 50 w 92"/>
                <a:gd name="T73" fmla="*/ 22 h 154"/>
                <a:gd name="T74" fmla="*/ 55 w 92"/>
                <a:gd name="T75" fmla="*/ 32 h 154"/>
                <a:gd name="T76" fmla="*/ 56 w 92"/>
                <a:gd name="T77" fmla="*/ 46 h 154"/>
                <a:gd name="T78" fmla="*/ 57 w 92"/>
                <a:gd name="T79" fmla="*/ 59 h 154"/>
                <a:gd name="T80" fmla="*/ 57 w 92"/>
                <a:gd name="T81" fmla="*/ 70 h 154"/>
                <a:gd name="T82" fmla="*/ 57 w 92"/>
                <a:gd name="T83" fmla="*/ 77 h 154"/>
                <a:gd name="T84" fmla="*/ 55 w 92"/>
                <a:gd name="T85" fmla="*/ 90 h 154"/>
                <a:gd name="T86" fmla="*/ 55 w 92"/>
                <a:gd name="T87" fmla="*/ 101 h 154"/>
                <a:gd name="T88" fmla="*/ 52 w 92"/>
                <a:gd name="T89" fmla="*/ 112 h 154"/>
                <a:gd name="T90" fmla="*/ 50 w 92"/>
                <a:gd name="T91" fmla="*/ 119 h 154"/>
                <a:gd name="T92" fmla="*/ 49 w 92"/>
                <a:gd name="T93" fmla="*/ 124 h 154"/>
                <a:gd name="T94" fmla="*/ 49 w 92"/>
                <a:gd name="T95" fmla="*/ 126 h 154"/>
                <a:gd name="T96" fmla="*/ 42 w 92"/>
                <a:gd name="T97" fmla="*/ 138 h 154"/>
                <a:gd name="T98" fmla="*/ 36 w 92"/>
                <a:gd name="T99" fmla="*/ 145 h 154"/>
                <a:gd name="T100" fmla="*/ 29 w 92"/>
                <a:gd name="T101" fmla="*/ 149 h 154"/>
                <a:gd name="T102" fmla="*/ 24 w 92"/>
                <a:gd name="T103" fmla="*/ 152 h 154"/>
                <a:gd name="T104" fmla="*/ 21 w 92"/>
                <a:gd name="T105" fmla="*/ 153 h 15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2"/>
                <a:gd name="T160" fmla="*/ 0 h 154"/>
                <a:gd name="T161" fmla="*/ 92 w 92"/>
                <a:gd name="T162" fmla="*/ 154 h 15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2" h="154">
                  <a:moveTo>
                    <a:pt x="31" y="153"/>
                  </a:moveTo>
                  <a:lnTo>
                    <a:pt x="22" y="153"/>
                  </a:lnTo>
                  <a:lnTo>
                    <a:pt x="16" y="151"/>
                  </a:lnTo>
                  <a:lnTo>
                    <a:pt x="12" y="149"/>
                  </a:lnTo>
                  <a:lnTo>
                    <a:pt x="8" y="148"/>
                  </a:lnTo>
                  <a:lnTo>
                    <a:pt x="5" y="145"/>
                  </a:lnTo>
                  <a:lnTo>
                    <a:pt x="4" y="142"/>
                  </a:lnTo>
                  <a:lnTo>
                    <a:pt x="3" y="140"/>
                  </a:lnTo>
                  <a:lnTo>
                    <a:pt x="3" y="137"/>
                  </a:lnTo>
                  <a:lnTo>
                    <a:pt x="3" y="135"/>
                  </a:lnTo>
                  <a:lnTo>
                    <a:pt x="4" y="133"/>
                  </a:lnTo>
                  <a:lnTo>
                    <a:pt x="4" y="132"/>
                  </a:lnTo>
                  <a:lnTo>
                    <a:pt x="5" y="131"/>
                  </a:lnTo>
                  <a:lnTo>
                    <a:pt x="5" y="128"/>
                  </a:lnTo>
                  <a:lnTo>
                    <a:pt x="5" y="125"/>
                  </a:lnTo>
                  <a:lnTo>
                    <a:pt x="5" y="122"/>
                  </a:lnTo>
                  <a:lnTo>
                    <a:pt x="7" y="118"/>
                  </a:lnTo>
                  <a:lnTo>
                    <a:pt x="7" y="114"/>
                  </a:lnTo>
                  <a:lnTo>
                    <a:pt x="9" y="112"/>
                  </a:lnTo>
                  <a:lnTo>
                    <a:pt x="10" y="109"/>
                  </a:lnTo>
                  <a:lnTo>
                    <a:pt x="12" y="106"/>
                  </a:lnTo>
                  <a:lnTo>
                    <a:pt x="12" y="104"/>
                  </a:lnTo>
                  <a:lnTo>
                    <a:pt x="13" y="103"/>
                  </a:lnTo>
                  <a:lnTo>
                    <a:pt x="14" y="102"/>
                  </a:lnTo>
                  <a:lnTo>
                    <a:pt x="14" y="101"/>
                  </a:lnTo>
                  <a:lnTo>
                    <a:pt x="16" y="98"/>
                  </a:lnTo>
                  <a:lnTo>
                    <a:pt x="18" y="95"/>
                  </a:lnTo>
                  <a:lnTo>
                    <a:pt x="20" y="92"/>
                  </a:lnTo>
                  <a:lnTo>
                    <a:pt x="22" y="88"/>
                  </a:lnTo>
                  <a:lnTo>
                    <a:pt x="22" y="85"/>
                  </a:lnTo>
                  <a:lnTo>
                    <a:pt x="23" y="82"/>
                  </a:lnTo>
                  <a:lnTo>
                    <a:pt x="24" y="78"/>
                  </a:lnTo>
                  <a:lnTo>
                    <a:pt x="25" y="76"/>
                  </a:lnTo>
                  <a:lnTo>
                    <a:pt x="25" y="74"/>
                  </a:lnTo>
                  <a:lnTo>
                    <a:pt x="25" y="72"/>
                  </a:lnTo>
                  <a:lnTo>
                    <a:pt x="25" y="71"/>
                  </a:lnTo>
                  <a:lnTo>
                    <a:pt x="25" y="70"/>
                  </a:lnTo>
                  <a:lnTo>
                    <a:pt x="23" y="66"/>
                  </a:lnTo>
                  <a:lnTo>
                    <a:pt x="22" y="61"/>
                  </a:lnTo>
                  <a:lnTo>
                    <a:pt x="19" y="57"/>
                  </a:lnTo>
                  <a:lnTo>
                    <a:pt x="17" y="52"/>
                  </a:lnTo>
                  <a:lnTo>
                    <a:pt x="14" y="48"/>
                  </a:lnTo>
                  <a:lnTo>
                    <a:pt x="11" y="43"/>
                  </a:lnTo>
                  <a:lnTo>
                    <a:pt x="8" y="40"/>
                  </a:lnTo>
                  <a:lnTo>
                    <a:pt x="5" y="36"/>
                  </a:lnTo>
                  <a:lnTo>
                    <a:pt x="3" y="33"/>
                  </a:lnTo>
                  <a:lnTo>
                    <a:pt x="1" y="31"/>
                  </a:lnTo>
                  <a:lnTo>
                    <a:pt x="0" y="30"/>
                  </a:lnTo>
                  <a:lnTo>
                    <a:pt x="0" y="29"/>
                  </a:lnTo>
                  <a:lnTo>
                    <a:pt x="2" y="25"/>
                  </a:lnTo>
                  <a:lnTo>
                    <a:pt x="5" y="23"/>
                  </a:lnTo>
                  <a:lnTo>
                    <a:pt x="7" y="20"/>
                  </a:lnTo>
                  <a:lnTo>
                    <a:pt x="10" y="17"/>
                  </a:lnTo>
                  <a:lnTo>
                    <a:pt x="13" y="15"/>
                  </a:lnTo>
                  <a:lnTo>
                    <a:pt x="16" y="14"/>
                  </a:lnTo>
                  <a:lnTo>
                    <a:pt x="18" y="13"/>
                  </a:lnTo>
                  <a:lnTo>
                    <a:pt x="21" y="11"/>
                  </a:lnTo>
                  <a:lnTo>
                    <a:pt x="23" y="11"/>
                  </a:lnTo>
                  <a:lnTo>
                    <a:pt x="25" y="10"/>
                  </a:lnTo>
                  <a:lnTo>
                    <a:pt x="25" y="9"/>
                  </a:lnTo>
                  <a:lnTo>
                    <a:pt x="26" y="9"/>
                  </a:lnTo>
                  <a:lnTo>
                    <a:pt x="66" y="0"/>
                  </a:lnTo>
                  <a:lnTo>
                    <a:pt x="67" y="3"/>
                  </a:lnTo>
                  <a:lnTo>
                    <a:pt x="67" y="5"/>
                  </a:lnTo>
                  <a:lnTo>
                    <a:pt x="68" y="7"/>
                  </a:lnTo>
                  <a:lnTo>
                    <a:pt x="69" y="9"/>
                  </a:lnTo>
                  <a:lnTo>
                    <a:pt x="70" y="12"/>
                  </a:lnTo>
                  <a:lnTo>
                    <a:pt x="71" y="14"/>
                  </a:lnTo>
                  <a:lnTo>
                    <a:pt x="72" y="14"/>
                  </a:lnTo>
                  <a:lnTo>
                    <a:pt x="73" y="16"/>
                  </a:lnTo>
                  <a:lnTo>
                    <a:pt x="74" y="17"/>
                  </a:lnTo>
                  <a:lnTo>
                    <a:pt x="74" y="18"/>
                  </a:lnTo>
                  <a:lnTo>
                    <a:pt x="75" y="18"/>
                  </a:lnTo>
                  <a:lnTo>
                    <a:pt x="80" y="22"/>
                  </a:lnTo>
                  <a:lnTo>
                    <a:pt x="83" y="27"/>
                  </a:lnTo>
                  <a:lnTo>
                    <a:pt x="87" y="32"/>
                  </a:lnTo>
                  <a:lnTo>
                    <a:pt x="88" y="40"/>
                  </a:lnTo>
                  <a:lnTo>
                    <a:pt x="90" y="46"/>
                  </a:lnTo>
                  <a:lnTo>
                    <a:pt x="91" y="53"/>
                  </a:lnTo>
                  <a:lnTo>
                    <a:pt x="91" y="59"/>
                  </a:lnTo>
                  <a:lnTo>
                    <a:pt x="91" y="65"/>
                  </a:lnTo>
                  <a:lnTo>
                    <a:pt x="91" y="70"/>
                  </a:lnTo>
                  <a:lnTo>
                    <a:pt x="91" y="74"/>
                  </a:lnTo>
                  <a:lnTo>
                    <a:pt x="91" y="77"/>
                  </a:lnTo>
                  <a:lnTo>
                    <a:pt x="89" y="84"/>
                  </a:lnTo>
                  <a:lnTo>
                    <a:pt x="89" y="90"/>
                  </a:lnTo>
                  <a:lnTo>
                    <a:pt x="87" y="95"/>
                  </a:lnTo>
                  <a:lnTo>
                    <a:pt x="86" y="101"/>
                  </a:lnTo>
                  <a:lnTo>
                    <a:pt x="84" y="106"/>
                  </a:lnTo>
                  <a:lnTo>
                    <a:pt x="82" y="112"/>
                  </a:lnTo>
                  <a:lnTo>
                    <a:pt x="81" y="115"/>
                  </a:lnTo>
                  <a:lnTo>
                    <a:pt x="80" y="119"/>
                  </a:lnTo>
                  <a:lnTo>
                    <a:pt x="78" y="122"/>
                  </a:lnTo>
                  <a:lnTo>
                    <a:pt x="78" y="124"/>
                  </a:lnTo>
                  <a:lnTo>
                    <a:pt x="77" y="125"/>
                  </a:lnTo>
                  <a:lnTo>
                    <a:pt x="77" y="126"/>
                  </a:lnTo>
                  <a:lnTo>
                    <a:pt x="72" y="132"/>
                  </a:lnTo>
                  <a:lnTo>
                    <a:pt x="67" y="138"/>
                  </a:lnTo>
                  <a:lnTo>
                    <a:pt x="62" y="141"/>
                  </a:lnTo>
                  <a:lnTo>
                    <a:pt x="57" y="145"/>
                  </a:lnTo>
                  <a:lnTo>
                    <a:pt x="52" y="148"/>
                  </a:lnTo>
                  <a:lnTo>
                    <a:pt x="47" y="149"/>
                  </a:lnTo>
                  <a:lnTo>
                    <a:pt x="42" y="151"/>
                  </a:lnTo>
                  <a:lnTo>
                    <a:pt x="38" y="152"/>
                  </a:lnTo>
                  <a:lnTo>
                    <a:pt x="35" y="153"/>
                  </a:lnTo>
                  <a:lnTo>
                    <a:pt x="33" y="153"/>
                  </a:lnTo>
                  <a:lnTo>
                    <a:pt x="31" y="153"/>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085" name="Freeform 125"/>
            <p:cNvSpPr>
              <a:spLocks/>
            </p:cNvSpPr>
            <p:nvPr/>
          </p:nvSpPr>
          <p:spPr bwMode="auto">
            <a:xfrm>
              <a:off x="2973" y="2151"/>
              <a:ext cx="15" cy="17"/>
            </a:xfrm>
            <a:custGeom>
              <a:avLst/>
              <a:gdLst>
                <a:gd name="T0" fmla="*/ 4 w 17"/>
                <a:gd name="T1" fmla="*/ 16 h 17"/>
                <a:gd name="T2" fmla="*/ 4 w 17"/>
                <a:gd name="T3" fmla="*/ 9 h 17"/>
                <a:gd name="T4" fmla="*/ 4 w 17"/>
                <a:gd name="T5" fmla="*/ 3 h 17"/>
                <a:gd name="T6" fmla="*/ 10 w 17"/>
                <a:gd name="T7" fmla="*/ 0 h 17"/>
                <a:gd name="T8" fmla="*/ 4 w 17"/>
                <a:gd name="T9" fmla="*/ 0 h 17"/>
                <a:gd name="T10" fmla="*/ 4 w 17"/>
                <a:gd name="T11" fmla="*/ 3 h 17"/>
                <a:gd name="T12" fmla="*/ 0 w 17"/>
                <a:gd name="T13" fmla="*/ 12 h 17"/>
                <a:gd name="T14" fmla="*/ 0 w 17"/>
                <a:gd name="T15" fmla="*/ 9 h 17"/>
                <a:gd name="T16" fmla="*/ 4 w 17"/>
                <a:gd name="T17" fmla="*/ 16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7"/>
                <a:gd name="T29" fmla="*/ 17 w 1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7">
                  <a:moveTo>
                    <a:pt x="8" y="16"/>
                  </a:moveTo>
                  <a:lnTo>
                    <a:pt x="8" y="9"/>
                  </a:lnTo>
                  <a:lnTo>
                    <a:pt x="8" y="3"/>
                  </a:lnTo>
                  <a:lnTo>
                    <a:pt x="16" y="0"/>
                  </a:lnTo>
                  <a:lnTo>
                    <a:pt x="8" y="0"/>
                  </a:lnTo>
                  <a:lnTo>
                    <a:pt x="8" y="3"/>
                  </a:lnTo>
                  <a:lnTo>
                    <a:pt x="0" y="12"/>
                  </a:lnTo>
                  <a:lnTo>
                    <a:pt x="0" y="9"/>
                  </a:lnTo>
                  <a:lnTo>
                    <a:pt x="8"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86" name="Freeform 126"/>
            <p:cNvSpPr>
              <a:spLocks/>
            </p:cNvSpPr>
            <p:nvPr/>
          </p:nvSpPr>
          <p:spPr bwMode="auto">
            <a:xfrm>
              <a:off x="2974" y="2147"/>
              <a:ext cx="15" cy="17"/>
            </a:xfrm>
            <a:custGeom>
              <a:avLst/>
              <a:gdLst>
                <a:gd name="T0" fmla="*/ 10 w 17"/>
                <a:gd name="T1" fmla="*/ 16 h 17"/>
                <a:gd name="T2" fmla="*/ 10 w 17"/>
                <a:gd name="T3" fmla="*/ 12 h 17"/>
                <a:gd name="T4" fmla="*/ 10 w 17"/>
                <a:gd name="T5" fmla="*/ 0 h 17"/>
                <a:gd name="T6" fmla="*/ 4 w 17"/>
                <a:gd name="T7" fmla="*/ 0 h 17"/>
                <a:gd name="T8" fmla="*/ 0 w 17"/>
                <a:gd name="T9" fmla="*/ 0 h 17"/>
                <a:gd name="T10" fmla="*/ 0 w 17"/>
                <a:gd name="T11" fmla="*/ 16 h 17"/>
                <a:gd name="T12" fmla="*/ 4 w 17"/>
                <a:gd name="T13" fmla="*/ 16 h 17"/>
                <a:gd name="T14" fmla="*/ 10 w 17"/>
                <a:gd name="T15" fmla="*/ 16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16" y="16"/>
                  </a:moveTo>
                  <a:lnTo>
                    <a:pt x="16" y="12"/>
                  </a:lnTo>
                  <a:lnTo>
                    <a:pt x="16" y="0"/>
                  </a:lnTo>
                  <a:lnTo>
                    <a:pt x="8" y="0"/>
                  </a:lnTo>
                  <a:lnTo>
                    <a:pt x="0" y="0"/>
                  </a:lnTo>
                  <a:lnTo>
                    <a:pt x="0" y="16"/>
                  </a:lnTo>
                  <a:lnTo>
                    <a:pt x="8"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87" name="Freeform 127"/>
            <p:cNvSpPr>
              <a:spLocks/>
            </p:cNvSpPr>
            <p:nvPr/>
          </p:nvSpPr>
          <p:spPr bwMode="auto">
            <a:xfrm>
              <a:off x="2974" y="2119"/>
              <a:ext cx="15" cy="30"/>
            </a:xfrm>
            <a:custGeom>
              <a:avLst/>
              <a:gdLst>
                <a:gd name="T0" fmla="*/ 1 w 17"/>
                <a:gd name="T1" fmla="*/ 25 h 30"/>
                <a:gd name="T2" fmla="*/ 1 w 17"/>
                <a:gd name="T3" fmla="*/ 22 h 30"/>
                <a:gd name="T4" fmla="*/ 3 w 17"/>
                <a:gd name="T5" fmla="*/ 19 h 30"/>
                <a:gd name="T6" fmla="*/ 4 w 17"/>
                <a:gd name="T7" fmla="*/ 12 h 30"/>
                <a:gd name="T8" fmla="*/ 6 w 17"/>
                <a:gd name="T9" fmla="*/ 9 h 30"/>
                <a:gd name="T10" fmla="*/ 6 w 17"/>
                <a:gd name="T11" fmla="*/ 6 h 30"/>
                <a:gd name="T12" fmla="*/ 9 w 17"/>
                <a:gd name="T13" fmla="*/ 4 h 30"/>
                <a:gd name="T14" fmla="*/ 10 w 17"/>
                <a:gd name="T15" fmla="*/ 1 h 30"/>
                <a:gd name="T16" fmla="*/ 10 w 17"/>
                <a:gd name="T17" fmla="*/ 0 h 30"/>
                <a:gd name="T18" fmla="*/ 9 w 17"/>
                <a:gd name="T19" fmla="*/ 1 h 30"/>
                <a:gd name="T20" fmla="*/ 8 w 17"/>
                <a:gd name="T21" fmla="*/ 4 h 30"/>
                <a:gd name="T22" fmla="*/ 6 w 17"/>
                <a:gd name="T23" fmla="*/ 6 h 30"/>
                <a:gd name="T24" fmla="*/ 4 w 17"/>
                <a:gd name="T25" fmla="*/ 9 h 30"/>
                <a:gd name="T26" fmla="*/ 4 w 17"/>
                <a:gd name="T27" fmla="*/ 12 h 30"/>
                <a:gd name="T28" fmla="*/ 1 w 17"/>
                <a:gd name="T29" fmla="*/ 19 h 30"/>
                <a:gd name="T30" fmla="*/ 1 w 17"/>
                <a:gd name="T31" fmla="*/ 22 h 30"/>
                <a:gd name="T32" fmla="*/ 0 w 17"/>
                <a:gd name="T33" fmla="*/ 29 h 30"/>
                <a:gd name="T34" fmla="*/ 0 w 17"/>
                <a:gd name="T35" fmla="*/ 25 h 30"/>
                <a:gd name="T36" fmla="*/ 1 w 17"/>
                <a:gd name="T37" fmla="*/ 25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30"/>
                <a:gd name="T59" fmla="*/ 17 w 17"/>
                <a:gd name="T60" fmla="*/ 30 h 3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30">
                  <a:moveTo>
                    <a:pt x="1" y="25"/>
                  </a:moveTo>
                  <a:lnTo>
                    <a:pt x="1" y="22"/>
                  </a:lnTo>
                  <a:lnTo>
                    <a:pt x="3" y="19"/>
                  </a:lnTo>
                  <a:lnTo>
                    <a:pt x="7" y="12"/>
                  </a:lnTo>
                  <a:lnTo>
                    <a:pt x="10" y="9"/>
                  </a:lnTo>
                  <a:lnTo>
                    <a:pt x="10" y="6"/>
                  </a:lnTo>
                  <a:lnTo>
                    <a:pt x="14" y="4"/>
                  </a:lnTo>
                  <a:lnTo>
                    <a:pt x="16" y="1"/>
                  </a:lnTo>
                  <a:lnTo>
                    <a:pt x="16" y="0"/>
                  </a:lnTo>
                  <a:lnTo>
                    <a:pt x="14" y="1"/>
                  </a:lnTo>
                  <a:lnTo>
                    <a:pt x="12" y="4"/>
                  </a:lnTo>
                  <a:lnTo>
                    <a:pt x="10" y="6"/>
                  </a:lnTo>
                  <a:lnTo>
                    <a:pt x="8" y="9"/>
                  </a:lnTo>
                  <a:lnTo>
                    <a:pt x="7" y="12"/>
                  </a:lnTo>
                  <a:lnTo>
                    <a:pt x="1" y="19"/>
                  </a:lnTo>
                  <a:lnTo>
                    <a:pt x="1" y="22"/>
                  </a:lnTo>
                  <a:lnTo>
                    <a:pt x="0" y="29"/>
                  </a:lnTo>
                  <a:lnTo>
                    <a:pt x="0" y="25"/>
                  </a:lnTo>
                  <a:lnTo>
                    <a:pt x="1" y="25"/>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88" name="Freeform 128"/>
            <p:cNvSpPr>
              <a:spLocks/>
            </p:cNvSpPr>
            <p:nvPr/>
          </p:nvSpPr>
          <p:spPr bwMode="auto">
            <a:xfrm>
              <a:off x="2983" y="2117"/>
              <a:ext cx="15" cy="17"/>
            </a:xfrm>
            <a:custGeom>
              <a:avLst/>
              <a:gdLst>
                <a:gd name="T0" fmla="*/ 10 w 17"/>
                <a:gd name="T1" fmla="*/ 16 h 17"/>
                <a:gd name="T2" fmla="*/ 10 w 17"/>
                <a:gd name="T3" fmla="*/ 8 h 17"/>
                <a:gd name="T4" fmla="*/ 10 w 17"/>
                <a:gd name="T5" fmla="*/ 0 h 17"/>
                <a:gd name="T6" fmla="*/ 0 w 17"/>
                <a:gd name="T7" fmla="*/ 16 h 17"/>
                <a:gd name="T8" fmla="*/ 1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16"/>
                  </a:moveTo>
                  <a:lnTo>
                    <a:pt x="16" y="8"/>
                  </a:lnTo>
                  <a:lnTo>
                    <a:pt x="16" y="0"/>
                  </a:lnTo>
                  <a:lnTo>
                    <a:pt x="0"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89" name="Freeform 129"/>
            <p:cNvSpPr>
              <a:spLocks/>
            </p:cNvSpPr>
            <p:nvPr/>
          </p:nvSpPr>
          <p:spPr bwMode="auto">
            <a:xfrm>
              <a:off x="2983" y="2117"/>
              <a:ext cx="15" cy="17"/>
            </a:xfrm>
            <a:custGeom>
              <a:avLst/>
              <a:gdLst>
                <a:gd name="T0" fmla="*/ 4 w 17"/>
                <a:gd name="T1" fmla="*/ 8 h 17"/>
                <a:gd name="T2" fmla="*/ 0 w 17"/>
                <a:gd name="T3" fmla="*/ 16 h 17"/>
                <a:gd name="T4" fmla="*/ 10 w 17"/>
                <a:gd name="T5" fmla="*/ 0 h 17"/>
                <a:gd name="T6" fmla="*/ 4 w 17"/>
                <a:gd name="T7" fmla="*/ 0 h 17"/>
                <a:gd name="T8" fmla="*/ 0 w 17"/>
                <a:gd name="T9" fmla="*/ 8 h 17"/>
                <a:gd name="T10" fmla="*/ 4 w 17"/>
                <a:gd name="T11" fmla="*/ 8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8" y="8"/>
                  </a:moveTo>
                  <a:lnTo>
                    <a:pt x="0" y="16"/>
                  </a:lnTo>
                  <a:lnTo>
                    <a:pt x="16" y="0"/>
                  </a:lnTo>
                  <a:lnTo>
                    <a:pt x="8" y="0"/>
                  </a:lnTo>
                  <a:lnTo>
                    <a:pt x="0" y="8"/>
                  </a:lnTo>
                  <a:lnTo>
                    <a:pt x="8"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0" name="Freeform 130"/>
            <p:cNvSpPr>
              <a:spLocks/>
            </p:cNvSpPr>
            <p:nvPr/>
          </p:nvSpPr>
          <p:spPr bwMode="auto">
            <a:xfrm>
              <a:off x="2984" y="2089"/>
              <a:ext cx="15" cy="26"/>
            </a:xfrm>
            <a:custGeom>
              <a:avLst/>
              <a:gdLst>
                <a:gd name="T0" fmla="*/ 0 w 17"/>
                <a:gd name="T1" fmla="*/ 25 h 26"/>
                <a:gd name="T2" fmla="*/ 1 w 17"/>
                <a:gd name="T3" fmla="*/ 25 h 26"/>
                <a:gd name="T4" fmla="*/ 4 w 17"/>
                <a:gd name="T5" fmla="*/ 22 h 26"/>
                <a:gd name="T6" fmla="*/ 4 w 17"/>
                <a:gd name="T7" fmla="*/ 20 h 26"/>
                <a:gd name="T8" fmla="*/ 5 w 17"/>
                <a:gd name="T9" fmla="*/ 15 h 26"/>
                <a:gd name="T10" fmla="*/ 8 w 17"/>
                <a:gd name="T11" fmla="*/ 13 h 26"/>
                <a:gd name="T12" fmla="*/ 9 w 17"/>
                <a:gd name="T13" fmla="*/ 9 h 26"/>
                <a:gd name="T14" fmla="*/ 10 w 17"/>
                <a:gd name="T15" fmla="*/ 6 h 26"/>
                <a:gd name="T16" fmla="*/ 10 w 17"/>
                <a:gd name="T17" fmla="*/ 3 h 26"/>
                <a:gd name="T18" fmla="*/ 10 w 17"/>
                <a:gd name="T19" fmla="*/ 0 h 26"/>
                <a:gd name="T20" fmla="*/ 10 w 17"/>
                <a:gd name="T21" fmla="*/ 3 h 26"/>
                <a:gd name="T22" fmla="*/ 9 w 17"/>
                <a:gd name="T23" fmla="*/ 6 h 26"/>
                <a:gd name="T24" fmla="*/ 8 w 17"/>
                <a:gd name="T25" fmla="*/ 9 h 26"/>
                <a:gd name="T26" fmla="*/ 7 w 17"/>
                <a:gd name="T27" fmla="*/ 13 h 26"/>
                <a:gd name="T28" fmla="*/ 5 w 17"/>
                <a:gd name="T29" fmla="*/ 15 h 26"/>
                <a:gd name="T30" fmla="*/ 4 w 17"/>
                <a:gd name="T31" fmla="*/ 19 h 26"/>
                <a:gd name="T32" fmla="*/ 3 w 17"/>
                <a:gd name="T33" fmla="*/ 22 h 26"/>
                <a:gd name="T34" fmla="*/ 0 w 17"/>
                <a:gd name="T35" fmla="*/ 24 h 26"/>
                <a:gd name="T36" fmla="*/ 0 w 17"/>
                <a:gd name="T37" fmla="*/ 25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26"/>
                <a:gd name="T59" fmla="*/ 17 w 17"/>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26">
                  <a:moveTo>
                    <a:pt x="0" y="25"/>
                  </a:moveTo>
                  <a:lnTo>
                    <a:pt x="1" y="25"/>
                  </a:lnTo>
                  <a:lnTo>
                    <a:pt x="4" y="22"/>
                  </a:lnTo>
                  <a:lnTo>
                    <a:pt x="8" y="20"/>
                  </a:lnTo>
                  <a:lnTo>
                    <a:pt x="9" y="15"/>
                  </a:lnTo>
                  <a:lnTo>
                    <a:pt x="12" y="13"/>
                  </a:lnTo>
                  <a:lnTo>
                    <a:pt x="14" y="9"/>
                  </a:lnTo>
                  <a:lnTo>
                    <a:pt x="16" y="6"/>
                  </a:lnTo>
                  <a:lnTo>
                    <a:pt x="16" y="3"/>
                  </a:lnTo>
                  <a:lnTo>
                    <a:pt x="16" y="0"/>
                  </a:lnTo>
                  <a:lnTo>
                    <a:pt x="16" y="3"/>
                  </a:lnTo>
                  <a:lnTo>
                    <a:pt x="14" y="6"/>
                  </a:lnTo>
                  <a:lnTo>
                    <a:pt x="12" y="9"/>
                  </a:lnTo>
                  <a:lnTo>
                    <a:pt x="11" y="13"/>
                  </a:lnTo>
                  <a:lnTo>
                    <a:pt x="9" y="15"/>
                  </a:lnTo>
                  <a:lnTo>
                    <a:pt x="8" y="19"/>
                  </a:lnTo>
                  <a:lnTo>
                    <a:pt x="3" y="22"/>
                  </a:lnTo>
                  <a:lnTo>
                    <a:pt x="0" y="24"/>
                  </a:lnTo>
                  <a:lnTo>
                    <a:pt x="0" y="25"/>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1" name="Freeform 131"/>
            <p:cNvSpPr>
              <a:spLocks/>
            </p:cNvSpPr>
            <p:nvPr/>
          </p:nvSpPr>
          <p:spPr bwMode="auto">
            <a:xfrm>
              <a:off x="2994" y="2084"/>
              <a:ext cx="15" cy="17"/>
            </a:xfrm>
            <a:custGeom>
              <a:avLst/>
              <a:gdLst>
                <a:gd name="T0" fmla="*/ 4 w 17"/>
                <a:gd name="T1" fmla="*/ 16 h 17"/>
                <a:gd name="T2" fmla="*/ 10 w 17"/>
                <a:gd name="T3" fmla="*/ 8 h 17"/>
                <a:gd name="T4" fmla="*/ 10 w 17"/>
                <a:gd name="T5" fmla="*/ 0 h 17"/>
                <a:gd name="T6" fmla="*/ 4 w 17"/>
                <a:gd name="T7" fmla="*/ 0 h 17"/>
                <a:gd name="T8" fmla="*/ 0 w 17"/>
                <a:gd name="T9" fmla="*/ 0 h 17"/>
                <a:gd name="T10" fmla="*/ 0 w 17"/>
                <a:gd name="T11" fmla="*/ 16 h 17"/>
                <a:gd name="T12" fmla="*/ 4 w 17"/>
                <a:gd name="T13" fmla="*/ 16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8" y="16"/>
                  </a:moveTo>
                  <a:lnTo>
                    <a:pt x="16" y="8"/>
                  </a:lnTo>
                  <a:lnTo>
                    <a:pt x="16" y="0"/>
                  </a:lnTo>
                  <a:lnTo>
                    <a:pt x="8" y="0"/>
                  </a:lnTo>
                  <a:lnTo>
                    <a:pt x="0" y="0"/>
                  </a:lnTo>
                  <a:lnTo>
                    <a:pt x="0" y="16"/>
                  </a:lnTo>
                  <a:lnTo>
                    <a:pt x="8"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2" name="Freeform 132"/>
            <p:cNvSpPr>
              <a:spLocks/>
            </p:cNvSpPr>
            <p:nvPr/>
          </p:nvSpPr>
          <p:spPr bwMode="auto">
            <a:xfrm>
              <a:off x="2970" y="2037"/>
              <a:ext cx="24" cy="43"/>
            </a:xfrm>
            <a:custGeom>
              <a:avLst/>
              <a:gdLst>
                <a:gd name="T0" fmla="*/ 18 w 26"/>
                <a:gd name="T1" fmla="*/ 41 h 43"/>
                <a:gd name="T2" fmla="*/ 18 w 26"/>
                <a:gd name="T3" fmla="*/ 40 h 43"/>
                <a:gd name="T4" fmla="*/ 17 w 26"/>
                <a:gd name="T5" fmla="*/ 37 h 43"/>
                <a:gd name="T6" fmla="*/ 17 w 26"/>
                <a:gd name="T7" fmla="*/ 32 h 43"/>
                <a:gd name="T8" fmla="*/ 15 w 26"/>
                <a:gd name="T9" fmla="*/ 28 h 43"/>
                <a:gd name="T10" fmla="*/ 13 w 26"/>
                <a:gd name="T11" fmla="*/ 22 h 43"/>
                <a:gd name="T12" fmla="*/ 8 w 26"/>
                <a:gd name="T13" fmla="*/ 14 h 43"/>
                <a:gd name="T14" fmla="*/ 6 w 26"/>
                <a:gd name="T15" fmla="*/ 10 h 43"/>
                <a:gd name="T16" fmla="*/ 5 w 26"/>
                <a:gd name="T17" fmla="*/ 6 h 43"/>
                <a:gd name="T18" fmla="*/ 3 w 26"/>
                <a:gd name="T19" fmla="*/ 4 h 43"/>
                <a:gd name="T20" fmla="*/ 1 w 26"/>
                <a:gd name="T21" fmla="*/ 1 h 43"/>
                <a:gd name="T22" fmla="*/ 1 w 26"/>
                <a:gd name="T23" fmla="*/ 0 h 43"/>
                <a:gd name="T24" fmla="*/ 0 w 26"/>
                <a:gd name="T25" fmla="*/ 0 h 43"/>
                <a:gd name="T26" fmla="*/ 0 w 26"/>
                <a:gd name="T27" fmla="*/ 1 h 43"/>
                <a:gd name="T28" fmla="*/ 1 w 26"/>
                <a:gd name="T29" fmla="*/ 2 h 43"/>
                <a:gd name="T30" fmla="*/ 3 w 26"/>
                <a:gd name="T31" fmla="*/ 4 h 43"/>
                <a:gd name="T32" fmla="*/ 5 w 26"/>
                <a:gd name="T33" fmla="*/ 7 h 43"/>
                <a:gd name="T34" fmla="*/ 6 w 26"/>
                <a:gd name="T35" fmla="*/ 11 h 43"/>
                <a:gd name="T36" fmla="*/ 7 w 26"/>
                <a:gd name="T37" fmla="*/ 14 h 43"/>
                <a:gd name="T38" fmla="*/ 13 w 26"/>
                <a:gd name="T39" fmla="*/ 24 h 43"/>
                <a:gd name="T40" fmla="*/ 15 w 26"/>
                <a:gd name="T41" fmla="*/ 28 h 43"/>
                <a:gd name="T42" fmla="*/ 16 w 26"/>
                <a:gd name="T43" fmla="*/ 32 h 43"/>
                <a:gd name="T44" fmla="*/ 17 w 26"/>
                <a:gd name="T45" fmla="*/ 37 h 43"/>
                <a:gd name="T46" fmla="*/ 18 w 26"/>
                <a:gd name="T47" fmla="*/ 40 h 43"/>
                <a:gd name="T48" fmla="*/ 17 w 26"/>
                <a:gd name="T49" fmla="*/ 42 h 43"/>
                <a:gd name="T50" fmla="*/ 17 w 26"/>
                <a:gd name="T51" fmla="*/ 41 h 43"/>
                <a:gd name="T52" fmla="*/ 18 w 26"/>
                <a:gd name="T53" fmla="*/ 41 h 4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6"/>
                <a:gd name="T82" fmla="*/ 0 h 43"/>
                <a:gd name="T83" fmla="*/ 26 w 26"/>
                <a:gd name="T84" fmla="*/ 43 h 4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6" h="43">
                  <a:moveTo>
                    <a:pt x="25" y="41"/>
                  </a:moveTo>
                  <a:lnTo>
                    <a:pt x="25" y="40"/>
                  </a:lnTo>
                  <a:lnTo>
                    <a:pt x="24" y="37"/>
                  </a:lnTo>
                  <a:lnTo>
                    <a:pt x="23" y="32"/>
                  </a:lnTo>
                  <a:lnTo>
                    <a:pt x="20" y="28"/>
                  </a:lnTo>
                  <a:lnTo>
                    <a:pt x="17" y="22"/>
                  </a:lnTo>
                  <a:lnTo>
                    <a:pt x="12" y="14"/>
                  </a:lnTo>
                  <a:lnTo>
                    <a:pt x="8" y="10"/>
                  </a:lnTo>
                  <a:lnTo>
                    <a:pt x="5" y="6"/>
                  </a:lnTo>
                  <a:lnTo>
                    <a:pt x="3" y="4"/>
                  </a:lnTo>
                  <a:lnTo>
                    <a:pt x="1" y="1"/>
                  </a:lnTo>
                  <a:lnTo>
                    <a:pt x="1" y="0"/>
                  </a:lnTo>
                  <a:lnTo>
                    <a:pt x="0" y="0"/>
                  </a:lnTo>
                  <a:lnTo>
                    <a:pt x="0" y="1"/>
                  </a:lnTo>
                  <a:lnTo>
                    <a:pt x="1" y="2"/>
                  </a:lnTo>
                  <a:lnTo>
                    <a:pt x="3" y="4"/>
                  </a:lnTo>
                  <a:lnTo>
                    <a:pt x="5" y="7"/>
                  </a:lnTo>
                  <a:lnTo>
                    <a:pt x="8" y="11"/>
                  </a:lnTo>
                  <a:lnTo>
                    <a:pt x="11" y="14"/>
                  </a:lnTo>
                  <a:lnTo>
                    <a:pt x="17" y="24"/>
                  </a:lnTo>
                  <a:lnTo>
                    <a:pt x="19" y="28"/>
                  </a:lnTo>
                  <a:lnTo>
                    <a:pt x="22" y="32"/>
                  </a:lnTo>
                  <a:lnTo>
                    <a:pt x="23" y="37"/>
                  </a:lnTo>
                  <a:lnTo>
                    <a:pt x="25" y="40"/>
                  </a:lnTo>
                  <a:lnTo>
                    <a:pt x="24" y="42"/>
                  </a:lnTo>
                  <a:lnTo>
                    <a:pt x="24" y="41"/>
                  </a:lnTo>
                  <a:lnTo>
                    <a:pt x="25" y="4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3" name="Freeform 133"/>
            <p:cNvSpPr>
              <a:spLocks/>
            </p:cNvSpPr>
            <p:nvPr/>
          </p:nvSpPr>
          <p:spPr bwMode="auto">
            <a:xfrm>
              <a:off x="2970" y="2005"/>
              <a:ext cx="60" cy="32"/>
            </a:xfrm>
            <a:custGeom>
              <a:avLst/>
              <a:gdLst>
                <a:gd name="T0" fmla="*/ 1 w 68"/>
                <a:gd name="T1" fmla="*/ 30 h 32"/>
                <a:gd name="T2" fmla="*/ 1 w 68"/>
                <a:gd name="T3" fmla="*/ 29 h 32"/>
                <a:gd name="T4" fmla="*/ 3 w 68"/>
                <a:gd name="T5" fmla="*/ 27 h 32"/>
                <a:gd name="T6" fmla="*/ 4 w 68"/>
                <a:gd name="T7" fmla="*/ 24 h 32"/>
                <a:gd name="T8" fmla="*/ 4 w 68"/>
                <a:gd name="T9" fmla="*/ 21 h 32"/>
                <a:gd name="T10" fmla="*/ 7 w 68"/>
                <a:gd name="T11" fmla="*/ 18 h 32"/>
                <a:gd name="T12" fmla="*/ 10 w 68"/>
                <a:gd name="T13" fmla="*/ 16 h 32"/>
                <a:gd name="T14" fmla="*/ 10 w 68"/>
                <a:gd name="T15" fmla="*/ 15 h 32"/>
                <a:gd name="T16" fmla="*/ 11 w 68"/>
                <a:gd name="T17" fmla="*/ 14 h 32"/>
                <a:gd name="T18" fmla="*/ 13 w 68"/>
                <a:gd name="T19" fmla="*/ 12 h 32"/>
                <a:gd name="T20" fmla="*/ 15 w 68"/>
                <a:gd name="T21" fmla="*/ 11 h 32"/>
                <a:gd name="T22" fmla="*/ 15 w 68"/>
                <a:gd name="T23" fmla="*/ 11 h 32"/>
                <a:gd name="T24" fmla="*/ 16 w 68"/>
                <a:gd name="T25" fmla="*/ 10 h 32"/>
                <a:gd name="T26" fmla="*/ 17 w 68"/>
                <a:gd name="T27" fmla="*/ 10 h 32"/>
                <a:gd name="T28" fmla="*/ 41 w 68"/>
                <a:gd name="T29" fmla="*/ 1 h 32"/>
                <a:gd name="T30" fmla="*/ 41 w 68"/>
                <a:gd name="T31" fmla="*/ 0 h 32"/>
                <a:gd name="T32" fmla="*/ 17 w 68"/>
                <a:gd name="T33" fmla="*/ 9 h 32"/>
                <a:gd name="T34" fmla="*/ 16 w 68"/>
                <a:gd name="T35" fmla="*/ 9 h 32"/>
                <a:gd name="T36" fmla="*/ 15 w 68"/>
                <a:gd name="T37" fmla="*/ 10 h 32"/>
                <a:gd name="T38" fmla="*/ 15 w 68"/>
                <a:gd name="T39" fmla="*/ 11 h 32"/>
                <a:gd name="T40" fmla="*/ 13 w 68"/>
                <a:gd name="T41" fmla="*/ 11 h 32"/>
                <a:gd name="T42" fmla="*/ 11 w 68"/>
                <a:gd name="T43" fmla="*/ 13 h 32"/>
                <a:gd name="T44" fmla="*/ 10 w 68"/>
                <a:gd name="T45" fmla="*/ 14 h 32"/>
                <a:gd name="T46" fmla="*/ 8 w 68"/>
                <a:gd name="T47" fmla="*/ 16 h 32"/>
                <a:gd name="T48" fmla="*/ 6 w 68"/>
                <a:gd name="T49" fmla="*/ 17 h 32"/>
                <a:gd name="T50" fmla="*/ 4 w 68"/>
                <a:gd name="T51" fmla="*/ 20 h 32"/>
                <a:gd name="T52" fmla="*/ 4 w 68"/>
                <a:gd name="T53" fmla="*/ 23 h 32"/>
                <a:gd name="T54" fmla="*/ 2 w 68"/>
                <a:gd name="T55" fmla="*/ 26 h 32"/>
                <a:gd name="T56" fmla="*/ 0 w 68"/>
                <a:gd name="T57" fmla="*/ 29 h 32"/>
                <a:gd name="T58" fmla="*/ 1 w 68"/>
                <a:gd name="T59" fmla="*/ 31 h 32"/>
                <a:gd name="T60" fmla="*/ 1 w 68"/>
                <a:gd name="T61" fmla="*/ 30 h 3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8"/>
                <a:gd name="T94" fmla="*/ 0 h 32"/>
                <a:gd name="T95" fmla="*/ 68 w 68"/>
                <a:gd name="T96" fmla="*/ 32 h 3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8" h="32">
                  <a:moveTo>
                    <a:pt x="1" y="30"/>
                  </a:moveTo>
                  <a:lnTo>
                    <a:pt x="1" y="29"/>
                  </a:lnTo>
                  <a:lnTo>
                    <a:pt x="3" y="27"/>
                  </a:lnTo>
                  <a:lnTo>
                    <a:pt x="5" y="24"/>
                  </a:lnTo>
                  <a:lnTo>
                    <a:pt x="8" y="21"/>
                  </a:lnTo>
                  <a:lnTo>
                    <a:pt x="11" y="18"/>
                  </a:lnTo>
                  <a:lnTo>
                    <a:pt x="16" y="16"/>
                  </a:lnTo>
                  <a:lnTo>
                    <a:pt x="16" y="15"/>
                  </a:lnTo>
                  <a:lnTo>
                    <a:pt x="19" y="14"/>
                  </a:lnTo>
                  <a:lnTo>
                    <a:pt x="22" y="12"/>
                  </a:lnTo>
                  <a:lnTo>
                    <a:pt x="24" y="11"/>
                  </a:lnTo>
                  <a:lnTo>
                    <a:pt x="25" y="11"/>
                  </a:lnTo>
                  <a:lnTo>
                    <a:pt x="26" y="10"/>
                  </a:lnTo>
                  <a:lnTo>
                    <a:pt x="27" y="10"/>
                  </a:lnTo>
                  <a:lnTo>
                    <a:pt x="67" y="1"/>
                  </a:lnTo>
                  <a:lnTo>
                    <a:pt x="67" y="0"/>
                  </a:lnTo>
                  <a:lnTo>
                    <a:pt x="27" y="9"/>
                  </a:lnTo>
                  <a:lnTo>
                    <a:pt x="26" y="9"/>
                  </a:lnTo>
                  <a:lnTo>
                    <a:pt x="25" y="10"/>
                  </a:lnTo>
                  <a:lnTo>
                    <a:pt x="24" y="11"/>
                  </a:lnTo>
                  <a:lnTo>
                    <a:pt x="22" y="11"/>
                  </a:lnTo>
                  <a:lnTo>
                    <a:pt x="19" y="13"/>
                  </a:lnTo>
                  <a:lnTo>
                    <a:pt x="16" y="14"/>
                  </a:lnTo>
                  <a:lnTo>
                    <a:pt x="12" y="16"/>
                  </a:lnTo>
                  <a:lnTo>
                    <a:pt x="10" y="17"/>
                  </a:lnTo>
                  <a:lnTo>
                    <a:pt x="8" y="20"/>
                  </a:lnTo>
                  <a:lnTo>
                    <a:pt x="5" y="23"/>
                  </a:lnTo>
                  <a:lnTo>
                    <a:pt x="2" y="26"/>
                  </a:lnTo>
                  <a:lnTo>
                    <a:pt x="0" y="29"/>
                  </a:lnTo>
                  <a:lnTo>
                    <a:pt x="1" y="31"/>
                  </a:lnTo>
                  <a:lnTo>
                    <a:pt x="1" y="3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4" name="Freeform 134"/>
            <p:cNvSpPr>
              <a:spLocks/>
            </p:cNvSpPr>
            <p:nvPr/>
          </p:nvSpPr>
          <p:spPr bwMode="auto">
            <a:xfrm>
              <a:off x="3035" y="2005"/>
              <a:ext cx="16" cy="17"/>
            </a:xfrm>
            <a:custGeom>
              <a:avLst/>
              <a:gdLst>
                <a:gd name="T0" fmla="*/ 0 w 17"/>
                <a:gd name="T1" fmla="*/ 1 h 17"/>
                <a:gd name="T2" fmla="*/ 0 w 17"/>
                <a:gd name="T3" fmla="*/ 4 h 17"/>
                <a:gd name="T4" fmla="*/ 4 w 17"/>
                <a:gd name="T5" fmla="*/ 8 h 17"/>
                <a:gd name="T6" fmla="*/ 8 w 17"/>
                <a:gd name="T7" fmla="*/ 10 h 17"/>
                <a:gd name="T8" fmla="*/ 8 w 17"/>
                <a:gd name="T9" fmla="*/ 13 h 17"/>
                <a:gd name="T10" fmla="*/ 12 w 17"/>
                <a:gd name="T11" fmla="*/ 16 h 17"/>
                <a:gd name="T12" fmla="*/ 12 w 17"/>
                <a:gd name="T13" fmla="*/ 13 h 17"/>
                <a:gd name="T14" fmla="*/ 8 w 17"/>
                <a:gd name="T15" fmla="*/ 10 h 17"/>
                <a:gd name="T16" fmla="*/ 4 w 17"/>
                <a:gd name="T17" fmla="*/ 8 h 17"/>
                <a:gd name="T18" fmla="*/ 4 w 17"/>
                <a:gd name="T19" fmla="*/ 4 h 17"/>
                <a:gd name="T20" fmla="*/ 0 w 17"/>
                <a:gd name="T21" fmla="*/ 0 h 17"/>
                <a:gd name="T22" fmla="*/ 0 w 17"/>
                <a:gd name="T23" fmla="*/ 1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7"/>
                <a:gd name="T38" fmla="*/ 17 w 1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7">
                  <a:moveTo>
                    <a:pt x="0" y="1"/>
                  </a:moveTo>
                  <a:lnTo>
                    <a:pt x="0" y="4"/>
                  </a:lnTo>
                  <a:lnTo>
                    <a:pt x="4" y="8"/>
                  </a:lnTo>
                  <a:lnTo>
                    <a:pt x="8" y="10"/>
                  </a:lnTo>
                  <a:lnTo>
                    <a:pt x="12" y="13"/>
                  </a:lnTo>
                  <a:lnTo>
                    <a:pt x="16" y="16"/>
                  </a:lnTo>
                  <a:lnTo>
                    <a:pt x="16" y="13"/>
                  </a:lnTo>
                  <a:lnTo>
                    <a:pt x="12" y="10"/>
                  </a:lnTo>
                  <a:lnTo>
                    <a:pt x="4" y="8"/>
                  </a:lnTo>
                  <a:lnTo>
                    <a:pt x="4" y="4"/>
                  </a:lnTo>
                  <a:lnTo>
                    <a:pt x="0" y="0"/>
                  </a:lnTo>
                  <a:lnTo>
                    <a:pt x="0"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5" name="Freeform 135"/>
            <p:cNvSpPr>
              <a:spLocks/>
            </p:cNvSpPr>
            <p:nvPr/>
          </p:nvSpPr>
          <p:spPr bwMode="auto">
            <a:xfrm>
              <a:off x="3039" y="2017"/>
              <a:ext cx="15" cy="17"/>
            </a:xfrm>
            <a:custGeom>
              <a:avLst/>
              <a:gdLst>
                <a:gd name="T0" fmla="*/ 0 w 17"/>
                <a:gd name="T1" fmla="*/ 0 h 17"/>
                <a:gd name="T2" fmla="*/ 3 w 17"/>
                <a:gd name="T3" fmla="*/ 6 h 17"/>
                <a:gd name="T4" fmla="*/ 5 w 17"/>
                <a:gd name="T5" fmla="*/ 11 h 17"/>
                <a:gd name="T6" fmla="*/ 5 w 17"/>
                <a:gd name="T7" fmla="*/ 13 h 17"/>
                <a:gd name="T8" fmla="*/ 10 w 17"/>
                <a:gd name="T9" fmla="*/ 16 h 17"/>
                <a:gd name="T10" fmla="*/ 10 w 17"/>
                <a:gd name="T11" fmla="*/ 13 h 17"/>
                <a:gd name="T12" fmla="*/ 8 w 17"/>
                <a:gd name="T13" fmla="*/ 11 h 17"/>
                <a:gd name="T14" fmla="*/ 5 w 17"/>
                <a:gd name="T15" fmla="*/ 9 h 17"/>
                <a:gd name="T16" fmla="*/ 3 w 17"/>
                <a:gd name="T17" fmla="*/ 4 h 17"/>
                <a:gd name="T18" fmla="*/ 3 w 17"/>
                <a:gd name="T19" fmla="*/ 0 h 17"/>
                <a:gd name="T20" fmla="*/ 0 w 17"/>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7"/>
                <a:gd name="T35" fmla="*/ 17 w 17"/>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7">
                  <a:moveTo>
                    <a:pt x="0" y="0"/>
                  </a:moveTo>
                  <a:lnTo>
                    <a:pt x="3" y="6"/>
                  </a:lnTo>
                  <a:lnTo>
                    <a:pt x="9" y="11"/>
                  </a:lnTo>
                  <a:lnTo>
                    <a:pt x="9" y="13"/>
                  </a:lnTo>
                  <a:lnTo>
                    <a:pt x="16" y="16"/>
                  </a:lnTo>
                  <a:lnTo>
                    <a:pt x="16" y="13"/>
                  </a:lnTo>
                  <a:lnTo>
                    <a:pt x="12" y="11"/>
                  </a:lnTo>
                  <a:lnTo>
                    <a:pt x="9" y="9"/>
                  </a:lnTo>
                  <a:lnTo>
                    <a:pt x="3" y="4"/>
                  </a:lnTo>
                  <a:lnTo>
                    <a:pt x="3" y="0"/>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6" name="Freeform 136"/>
            <p:cNvSpPr>
              <a:spLocks/>
            </p:cNvSpPr>
            <p:nvPr/>
          </p:nvSpPr>
          <p:spPr bwMode="auto">
            <a:xfrm>
              <a:off x="3044" y="2024"/>
              <a:ext cx="15" cy="43"/>
            </a:xfrm>
            <a:custGeom>
              <a:avLst/>
              <a:gdLst>
                <a:gd name="T0" fmla="*/ 0 w 17"/>
                <a:gd name="T1" fmla="*/ 1 h 43"/>
                <a:gd name="T2" fmla="*/ 0 w 17"/>
                <a:gd name="T3" fmla="*/ 2 h 43"/>
                <a:gd name="T4" fmla="*/ 1 w 17"/>
                <a:gd name="T5" fmla="*/ 2 h 43"/>
                <a:gd name="T6" fmla="*/ 4 w 17"/>
                <a:gd name="T7" fmla="*/ 5 h 43"/>
                <a:gd name="T8" fmla="*/ 4 w 17"/>
                <a:gd name="T9" fmla="*/ 11 h 43"/>
                <a:gd name="T10" fmla="*/ 7 w 17"/>
                <a:gd name="T11" fmla="*/ 15 h 43"/>
                <a:gd name="T12" fmla="*/ 8 w 17"/>
                <a:gd name="T13" fmla="*/ 22 h 43"/>
                <a:gd name="T14" fmla="*/ 9 w 17"/>
                <a:gd name="T15" fmla="*/ 29 h 43"/>
                <a:gd name="T16" fmla="*/ 10 w 17"/>
                <a:gd name="T17" fmla="*/ 36 h 43"/>
                <a:gd name="T18" fmla="*/ 10 w 17"/>
                <a:gd name="T19" fmla="*/ 42 h 43"/>
                <a:gd name="T20" fmla="*/ 10 w 17"/>
                <a:gd name="T21" fmla="*/ 36 h 43"/>
                <a:gd name="T22" fmla="*/ 9 w 17"/>
                <a:gd name="T23" fmla="*/ 29 h 43"/>
                <a:gd name="T24" fmla="*/ 9 w 17"/>
                <a:gd name="T25" fmla="*/ 22 h 43"/>
                <a:gd name="T26" fmla="*/ 8 w 17"/>
                <a:gd name="T27" fmla="*/ 15 h 43"/>
                <a:gd name="T28" fmla="*/ 4 w 17"/>
                <a:gd name="T29" fmla="*/ 9 h 43"/>
                <a:gd name="T30" fmla="*/ 4 w 17"/>
                <a:gd name="T31" fmla="*/ 4 h 43"/>
                <a:gd name="T32" fmla="*/ 1 w 17"/>
                <a:gd name="T33" fmla="*/ 0 h 43"/>
                <a:gd name="T34" fmla="*/ 0 w 17"/>
                <a:gd name="T35" fmla="*/ 0 h 43"/>
                <a:gd name="T36" fmla="*/ 0 w 17"/>
                <a:gd name="T37" fmla="*/ 1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43"/>
                <a:gd name="T59" fmla="*/ 17 w 17"/>
                <a:gd name="T60" fmla="*/ 43 h 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43">
                  <a:moveTo>
                    <a:pt x="0" y="1"/>
                  </a:moveTo>
                  <a:lnTo>
                    <a:pt x="0" y="2"/>
                  </a:lnTo>
                  <a:lnTo>
                    <a:pt x="1" y="2"/>
                  </a:lnTo>
                  <a:lnTo>
                    <a:pt x="5" y="5"/>
                  </a:lnTo>
                  <a:lnTo>
                    <a:pt x="8" y="11"/>
                  </a:lnTo>
                  <a:lnTo>
                    <a:pt x="11" y="15"/>
                  </a:lnTo>
                  <a:lnTo>
                    <a:pt x="13" y="22"/>
                  </a:lnTo>
                  <a:lnTo>
                    <a:pt x="14" y="29"/>
                  </a:lnTo>
                  <a:lnTo>
                    <a:pt x="16" y="36"/>
                  </a:lnTo>
                  <a:lnTo>
                    <a:pt x="16" y="42"/>
                  </a:lnTo>
                  <a:lnTo>
                    <a:pt x="16" y="36"/>
                  </a:lnTo>
                  <a:lnTo>
                    <a:pt x="15" y="29"/>
                  </a:lnTo>
                  <a:lnTo>
                    <a:pt x="14" y="22"/>
                  </a:lnTo>
                  <a:lnTo>
                    <a:pt x="12" y="15"/>
                  </a:lnTo>
                  <a:lnTo>
                    <a:pt x="8" y="9"/>
                  </a:lnTo>
                  <a:lnTo>
                    <a:pt x="5" y="4"/>
                  </a:lnTo>
                  <a:lnTo>
                    <a:pt x="1" y="0"/>
                  </a:lnTo>
                  <a:lnTo>
                    <a:pt x="0" y="0"/>
                  </a:lnTo>
                  <a:lnTo>
                    <a:pt x="0"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7" name="Freeform 137"/>
            <p:cNvSpPr>
              <a:spLocks/>
            </p:cNvSpPr>
            <p:nvPr/>
          </p:nvSpPr>
          <p:spPr bwMode="auto">
            <a:xfrm>
              <a:off x="3060" y="2071"/>
              <a:ext cx="15" cy="17"/>
            </a:xfrm>
            <a:custGeom>
              <a:avLst/>
              <a:gdLst>
                <a:gd name="T0" fmla="*/ 10 w 17"/>
                <a:gd name="T1" fmla="*/ 0 h 17"/>
                <a:gd name="T2" fmla="*/ 0 w 17"/>
                <a:gd name="T3" fmla="*/ 0 h 17"/>
                <a:gd name="T4" fmla="*/ 0 w 17"/>
                <a:gd name="T5" fmla="*/ 16 h 17"/>
                <a:gd name="T6" fmla="*/ 10 w 17"/>
                <a:gd name="T7" fmla="*/ 16 h 17"/>
                <a:gd name="T8" fmla="*/ 10 w 17"/>
                <a:gd name="T9" fmla="*/ 8 h 17"/>
                <a:gd name="T10" fmla="*/ 1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0"/>
                  </a:moveTo>
                  <a:lnTo>
                    <a:pt x="0" y="0"/>
                  </a:lnTo>
                  <a:lnTo>
                    <a:pt x="0" y="16"/>
                  </a:lnTo>
                  <a:lnTo>
                    <a:pt x="16" y="16"/>
                  </a:lnTo>
                  <a:lnTo>
                    <a:pt x="16" y="8"/>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8" name="Freeform 138"/>
            <p:cNvSpPr>
              <a:spLocks/>
            </p:cNvSpPr>
            <p:nvPr/>
          </p:nvSpPr>
          <p:spPr bwMode="auto">
            <a:xfrm>
              <a:off x="3003" y="2087"/>
              <a:ext cx="53" cy="80"/>
            </a:xfrm>
            <a:custGeom>
              <a:avLst/>
              <a:gdLst>
                <a:gd name="T0" fmla="*/ 36 w 60"/>
                <a:gd name="T1" fmla="*/ 0 h 80"/>
                <a:gd name="T2" fmla="*/ 35 w 60"/>
                <a:gd name="T3" fmla="*/ 4 h 80"/>
                <a:gd name="T4" fmla="*/ 34 w 60"/>
                <a:gd name="T5" fmla="*/ 10 h 80"/>
                <a:gd name="T6" fmla="*/ 34 w 60"/>
                <a:gd name="T7" fmla="*/ 16 h 80"/>
                <a:gd name="T8" fmla="*/ 33 w 60"/>
                <a:gd name="T9" fmla="*/ 22 h 80"/>
                <a:gd name="T10" fmla="*/ 33 w 60"/>
                <a:gd name="T11" fmla="*/ 27 h 80"/>
                <a:gd name="T12" fmla="*/ 31 w 60"/>
                <a:gd name="T13" fmla="*/ 32 h 80"/>
                <a:gd name="T14" fmla="*/ 30 w 60"/>
                <a:gd name="T15" fmla="*/ 37 h 80"/>
                <a:gd name="T16" fmla="*/ 29 w 60"/>
                <a:gd name="T17" fmla="*/ 41 h 80"/>
                <a:gd name="T18" fmla="*/ 29 w 60"/>
                <a:gd name="T19" fmla="*/ 45 h 80"/>
                <a:gd name="T20" fmla="*/ 28 w 60"/>
                <a:gd name="T21" fmla="*/ 48 h 80"/>
                <a:gd name="T22" fmla="*/ 27 w 60"/>
                <a:gd name="T23" fmla="*/ 52 h 80"/>
                <a:gd name="T24" fmla="*/ 27 w 60"/>
                <a:gd name="T25" fmla="*/ 51 h 80"/>
                <a:gd name="T26" fmla="*/ 24 w 60"/>
                <a:gd name="T27" fmla="*/ 58 h 80"/>
                <a:gd name="T28" fmla="*/ 21 w 60"/>
                <a:gd name="T29" fmla="*/ 63 h 80"/>
                <a:gd name="T30" fmla="*/ 18 w 60"/>
                <a:gd name="T31" fmla="*/ 67 h 80"/>
                <a:gd name="T32" fmla="*/ 13 w 60"/>
                <a:gd name="T33" fmla="*/ 72 h 80"/>
                <a:gd name="T34" fmla="*/ 11 w 60"/>
                <a:gd name="T35" fmla="*/ 74 h 80"/>
                <a:gd name="T36" fmla="*/ 6 w 60"/>
                <a:gd name="T37" fmla="*/ 76 h 80"/>
                <a:gd name="T38" fmla="*/ 4 w 60"/>
                <a:gd name="T39" fmla="*/ 77 h 80"/>
                <a:gd name="T40" fmla="*/ 3 w 60"/>
                <a:gd name="T41" fmla="*/ 78 h 80"/>
                <a:gd name="T42" fmla="*/ 0 w 60"/>
                <a:gd name="T43" fmla="*/ 78 h 80"/>
                <a:gd name="T44" fmla="*/ 0 w 60"/>
                <a:gd name="T45" fmla="*/ 79 h 80"/>
                <a:gd name="T46" fmla="*/ 3 w 60"/>
                <a:gd name="T47" fmla="*/ 79 h 80"/>
                <a:gd name="T48" fmla="*/ 4 w 60"/>
                <a:gd name="T49" fmla="*/ 78 h 80"/>
                <a:gd name="T50" fmla="*/ 6 w 60"/>
                <a:gd name="T51" fmla="*/ 77 h 80"/>
                <a:gd name="T52" fmla="*/ 11 w 60"/>
                <a:gd name="T53" fmla="*/ 74 h 80"/>
                <a:gd name="T54" fmla="*/ 16 w 60"/>
                <a:gd name="T55" fmla="*/ 70 h 80"/>
                <a:gd name="T56" fmla="*/ 19 w 60"/>
                <a:gd name="T57" fmla="*/ 68 h 80"/>
                <a:gd name="T58" fmla="*/ 21 w 60"/>
                <a:gd name="T59" fmla="*/ 64 h 80"/>
                <a:gd name="T60" fmla="*/ 24 w 60"/>
                <a:gd name="T61" fmla="*/ 58 h 80"/>
                <a:gd name="T62" fmla="*/ 27 w 60"/>
                <a:gd name="T63" fmla="*/ 51 h 80"/>
                <a:gd name="T64" fmla="*/ 27 w 60"/>
                <a:gd name="T65" fmla="*/ 50 h 80"/>
                <a:gd name="T66" fmla="*/ 28 w 60"/>
                <a:gd name="T67" fmla="*/ 48 h 80"/>
                <a:gd name="T68" fmla="*/ 29 w 60"/>
                <a:gd name="T69" fmla="*/ 45 h 80"/>
                <a:gd name="T70" fmla="*/ 30 w 60"/>
                <a:gd name="T71" fmla="*/ 41 h 80"/>
                <a:gd name="T72" fmla="*/ 30 w 60"/>
                <a:gd name="T73" fmla="*/ 37 h 80"/>
                <a:gd name="T74" fmla="*/ 32 w 60"/>
                <a:gd name="T75" fmla="*/ 32 h 80"/>
                <a:gd name="T76" fmla="*/ 33 w 60"/>
                <a:gd name="T77" fmla="*/ 27 h 80"/>
                <a:gd name="T78" fmla="*/ 34 w 60"/>
                <a:gd name="T79" fmla="*/ 22 h 80"/>
                <a:gd name="T80" fmla="*/ 34 w 60"/>
                <a:gd name="T81" fmla="*/ 16 h 80"/>
                <a:gd name="T82" fmla="*/ 35 w 60"/>
                <a:gd name="T83" fmla="*/ 10 h 80"/>
                <a:gd name="T84" fmla="*/ 36 w 60"/>
                <a:gd name="T85" fmla="*/ 2 h 80"/>
                <a:gd name="T86" fmla="*/ 36 w 60"/>
                <a:gd name="T87" fmla="*/ 0 h 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
                <a:gd name="T133" fmla="*/ 0 h 80"/>
                <a:gd name="T134" fmla="*/ 60 w 60"/>
                <a:gd name="T135" fmla="*/ 80 h 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 h="80">
                  <a:moveTo>
                    <a:pt x="59" y="0"/>
                  </a:moveTo>
                  <a:lnTo>
                    <a:pt x="58" y="4"/>
                  </a:lnTo>
                  <a:lnTo>
                    <a:pt x="57" y="10"/>
                  </a:lnTo>
                  <a:lnTo>
                    <a:pt x="56" y="16"/>
                  </a:lnTo>
                  <a:lnTo>
                    <a:pt x="54" y="22"/>
                  </a:lnTo>
                  <a:lnTo>
                    <a:pt x="53" y="27"/>
                  </a:lnTo>
                  <a:lnTo>
                    <a:pt x="51" y="32"/>
                  </a:lnTo>
                  <a:lnTo>
                    <a:pt x="50" y="37"/>
                  </a:lnTo>
                  <a:lnTo>
                    <a:pt x="48" y="41"/>
                  </a:lnTo>
                  <a:lnTo>
                    <a:pt x="47" y="45"/>
                  </a:lnTo>
                  <a:lnTo>
                    <a:pt x="46" y="48"/>
                  </a:lnTo>
                  <a:lnTo>
                    <a:pt x="44" y="52"/>
                  </a:lnTo>
                  <a:lnTo>
                    <a:pt x="44" y="51"/>
                  </a:lnTo>
                  <a:lnTo>
                    <a:pt x="39" y="58"/>
                  </a:lnTo>
                  <a:lnTo>
                    <a:pt x="34" y="63"/>
                  </a:lnTo>
                  <a:lnTo>
                    <a:pt x="29" y="67"/>
                  </a:lnTo>
                  <a:lnTo>
                    <a:pt x="22" y="72"/>
                  </a:lnTo>
                  <a:lnTo>
                    <a:pt x="19" y="74"/>
                  </a:lnTo>
                  <a:lnTo>
                    <a:pt x="10" y="76"/>
                  </a:lnTo>
                  <a:lnTo>
                    <a:pt x="6" y="77"/>
                  </a:lnTo>
                  <a:lnTo>
                    <a:pt x="3" y="78"/>
                  </a:lnTo>
                  <a:lnTo>
                    <a:pt x="0" y="78"/>
                  </a:lnTo>
                  <a:lnTo>
                    <a:pt x="0" y="79"/>
                  </a:lnTo>
                  <a:lnTo>
                    <a:pt x="3" y="79"/>
                  </a:lnTo>
                  <a:lnTo>
                    <a:pt x="6" y="78"/>
                  </a:lnTo>
                  <a:lnTo>
                    <a:pt x="10" y="77"/>
                  </a:lnTo>
                  <a:lnTo>
                    <a:pt x="19" y="74"/>
                  </a:lnTo>
                  <a:lnTo>
                    <a:pt x="26" y="70"/>
                  </a:lnTo>
                  <a:lnTo>
                    <a:pt x="30" y="68"/>
                  </a:lnTo>
                  <a:lnTo>
                    <a:pt x="35" y="64"/>
                  </a:lnTo>
                  <a:lnTo>
                    <a:pt x="40" y="58"/>
                  </a:lnTo>
                  <a:lnTo>
                    <a:pt x="45" y="51"/>
                  </a:lnTo>
                  <a:lnTo>
                    <a:pt x="45" y="50"/>
                  </a:lnTo>
                  <a:lnTo>
                    <a:pt x="46" y="48"/>
                  </a:lnTo>
                  <a:lnTo>
                    <a:pt x="48" y="45"/>
                  </a:lnTo>
                  <a:lnTo>
                    <a:pt x="49" y="41"/>
                  </a:lnTo>
                  <a:lnTo>
                    <a:pt x="50" y="37"/>
                  </a:lnTo>
                  <a:lnTo>
                    <a:pt x="52" y="32"/>
                  </a:lnTo>
                  <a:lnTo>
                    <a:pt x="54" y="27"/>
                  </a:lnTo>
                  <a:lnTo>
                    <a:pt x="55" y="22"/>
                  </a:lnTo>
                  <a:lnTo>
                    <a:pt x="57" y="16"/>
                  </a:lnTo>
                  <a:lnTo>
                    <a:pt x="58" y="10"/>
                  </a:lnTo>
                  <a:lnTo>
                    <a:pt x="59" y="2"/>
                  </a:lnTo>
                  <a:lnTo>
                    <a:pt x="59"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099" name="Freeform 139"/>
            <p:cNvSpPr>
              <a:spLocks/>
            </p:cNvSpPr>
            <p:nvPr/>
          </p:nvSpPr>
          <p:spPr bwMode="auto">
            <a:xfrm>
              <a:off x="3000" y="2174"/>
              <a:ext cx="15" cy="17"/>
            </a:xfrm>
            <a:custGeom>
              <a:avLst/>
              <a:gdLst>
                <a:gd name="T0" fmla="*/ 10 w 17"/>
                <a:gd name="T1" fmla="*/ 8 h 17"/>
                <a:gd name="T2" fmla="*/ 10 w 17"/>
                <a:gd name="T3" fmla="*/ 0 h 17"/>
                <a:gd name="T4" fmla="*/ 0 w 17"/>
                <a:gd name="T5" fmla="*/ 16 h 17"/>
                <a:gd name="T6" fmla="*/ 10 w 17"/>
                <a:gd name="T7" fmla="*/ 16 h 17"/>
                <a:gd name="T8" fmla="*/ 10 w 17"/>
                <a:gd name="T9" fmla="*/ 8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8"/>
                  </a:moveTo>
                  <a:lnTo>
                    <a:pt x="16" y="0"/>
                  </a:lnTo>
                  <a:lnTo>
                    <a:pt x="0" y="16"/>
                  </a:lnTo>
                  <a:lnTo>
                    <a:pt x="16" y="16"/>
                  </a:lnTo>
                  <a:lnTo>
                    <a:pt x="16"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00" name="Freeform 140"/>
            <p:cNvSpPr>
              <a:spLocks/>
            </p:cNvSpPr>
            <p:nvPr/>
          </p:nvSpPr>
          <p:spPr bwMode="auto">
            <a:xfrm>
              <a:off x="3000" y="2174"/>
              <a:ext cx="15" cy="17"/>
            </a:xfrm>
            <a:custGeom>
              <a:avLst/>
              <a:gdLst>
                <a:gd name="T0" fmla="*/ 10 w 17"/>
                <a:gd name="T1" fmla="*/ 0 h 17"/>
                <a:gd name="T2" fmla="*/ 4 w 17"/>
                <a:gd name="T3" fmla="*/ 0 h 17"/>
                <a:gd name="T4" fmla="*/ 4 w 17"/>
                <a:gd name="T5" fmla="*/ 8 h 17"/>
                <a:gd name="T6" fmla="*/ 4 w 17"/>
                <a:gd name="T7" fmla="*/ 16 h 17"/>
                <a:gd name="T8" fmla="*/ 0 w 17"/>
                <a:gd name="T9" fmla="*/ 16 h 17"/>
                <a:gd name="T10" fmla="*/ 1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0"/>
                  </a:moveTo>
                  <a:lnTo>
                    <a:pt x="5" y="0"/>
                  </a:lnTo>
                  <a:lnTo>
                    <a:pt x="5" y="8"/>
                  </a:lnTo>
                  <a:lnTo>
                    <a:pt x="5" y="16"/>
                  </a:lnTo>
                  <a:lnTo>
                    <a:pt x="0"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01" name="Freeform 141"/>
            <p:cNvSpPr>
              <a:spLocks/>
            </p:cNvSpPr>
            <p:nvPr/>
          </p:nvSpPr>
          <p:spPr bwMode="auto">
            <a:xfrm>
              <a:off x="3001" y="2175"/>
              <a:ext cx="15" cy="17"/>
            </a:xfrm>
            <a:custGeom>
              <a:avLst/>
              <a:gdLst>
                <a:gd name="T0" fmla="*/ 0 w 17"/>
                <a:gd name="T1" fmla="*/ 0 h 17"/>
                <a:gd name="T2" fmla="*/ 10 w 17"/>
                <a:gd name="T3" fmla="*/ 16 h 17"/>
                <a:gd name="T4" fmla="*/ 0 w 17"/>
                <a:gd name="T5" fmla="*/ 16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16"/>
                  </a:lnTo>
                  <a:lnTo>
                    <a:pt x="0" y="16"/>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02" name="Freeform 142"/>
            <p:cNvSpPr>
              <a:spLocks/>
            </p:cNvSpPr>
            <p:nvPr/>
          </p:nvSpPr>
          <p:spPr bwMode="auto">
            <a:xfrm>
              <a:off x="2671" y="2448"/>
              <a:ext cx="102" cy="266"/>
            </a:xfrm>
            <a:custGeom>
              <a:avLst/>
              <a:gdLst>
                <a:gd name="T0" fmla="*/ 0 w 115"/>
                <a:gd name="T1" fmla="*/ 90 h 266"/>
                <a:gd name="T2" fmla="*/ 2 w 115"/>
                <a:gd name="T3" fmla="*/ 73 h 266"/>
                <a:gd name="T4" fmla="*/ 4 w 115"/>
                <a:gd name="T5" fmla="*/ 62 h 266"/>
                <a:gd name="T6" fmla="*/ 9 w 115"/>
                <a:gd name="T7" fmla="*/ 55 h 266"/>
                <a:gd name="T8" fmla="*/ 12 w 115"/>
                <a:gd name="T9" fmla="*/ 50 h 266"/>
                <a:gd name="T10" fmla="*/ 16 w 115"/>
                <a:gd name="T11" fmla="*/ 49 h 266"/>
                <a:gd name="T12" fmla="*/ 18 w 115"/>
                <a:gd name="T13" fmla="*/ 49 h 266"/>
                <a:gd name="T14" fmla="*/ 20 w 115"/>
                <a:gd name="T15" fmla="*/ 49 h 266"/>
                <a:gd name="T16" fmla="*/ 23 w 115"/>
                <a:gd name="T17" fmla="*/ 49 h 266"/>
                <a:gd name="T18" fmla="*/ 26 w 115"/>
                <a:gd name="T19" fmla="*/ 49 h 266"/>
                <a:gd name="T20" fmla="*/ 29 w 115"/>
                <a:gd name="T21" fmla="*/ 49 h 266"/>
                <a:gd name="T22" fmla="*/ 31 w 115"/>
                <a:gd name="T23" fmla="*/ 49 h 266"/>
                <a:gd name="T24" fmla="*/ 35 w 115"/>
                <a:gd name="T25" fmla="*/ 27 h 266"/>
                <a:gd name="T26" fmla="*/ 38 w 115"/>
                <a:gd name="T27" fmla="*/ 15 h 266"/>
                <a:gd name="T28" fmla="*/ 41 w 115"/>
                <a:gd name="T29" fmla="*/ 8 h 266"/>
                <a:gd name="T30" fmla="*/ 45 w 115"/>
                <a:gd name="T31" fmla="*/ 4 h 266"/>
                <a:gd name="T32" fmla="*/ 50 w 115"/>
                <a:gd name="T33" fmla="*/ 1 h 266"/>
                <a:gd name="T34" fmla="*/ 52 w 115"/>
                <a:gd name="T35" fmla="*/ 0 h 266"/>
                <a:gd name="T36" fmla="*/ 58 w 115"/>
                <a:gd name="T37" fmla="*/ 1 h 266"/>
                <a:gd name="T38" fmla="*/ 64 w 115"/>
                <a:gd name="T39" fmla="*/ 5 h 266"/>
                <a:gd name="T40" fmla="*/ 68 w 115"/>
                <a:gd name="T41" fmla="*/ 12 h 266"/>
                <a:gd name="T42" fmla="*/ 70 w 115"/>
                <a:gd name="T43" fmla="*/ 20 h 266"/>
                <a:gd name="T44" fmla="*/ 71 w 115"/>
                <a:gd name="T45" fmla="*/ 26 h 266"/>
                <a:gd name="T46" fmla="*/ 71 w 115"/>
                <a:gd name="T47" fmla="*/ 30 h 266"/>
                <a:gd name="T48" fmla="*/ 70 w 115"/>
                <a:gd name="T49" fmla="*/ 34 h 266"/>
                <a:gd name="T50" fmla="*/ 67 w 115"/>
                <a:gd name="T51" fmla="*/ 42 h 266"/>
                <a:gd name="T52" fmla="*/ 61 w 115"/>
                <a:gd name="T53" fmla="*/ 49 h 266"/>
                <a:gd name="T54" fmla="*/ 55 w 115"/>
                <a:gd name="T55" fmla="*/ 56 h 266"/>
                <a:gd name="T56" fmla="*/ 51 w 115"/>
                <a:gd name="T57" fmla="*/ 59 h 266"/>
                <a:gd name="T58" fmla="*/ 46 w 115"/>
                <a:gd name="T59" fmla="*/ 62 h 266"/>
                <a:gd name="T60" fmla="*/ 44 w 115"/>
                <a:gd name="T61" fmla="*/ 64 h 266"/>
                <a:gd name="T62" fmla="*/ 40 w 115"/>
                <a:gd name="T63" fmla="*/ 66 h 266"/>
                <a:gd name="T64" fmla="*/ 37 w 115"/>
                <a:gd name="T65" fmla="*/ 70 h 266"/>
                <a:gd name="T66" fmla="*/ 35 w 115"/>
                <a:gd name="T67" fmla="*/ 75 h 266"/>
                <a:gd name="T68" fmla="*/ 34 w 115"/>
                <a:gd name="T69" fmla="*/ 78 h 266"/>
                <a:gd name="T70" fmla="*/ 34 w 115"/>
                <a:gd name="T71" fmla="*/ 80 h 266"/>
                <a:gd name="T72" fmla="*/ 34 w 115"/>
                <a:gd name="T73" fmla="*/ 97 h 266"/>
                <a:gd name="T74" fmla="*/ 26 w 115"/>
                <a:gd name="T75" fmla="*/ 124 h 26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5"/>
                <a:gd name="T115" fmla="*/ 0 h 266"/>
                <a:gd name="T116" fmla="*/ 115 w 115"/>
                <a:gd name="T117" fmla="*/ 266 h 26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5" h="266">
                  <a:moveTo>
                    <a:pt x="3" y="265"/>
                  </a:moveTo>
                  <a:lnTo>
                    <a:pt x="0" y="90"/>
                  </a:lnTo>
                  <a:lnTo>
                    <a:pt x="1" y="81"/>
                  </a:lnTo>
                  <a:lnTo>
                    <a:pt x="2" y="73"/>
                  </a:lnTo>
                  <a:lnTo>
                    <a:pt x="4" y="67"/>
                  </a:lnTo>
                  <a:lnTo>
                    <a:pt x="6" y="62"/>
                  </a:lnTo>
                  <a:lnTo>
                    <a:pt x="10" y="58"/>
                  </a:lnTo>
                  <a:lnTo>
                    <a:pt x="14" y="55"/>
                  </a:lnTo>
                  <a:lnTo>
                    <a:pt x="17" y="52"/>
                  </a:lnTo>
                  <a:lnTo>
                    <a:pt x="20" y="50"/>
                  </a:lnTo>
                  <a:lnTo>
                    <a:pt x="23" y="49"/>
                  </a:lnTo>
                  <a:lnTo>
                    <a:pt x="26" y="49"/>
                  </a:lnTo>
                  <a:lnTo>
                    <a:pt x="27" y="49"/>
                  </a:lnTo>
                  <a:lnTo>
                    <a:pt x="28" y="49"/>
                  </a:lnTo>
                  <a:lnTo>
                    <a:pt x="30" y="49"/>
                  </a:lnTo>
                  <a:lnTo>
                    <a:pt x="33" y="49"/>
                  </a:lnTo>
                  <a:lnTo>
                    <a:pt x="35" y="49"/>
                  </a:lnTo>
                  <a:lnTo>
                    <a:pt x="37" y="49"/>
                  </a:lnTo>
                  <a:lnTo>
                    <a:pt x="40" y="49"/>
                  </a:lnTo>
                  <a:lnTo>
                    <a:pt x="42" y="49"/>
                  </a:lnTo>
                  <a:lnTo>
                    <a:pt x="45" y="49"/>
                  </a:lnTo>
                  <a:lnTo>
                    <a:pt x="47" y="49"/>
                  </a:lnTo>
                  <a:lnTo>
                    <a:pt x="48" y="49"/>
                  </a:lnTo>
                  <a:lnTo>
                    <a:pt x="50" y="49"/>
                  </a:lnTo>
                  <a:lnTo>
                    <a:pt x="50" y="50"/>
                  </a:lnTo>
                  <a:lnTo>
                    <a:pt x="58" y="27"/>
                  </a:lnTo>
                  <a:lnTo>
                    <a:pt x="59" y="21"/>
                  </a:lnTo>
                  <a:lnTo>
                    <a:pt x="61" y="15"/>
                  </a:lnTo>
                  <a:lnTo>
                    <a:pt x="63" y="12"/>
                  </a:lnTo>
                  <a:lnTo>
                    <a:pt x="67" y="8"/>
                  </a:lnTo>
                  <a:lnTo>
                    <a:pt x="70" y="5"/>
                  </a:lnTo>
                  <a:lnTo>
                    <a:pt x="73" y="4"/>
                  </a:lnTo>
                  <a:lnTo>
                    <a:pt x="76" y="2"/>
                  </a:lnTo>
                  <a:lnTo>
                    <a:pt x="80" y="1"/>
                  </a:lnTo>
                  <a:lnTo>
                    <a:pt x="82" y="1"/>
                  </a:lnTo>
                  <a:lnTo>
                    <a:pt x="84" y="0"/>
                  </a:lnTo>
                  <a:lnTo>
                    <a:pt x="86" y="0"/>
                  </a:lnTo>
                  <a:lnTo>
                    <a:pt x="93" y="1"/>
                  </a:lnTo>
                  <a:lnTo>
                    <a:pt x="99" y="3"/>
                  </a:lnTo>
                  <a:lnTo>
                    <a:pt x="103" y="5"/>
                  </a:lnTo>
                  <a:lnTo>
                    <a:pt x="108" y="9"/>
                  </a:lnTo>
                  <a:lnTo>
                    <a:pt x="110" y="12"/>
                  </a:lnTo>
                  <a:lnTo>
                    <a:pt x="112" y="16"/>
                  </a:lnTo>
                  <a:lnTo>
                    <a:pt x="113" y="20"/>
                  </a:lnTo>
                  <a:lnTo>
                    <a:pt x="114" y="22"/>
                  </a:lnTo>
                  <a:lnTo>
                    <a:pt x="114" y="26"/>
                  </a:lnTo>
                  <a:lnTo>
                    <a:pt x="114" y="28"/>
                  </a:lnTo>
                  <a:lnTo>
                    <a:pt x="114" y="30"/>
                  </a:lnTo>
                  <a:lnTo>
                    <a:pt x="114" y="31"/>
                  </a:lnTo>
                  <a:lnTo>
                    <a:pt x="113" y="34"/>
                  </a:lnTo>
                  <a:lnTo>
                    <a:pt x="111" y="38"/>
                  </a:lnTo>
                  <a:lnTo>
                    <a:pt x="108" y="42"/>
                  </a:lnTo>
                  <a:lnTo>
                    <a:pt x="103" y="46"/>
                  </a:lnTo>
                  <a:lnTo>
                    <a:pt x="99" y="49"/>
                  </a:lnTo>
                  <a:lnTo>
                    <a:pt x="94" y="53"/>
                  </a:lnTo>
                  <a:lnTo>
                    <a:pt x="89" y="56"/>
                  </a:lnTo>
                  <a:lnTo>
                    <a:pt x="85" y="58"/>
                  </a:lnTo>
                  <a:lnTo>
                    <a:pt x="81" y="59"/>
                  </a:lnTo>
                  <a:lnTo>
                    <a:pt x="78" y="61"/>
                  </a:lnTo>
                  <a:lnTo>
                    <a:pt x="76" y="62"/>
                  </a:lnTo>
                  <a:lnTo>
                    <a:pt x="75" y="63"/>
                  </a:lnTo>
                  <a:lnTo>
                    <a:pt x="71" y="64"/>
                  </a:lnTo>
                  <a:lnTo>
                    <a:pt x="67" y="65"/>
                  </a:lnTo>
                  <a:lnTo>
                    <a:pt x="65" y="66"/>
                  </a:lnTo>
                  <a:lnTo>
                    <a:pt x="62" y="67"/>
                  </a:lnTo>
                  <a:lnTo>
                    <a:pt x="60" y="70"/>
                  </a:lnTo>
                  <a:lnTo>
                    <a:pt x="58" y="72"/>
                  </a:lnTo>
                  <a:lnTo>
                    <a:pt x="57" y="75"/>
                  </a:lnTo>
                  <a:lnTo>
                    <a:pt x="56" y="76"/>
                  </a:lnTo>
                  <a:lnTo>
                    <a:pt x="55" y="78"/>
                  </a:lnTo>
                  <a:lnTo>
                    <a:pt x="54" y="79"/>
                  </a:lnTo>
                  <a:lnTo>
                    <a:pt x="54" y="80"/>
                  </a:lnTo>
                  <a:lnTo>
                    <a:pt x="54" y="81"/>
                  </a:lnTo>
                  <a:lnTo>
                    <a:pt x="54" y="97"/>
                  </a:lnTo>
                  <a:lnTo>
                    <a:pt x="45" y="110"/>
                  </a:lnTo>
                  <a:lnTo>
                    <a:pt x="42" y="124"/>
                  </a:lnTo>
                  <a:lnTo>
                    <a:pt x="44" y="247"/>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103" name="Freeform 143"/>
            <p:cNvSpPr>
              <a:spLocks/>
            </p:cNvSpPr>
            <p:nvPr/>
          </p:nvSpPr>
          <p:spPr bwMode="auto">
            <a:xfrm>
              <a:off x="2683" y="2518"/>
              <a:ext cx="15" cy="17"/>
            </a:xfrm>
            <a:custGeom>
              <a:avLst/>
              <a:gdLst>
                <a:gd name="T0" fmla="*/ 0 w 17"/>
                <a:gd name="T1" fmla="*/ 0 h 17"/>
                <a:gd name="T2" fmla="*/ 0 w 17"/>
                <a:gd name="T3" fmla="*/ 16 h 17"/>
                <a:gd name="T4" fmla="*/ 10 w 17"/>
                <a:gd name="T5" fmla="*/ 16 h 17"/>
                <a:gd name="T6" fmla="*/ 10 w 17"/>
                <a:gd name="T7" fmla="*/ 0 h 17"/>
                <a:gd name="T8" fmla="*/ 2 w 17"/>
                <a:gd name="T9" fmla="*/ 0 h 17"/>
                <a:gd name="T10" fmla="*/ 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0" y="0"/>
                  </a:moveTo>
                  <a:lnTo>
                    <a:pt x="0" y="16"/>
                  </a:lnTo>
                  <a:lnTo>
                    <a:pt x="16" y="16"/>
                  </a:lnTo>
                  <a:lnTo>
                    <a:pt x="16" y="0"/>
                  </a:lnTo>
                  <a:lnTo>
                    <a:pt x="2" y="0"/>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04" name="Freeform 144"/>
            <p:cNvSpPr>
              <a:spLocks/>
            </p:cNvSpPr>
            <p:nvPr/>
          </p:nvSpPr>
          <p:spPr bwMode="auto">
            <a:xfrm>
              <a:off x="2689" y="2518"/>
              <a:ext cx="15" cy="17"/>
            </a:xfrm>
            <a:custGeom>
              <a:avLst/>
              <a:gdLst>
                <a:gd name="T0" fmla="*/ 4 w 17"/>
                <a:gd name="T1" fmla="*/ 0 h 17"/>
                <a:gd name="T2" fmla="*/ 4 w 17"/>
                <a:gd name="T3" fmla="*/ 16 h 17"/>
                <a:gd name="T4" fmla="*/ 10 w 17"/>
                <a:gd name="T5" fmla="*/ 16 h 17"/>
                <a:gd name="T6" fmla="*/ 10 w 17"/>
                <a:gd name="T7" fmla="*/ 0 h 17"/>
                <a:gd name="T8" fmla="*/ 0 w 17"/>
                <a:gd name="T9" fmla="*/ 0 h 17"/>
                <a:gd name="T10" fmla="*/ 4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6" y="0"/>
                  </a:moveTo>
                  <a:lnTo>
                    <a:pt x="6" y="16"/>
                  </a:lnTo>
                  <a:lnTo>
                    <a:pt x="16" y="16"/>
                  </a:lnTo>
                  <a:lnTo>
                    <a:pt x="16" y="0"/>
                  </a:lnTo>
                  <a:lnTo>
                    <a:pt x="0" y="0"/>
                  </a:lnTo>
                  <a:lnTo>
                    <a:pt x="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05" name="Freeform 145"/>
            <p:cNvSpPr>
              <a:spLocks/>
            </p:cNvSpPr>
            <p:nvPr/>
          </p:nvSpPr>
          <p:spPr bwMode="auto">
            <a:xfrm>
              <a:off x="2694" y="2518"/>
              <a:ext cx="15" cy="17"/>
            </a:xfrm>
            <a:custGeom>
              <a:avLst/>
              <a:gdLst>
                <a:gd name="T0" fmla="*/ 0 w 17"/>
                <a:gd name="T1" fmla="*/ 16 h 17"/>
                <a:gd name="T2" fmla="*/ 10 w 17"/>
                <a:gd name="T3" fmla="*/ 16 h 17"/>
                <a:gd name="T4" fmla="*/ 10 w 17"/>
                <a:gd name="T5" fmla="*/ 0 h 17"/>
                <a:gd name="T6" fmla="*/ 0 w 17"/>
                <a:gd name="T7" fmla="*/ 0 h 17"/>
                <a:gd name="T8" fmla="*/ 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16"/>
                  </a:moveTo>
                  <a:lnTo>
                    <a:pt x="16" y="16"/>
                  </a:lnTo>
                  <a:lnTo>
                    <a:pt x="16" y="0"/>
                  </a:ln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06" name="Freeform 146"/>
            <p:cNvSpPr>
              <a:spLocks/>
            </p:cNvSpPr>
            <p:nvPr/>
          </p:nvSpPr>
          <p:spPr bwMode="auto">
            <a:xfrm>
              <a:off x="2705" y="2519"/>
              <a:ext cx="15" cy="17"/>
            </a:xfrm>
            <a:custGeom>
              <a:avLst/>
              <a:gdLst>
                <a:gd name="T0" fmla="*/ 0 w 17"/>
                <a:gd name="T1" fmla="*/ 16 h 17"/>
                <a:gd name="T2" fmla="*/ 4 w 17"/>
                <a:gd name="T3" fmla="*/ 16 h 17"/>
                <a:gd name="T4" fmla="*/ 10 w 17"/>
                <a:gd name="T5" fmla="*/ 16 h 17"/>
                <a:gd name="T6" fmla="*/ 10 w 17"/>
                <a:gd name="T7" fmla="*/ 8 h 17"/>
                <a:gd name="T8" fmla="*/ 10 w 17"/>
                <a:gd name="T9" fmla="*/ 0 h 17"/>
                <a:gd name="T10" fmla="*/ 0 w 17"/>
                <a:gd name="T11" fmla="*/ 0 h 17"/>
                <a:gd name="T12" fmla="*/ 0 w 17"/>
                <a:gd name="T13" fmla="*/ 8 h 17"/>
                <a:gd name="T14" fmla="*/ 0 w 17"/>
                <a:gd name="T15" fmla="*/ 16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0" y="16"/>
                  </a:moveTo>
                  <a:lnTo>
                    <a:pt x="8" y="16"/>
                  </a:lnTo>
                  <a:lnTo>
                    <a:pt x="16" y="16"/>
                  </a:lnTo>
                  <a:lnTo>
                    <a:pt x="16" y="8"/>
                  </a:lnTo>
                  <a:lnTo>
                    <a:pt x="16" y="0"/>
                  </a:lnTo>
                  <a:lnTo>
                    <a:pt x="0" y="0"/>
                  </a:lnTo>
                  <a:lnTo>
                    <a:pt x="0" y="8"/>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07" name="Freeform 147"/>
            <p:cNvSpPr>
              <a:spLocks/>
            </p:cNvSpPr>
            <p:nvPr/>
          </p:nvSpPr>
          <p:spPr bwMode="auto">
            <a:xfrm>
              <a:off x="2720" y="2448"/>
              <a:ext cx="32" cy="50"/>
            </a:xfrm>
            <a:custGeom>
              <a:avLst/>
              <a:gdLst>
                <a:gd name="T0" fmla="*/ 0 w 36"/>
                <a:gd name="T1" fmla="*/ 49 h 50"/>
                <a:gd name="T2" fmla="*/ 1 w 36"/>
                <a:gd name="T3" fmla="*/ 49 h 50"/>
                <a:gd name="T4" fmla="*/ 4 w 36"/>
                <a:gd name="T5" fmla="*/ 26 h 50"/>
                <a:gd name="T6" fmla="*/ 6 w 36"/>
                <a:gd name="T7" fmla="*/ 20 h 50"/>
                <a:gd name="T8" fmla="*/ 7 w 36"/>
                <a:gd name="T9" fmla="*/ 17 h 50"/>
                <a:gd name="T10" fmla="*/ 10 w 36"/>
                <a:gd name="T11" fmla="*/ 12 h 50"/>
                <a:gd name="T12" fmla="*/ 11 w 36"/>
                <a:gd name="T13" fmla="*/ 8 h 50"/>
                <a:gd name="T14" fmla="*/ 13 w 36"/>
                <a:gd name="T15" fmla="*/ 5 h 50"/>
                <a:gd name="T16" fmla="*/ 16 w 36"/>
                <a:gd name="T17" fmla="*/ 4 h 50"/>
                <a:gd name="T18" fmla="*/ 18 w 36"/>
                <a:gd name="T19" fmla="*/ 2 h 50"/>
                <a:gd name="T20" fmla="*/ 19 w 36"/>
                <a:gd name="T21" fmla="*/ 1 h 50"/>
                <a:gd name="T22" fmla="*/ 20 w 36"/>
                <a:gd name="T23" fmla="*/ 1 h 50"/>
                <a:gd name="T24" fmla="*/ 22 w 36"/>
                <a:gd name="T25" fmla="*/ 1 h 50"/>
                <a:gd name="T26" fmla="*/ 22 w 36"/>
                <a:gd name="T27" fmla="*/ 0 h 50"/>
                <a:gd name="T28" fmla="*/ 20 w 36"/>
                <a:gd name="T29" fmla="*/ 0 h 50"/>
                <a:gd name="T30" fmla="*/ 19 w 36"/>
                <a:gd name="T31" fmla="*/ 1 h 50"/>
                <a:gd name="T32" fmla="*/ 18 w 36"/>
                <a:gd name="T33" fmla="*/ 2 h 50"/>
                <a:gd name="T34" fmla="*/ 14 w 36"/>
                <a:gd name="T35" fmla="*/ 4 h 50"/>
                <a:gd name="T36" fmla="*/ 12 w 36"/>
                <a:gd name="T37" fmla="*/ 5 h 50"/>
                <a:gd name="T38" fmla="*/ 11 w 36"/>
                <a:gd name="T39" fmla="*/ 8 h 50"/>
                <a:gd name="T40" fmla="*/ 9 w 36"/>
                <a:gd name="T41" fmla="*/ 11 h 50"/>
                <a:gd name="T42" fmla="*/ 8 w 36"/>
                <a:gd name="T43" fmla="*/ 13 h 50"/>
                <a:gd name="T44" fmla="*/ 5 w 36"/>
                <a:gd name="T45" fmla="*/ 20 h 50"/>
                <a:gd name="T46" fmla="*/ 4 w 36"/>
                <a:gd name="T47" fmla="*/ 26 h 50"/>
                <a:gd name="T48" fmla="*/ 0 w 36"/>
                <a:gd name="T49" fmla="*/ 49 h 50"/>
                <a:gd name="T50" fmla="*/ 1 w 36"/>
                <a:gd name="T51" fmla="*/ 49 h 50"/>
                <a:gd name="T52" fmla="*/ 0 w 36"/>
                <a:gd name="T53" fmla="*/ 49 h 5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6"/>
                <a:gd name="T82" fmla="*/ 0 h 50"/>
                <a:gd name="T83" fmla="*/ 36 w 36"/>
                <a:gd name="T84" fmla="*/ 50 h 5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6" h="50">
                  <a:moveTo>
                    <a:pt x="0" y="49"/>
                  </a:moveTo>
                  <a:lnTo>
                    <a:pt x="1" y="49"/>
                  </a:lnTo>
                  <a:lnTo>
                    <a:pt x="8" y="26"/>
                  </a:lnTo>
                  <a:lnTo>
                    <a:pt x="10" y="20"/>
                  </a:lnTo>
                  <a:lnTo>
                    <a:pt x="11" y="17"/>
                  </a:lnTo>
                  <a:lnTo>
                    <a:pt x="15" y="12"/>
                  </a:lnTo>
                  <a:lnTo>
                    <a:pt x="17" y="8"/>
                  </a:lnTo>
                  <a:lnTo>
                    <a:pt x="21" y="5"/>
                  </a:lnTo>
                  <a:lnTo>
                    <a:pt x="25" y="4"/>
                  </a:lnTo>
                  <a:lnTo>
                    <a:pt x="28" y="2"/>
                  </a:lnTo>
                  <a:lnTo>
                    <a:pt x="30" y="1"/>
                  </a:lnTo>
                  <a:lnTo>
                    <a:pt x="33" y="1"/>
                  </a:lnTo>
                  <a:lnTo>
                    <a:pt x="35" y="1"/>
                  </a:lnTo>
                  <a:lnTo>
                    <a:pt x="35" y="0"/>
                  </a:lnTo>
                  <a:lnTo>
                    <a:pt x="33" y="0"/>
                  </a:lnTo>
                  <a:lnTo>
                    <a:pt x="30" y="1"/>
                  </a:lnTo>
                  <a:lnTo>
                    <a:pt x="28" y="2"/>
                  </a:lnTo>
                  <a:lnTo>
                    <a:pt x="23" y="4"/>
                  </a:lnTo>
                  <a:lnTo>
                    <a:pt x="20" y="5"/>
                  </a:lnTo>
                  <a:lnTo>
                    <a:pt x="17" y="8"/>
                  </a:lnTo>
                  <a:lnTo>
                    <a:pt x="14" y="11"/>
                  </a:lnTo>
                  <a:lnTo>
                    <a:pt x="12" y="13"/>
                  </a:lnTo>
                  <a:lnTo>
                    <a:pt x="9" y="20"/>
                  </a:lnTo>
                  <a:lnTo>
                    <a:pt x="8" y="26"/>
                  </a:lnTo>
                  <a:lnTo>
                    <a:pt x="0" y="49"/>
                  </a:lnTo>
                  <a:lnTo>
                    <a:pt x="1" y="49"/>
                  </a:lnTo>
                  <a:lnTo>
                    <a:pt x="0" y="49"/>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08" name="Freeform 148"/>
            <p:cNvSpPr>
              <a:spLocks/>
            </p:cNvSpPr>
            <p:nvPr/>
          </p:nvSpPr>
          <p:spPr bwMode="auto">
            <a:xfrm>
              <a:off x="2740" y="2464"/>
              <a:ext cx="15" cy="17"/>
            </a:xfrm>
            <a:custGeom>
              <a:avLst/>
              <a:gdLst>
                <a:gd name="T0" fmla="*/ 0 w 17"/>
                <a:gd name="T1" fmla="*/ 8 h 17"/>
                <a:gd name="T2" fmla="*/ 0 w 17"/>
                <a:gd name="T3" fmla="*/ 16 h 17"/>
                <a:gd name="T4" fmla="*/ 4 w 17"/>
                <a:gd name="T5" fmla="*/ 16 h 17"/>
                <a:gd name="T6" fmla="*/ 4 w 17"/>
                <a:gd name="T7" fmla="*/ 8 h 17"/>
                <a:gd name="T8" fmla="*/ 4 w 17"/>
                <a:gd name="T9" fmla="*/ 0 h 17"/>
                <a:gd name="T10" fmla="*/ 10 w 17"/>
                <a:gd name="T11" fmla="*/ 0 h 17"/>
                <a:gd name="T12" fmla="*/ 0 w 17"/>
                <a:gd name="T13" fmla="*/ 8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0" y="8"/>
                  </a:moveTo>
                  <a:lnTo>
                    <a:pt x="0" y="16"/>
                  </a:lnTo>
                  <a:lnTo>
                    <a:pt x="8" y="16"/>
                  </a:lnTo>
                  <a:lnTo>
                    <a:pt x="8" y="8"/>
                  </a:lnTo>
                  <a:lnTo>
                    <a:pt x="8" y="0"/>
                  </a:lnTo>
                  <a:lnTo>
                    <a:pt x="16" y="0"/>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09" name="Freeform 149"/>
            <p:cNvSpPr>
              <a:spLocks/>
            </p:cNvSpPr>
            <p:nvPr/>
          </p:nvSpPr>
          <p:spPr bwMode="auto">
            <a:xfrm>
              <a:off x="2770" y="2493"/>
              <a:ext cx="15" cy="17"/>
            </a:xfrm>
            <a:custGeom>
              <a:avLst/>
              <a:gdLst>
                <a:gd name="T0" fmla="*/ 10 w 17"/>
                <a:gd name="T1" fmla="*/ 0 h 17"/>
                <a:gd name="T2" fmla="*/ 0 w 17"/>
                <a:gd name="T3" fmla="*/ 0 h 17"/>
                <a:gd name="T4" fmla="*/ 0 w 17"/>
                <a:gd name="T5" fmla="*/ 16 h 17"/>
                <a:gd name="T6" fmla="*/ 10 w 17"/>
                <a:gd name="T7" fmla="*/ 16 h 17"/>
                <a:gd name="T8" fmla="*/ 10 w 17"/>
                <a:gd name="T9" fmla="*/ 12 h 17"/>
                <a:gd name="T10" fmla="*/ 1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0"/>
                  </a:moveTo>
                  <a:lnTo>
                    <a:pt x="0" y="0"/>
                  </a:lnTo>
                  <a:lnTo>
                    <a:pt x="0" y="16"/>
                  </a:lnTo>
                  <a:lnTo>
                    <a:pt x="16" y="16"/>
                  </a:lnTo>
                  <a:lnTo>
                    <a:pt x="16" y="12"/>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10" name="Freeform 150"/>
            <p:cNvSpPr>
              <a:spLocks/>
            </p:cNvSpPr>
            <p:nvPr/>
          </p:nvSpPr>
          <p:spPr bwMode="auto">
            <a:xfrm>
              <a:off x="2710" y="2554"/>
              <a:ext cx="15" cy="17"/>
            </a:xfrm>
            <a:custGeom>
              <a:avLst/>
              <a:gdLst>
                <a:gd name="T0" fmla="*/ 10 w 17"/>
                <a:gd name="T1" fmla="*/ 0 h 17"/>
                <a:gd name="T2" fmla="*/ 0 w 17"/>
                <a:gd name="T3" fmla="*/ 0 h 17"/>
                <a:gd name="T4" fmla="*/ 10 w 17"/>
                <a:gd name="T5" fmla="*/ 16 h 17"/>
                <a:gd name="T6" fmla="*/ 1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16"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11" name="Freeform 151"/>
            <p:cNvSpPr>
              <a:spLocks/>
            </p:cNvSpPr>
            <p:nvPr/>
          </p:nvSpPr>
          <p:spPr bwMode="auto">
            <a:xfrm>
              <a:off x="2695" y="2382"/>
              <a:ext cx="22" cy="106"/>
            </a:xfrm>
            <a:custGeom>
              <a:avLst/>
              <a:gdLst>
                <a:gd name="T0" fmla="*/ 0 w 25"/>
                <a:gd name="T1" fmla="*/ 0 h 106"/>
                <a:gd name="T2" fmla="*/ 1 w 25"/>
                <a:gd name="T3" fmla="*/ 52 h 106"/>
                <a:gd name="T4" fmla="*/ 3 w 25"/>
                <a:gd name="T5" fmla="*/ 55 h 106"/>
                <a:gd name="T6" fmla="*/ 4 w 25"/>
                <a:gd name="T7" fmla="*/ 59 h 106"/>
                <a:gd name="T8" fmla="*/ 4 w 25"/>
                <a:gd name="T9" fmla="*/ 65 h 106"/>
                <a:gd name="T10" fmla="*/ 5 w 25"/>
                <a:gd name="T11" fmla="*/ 70 h 106"/>
                <a:gd name="T12" fmla="*/ 7 w 25"/>
                <a:gd name="T13" fmla="*/ 76 h 106"/>
                <a:gd name="T14" fmla="*/ 9 w 25"/>
                <a:gd name="T15" fmla="*/ 83 h 106"/>
                <a:gd name="T16" fmla="*/ 10 w 25"/>
                <a:gd name="T17" fmla="*/ 88 h 106"/>
                <a:gd name="T18" fmla="*/ 11 w 25"/>
                <a:gd name="T19" fmla="*/ 93 h 106"/>
                <a:gd name="T20" fmla="*/ 12 w 25"/>
                <a:gd name="T21" fmla="*/ 98 h 106"/>
                <a:gd name="T22" fmla="*/ 14 w 25"/>
                <a:gd name="T23" fmla="*/ 102 h 106"/>
                <a:gd name="T24" fmla="*/ 14 w 25"/>
                <a:gd name="T25" fmla="*/ 104 h 106"/>
                <a:gd name="T26" fmla="*/ 14 w 25"/>
                <a:gd name="T27" fmla="*/ 105 h 1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
                <a:gd name="T43" fmla="*/ 0 h 106"/>
                <a:gd name="T44" fmla="*/ 25 w 25"/>
                <a:gd name="T45" fmla="*/ 106 h 1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 h="106">
                  <a:moveTo>
                    <a:pt x="0" y="0"/>
                  </a:moveTo>
                  <a:lnTo>
                    <a:pt x="1" y="52"/>
                  </a:lnTo>
                  <a:lnTo>
                    <a:pt x="3" y="55"/>
                  </a:lnTo>
                  <a:lnTo>
                    <a:pt x="4" y="59"/>
                  </a:lnTo>
                  <a:lnTo>
                    <a:pt x="6" y="65"/>
                  </a:lnTo>
                  <a:lnTo>
                    <a:pt x="9" y="70"/>
                  </a:lnTo>
                  <a:lnTo>
                    <a:pt x="11" y="76"/>
                  </a:lnTo>
                  <a:lnTo>
                    <a:pt x="14" y="83"/>
                  </a:lnTo>
                  <a:lnTo>
                    <a:pt x="16" y="88"/>
                  </a:lnTo>
                  <a:lnTo>
                    <a:pt x="19" y="93"/>
                  </a:lnTo>
                  <a:lnTo>
                    <a:pt x="21" y="98"/>
                  </a:lnTo>
                  <a:lnTo>
                    <a:pt x="23" y="102"/>
                  </a:lnTo>
                  <a:lnTo>
                    <a:pt x="24" y="104"/>
                  </a:lnTo>
                  <a:lnTo>
                    <a:pt x="24" y="105"/>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112" name="Freeform 152"/>
            <p:cNvSpPr>
              <a:spLocks/>
            </p:cNvSpPr>
            <p:nvPr/>
          </p:nvSpPr>
          <p:spPr bwMode="auto">
            <a:xfrm>
              <a:off x="2722" y="2541"/>
              <a:ext cx="16" cy="20"/>
            </a:xfrm>
            <a:custGeom>
              <a:avLst/>
              <a:gdLst>
                <a:gd name="T0" fmla="*/ 0 w 17"/>
                <a:gd name="T1" fmla="*/ 0 h 20"/>
                <a:gd name="T2" fmla="*/ 1 w 17"/>
                <a:gd name="T3" fmla="*/ 2 h 20"/>
                <a:gd name="T4" fmla="*/ 3 w 17"/>
                <a:gd name="T5" fmla="*/ 5 h 20"/>
                <a:gd name="T6" fmla="*/ 4 w 17"/>
                <a:gd name="T7" fmla="*/ 6 h 20"/>
                <a:gd name="T8" fmla="*/ 6 w 17"/>
                <a:gd name="T9" fmla="*/ 8 h 20"/>
                <a:gd name="T10" fmla="*/ 8 w 17"/>
                <a:gd name="T11" fmla="*/ 11 h 20"/>
                <a:gd name="T12" fmla="*/ 8 w 17"/>
                <a:gd name="T13" fmla="*/ 13 h 20"/>
                <a:gd name="T14" fmla="*/ 8 w 17"/>
                <a:gd name="T15" fmla="*/ 15 h 20"/>
                <a:gd name="T16" fmla="*/ 9 w 17"/>
                <a:gd name="T17" fmla="*/ 15 h 20"/>
                <a:gd name="T18" fmla="*/ 10 w 17"/>
                <a:gd name="T19" fmla="*/ 17 h 20"/>
                <a:gd name="T20" fmla="*/ 12 w 17"/>
                <a:gd name="T21" fmla="*/ 18 h 20"/>
                <a:gd name="T22" fmla="*/ 12 w 17"/>
                <a:gd name="T23" fmla="*/ 19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20"/>
                <a:gd name="T38" fmla="*/ 17 w 17"/>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20">
                  <a:moveTo>
                    <a:pt x="0" y="0"/>
                  </a:moveTo>
                  <a:lnTo>
                    <a:pt x="1" y="2"/>
                  </a:lnTo>
                  <a:lnTo>
                    <a:pt x="3" y="5"/>
                  </a:lnTo>
                  <a:lnTo>
                    <a:pt x="4" y="6"/>
                  </a:lnTo>
                  <a:lnTo>
                    <a:pt x="6" y="8"/>
                  </a:lnTo>
                  <a:lnTo>
                    <a:pt x="8" y="11"/>
                  </a:lnTo>
                  <a:lnTo>
                    <a:pt x="10" y="13"/>
                  </a:lnTo>
                  <a:lnTo>
                    <a:pt x="11" y="15"/>
                  </a:lnTo>
                  <a:lnTo>
                    <a:pt x="13" y="15"/>
                  </a:lnTo>
                  <a:lnTo>
                    <a:pt x="14" y="17"/>
                  </a:lnTo>
                  <a:lnTo>
                    <a:pt x="16" y="18"/>
                  </a:lnTo>
                  <a:lnTo>
                    <a:pt x="16" y="19"/>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113" name="Freeform 153"/>
            <p:cNvSpPr>
              <a:spLocks/>
            </p:cNvSpPr>
            <p:nvPr/>
          </p:nvSpPr>
          <p:spPr bwMode="auto">
            <a:xfrm>
              <a:off x="2722" y="2540"/>
              <a:ext cx="15" cy="17"/>
            </a:xfrm>
            <a:custGeom>
              <a:avLst/>
              <a:gdLst>
                <a:gd name="T0" fmla="*/ 4 w 17"/>
                <a:gd name="T1" fmla="*/ 0 h 17"/>
                <a:gd name="T2" fmla="*/ 0 w 17"/>
                <a:gd name="T3" fmla="*/ 5 h 17"/>
                <a:gd name="T4" fmla="*/ 4 w 17"/>
                <a:gd name="T5" fmla="*/ 16 h 17"/>
                <a:gd name="T6" fmla="*/ 10 w 17"/>
                <a:gd name="T7" fmla="*/ 10 h 17"/>
                <a:gd name="T8" fmla="*/ 4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8" y="0"/>
                  </a:moveTo>
                  <a:lnTo>
                    <a:pt x="0" y="5"/>
                  </a:lnTo>
                  <a:lnTo>
                    <a:pt x="8" y="16"/>
                  </a:lnTo>
                  <a:lnTo>
                    <a:pt x="16" y="10"/>
                  </a:lnTo>
                  <a:lnTo>
                    <a:pt x="8"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14" name="Freeform 154"/>
            <p:cNvSpPr>
              <a:spLocks/>
            </p:cNvSpPr>
            <p:nvPr/>
          </p:nvSpPr>
          <p:spPr bwMode="auto">
            <a:xfrm>
              <a:off x="2722" y="2540"/>
              <a:ext cx="16" cy="21"/>
            </a:xfrm>
            <a:custGeom>
              <a:avLst/>
              <a:gdLst>
                <a:gd name="T0" fmla="*/ 1 w 18"/>
                <a:gd name="T1" fmla="*/ 3 h 21"/>
                <a:gd name="T2" fmla="*/ 3 w 18"/>
                <a:gd name="T3" fmla="*/ 6 h 21"/>
                <a:gd name="T4" fmla="*/ 4 w 18"/>
                <a:gd name="T5" fmla="*/ 7 h 21"/>
                <a:gd name="T6" fmla="*/ 4 w 18"/>
                <a:gd name="T7" fmla="*/ 12 h 21"/>
                <a:gd name="T8" fmla="*/ 5 w 18"/>
                <a:gd name="T9" fmla="*/ 14 h 21"/>
                <a:gd name="T10" fmla="*/ 8 w 18"/>
                <a:gd name="T11" fmla="*/ 16 h 21"/>
                <a:gd name="T12" fmla="*/ 9 w 18"/>
                <a:gd name="T13" fmla="*/ 17 h 21"/>
                <a:gd name="T14" fmla="*/ 9 w 18"/>
                <a:gd name="T15" fmla="*/ 18 h 21"/>
                <a:gd name="T16" fmla="*/ 10 w 18"/>
                <a:gd name="T17" fmla="*/ 20 h 21"/>
                <a:gd name="T18" fmla="*/ 11 w 18"/>
                <a:gd name="T19" fmla="*/ 20 h 21"/>
                <a:gd name="T20" fmla="*/ 10 w 18"/>
                <a:gd name="T21" fmla="*/ 17 h 21"/>
                <a:gd name="T22" fmla="*/ 9 w 18"/>
                <a:gd name="T23" fmla="*/ 16 h 21"/>
                <a:gd name="T24" fmla="*/ 8 w 18"/>
                <a:gd name="T25" fmla="*/ 15 h 21"/>
                <a:gd name="T26" fmla="*/ 6 w 18"/>
                <a:gd name="T27" fmla="*/ 13 h 21"/>
                <a:gd name="T28" fmla="*/ 4 w 18"/>
                <a:gd name="T29" fmla="*/ 11 h 21"/>
                <a:gd name="T30" fmla="*/ 4 w 18"/>
                <a:gd name="T31" fmla="*/ 7 h 21"/>
                <a:gd name="T32" fmla="*/ 2 w 18"/>
                <a:gd name="T33" fmla="*/ 4 h 21"/>
                <a:gd name="T34" fmla="*/ 0 w 18"/>
                <a:gd name="T35" fmla="*/ 0 h 21"/>
                <a:gd name="T36" fmla="*/ 1 w 18"/>
                <a:gd name="T37" fmla="*/ 2 h 21"/>
                <a:gd name="T38" fmla="*/ 1 w 18"/>
                <a:gd name="T39" fmla="*/ 3 h 2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
                <a:gd name="T61" fmla="*/ 0 h 21"/>
                <a:gd name="T62" fmla="*/ 18 w 18"/>
                <a:gd name="T63" fmla="*/ 21 h 2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 h="21">
                  <a:moveTo>
                    <a:pt x="1" y="3"/>
                  </a:moveTo>
                  <a:lnTo>
                    <a:pt x="3" y="6"/>
                  </a:lnTo>
                  <a:lnTo>
                    <a:pt x="4" y="7"/>
                  </a:lnTo>
                  <a:lnTo>
                    <a:pt x="7" y="12"/>
                  </a:lnTo>
                  <a:lnTo>
                    <a:pt x="9" y="14"/>
                  </a:lnTo>
                  <a:lnTo>
                    <a:pt x="12" y="16"/>
                  </a:lnTo>
                  <a:lnTo>
                    <a:pt x="13" y="17"/>
                  </a:lnTo>
                  <a:lnTo>
                    <a:pt x="14" y="18"/>
                  </a:lnTo>
                  <a:lnTo>
                    <a:pt x="16" y="20"/>
                  </a:lnTo>
                  <a:lnTo>
                    <a:pt x="17" y="20"/>
                  </a:lnTo>
                  <a:lnTo>
                    <a:pt x="15" y="17"/>
                  </a:lnTo>
                  <a:lnTo>
                    <a:pt x="13" y="16"/>
                  </a:lnTo>
                  <a:lnTo>
                    <a:pt x="12" y="15"/>
                  </a:lnTo>
                  <a:lnTo>
                    <a:pt x="10" y="13"/>
                  </a:lnTo>
                  <a:lnTo>
                    <a:pt x="8" y="11"/>
                  </a:lnTo>
                  <a:lnTo>
                    <a:pt x="4" y="7"/>
                  </a:lnTo>
                  <a:lnTo>
                    <a:pt x="2" y="4"/>
                  </a:lnTo>
                  <a:lnTo>
                    <a:pt x="0" y="0"/>
                  </a:lnTo>
                  <a:lnTo>
                    <a:pt x="1" y="2"/>
                  </a:lnTo>
                  <a:lnTo>
                    <a:pt x="1" y="3"/>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15" name="Freeform 155"/>
            <p:cNvSpPr>
              <a:spLocks/>
            </p:cNvSpPr>
            <p:nvPr/>
          </p:nvSpPr>
          <p:spPr bwMode="auto">
            <a:xfrm>
              <a:off x="2765" y="2574"/>
              <a:ext cx="205" cy="118"/>
            </a:xfrm>
            <a:custGeom>
              <a:avLst/>
              <a:gdLst>
                <a:gd name="T0" fmla="*/ 61 w 230"/>
                <a:gd name="T1" fmla="*/ 115 h 118"/>
                <a:gd name="T2" fmla="*/ 49 w 230"/>
                <a:gd name="T3" fmla="*/ 109 h 118"/>
                <a:gd name="T4" fmla="*/ 45 w 230"/>
                <a:gd name="T5" fmla="*/ 104 h 118"/>
                <a:gd name="T6" fmla="*/ 40 w 230"/>
                <a:gd name="T7" fmla="*/ 93 h 118"/>
                <a:gd name="T8" fmla="*/ 37 w 230"/>
                <a:gd name="T9" fmla="*/ 84 h 118"/>
                <a:gd name="T10" fmla="*/ 33 w 230"/>
                <a:gd name="T11" fmla="*/ 77 h 118"/>
                <a:gd name="T12" fmla="*/ 26 w 230"/>
                <a:gd name="T13" fmla="*/ 74 h 118"/>
                <a:gd name="T14" fmla="*/ 22 w 230"/>
                <a:gd name="T15" fmla="*/ 72 h 118"/>
                <a:gd name="T16" fmla="*/ 9 w 230"/>
                <a:gd name="T17" fmla="*/ 61 h 118"/>
                <a:gd name="T18" fmla="*/ 2 w 230"/>
                <a:gd name="T19" fmla="*/ 43 h 118"/>
                <a:gd name="T20" fmla="*/ 0 w 230"/>
                <a:gd name="T21" fmla="*/ 34 h 118"/>
                <a:gd name="T22" fmla="*/ 5 w 230"/>
                <a:gd name="T23" fmla="*/ 11 h 118"/>
                <a:gd name="T24" fmla="*/ 17 w 230"/>
                <a:gd name="T25" fmla="*/ 2 h 118"/>
                <a:gd name="T26" fmla="*/ 23 w 230"/>
                <a:gd name="T27" fmla="*/ 0 h 118"/>
                <a:gd name="T28" fmla="*/ 33 w 230"/>
                <a:gd name="T29" fmla="*/ 5 h 118"/>
                <a:gd name="T30" fmla="*/ 41 w 230"/>
                <a:gd name="T31" fmla="*/ 12 h 118"/>
                <a:gd name="T32" fmla="*/ 44 w 230"/>
                <a:gd name="T33" fmla="*/ 16 h 118"/>
                <a:gd name="T34" fmla="*/ 42 w 230"/>
                <a:gd name="T35" fmla="*/ 26 h 118"/>
                <a:gd name="T36" fmla="*/ 37 w 230"/>
                <a:gd name="T37" fmla="*/ 32 h 118"/>
                <a:gd name="T38" fmla="*/ 28 w 230"/>
                <a:gd name="T39" fmla="*/ 25 h 118"/>
                <a:gd name="T40" fmla="*/ 21 w 230"/>
                <a:gd name="T41" fmla="*/ 20 h 118"/>
                <a:gd name="T42" fmla="*/ 15 w 230"/>
                <a:gd name="T43" fmla="*/ 23 h 118"/>
                <a:gd name="T44" fmla="*/ 12 w 230"/>
                <a:gd name="T45" fmla="*/ 25 h 118"/>
                <a:gd name="T46" fmla="*/ 17 w 230"/>
                <a:gd name="T47" fmla="*/ 59 h 118"/>
                <a:gd name="T48" fmla="*/ 24 w 230"/>
                <a:gd name="T49" fmla="*/ 60 h 118"/>
                <a:gd name="T50" fmla="*/ 30 w 230"/>
                <a:gd name="T51" fmla="*/ 59 h 118"/>
                <a:gd name="T52" fmla="*/ 49 w 230"/>
                <a:gd name="T53" fmla="*/ 34 h 118"/>
                <a:gd name="T54" fmla="*/ 64 w 230"/>
                <a:gd name="T55" fmla="*/ 28 h 118"/>
                <a:gd name="T56" fmla="*/ 70 w 230"/>
                <a:gd name="T57" fmla="*/ 29 h 118"/>
                <a:gd name="T58" fmla="*/ 84 w 230"/>
                <a:gd name="T59" fmla="*/ 32 h 118"/>
                <a:gd name="T60" fmla="*/ 95 w 230"/>
                <a:gd name="T61" fmla="*/ 38 h 118"/>
                <a:gd name="T62" fmla="*/ 102 w 230"/>
                <a:gd name="T63" fmla="*/ 44 h 118"/>
                <a:gd name="T64" fmla="*/ 109 w 230"/>
                <a:gd name="T65" fmla="*/ 53 h 118"/>
                <a:gd name="T66" fmla="*/ 115 w 230"/>
                <a:gd name="T67" fmla="*/ 59 h 118"/>
                <a:gd name="T68" fmla="*/ 123 w 230"/>
                <a:gd name="T69" fmla="*/ 60 h 118"/>
                <a:gd name="T70" fmla="*/ 130 w 230"/>
                <a:gd name="T71" fmla="*/ 52 h 118"/>
                <a:gd name="T72" fmla="*/ 133 w 230"/>
                <a:gd name="T73" fmla="*/ 44 h 118"/>
                <a:gd name="T74" fmla="*/ 131 w 230"/>
                <a:gd name="T75" fmla="*/ 32 h 118"/>
                <a:gd name="T76" fmla="*/ 127 w 230"/>
                <a:gd name="T77" fmla="*/ 23 h 118"/>
                <a:gd name="T78" fmla="*/ 124 w 230"/>
                <a:gd name="T79" fmla="*/ 20 h 118"/>
                <a:gd name="T80" fmla="*/ 112 w 230"/>
                <a:gd name="T81" fmla="*/ 31 h 118"/>
                <a:gd name="T82" fmla="*/ 106 w 230"/>
                <a:gd name="T83" fmla="*/ 30 h 118"/>
                <a:gd name="T84" fmla="*/ 101 w 230"/>
                <a:gd name="T85" fmla="*/ 26 h 118"/>
                <a:gd name="T86" fmla="*/ 101 w 230"/>
                <a:gd name="T87" fmla="*/ 16 h 118"/>
                <a:gd name="T88" fmla="*/ 102 w 230"/>
                <a:gd name="T89" fmla="*/ 9 h 118"/>
                <a:gd name="T90" fmla="*/ 109 w 230"/>
                <a:gd name="T91" fmla="*/ 4 h 118"/>
                <a:gd name="T92" fmla="*/ 120 w 230"/>
                <a:gd name="T93" fmla="*/ 1 h 118"/>
                <a:gd name="T94" fmla="*/ 126 w 230"/>
                <a:gd name="T95" fmla="*/ 2 h 118"/>
                <a:gd name="T96" fmla="*/ 135 w 230"/>
                <a:gd name="T97" fmla="*/ 8 h 118"/>
                <a:gd name="T98" fmla="*/ 143 w 230"/>
                <a:gd name="T99" fmla="*/ 23 h 118"/>
                <a:gd name="T100" fmla="*/ 144 w 230"/>
                <a:gd name="T101" fmla="*/ 32 h 118"/>
                <a:gd name="T102" fmla="*/ 136 w 230"/>
                <a:gd name="T103" fmla="*/ 61 h 118"/>
                <a:gd name="T104" fmla="*/ 125 w 230"/>
                <a:gd name="T105" fmla="*/ 72 h 118"/>
                <a:gd name="T106" fmla="*/ 119 w 230"/>
                <a:gd name="T107" fmla="*/ 74 h 118"/>
                <a:gd name="T108" fmla="*/ 113 w 230"/>
                <a:gd name="T109" fmla="*/ 77 h 118"/>
                <a:gd name="T110" fmla="*/ 110 w 230"/>
                <a:gd name="T111" fmla="*/ 82 h 118"/>
                <a:gd name="T112" fmla="*/ 106 w 230"/>
                <a:gd name="T113" fmla="*/ 92 h 118"/>
                <a:gd name="T114" fmla="*/ 90 w 230"/>
                <a:gd name="T115" fmla="*/ 110 h 118"/>
                <a:gd name="T116" fmla="*/ 78 w 230"/>
                <a:gd name="T117" fmla="*/ 116 h 1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0"/>
                <a:gd name="T178" fmla="*/ 0 h 118"/>
                <a:gd name="T179" fmla="*/ 230 w 230"/>
                <a:gd name="T180" fmla="*/ 118 h 1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0" h="118">
                  <a:moveTo>
                    <a:pt x="118" y="117"/>
                  </a:moveTo>
                  <a:lnTo>
                    <a:pt x="109" y="117"/>
                  </a:lnTo>
                  <a:lnTo>
                    <a:pt x="102" y="116"/>
                  </a:lnTo>
                  <a:lnTo>
                    <a:pt x="95" y="115"/>
                  </a:lnTo>
                  <a:lnTo>
                    <a:pt x="89" y="113"/>
                  </a:lnTo>
                  <a:lnTo>
                    <a:pt x="85" y="113"/>
                  </a:lnTo>
                  <a:lnTo>
                    <a:pt x="81" y="111"/>
                  </a:lnTo>
                  <a:lnTo>
                    <a:pt x="77" y="109"/>
                  </a:lnTo>
                  <a:lnTo>
                    <a:pt x="75" y="108"/>
                  </a:lnTo>
                  <a:lnTo>
                    <a:pt x="73" y="106"/>
                  </a:lnTo>
                  <a:lnTo>
                    <a:pt x="72" y="105"/>
                  </a:lnTo>
                  <a:lnTo>
                    <a:pt x="71" y="104"/>
                  </a:lnTo>
                  <a:lnTo>
                    <a:pt x="69" y="101"/>
                  </a:lnTo>
                  <a:lnTo>
                    <a:pt x="67" y="98"/>
                  </a:lnTo>
                  <a:lnTo>
                    <a:pt x="65" y="95"/>
                  </a:lnTo>
                  <a:lnTo>
                    <a:pt x="63" y="93"/>
                  </a:lnTo>
                  <a:lnTo>
                    <a:pt x="62" y="90"/>
                  </a:lnTo>
                  <a:lnTo>
                    <a:pt x="61" y="88"/>
                  </a:lnTo>
                  <a:lnTo>
                    <a:pt x="60" y="86"/>
                  </a:lnTo>
                  <a:lnTo>
                    <a:pt x="59" y="84"/>
                  </a:lnTo>
                  <a:lnTo>
                    <a:pt x="59" y="83"/>
                  </a:lnTo>
                  <a:lnTo>
                    <a:pt x="57" y="80"/>
                  </a:lnTo>
                  <a:lnTo>
                    <a:pt x="54" y="79"/>
                  </a:lnTo>
                  <a:lnTo>
                    <a:pt x="52" y="77"/>
                  </a:lnTo>
                  <a:lnTo>
                    <a:pt x="49" y="77"/>
                  </a:lnTo>
                  <a:lnTo>
                    <a:pt x="46" y="75"/>
                  </a:lnTo>
                  <a:lnTo>
                    <a:pt x="44" y="74"/>
                  </a:lnTo>
                  <a:lnTo>
                    <a:pt x="42" y="74"/>
                  </a:lnTo>
                  <a:lnTo>
                    <a:pt x="40" y="73"/>
                  </a:lnTo>
                  <a:lnTo>
                    <a:pt x="38" y="72"/>
                  </a:lnTo>
                  <a:lnTo>
                    <a:pt x="37" y="72"/>
                  </a:lnTo>
                  <a:lnTo>
                    <a:pt x="35" y="72"/>
                  </a:lnTo>
                  <a:lnTo>
                    <a:pt x="29" y="71"/>
                  </a:lnTo>
                  <a:lnTo>
                    <a:pt x="23" y="68"/>
                  </a:lnTo>
                  <a:lnTo>
                    <a:pt x="17" y="66"/>
                  </a:lnTo>
                  <a:lnTo>
                    <a:pt x="13" y="61"/>
                  </a:lnTo>
                  <a:lnTo>
                    <a:pt x="9" y="57"/>
                  </a:lnTo>
                  <a:lnTo>
                    <a:pt x="6" y="52"/>
                  </a:lnTo>
                  <a:lnTo>
                    <a:pt x="4" y="48"/>
                  </a:lnTo>
                  <a:lnTo>
                    <a:pt x="2" y="43"/>
                  </a:lnTo>
                  <a:lnTo>
                    <a:pt x="1" y="40"/>
                  </a:lnTo>
                  <a:lnTo>
                    <a:pt x="1" y="37"/>
                  </a:lnTo>
                  <a:lnTo>
                    <a:pt x="1" y="35"/>
                  </a:lnTo>
                  <a:lnTo>
                    <a:pt x="0" y="34"/>
                  </a:lnTo>
                  <a:lnTo>
                    <a:pt x="1" y="26"/>
                  </a:lnTo>
                  <a:lnTo>
                    <a:pt x="2" y="21"/>
                  </a:lnTo>
                  <a:lnTo>
                    <a:pt x="5" y="15"/>
                  </a:lnTo>
                  <a:lnTo>
                    <a:pt x="9" y="11"/>
                  </a:lnTo>
                  <a:lnTo>
                    <a:pt x="13" y="7"/>
                  </a:lnTo>
                  <a:lnTo>
                    <a:pt x="18" y="5"/>
                  </a:lnTo>
                  <a:lnTo>
                    <a:pt x="23" y="3"/>
                  </a:lnTo>
                  <a:lnTo>
                    <a:pt x="27" y="2"/>
                  </a:lnTo>
                  <a:lnTo>
                    <a:pt x="31" y="1"/>
                  </a:lnTo>
                  <a:lnTo>
                    <a:pt x="34" y="0"/>
                  </a:lnTo>
                  <a:lnTo>
                    <a:pt x="36" y="0"/>
                  </a:lnTo>
                  <a:lnTo>
                    <a:pt x="37" y="0"/>
                  </a:lnTo>
                  <a:lnTo>
                    <a:pt x="42" y="0"/>
                  </a:lnTo>
                  <a:lnTo>
                    <a:pt x="46" y="1"/>
                  </a:lnTo>
                  <a:lnTo>
                    <a:pt x="49" y="3"/>
                  </a:lnTo>
                  <a:lnTo>
                    <a:pt x="53" y="5"/>
                  </a:lnTo>
                  <a:lnTo>
                    <a:pt x="57" y="6"/>
                  </a:lnTo>
                  <a:lnTo>
                    <a:pt x="60" y="8"/>
                  </a:lnTo>
                  <a:lnTo>
                    <a:pt x="62" y="10"/>
                  </a:lnTo>
                  <a:lnTo>
                    <a:pt x="65" y="12"/>
                  </a:lnTo>
                  <a:lnTo>
                    <a:pt x="67" y="14"/>
                  </a:lnTo>
                  <a:lnTo>
                    <a:pt x="68" y="15"/>
                  </a:lnTo>
                  <a:lnTo>
                    <a:pt x="69" y="16"/>
                  </a:lnTo>
                  <a:lnTo>
                    <a:pt x="70" y="16"/>
                  </a:lnTo>
                  <a:lnTo>
                    <a:pt x="69" y="19"/>
                  </a:lnTo>
                  <a:lnTo>
                    <a:pt x="68" y="23"/>
                  </a:lnTo>
                  <a:lnTo>
                    <a:pt x="68" y="24"/>
                  </a:lnTo>
                  <a:lnTo>
                    <a:pt x="66" y="26"/>
                  </a:lnTo>
                  <a:lnTo>
                    <a:pt x="64" y="28"/>
                  </a:lnTo>
                  <a:lnTo>
                    <a:pt x="63" y="30"/>
                  </a:lnTo>
                  <a:lnTo>
                    <a:pt x="61" y="31"/>
                  </a:lnTo>
                  <a:lnTo>
                    <a:pt x="60" y="32"/>
                  </a:lnTo>
                  <a:lnTo>
                    <a:pt x="59" y="32"/>
                  </a:lnTo>
                  <a:lnTo>
                    <a:pt x="57" y="32"/>
                  </a:lnTo>
                  <a:lnTo>
                    <a:pt x="56" y="32"/>
                  </a:lnTo>
                  <a:lnTo>
                    <a:pt x="44" y="25"/>
                  </a:lnTo>
                  <a:lnTo>
                    <a:pt x="41" y="23"/>
                  </a:lnTo>
                  <a:lnTo>
                    <a:pt x="38" y="21"/>
                  </a:lnTo>
                  <a:lnTo>
                    <a:pt x="35" y="21"/>
                  </a:lnTo>
                  <a:lnTo>
                    <a:pt x="32" y="20"/>
                  </a:lnTo>
                  <a:lnTo>
                    <a:pt x="29" y="21"/>
                  </a:lnTo>
                  <a:lnTo>
                    <a:pt x="27" y="21"/>
                  </a:lnTo>
                  <a:lnTo>
                    <a:pt x="25" y="22"/>
                  </a:lnTo>
                  <a:lnTo>
                    <a:pt x="23" y="23"/>
                  </a:lnTo>
                  <a:lnTo>
                    <a:pt x="21" y="23"/>
                  </a:lnTo>
                  <a:lnTo>
                    <a:pt x="20" y="24"/>
                  </a:lnTo>
                  <a:lnTo>
                    <a:pt x="19" y="24"/>
                  </a:lnTo>
                  <a:lnTo>
                    <a:pt x="19" y="25"/>
                  </a:lnTo>
                  <a:lnTo>
                    <a:pt x="19" y="54"/>
                  </a:lnTo>
                  <a:lnTo>
                    <a:pt x="20" y="56"/>
                  </a:lnTo>
                  <a:lnTo>
                    <a:pt x="23" y="58"/>
                  </a:lnTo>
                  <a:lnTo>
                    <a:pt x="26" y="59"/>
                  </a:lnTo>
                  <a:lnTo>
                    <a:pt x="29" y="59"/>
                  </a:lnTo>
                  <a:lnTo>
                    <a:pt x="32" y="60"/>
                  </a:lnTo>
                  <a:lnTo>
                    <a:pt x="35" y="60"/>
                  </a:lnTo>
                  <a:lnTo>
                    <a:pt x="38" y="60"/>
                  </a:lnTo>
                  <a:lnTo>
                    <a:pt x="42" y="60"/>
                  </a:lnTo>
                  <a:lnTo>
                    <a:pt x="44" y="60"/>
                  </a:lnTo>
                  <a:lnTo>
                    <a:pt x="46" y="59"/>
                  </a:lnTo>
                  <a:lnTo>
                    <a:pt x="48" y="59"/>
                  </a:lnTo>
                  <a:lnTo>
                    <a:pt x="55" y="50"/>
                  </a:lnTo>
                  <a:lnTo>
                    <a:pt x="62" y="44"/>
                  </a:lnTo>
                  <a:lnTo>
                    <a:pt x="70" y="39"/>
                  </a:lnTo>
                  <a:lnTo>
                    <a:pt x="77" y="34"/>
                  </a:lnTo>
                  <a:lnTo>
                    <a:pt x="84" y="32"/>
                  </a:lnTo>
                  <a:lnTo>
                    <a:pt x="91" y="30"/>
                  </a:lnTo>
                  <a:lnTo>
                    <a:pt x="96" y="29"/>
                  </a:lnTo>
                  <a:lnTo>
                    <a:pt x="102" y="28"/>
                  </a:lnTo>
                  <a:lnTo>
                    <a:pt x="106" y="28"/>
                  </a:lnTo>
                  <a:lnTo>
                    <a:pt x="109" y="28"/>
                  </a:lnTo>
                  <a:lnTo>
                    <a:pt x="111" y="29"/>
                  </a:lnTo>
                  <a:lnTo>
                    <a:pt x="112" y="29"/>
                  </a:lnTo>
                  <a:lnTo>
                    <a:pt x="117" y="29"/>
                  </a:lnTo>
                  <a:lnTo>
                    <a:pt x="123" y="30"/>
                  </a:lnTo>
                  <a:lnTo>
                    <a:pt x="128" y="31"/>
                  </a:lnTo>
                  <a:lnTo>
                    <a:pt x="134" y="32"/>
                  </a:lnTo>
                  <a:lnTo>
                    <a:pt x="139" y="33"/>
                  </a:lnTo>
                  <a:lnTo>
                    <a:pt x="143" y="35"/>
                  </a:lnTo>
                  <a:lnTo>
                    <a:pt x="147" y="37"/>
                  </a:lnTo>
                  <a:lnTo>
                    <a:pt x="152" y="38"/>
                  </a:lnTo>
                  <a:lnTo>
                    <a:pt x="154" y="40"/>
                  </a:lnTo>
                  <a:lnTo>
                    <a:pt x="156" y="41"/>
                  </a:lnTo>
                  <a:lnTo>
                    <a:pt x="158" y="41"/>
                  </a:lnTo>
                  <a:lnTo>
                    <a:pt x="161" y="44"/>
                  </a:lnTo>
                  <a:lnTo>
                    <a:pt x="164" y="47"/>
                  </a:lnTo>
                  <a:lnTo>
                    <a:pt x="167" y="49"/>
                  </a:lnTo>
                  <a:lnTo>
                    <a:pt x="170" y="51"/>
                  </a:lnTo>
                  <a:lnTo>
                    <a:pt x="173" y="53"/>
                  </a:lnTo>
                  <a:lnTo>
                    <a:pt x="176" y="55"/>
                  </a:lnTo>
                  <a:lnTo>
                    <a:pt x="178" y="57"/>
                  </a:lnTo>
                  <a:lnTo>
                    <a:pt x="181" y="59"/>
                  </a:lnTo>
                  <a:lnTo>
                    <a:pt x="183" y="59"/>
                  </a:lnTo>
                  <a:lnTo>
                    <a:pt x="184" y="60"/>
                  </a:lnTo>
                  <a:lnTo>
                    <a:pt x="185" y="61"/>
                  </a:lnTo>
                  <a:lnTo>
                    <a:pt x="190" y="61"/>
                  </a:lnTo>
                  <a:lnTo>
                    <a:pt x="195" y="60"/>
                  </a:lnTo>
                  <a:lnTo>
                    <a:pt x="199" y="59"/>
                  </a:lnTo>
                  <a:lnTo>
                    <a:pt x="201" y="57"/>
                  </a:lnTo>
                  <a:lnTo>
                    <a:pt x="204" y="55"/>
                  </a:lnTo>
                  <a:lnTo>
                    <a:pt x="206" y="52"/>
                  </a:lnTo>
                  <a:lnTo>
                    <a:pt x="207" y="50"/>
                  </a:lnTo>
                  <a:lnTo>
                    <a:pt x="209" y="48"/>
                  </a:lnTo>
                  <a:lnTo>
                    <a:pt x="210" y="46"/>
                  </a:lnTo>
                  <a:lnTo>
                    <a:pt x="210" y="44"/>
                  </a:lnTo>
                  <a:lnTo>
                    <a:pt x="210" y="43"/>
                  </a:lnTo>
                  <a:lnTo>
                    <a:pt x="210" y="39"/>
                  </a:lnTo>
                  <a:lnTo>
                    <a:pt x="209" y="35"/>
                  </a:lnTo>
                  <a:lnTo>
                    <a:pt x="207" y="32"/>
                  </a:lnTo>
                  <a:lnTo>
                    <a:pt x="206" y="29"/>
                  </a:lnTo>
                  <a:lnTo>
                    <a:pt x="205" y="26"/>
                  </a:lnTo>
                  <a:lnTo>
                    <a:pt x="203" y="24"/>
                  </a:lnTo>
                  <a:lnTo>
                    <a:pt x="201" y="23"/>
                  </a:lnTo>
                  <a:lnTo>
                    <a:pt x="199" y="22"/>
                  </a:lnTo>
                  <a:lnTo>
                    <a:pt x="198" y="21"/>
                  </a:lnTo>
                  <a:lnTo>
                    <a:pt x="197" y="20"/>
                  </a:lnTo>
                  <a:lnTo>
                    <a:pt x="196" y="20"/>
                  </a:lnTo>
                  <a:lnTo>
                    <a:pt x="185" y="29"/>
                  </a:lnTo>
                  <a:lnTo>
                    <a:pt x="182" y="30"/>
                  </a:lnTo>
                  <a:lnTo>
                    <a:pt x="179" y="31"/>
                  </a:lnTo>
                  <a:lnTo>
                    <a:pt x="177" y="31"/>
                  </a:lnTo>
                  <a:lnTo>
                    <a:pt x="174" y="32"/>
                  </a:lnTo>
                  <a:lnTo>
                    <a:pt x="172" y="31"/>
                  </a:lnTo>
                  <a:lnTo>
                    <a:pt x="169" y="31"/>
                  </a:lnTo>
                  <a:lnTo>
                    <a:pt x="167" y="30"/>
                  </a:lnTo>
                  <a:lnTo>
                    <a:pt x="165" y="30"/>
                  </a:lnTo>
                  <a:lnTo>
                    <a:pt x="164" y="30"/>
                  </a:lnTo>
                  <a:lnTo>
                    <a:pt x="162" y="29"/>
                  </a:lnTo>
                  <a:lnTo>
                    <a:pt x="160" y="26"/>
                  </a:lnTo>
                  <a:lnTo>
                    <a:pt x="159" y="23"/>
                  </a:lnTo>
                  <a:lnTo>
                    <a:pt x="158" y="22"/>
                  </a:lnTo>
                  <a:lnTo>
                    <a:pt x="158" y="19"/>
                  </a:lnTo>
                  <a:lnTo>
                    <a:pt x="159" y="16"/>
                  </a:lnTo>
                  <a:lnTo>
                    <a:pt x="160" y="14"/>
                  </a:lnTo>
                  <a:lnTo>
                    <a:pt x="160" y="13"/>
                  </a:lnTo>
                  <a:lnTo>
                    <a:pt x="161" y="11"/>
                  </a:lnTo>
                  <a:lnTo>
                    <a:pt x="162" y="9"/>
                  </a:lnTo>
                  <a:lnTo>
                    <a:pt x="163" y="8"/>
                  </a:lnTo>
                  <a:lnTo>
                    <a:pt x="164" y="7"/>
                  </a:lnTo>
                  <a:lnTo>
                    <a:pt x="169" y="5"/>
                  </a:lnTo>
                  <a:lnTo>
                    <a:pt x="173" y="4"/>
                  </a:lnTo>
                  <a:lnTo>
                    <a:pt x="178" y="3"/>
                  </a:lnTo>
                  <a:lnTo>
                    <a:pt x="182" y="2"/>
                  </a:lnTo>
                  <a:lnTo>
                    <a:pt x="186" y="1"/>
                  </a:lnTo>
                  <a:lnTo>
                    <a:pt x="190" y="1"/>
                  </a:lnTo>
                  <a:lnTo>
                    <a:pt x="193" y="1"/>
                  </a:lnTo>
                  <a:lnTo>
                    <a:pt x="196" y="1"/>
                  </a:lnTo>
                  <a:lnTo>
                    <a:pt x="198" y="1"/>
                  </a:lnTo>
                  <a:lnTo>
                    <a:pt x="199" y="2"/>
                  </a:lnTo>
                  <a:lnTo>
                    <a:pt x="201" y="2"/>
                  </a:lnTo>
                  <a:lnTo>
                    <a:pt x="206" y="4"/>
                  </a:lnTo>
                  <a:lnTo>
                    <a:pt x="211" y="5"/>
                  </a:lnTo>
                  <a:lnTo>
                    <a:pt x="214" y="8"/>
                  </a:lnTo>
                  <a:lnTo>
                    <a:pt x="218" y="12"/>
                  </a:lnTo>
                  <a:lnTo>
                    <a:pt x="220" y="15"/>
                  </a:lnTo>
                  <a:lnTo>
                    <a:pt x="223" y="19"/>
                  </a:lnTo>
                  <a:lnTo>
                    <a:pt x="225" y="23"/>
                  </a:lnTo>
                  <a:lnTo>
                    <a:pt x="227" y="25"/>
                  </a:lnTo>
                  <a:lnTo>
                    <a:pt x="228" y="28"/>
                  </a:lnTo>
                  <a:lnTo>
                    <a:pt x="229" y="30"/>
                  </a:lnTo>
                  <a:lnTo>
                    <a:pt x="229" y="32"/>
                  </a:lnTo>
                  <a:lnTo>
                    <a:pt x="228" y="41"/>
                  </a:lnTo>
                  <a:lnTo>
                    <a:pt x="225" y="50"/>
                  </a:lnTo>
                  <a:lnTo>
                    <a:pt x="222" y="56"/>
                  </a:lnTo>
                  <a:lnTo>
                    <a:pt x="217" y="61"/>
                  </a:lnTo>
                  <a:lnTo>
                    <a:pt x="213" y="66"/>
                  </a:lnTo>
                  <a:lnTo>
                    <a:pt x="207" y="68"/>
                  </a:lnTo>
                  <a:lnTo>
                    <a:pt x="202" y="71"/>
                  </a:lnTo>
                  <a:lnTo>
                    <a:pt x="197" y="72"/>
                  </a:lnTo>
                  <a:lnTo>
                    <a:pt x="193" y="74"/>
                  </a:lnTo>
                  <a:lnTo>
                    <a:pt x="190" y="74"/>
                  </a:lnTo>
                  <a:lnTo>
                    <a:pt x="188" y="74"/>
                  </a:lnTo>
                  <a:lnTo>
                    <a:pt x="187" y="74"/>
                  </a:lnTo>
                  <a:lnTo>
                    <a:pt x="184" y="74"/>
                  </a:lnTo>
                  <a:lnTo>
                    <a:pt x="182" y="75"/>
                  </a:lnTo>
                  <a:lnTo>
                    <a:pt x="180" y="76"/>
                  </a:lnTo>
                  <a:lnTo>
                    <a:pt x="179" y="77"/>
                  </a:lnTo>
                  <a:lnTo>
                    <a:pt x="177" y="77"/>
                  </a:lnTo>
                  <a:lnTo>
                    <a:pt x="176" y="79"/>
                  </a:lnTo>
                  <a:lnTo>
                    <a:pt x="175" y="80"/>
                  </a:lnTo>
                  <a:lnTo>
                    <a:pt x="174" y="82"/>
                  </a:lnTo>
                  <a:lnTo>
                    <a:pt x="173" y="83"/>
                  </a:lnTo>
                  <a:lnTo>
                    <a:pt x="173" y="84"/>
                  </a:lnTo>
                  <a:lnTo>
                    <a:pt x="173" y="85"/>
                  </a:lnTo>
                  <a:lnTo>
                    <a:pt x="167" y="92"/>
                  </a:lnTo>
                  <a:lnTo>
                    <a:pt x="162" y="97"/>
                  </a:lnTo>
                  <a:lnTo>
                    <a:pt x="156" y="103"/>
                  </a:lnTo>
                  <a:lnTo>
                    <a:pt x="149" y="106"/>
                  </a:lnTo>
                  <a:lnTo>
                    <a:pt x="143" y="110"/>
                  </a:lnTo>
                  <a:lnTo>
                    <a:pt x="138" y="113"/>
                  </a:lnTo>
                  <a:lnTo>
                    <a:pt x="132" y="114"/>
                  </a:lnTo>
                  <a:lnTo>
                    <a:pt x="128" y="115"/>
                  </a:lnTo>
                  <a:lnTo>
                    <a:pt x="124" y="116"/>
                  </a:lnTo>
                  <a:lnTo>
                    <a:pt x="121" y="117"/>
                  </a:lnTo>
                  <a:lnTo>
                    <a:pt x="119" y="117"/>
                  </a:lnTo>
                  <a:lnTo>
                    <a:pt x="118" y="117"/>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116" name="Freeform 156"/>
            <p:cNvSpPr>
              <a:spLocks/>
            </p:cNvSpPr>
            <p:nvPr/>
          </p:nvSpPr>
          <p:spPr bwMode="auto">
            <a:xfrm>
              <a:off x="2802" y="2654"/>
              <a:ext cx="21" cy="17"/>
            </a:xfrm>
            <a:custGeom>
              <a:avLst/>
              <a:gdLst>
                <a:gd name="T0" fmla="*/ 14 w 24"/>
                <a:gd name="T1" fmla="*/ 16 h 17"/>
                <a:gd name="T2" fmla="*/ 14 w 24"/>
                <a:gd name="T3" fmla="*/ 14 h 17"/>
                <a:gd name="T4" fmla="*/ 12 w 24"/>
                <a:gd name="T5" fmla="*/ 10 h 17"/>
                <a:gd name="T6" fmla="*/ 12 w 24"/>
                <a:gd name="T7" fmla="*/ 9 h 17"/>
                <a:gd name="T8" fmla="*/ 10 w 24"/>
                <a:gd name="T9" fmla="*/ 8 h 17"/>
                <a:gd name="T10" fmla="*/ 6 w 24"/>
                <a:gd name="T11" fmla="*/ 4 h 17"/>
                <a:gd name="T12" fmla="*/ 4 w 24"/>
                <a:gd name="T13" fmla="*/ 2 h 17"/>
                <a:gd name="T14" fmla="*/ 3 w 24"/>
                <a:gd name="T15" fmla="*/ 1 h 17"/>
                <a:gd name="T16" fmla="*/ 1 w 24"/>
                <a:gd name="T17" fmla="*/ 0 h 17"/>
                <a:gd name="T18" fmla="*/ 0 w 24"/>
                <a:gd name="T19" fmla="*/ 0 h 17"/>
                <a:gd name="T20" fmla="*/ 0 w 24"/>
                <a:gd name="T21" fmla="*/ 1 h 17"/>
                <a:gd name="T22" fmla="*/ 1 w 24"/>
                <a:gd name="T23" fmla="*/ 1 h 17"/>
                <a:gd name="T24" fmla="*/ 3 w 24"/>
                <a:gd name="T25" fmla="*/ 2 h 17"/>
                <a:gd name="T26" fmla="*/ 4 w 24"/>
                <a:gd name="T27" fmla="*/ 2 h 17"/>
                <a:gd name="T28" fmla="*/ 6 w 24"/>
                <a:gd name="T29" fmla="*/ 5 h 17"/>
                <a:gd name="T30" fmla="*/ 10 w 24"/>
                <a:gd name="T31" fmla="*/ 8 h 17"/>
                <a:gd name="T32" fmla="*/ 12 w 24"/>
                <a:gd name="T33" fmla="*/ 12 h 17"/>
                <a:gd name="T34" fmla="*/ 14 w 24"/>
                <a:gd name="T35" fmla="*/ 16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17"/>
                <a:gd name="T56" fmla="*/ 24 w 24"/>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17">
                  <a:moveTo>
                    <a:pt x="23" y="16"/>
                  </a:moveTo>
                  <a:lnTo>
                    <a:pt x="23" y="14"/>
                  </a:lnTo>
                  <a:lnTo>
                    <a:pt x="21" y="10"/>
                  </a:lnTo>
                  <a:lnTo>
                    <a:pt x="20" y="9"/>
                  </a:lnTo>
                  <a:lnTo>
                    <a:pt x="16" y="8"/>
                  </a:lnTo>
                  <a:lnTo>
                    <a:pt x="10" y="4"/>
                  </a:lnTo>
                  <a:lnTo>
                    <a:pt x="5" y="2"/>
                  </a:lnTo>
                  <a:lnTo>
                    <a:pt x="3" y="1"/>
                  </a:lnTo>
                  <a:lnTo>
                    <a:pt x="1" y="0"/>
                  </a:lnTo>
                  <a:lnTo>
                    <a:pt x="0" y="0"/>
                  </a:lnTo>
                  <a:lnTo>
                    <a:pt x="0" y="1"/>
                  </a:lnTo>
                  <a:lnTo>
                    <a:pt x="1" y="1"/>
                  </a:lnTo>
                  <a:lnTo>
                    <a:pt x="3" y="2"/>
                  </a:lnTo>
                  <a:lnTo>
                    <a:pt x="5" y="2"/>
                  </a:lnTo>
                  <a:lnTo>
                    <a:pt x="10" y="5"/>
                  </a:lnTo>
                  <a:lnTo>
                    <a:pt x="16" y="8"/>
                  </a:lnTo>
                  <a:lnTo>
                    <a:pt x="20" y="12"/>
                  </a:lnTo>
                  <a:lnTo>
                    <a:pt x="23"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17" name="Freeform 157"/>
            <p:cNvSpPr>
              <a:spLocks/>
            </p:cNvSpPr>
            <p:nvPr/>
          </p:nvSpPr>
          <p:spPr bwMode="auto">
            <a:xfrm>
              <a:off x="2765" y="2574"/>
              <a:ext cx="34" cy="74"/>
            </a:xfrm>
            <a:custGeom>
              <a:avLst/>
              <a:gdLst>
                <a:gd name="T0" fmla="*/ 24 w 38"/>
                <a:gd name="T1" fmla="*/ 72 h 74"/>
                <a:gd name="T2" fmla="*/ 23 w 38"/>
                <a:gd name="T3" fmla="*/ 71 h 74"/>
                <a:gd name="T4" fmla="*/ 21 w 38"/>
                <a:gd name="T5" fmla="*/ 71 h 74"/>
                <a:gd name="T6" fmla="*/ 18 w 38"/>
                <a:gd name="T7" fmla="*/ 70 h 74"/>
                <a:gd name="T8" fmla="*/ 15 w 38"/>
                <a:gd name="T9" fmla="*/ 69 h 74"/>
                <a:gd name="T10" fmla="*/ 12 w 38"/>
                <a:gd name="T11" fmla="*/ 65 h 74"/>
                <a:gd name="T12" fmla="*/ 9 w 38"/>
                <a:gd name="T13" fmla="*/ 61 h 74"/>
                <a:gd name="T14" fmla="*/ 5 w 38"/>
                <a:gd name="T15" fmla="*/ 57 h 74"/>
                <a:gd name="T16" fmla="*/ 4 w 38"/>
                <a:gd name="T17" fmla="*/ 52 h 74"/>
                <a:gd name="T18" fmla="*/ 4 w 38"/>
                <a:gd name="T19" fmla="*/ 48 h 74"/>
                <a:gd name="T20" fmla="*/ 3 w 38"/>
                <a:gd name="T21" fmla="*/ 44 h 74"/>
                <a:gd name="T22" fmla="*/ 2 w 38"/>
                <a:gd name="T23" fmla="*/ 40 h 74"/>
                <a:gd name="T24" fmla="*/ 1 w 38"/>
                <a:gd name="T25" fmla="*/ 37 h 74"/>
                <a:gd name="T26" fmla="*/ 1 w 38"/>
                <a:gd name="T27" fmla="*/ 35 h 74"/>
                <a:gd name="T28" fmla="*/ 1 w 38"/>
                <a:gd name="T29" fmla="*/ 27 h 74"/>
                <a:gd name="T30" fmla="*/ 3 w 38"/>
                <a:gd name="T31" fmla="*/ 21 h 74"/>
                <a:gd name="T32" fmla="*/ 4 w 38"/>
                <a:gd name="T33" fmla="*/ 16 h 74"/>
                <a:gd name="T34" fmla="*/ 5 w 38"/>
                <a:gd name="T35" fmla="*/ 12 h 74"/>
                <a:gd name="T36" fmla="*/ 10 w 38"/>
                <a:gd name="T37" fmla="*/ 8 h 74"/>
                <a:gd name="T38" fmla="*/ 12 w 38"/>
                <a:gd name="T39" fmla="*/ 5 h 74"/>
                <a:gd name="T40" fmla="*/ 15 w 38"/>
                <a:gd name="T41" fmla="*/ 4 h 74"/>
                <a:gd name="T42" fmla="*/ 17 w 38"/>
                <a:gd name="T43" fmla="*/ 3 h 74"/>
                <a:gd name="T44" fmla="*/ 20 w 38"/>
                <a:gd name="T45" fmla="*/ 2 h 74"/>
                <a:gd name="T46" fmla="*/ 21 w 38"/>
                <a:gd name="T47" fmla="*/ 1 h 74"/>
                <a:gd name="T48" fmla="*/ 23 w 38"/>
                <a:gd name="T49" fmla="*/ 0 h 74"/>
                <a:gd name="T50" fmla="*/ 20 w 38"/>
                <a:gd name="T51" fmla="*/ 1 h 74"/>
                <a:gd name="T52" fmla="*/ 17 w 38"/>
                <a:gd name="T53" fmla="*/ 2 h 74"/>
                <a:gd name="T54" fmla="*/ 15 w 38"/>
                <a:gd name="T55" fmla="*/ 3 h 74"/>
                <a:gd name="T56" fmla="*/ 12 w 38"/>
                <a:gd name="T57" fmla="*/ 5 h 74"/>
                <a:gd name="T58" fmla="*/ 8 w 38"/>
                <a:gd name="T59" fmla="*/ 8 h 74"/>
                <a:gd name="T60" fmla="*/ 5 w 38"/>
                <a:gd name="T61" fmla="*/ 11 h 74"/>
                <a:gd name="T62" fmla="*/ 4 w 38"/>
                <a:gd name="T63" fmla="*/ 14 h 74"/>
                <a:gd name="T64" fmla="*/ 2 w 38"/>
                <a:gd name="T65" fmla="*/ 21 h 74"/>
                <a:gd name="T66" fmla="*/ 0 w 38"/>
                <a:gd name="T67" fmla="*/ 27 h 74"/>
                <a:gd name="T68" fmla="*/ 0 w 38"/>
                <a:gd name="T69" fmla="*/ 35 h 74"/>
                <a:gd name="T70" fmla="*/ 1 w 38"/>
                <a:gd name="T71" fmla="*/ 37 h 74"/>
                <a:gd name="T72" fmla="*/ 1 w 38"/>
                <a:gd name="T73" fmla="*/ 40 h 74"/>
                <a:gd name="T74" fmla="*/ 2 w 38"/>
                <a:gd name="T75" fmla="*/ 44 h 74"/>
                <a:gd name="T76" fmla="*/ 4 w 38"/>
                <a:gd name="T77" fmla="*/ 48 h 74"/>
                <a:gd name="T78" fmla="*/ 4 w 38"/>
                <a:gd name="T79" fmla="*/ 52 h 74"/>
                <a:gd name="T80" fmla="*/ 5 w 38"/>
                <a:gd name="T81" fmla="*/ 58 h 74"/>
                <a:gd name="T82" fmla="*/ 8 w 38"/>
                <a:gd name="T83" fmla="*/ 61 h 74"/>
                <a:gd name="T84" fmla="*/ 11 w 38"/>
                <a:gd name="T85" fmla="*/ 66 h 74"/>
                <a:gd name="T86" fmla="*/ 14 w 38"/>
                <a:gd name="T87" fmla="*/ 69 h 74"/>
                <a:gd name="T88" fmla="*/ 18 w 38"/>
                <a:gd name="T89" fmla="*/ 71 h 74"/>
                <a:gd name="T90" fmla="*/ 24 w 38"/>
                <a:gd name="T91" fmla="*/ 73 h 74"/>
                <a:gd name="T92" fmla="*/ 24 w 38"/>
                <a:gd name="T93" fmla="*/ 72 h 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8"/>
                <a:gd name="T142" fmla="*/ 0 h 74"/>
                <a:gd name="T143" fmla="*/ 38 w 38"/>
                <a:gd name="T144" fmla="*/ 74 h 7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8" h="74">
                  <a:moveTo>
                    <a:pt x="37" y="72"/>
                  </a:moveTo>
                  <a:lnTo>
                    <a:pt x="36" y="71"/>
                  </a:lnTo>
                  <a:lnTo>
                    <a:pt x="34" y="71"/>
                  </a:lnTo>
                  <a:lnTo>
                    <a:pt x="28" y="70"/>
                  </a:lnTo>
                  <a:lnTo>
                    <a:pt x="23" y="69"/>
                  </a:lnTo>
                  <a:lnTo>
                    <a:pt x="18" y="65"/>
                  </a:lnTo>
                  <a:lnTo>
                    <a:pt x="13" y="61"/>
                  </a:lnTo>
                  <a:lnTo>
                    <a:pt x="9" y="57"/>
                  </a:lnTo>
                  <a:lnTo>
                    <a:pt x="7" y="52"/>
                  </a:lnTo>
                  <a:lnTo>
                    <a:pt x="5" y="48"/>
                  </a:lnTo>
                  <a:lnTo>
                    <a:pt x="3" y="44"/>
                  </a:lnTo>
                  <a:lnTo>
                    <a:pt x="2" y="40"/>
                  </a:lnTo>
                  <a:lnTo>
                    <a:pt x="1" y="37"/>
                  </a:lnTo>
                  <a:lnTo>
                    <a:pt x="1" y="35"/>
                  </a:lnTo>
                  <a:lnTo>
                    <a:pt x="1" y="27"/>
                  </a:lnTo>
                  <a:lnTo>
                    <a:pt x="3" y="21"/>
                  </a:lnTo>
                  <a:lnTo>
                    <a:pt x="5" y="16"/>
                  </a:lnTo>
                  <a:lnTo>
                    <a:pt x="9" y="12"/>
                  </a:lnTo>
                  <a:lnTo>
                    <a:pt x="14" y="8"/>
                  </a:lnTo>
                  <a:lnTo>
                    <a:pt x="18" y="5"/>
                  </a:lnTo>
                  <a:lnTo>
                    <a:pt x="23" y="4"/>
                  </a:lnTo>
                  <a:lnTo>
                    <a:pt x="27" y="3"/>
                  </a:lnTo>
                  <a:lnTo>
                    <a:pt x="31" y="2"/>
                  </a:lnTo>
                  <a:lnTo>
                    <a:pt x="33" y="1"/>
                  </a:lnTo>
                  <a:lnTo>
                    <a:pt x="36" y="0"/>
                  </a:lnTo>
                  <a:lnTo>
                    <a:pt x="31" y="1"/>
                  </a:lnTo>
                  <a:lnTo>
                    <a:pt x="27" y="2"/>
                  </a:lnTo>
                  <a:lnTo>
                    <a:pt x="23" y="3"/>
                  </a:lnTo>
                  <a:lnTo>
                    <a:pt x="18" y="5"/>
                  </a:lnTo>
                  <a:lnTo>
                    <a:pt x="12" y="8"/>
                  </a:lnTo>
                  <a:lnTo>
                    <a:pt x="9" y="11"/>
                  </a:lnTo>
                  <a:lnTo>
                    <a:pt x="5" y="14"/>
                  </a:lnTo>
                  <a:lnTo>
                    <a:pt x="2" y="21"/>
                  </a:lnTo>
                  <a:lnTo>
                    <a:pt x="0" y="27"/>
                  </a:lnTo>
                  <a:lnTo>
                    <a:pt x="0" y="35"/>
                  </a:lnTo>
                  <a:lnTo>
                    <a:pt x="1" y="37"/>
                  </a:lnTo>
                  <a:lnTo>
                    <a:pt x="1" y="40"/>
                  </a:lnTo>
                  <a:lnTo>
                    <a:pt x="2" y="44"/>
                  </a:lnTo>
                  <a:lnTo>
                    <a:pt x="4" y="48"/>
                  </a:lnTo>
                  <a:lnTo>
                    <a:pt x="6" y="52"/>
                  </a:lnTo>
                  <a:lnTo>
                    <a:pt x="9" y="58"/>
                  </a:lnTo>
                  <a:lnTo>
                    <a:pt x="12" y="61"/>
                  </a:lnTo>
                  <a:lnTo>
                    <a:pt x="17" y="66"/>
                  </a:lnTo>
                  <a:lnTo>
                    <a:pt x="22" y="69"/>
                  </a:lnTo>
                  <a:lnTo>
                    <a:pt x="28" y="71"/>
                  </a:lnTo>
                  <a:lnTo>
                    <a:pt x="37" y="73"/>
                  </a:lnTo>
                  <a:lnTo>
                    <a:pt x="37" y="7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18" name="Freeform 158"/>
            <p:cNvSpPr>
              <a:spLocks/>
            </p:cNvSpPr>
            <p:nvPr/>
          </p:nvSpPr>
          <p:spPr bwMode="auto">
            <a:xfrm>
              <a:off x="2797" y="2574"/>
              <a:ext cx="34" cy="33"/>
            </a:xfrm>
            <a:custGeom>
              <a:avLst/>
              <a:gdLst>
                <a:gd name="T0" fmla="*/ 0 w 38"/>
                <a:gd name="T1" fmla="*/ 1 h 33"/>
                <a:gd name="T2" fmla="*/ 6 w 38"/>
                <a:gd name="T3" fmla="*/ 1 h 33"/>
                <a:gd name="T4" fmla="*/ 9 w 38"/>
                <a:gd name="T5" fmla="*/ 2 h 33"/>
                <a:gd name="T6" fmla="*/ 11 w 38"/>
                <a:gd name="T7" fmla="*/ 4 h 33"/>
                <a:gd name="T8" fmla="*/ 12 w 38"/>
                <a:gd name="T9" fmla="*/ 4 h 33"/>
                <a:gd name="T10" fmla="*/ 15 w 38"/>
                <a:gd name="T11" fmla="*/ 7 h 33"/>
                <a:gd name="T12" fmla="*/ 17 w 38"/>
                <a:gd name="T13" fmla="*/ 9 h 33"/>
                <a:gd name="T14" fmla="*/ 19 w 38"/>
                <a:gd name="T15" fmla="*/ 11 h 33"/>
                <a:gd name="T16" fmla="*/ 21 w 38"/>
                <a:gd name="T17" fmla="*/ 12 h 33"/>
                <a:gd name="T18" fmla="*/ 21 w 38"/>
                <a:gd name="T19" fmla="*/ 14 h 33"/>
                <a:gd name="T20" fmla="*/ 22 w 38"/>
                <a:gd name="T21" fmla="*/ 16 h 33"/>
                <a:gd name="T22" fmla="*/ 23 w 38"/>
                <a:gd name="T23" fmla="*/ 16 h 33"/>
                <a:gd name="T24" fmla="*/ 24 w 38"/>
                <a:gd name="T25" fmla="*/ 17 h 33"/>
                <a:gd name="T26" fmla="*/ 23 w 38"/>
                <a:gd name="T27" fmla="*/ 20 h 33"/>
                <a:gd name="T28" fmla="*/ 22 w 38"/>
                <a:gd name="T29" fmla="*/ 22 h 33"/>
                <a:gd name="T30" fmla="*/ 22 w 38"/>
                <a:gd name="T31" fmla="*/ 24 h 33"/>
                <a:gd name="T32" fmla="*/ 21 w 38"/>
                <a:gd name="T33" fmla="*/ 26 h 33"/>
                <a:gd name="T34" fmla="*/ 21 w 38"/>
                <a:gd name="T35" fmla="*/ 28 h 33"/>
                <a:gd name="T36" fmla="*/ 19 w 38"/>
                <a:gd name="T37" fmla="*/ 29 h 33"/>
                <a:gd name="T38" fmla="*/ 18 w 38"/>
                <a:gd name="T39" fmla="*/ 30 h 33"/>
                <a:gd name="T40" fmla="*/ 17 w 38"/>
                <a:gd name="T41" fmla="*/ 31 h 33"/>
                <a:gd name="T42" fmla="*/ 17 w 38"/>
                <a:gd name="T43" fmla="*/ 31 h 33"/>
                <a:gd name="T44" fmla="*/ 16 w 38"/>
                <a:gd name="T45" fmla="*/ 31 h 33"/>
                <a:gd name="T46" fmla="*/ 16 w 38"/>
                <a:gd name="T47" fmla="*/ 32 h 33"/>
                <a:gd name="T48" fmla="*/ 17 w 38"/>
                <a:gd name="T49" fmla="*/ 32 h 33"/>
                <a:gd name="T50" fmla="*/ 17 w 38"/>
                <a:gd name="T51" fmla="*/ 31 h 33"/>
                <a:gd name="T52" fmla="*/ 19 w 38"/>
                <a:gd name="T53" fmla="*/ 31 h 33"/>
                <a:gd name="T54" fmla="*/ 19 w 38"/>
                <a:gd name="T55" fmla="*/ 29 h 33"/>
                <a:gd name="T56" fmla="*/ 21 w 38"/>
                <a:gd name="T57" fmla="*/ 29 h 33"/>
                <a:gd name="T58" fmla="*/ 21 w 38"/>
                <a:gd name="T59" fmla="*/ 27 h 33"/>
                <a:gd name="T60" fmla="*/ 22 w 38"/>
                <a:gd name="T61" fmla="*/ 25 h 33"/>
                <a:gd name="T62" fmla="*/ 23 w 38"/>
                <a:gd name="T63" fmla="*/ 22 h 33"/>
                <a:gd name="T64" fmla="*/ 24 w 38"/>
                <a:gd name="T65" fmla="*/ 20 h 33"/>
                <a:gd name="T66" fmla="*/ 24 w 38"/>
                <a:gd name="T67" fmla="*/ 16 h 33"/>
                <a:gd name="T68" fmla="*/ 23 w 38"/>
                <a:gd name="T69" fmla="*/ 15 h 33"/>
                <a:gd name="T70" fmla="*/ 22 w 38"/>
                <a:gd name="T71" fmla="*/ 13 h 33"/>
                <a:gd name="T72" fmla="*/ 21 w 38"/>
                <a:gd name="T73" fmla="*/ 12 h 33"/>
                <a:gd name="T74" fmla="*/ 19 w 38"/>
                <a:gd name="T75" fmla="*/ 10 h 33"/>
                <a:gd name="T76" fmla="*/ 18 w 38"/>
                <a:gd name="T77" fmla="*/ 8 h 33"/>
                <a:gd name="T78" fmla="*/ 15 w 38"/>
                <a:gd name="T79" fmla="*/ 6 h 33"/>
                <a:gd name="T80" fmla="*/ 14 w 38"/>
                <a:gd name="T81" fmla="*/ 4 h 33"/>
                <a:gd name="T82" fmla="*/ 11 w 38"/>
                <a:gd name="T83" fmla="*/ 3 h 33"/>
                <a:gd name="T84" fmla="*/ 9 w 38"/>
                <a:gd name="T85" fmla="*/ 1 h 33"/>
                <a:gd name="T86" fmla="*/ 4 w 38"/>
                <a:gd name="T87" fmla="*/ 0 h 33"/>
                <a:gd name="T88" fmla="*/ 3 w 38"/>
                <a:gd name="T89" fmla="*/ 0 h 33"/>
                <a:gd name="T90" fmla="*/ 0 w 38"/>
                <a:gd name="T91" fmla="*/ 1 h 3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8"/>
                <a:gd name="T139" fmla="*/ 0 h 33"/>
                <a:gd name="T140" fmla="*/ 38 w 38"/>
                <a:gd name="T141" fmla="*/ 33 h 3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8" h="33">
                  <a:moveTo>
                    <a:pt x="0" y="1"/>
                  </a:moveTo>
                  <a:lnTo>
                    <a:pt x="10" y="1"/>
                  </a:lnTo>
                  <a:lnTo>
                    <a:pt x="13" y="2"/>
                  </a:lnTo>
                  <a:lnTo>
                    <a:pt x="17" y="4"/>
                  </a:lnTo>
                  <a:lnTo>
                    <a:pt x="19" y="4"/>
                  </a:lnTo>
                  <a:lnTo>
                    <a:pt x="23" y="7"/>
                  </a:lnTo>
                  <a:lnTo>
                    <a:pt x="27" y="9"/>
                  </a:lnTo>
                  <a:lnTo>
                    <a:pt x="30" y="11"/>
                  </a:lnTo>
                  <a:lnTo>
                    <a:pt x="32" y="12"/>
                  </a:lnTo>
                  <a:lnTo>
                    <a:pt x="34" y="14"/>
                  </a:lnTo>
                  <a:lnTo>
                    <a:pt x="35" y="16"/>
                  </a:lnTo>
                  <a:lnTo>
                    <a:pt x="36" y="16"/>
                  </a:lnTo>
                  <a:lnTo>
                    <a:pt x="37" y="17"/>
                  </a:lnTo>
                  <a:lnTo>
                    <a:pt x="36" y="20"/>
                  </a:lnTo>
                  <a:lnTo>
                    <a:pt x="35" y="22"/>
                  </a:lnTo>
                  <a:lnTo>
                    <a:pt x="35" y="24"/>
                  </a:lnTo>
                  <a:lnTo>
                    <a:pt x="33" y="26"/>
                  </a:lnTo>
                  <a:lnTo>
                    <a:pt x="32" y="28"/>
                  </a:lnTo>
                  <a:lnTo>
                    <a:pt x="30" y="29"/>
                  </a:lnTo>
                  <a:lnTo>
                    <a:pt x="28" y="30"/>
                  </a:lnTo>
                  <a:lnTo>
                    <a:pt x="27" y="31"/>
                  </a:lnTo>
                  <a:lnTo>
                    <a:pt x="26" y="31"/>
                  </a:lnTo>
                  <a:lnTo>
                    <a:pt x="25" y="31"/>
                  </a:lnTo>
                  <a:lnTo>
                    <a:pt x="25" y="32"/>
                  </a:lnTo>
                  <a:lnTo>
                    <a:pt x="26" y="32"/>
                  </a:lnTo>
                  <a:lnTo>
                    <a:pt x="27" y="31"/>
                  </a:lnTo>
                  <a:lnTo>
                    <a:pt x="30" y="31"/>
                  </a:lnTo>
                  <a:lnTo>
                    <a:pt x="30" y="29"/>
                  </a:lnTo>
                  <a:lnTo>
                    <a:pt x="32" y="29"/>
                  </a:lnTo>
                  <a:lnTo>
                    <a:pt x="33" y="27"/>
                  </a:lnTo>
                  <a:lnTo>
                    <a:pt x="35" y="25"/>
                  </a:lnTo>
                  <a:lnTo>
                    <a:pt x="36" y="22"/>
                  </a:lnTo>
                  <a:lnTo>
                    <a:pt x="37" y="20"/>
                  </a:lnTo>
                  <a:lnTo>
                    <a:pt x="37" y="16"/>
                  </a:lnTo>
                  <a:lnTo>
                    <a:pt x="36" y="15"/>
                  </a:lnTo>
                  <a:lnTo>
                    <a:pt x="35" y="13"/>
                  </a:lnTo>
                  <a:lnTo>
                    <a:pt x="33" y="12"/>
                  </a:lnTo>
                  <a:lnTo>
                    <a:pt x="30" y="10"/>
                  </a:lnTo>
                  <a:lnTo>
                    <a:pt x="28" y="8"/>
                  </a:lnTo>
                  <a:lnTo>
                    <a:pt x="24" y="6"/>
                  </a:lnTo>
                  <a:lnTo>
                    <a:pt x="22" y="4"/>
                  </a:lnTo>
                  <a:lnTo>
                    <a:pt x="17" y="3"/>
                  </a:lnTo>
                  <a:lnTo>
                    <a:pt x="13" y="1"/>
                  </a:lnTo>
                  <a:lnTo>
                    <a:pt x="8" y="0"/>
                  </a:lnTo>
                  <a:lnTo>
                    <a:pt x="3" y="0"/>
                  </a:lnTo>
                  <a:lnTo>
                    <a:pt x="0"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19" name="Freeform 159"/>
            <p:cNvSpPr>
              <a:spLocks/>
            </p:cNvSpPr>
            <p:nvPr/>
          </p:nvSpPr>
          <p:spPr bwMode="auto">
            <a:xfrm>
              <a:off x="2821" y="2609"/>
              <a:ext cx="15" cy="17"/>
            </a:xfrm>
            <a:custGeom>
              <a:avLst/>
              <a:gdLst>
                <a:gd name="T0" fmla="*/ 10 w 17"/>
                <a:gd name="T1" fmla="*/ 0 h 17"/>
                <a:gd name="T2" fmla="*/ 0 w 17"/>
                <a:gd name="T3" fmla="*/ 16 h 17"/>
                <a:gd name="T4" fmla="*/ 10 w 17"/>
                <a:gd name="T5" fmla="*/ 16 h 17"/>
                <a:gd name="T6" fmla="*/ 1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16"/>
                  </a:lnTo>
                  <a:lnTo>
                    <a:pt x="16"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0" name="Freeform 160"/>
            <p:cNvSpPr>
              <a:spLocks/>
            </p:cNvSpPr>
            <p:nvPr/>
          </p:nvSpPr>
          <p:spPr bwMode="auto">
            <a:xfrm>
              <a:off x="2821" y="2609"/>
              <a:ext cx="15" cy="17"/>
            </a:xfrm>
            <a:custGeom>
              <a:avLst/>
              <a:gdLst>
                <a:gd name="T0" fmla="*/ 10 w 17"/>
                <a:gd name="T1" fmla="*/ 0 h 17"/>
                <a:gd name="T2" fmla="*/ 0 w 17"/>
                <a:gd name="T3" fmla="*/ 0 h 17"/>
                <a:gd name="T4" fmla="*/ 0 w 17"/>
                <a:gd name="T5" fmla="*/ 16 h 17"/>
                <a:gd name="T6" fmla="*/ 1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0"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1" name="Freeform 161"/>
            <p:cNvSpPr>
              <a:spLocks/>
            </p:cNvSpPr>
            <p:nvPr/>
          </p:nvSpPr>
          <p:spPr bwMode="auto">
            <a:xfrm>
              <a:off x="2784" y="2596"/>
              <a:ext cx="34" cy="17"/>
            </a:xfrm>
            <a:custGeom>
              <a:avLst/>
              <a:gdLst>
                <a:gd name="T0" fmla="*/ 22 w 39"/>
                <a:gd name="T1" fmla="*/ 14 h 17"/>
                <a:gd name="T2" fmla="*/ 21 w 39"/>
                <a:gd name="T3" fmla="*/ 14 h 17"/>
                <a:gd name="T4" fmla="*/ 15 w 39"/>
                <a:gd name="T5" fmla="*/ 7 h 17"/>
                <a:gd name="T6" fmla="*/ 13 w 39"/>
                <a:gd name="T7" fmla="*/ 3 h 17"/>
                <a:gd name="T8" fmla="*/ 11 w 39"/>
                <a:gd name="T9" fmla="*/ 1 h 17"/>
                <a:gd name="T10" fmla="*/ 9 w 39"/>
                <a:gd name="T11" fmla="*/ 0 h 17"/>
                <a:gd name="T12" fmla="*/ 8 w 39"/>
                <a:gd name="T13" fmla="*/ 0 h 17"/>
                <a:gd name="T14" fmla="*/ 7 w 39"/>
                <a:gd name="T15" fmla="*/ 0 h 17"/>
                <a:gd name="T16" fmla="*/ 4 w 39"/>
                <a:gd name="T17" fmla="*/ 1 h 17"/>
                <a:gd name="T18" fmla="*/ 3 w 39"/>
                <a:gd name="T19" fmla="*/ 2 h 17"/>
                <a:gd name="T20" fmla="*/ 2 w 39"/>
                <a:gd name="T21" fmla="*/ 4 h 17"/>
                <a:gd name="T22" fmla="*/ 1 w 39"/>
                <a:gd name="T23" fmla="*/ 6 h 17"/>
                <a:gd name="T24" fmla="*/ 0 w 39"/>
                <a:gd name="T25" fmla="*/ 6 h 17"/>
                <a:gd name="T26" fmla="*/ 1 w 39"/>
                <a:gd name="T27" fmla="*/ 7 h 17"/>
                <a:gd name="T28" fmla="*/ 2 w 39"/>
                <a:gd name="T29" fmla="*/ 6 h 17"/>
                <a:gd name="T30" fmla="*/ 3 w 39"/>
                <a:gd name="T31" fmla="*/ 4 h 17"/>
                <a:gd name="T32" fmla="*/ 3 w 39"/>
                <a:gd name="T33" fmla="*/ 3 h 17"/>
                <a:gd name="T34" fmla="*/ 4 w 39"/>
                <a:gd name="T35" fmla="*/ 2 h 17"/>
                <a:gd name="T36" fmla="*/ 7 w 39"/>
                <a:gd name="T37" fmla="*/ 1 h 17"/>
                <a:gd name="T38" fmla="*/ 8 w 39"/>
                <a:gd name="T39" fmla="*/ 1 h 17"/>
                <a:gd name="T40" fmla="*/ 9 w 39"/>
                <a:gd name="T41" fmla="*/ 1 h 17"/>
                <a:gd name="T42" fmla="*/ 11 w 39"/>
                <a:gd name="T43" fmla="*/ 2 h 17"/>
                <a:gd name="T44" fmla="*/ 12 w 39"/>
                <a:gd name="T45" fmla="*/ 3 h 17"/>
                <a:gd name="T46" fmla="*/ 14 w 39"/>
                <a:gd name="T47" fmla="*/ 6 h 17"/>
                <a:gd name="T48" fmla="*/ 22 w 39"/>
                <a:gd name="T49" fmla="*/ 16 h 17"/>
                <a:gd name="T50" fmla="*/ 22 w 39"/>
                <a:gd name="T51" fmla="*/ 14 h 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9"/>
                <a:gd name="T79" fmla="*/ 0 h 17"/>
                <a:gd name="T80" fmla="*/ 39 w 39"/>
                <a:gd name="T81" fmla="*/ 17 h 1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9" h="17">
                  <a:moveTo>
                    <a:pt x="38" y="14"/>
                  </a:moveTo>
                  <a:lnTo>
                    <a:pt x="37" y="14"/>
                  </a:lnTo>
                  <a:lnTo>
                    <a:pt x="26" y="7"/>
                  </a:lnTo>
                  <a:lnTo>
                    <a:pt x="23" y="3"/>
                  </a:lnTo>
                  <a:lnTo>
                    <a:pt x="19" y="1"/>
                  </a:lnTo>
                  <a:lnTo>
                    <a:pt x="16" y="0"/>
                  </a:lnTo>
                  <a:lnTo>
                    <a:pt x="13" y="0"/>
                  </a:lnTo>
                  <a:lnTo>
                    <a:pt x="11" y="0"/>
                  </a:lnTo>
                  <a:lnTo>
                    <a:pt x="8" y="1"/>
                  </a:lnTo>
                  <a:lnTo>
                    <a:pt x="4" y="2"/>
                  </a:lnTo>
                  <a:lnTo>
                    <a:pt x="2" y="4"/>
                  </a:lnTo>
                  <a:lnTo>
                    <a:pt x="1" y="6"/>
                  </a:lnTo>
                  <a:lnTo>
                    <a:pt x="0" y="6"/>
                  </a:lnTo>
                  <a:lnTo>
                    <a:pt x="1" y="7"/>
                  </a:lnTo>
                  <a:lnTo>
                    <a:pt x="2" y="6"/>
                  </a:lnTo>
                  <a:lnTo>
                    <a:pt x="4" y="4"/>
                  </a:lnTo>
                  <a:lnTo>
                    <a:pt x="4" y="3"/>
                  </a:lnTo>
                  <a:lnTo>
                    <a:pt x="8" y="2"/>
                  </a:lnTo>
                  <a:lnTo>
                    <a:pt x="11" y="1"/>
                  </a:lnTo>
                  <a:lnTo>
                    <a:pt x="13" y="1"/>
                  </a:lnTo>
                  <a:lnTo>
                    <a:pt x="16" y="1"/>
                  </a:lnTo>
                  <a:lnTo>
                    <a:pt x="19" y="2"/>
                  </a:lnTo>
                  <a:lnTo>
                    <a:pt x="21" y="3"/>
                  </a:lnTo>
                  <a:lnTo>
                    <a:pt x="24" y="6"/>
                  </a:lnTo>
                  <a:lnTo>
                    <a:pt x="38" y="16"/>
                  </a:lnTo>
                  <a:lnTo>
                    <a:pt x="38" y="1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2" name="Freeform 162"/>
            <p:cNvSpPr>
              <a:spLocks/>
            </p:cNvSpPr>
            <p:nvPr/>
          </p:nvSpPr>
          <p:spPr bwMode="auto">
            <a:xfrm>
              <a:off x="2784" y="2602"/>
              <a:ext cx="15" cy="32"/>
            </a:xfrm>
            <a:custGeom>
              <a:avLst/>
              <a:gdLst>
                <a:gd name="T0" fmla="*/ 0 w 17"/>
                <a:gd name="T1" fmla="*/ 0 h 32"/>
                <a:gd name="T2" fmla="*/ 0 w 17"/>
                <a:gd name="T3" fmla="*/ 1 h 32"/>
                <a:gd name="T4" fmla="*/ 0 w 17"/>
                <a:gd name="T5" fmla="*/ 29 h 32"/>
                <a:gd name="T6" fmla="*/ 10 w 17"/>
                <a:gd name="T7" fmla="*/ 31 h 32"/>
                <a:gd name="T8" fmla="*/ 10 w 17"/>
                <a:gd name="T9" fmla="*/ 30 h 32"/>
                <a:gd name="T10" fmla="*/ 4 w 17"/>
                <a:gd name="T11" fmla="*/ 29 h 32"/>
                <a:gd name="T12" fmla="*/ 4 w 17"/>
                <a:gd name="T13" fmla="*/ 1 h 32"/>
                <a:gd name="T14" fmla="*/ 0 w 17"/>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32"/>
                <a:gd name="T26" fmla="*/ 17 w 17"/>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32">
                  <a:moveTo>
                    <a:pt x="0" y="0"/>
                  </a:moveTo>
                  <a:lnTo>
                    <a:pt x="0" y="1"/>
                  </a:lnTo>
                  <a:lnTo>
                    <a:pt x="0" y="29"/>
                  </a:lnTo>
                  <a:lnTo>
                    <a:pt x="16" y="31"/>
                  </a:lnTo>
                  <a:lnTo>
                    <a:pt x="16" y="30"/>
                  </a:lnTo>
                  <a:lnTo>
                    <a:pt x="8" y="29"/>
                  </a:lnTo>
                  <a:lnTo>
                    <a:pt x="8" y="1"/>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3" name="Freeform 163"/>
            <p:cNvSpPr>
              <a:spLocks/>
            </p:cNvSpPr>
            <p:nvPr/>
          </p:nvSpPr>
          <p:spPr bwMode="auto">
            <a:xfrm>
              <a:off x="2786" y="2636"/>
              <a:ext cx="15" cy="17"/>
            </a:xfrm>
            <a:custGeom>
              <a:avLst/>
              <a:gdLst>
                <a:gd name="T0" fmla="*/ 0 w 17"/>
                <a:gd name="T1" fmla="*/ 4 h 17"/>
                <a:gd name="T2" fmla="*/ 2 w 17"/>
                <a:gd name="T3" fmla="*/ 8 h 17"/>
                <a:gd name="T4" fmla="*/ 4 w 17"/>
                <a:gd name="T5" fmla="*/ 8 h 17"/>
                <a:gd name="T6" fmla="*/ 4 w 17"/>
                <a:gd name="T7" fmla="*/ 12 h 17"/>
                <a:gd name="T8" fmla="*/ 10 w 17"/>
                <a:gd name="T9" fmla="*/ 16 h 17"/>
                <a:gd name="T10" fmla="*/ 10 w 17"/>
                <a:gd name="T11" fmla="*/ 12 h 17"/>
                <a:gd name="T12" fmla="*/ 4 w 17"/>
                <a:gd name="T13" fmla="*/ 12 h 17"/>
                <a:gd name="T14" fmla="*/ 4 w 17"/>
                <a:gd name="T15" fmla="*/ 8 h 17"/>
                <a:gd name="T16" fmla="*/ 3 w 17"/>
                <a:gd name="T17" fmla="*/ 8 h 17"/>
                <a:gd name="T18" fmla="*/ 1 w 17"/>
                <a:gd name="T19" fmla="*/ 0 h 17"/>
                <a:gd name="T20" fmla="*/ 0 w 17"/>
                <a:gd name="T21" fmla="*/ 4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7"/>
                <a:gd name="T35" fmla="*/ 17 w 17"/>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7">
                  <a:moveTo>
                    <a:pt x="0" y="4"/>
                  </a:moveTo>
                  <a:lnTo>
                    <a:pt x="2" y="8"/>
                  </a:lnTo>
                  <a:lnTo>
                    <a:pt x="6" y="8"/>
                  </a:lnTo>
                  <a:lnTo>
                    <a:pt x="8" y="12"/>
                  </a:lnTo>
                  <a:lnTo>
                    <a:pt x="16" y="16"/>
                  </a:lnTo>
                  <a:lnTo>
                    <a:pt x="16" y="12"/>
                  </a:lnTo>
                  <a:lnTo>
                    <a:pt x="8" y="12"/>
                  </a:lnTo>
                  <a:lnTo>
                    <a:pt x="6" y="8"/>
                  </a:lnTo>
                  <a:lnTo>
                    <a:pt x="3" y="8"/>
                  </a:lnTo>
                  <a:lnTo>
                    <a:pt x="1" y="0"/>
                  </a:lnTo>
                  <a:lnTo>
                    <a:pt x="0" y="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4" name="Freeform 164"/>
            <p:cNvSpPr>
              <a:spLocks/>
            </p:cNvSpPr>
            <p:nvPr/>
          </p:nvSpPr>
          <p:spPr bwMode="auto">
            <a:xfrm>
              <a:off x="2800" y="2640"/>
              <a:ext cx="15" cy="17"/>
            </a:xfrm>
            <a:custGeom>
              <a:avLst/>
              <a:gdLst>
                <a:gd name="T0" fmla="*/ 0 w 17"/>
                <a:gd name="T1" fmla="*/ 8 h 17"/>
                <a:gd name="T2" fmla="*/ 10 w 17"/>
                <a:gd name="T3" fmla="*/ 16 h 17"/>
                <a:gd name="T4" fmla="*/ 10 w 17"/>
                <a:gd name="T5" fmla="*/ 8 h 17"/>
                <a:gd name="T6" fmla="*/ 10 w 17"/>
                <a:gd name="T7" fmla="*/ 0 h 17"/>
                <a:gd name="T8" fmla="*/ 0 w 17"/>
                <a:gd name="T9" fmla="*/ 0 h 17"/>
                <a:gd name="T10" fmla="*/ 0 w 17"/>
                <a:gd name="T11" fmla="*/ 8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0" y="8"/>
                  </a:moveTo>
                  <a:lnTo>
                    <a:pt x="16" y="16"/>
                  </a:lnTo>
                  <a:lnTo>
                    <a:pt x="16" y="8"/>
                  </a:lnTo>
                  <a:lnTo>
                    <a:pt x="16" y="0"/>
                  </a:lnTo>
                  <a:lnTo>
                    <a:pt x="0" y="0"/>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5" name="Freeform 165"/>
            <p:cNvSpPr>
              <a:spLocks/>
            </p:cNvSpPr>
            <p:nvPr/>
          </p:nvSpPr>
          <p:spPr bwMode="auto">
            <a:xfrm>
              <a:off x="2800" y="2640"/>
              <a:ext cx="15" cy="17"/>
            </a:xfrm>
            <a:custGeom>
              <a:avLst/>
              <a:gdLst>
                <a:gd name="T0" fmla="*/ 4 w 17"/>
                <a:gd name="T1" fmla="*/ 16 h 17"/>
                <a:gd name="T2" fmla="*/ 0 w 17"/>
                <a:gd name="T3" fmla="*/ 16 h 17"/>
                <a:gd name="T4" fmla="*/ 10 w 17"/>
                <a:gd name="T5" fmla="*/ 8 h 17"/>
                <a:gd name="T6" fmla="*/ 10 w 17"/>
                <a:gd name="T7" fmla="*/ 0 h 17"/>
                <a:gd name="T8" fmla="*/ 4 w 17"/>
                <a:gd name="T9" fmla="*/ 0 h 17"/>
                <a:gd name="T10" fmla="*/ 4 w 17"/>
                <a:gd name="T11" fmla="*/ 8 h 17"/>
                <a:gd name="T12" fmla="*/ 4 w 17"/>
                <a:gd name="T13" fmla="*/ 16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8" y="16"/>
                  </a:moveTo>
                  <a:lnTo>
                    <a:pt x="0" y="16"/>
                  </a:lnTo>
                  <a:lnTo>
                    <a:pt x="16" y="8"/>
                  </a:lnTo>
                  <a:lnTo>
                    <a:pt x="16" y="0"/>
                  </a:lnTo>
                  <a:lnTo>
                    <a:pt x="8" y="0"/>
                  </a:lnTo>
                  <a:lnTo>
                    <a:pt x="8" y="8"/>
                  </a:lnTo>
                  <a:lnTo>
                    <a:pt x="8"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6" name="Freeform 166"/>
            <p:cNvSpPr>
              <a:spLocks/>
            </p:cNvSpPr>
            <p:nvPr/>
          </p:nvSpPr>
          <p:spPr bwMode="auto">
            <a:xfrm>
              <a:off x="2806" y="2640"/>
              <a:ext cx="15" cy="17"/>
            </a:xfrm>
            <a:custGeom>
              <a:avLst/>
              <a:gdLst>
                <a:gd name="T0" fmla="*/ 0 w 17"/>
                <a:gd name="T1" fmla="*/ 16 h 17"/>
                <a:gd name="T2" fmla="*/ 10 w 17"/>
                <a:gd name="T3" fmla="*/ 16 h 17"/>
                <a:gd name="T4" fmla="*/ 10 w 17"/>
                <a:gd name="T5" fmla="*/ 0 h 17"/>
                <a:gd name="T6" fmla="*/ 0 w 17"/>
                <a:gd name="T7" fmla="*/ 0 h 17"/>
                <a:gd name="T8" fmla="*/ 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16"/>
                  </a:moveTo>
                  <a:lnTo>
                    <a:pt x="16" y="16"/>
                  </a:lnTo>
                  <a:lnTo>
                    <a:pt x="16" y="0"/>
                  </a:ln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7" name="Freeform 167"/>
            <p:cNvSpPr>
              <a:spLocks/>
            </p:cNvSpPr>
            <p:nvPr/>
          </p:nvSpPr>
          <p:spPr bwMode="auto">
            <a:xfrm>
              <a:off x="2807" y="2640"/>
              <a:ext cx="15" cy="17"/>
            </a:xfrm>
            <a:custGeom>
              <a:avLst/>
              <a:gdLst>
                <a:gd name="T0" fmla="*/ 4 w 17"/>
                <a:gd name="T1" fmla="*/ 16 h 17"/>
                <a:gd name="T2" fmla="*/ 0 w 17"/>
                <a:gd name="T3" fmla="*/ 16 h 17"/>
                <a:gd name="T4" fmla="*/ 10 w 17"/>
                <a:gd name="T5" fmla="*/ 16 h 17"/>
                <a:gd name="T6" fmla="*/ 10 w 17"/>
                <a:gd name="T7" fmla="*/ 0 h 17"/>
                <a:gd name="T8" fmla="*/ 4 w 17"/>
                <a:gd name="T9" fmla="*/ 0 h 17"/>
                <a:gd name="T10" fmla="*/ 4 w 17"/>
                <a:gd name="T11" fmla="*/ 16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8" y="16"/>
                  </a:moveTo>
                  <a:lnTo>
                    <a:pt x="0" y="16"/>
                  </a:lnTo>
                  <a:lnTo>
                    <a:pt x="16" y="16"/>
                  </a:lnTo>
                  <a:lnTo>
                    <a:pt x="16" y="0"/>
                  </a:lnTo>
                  <a:lnTo>
                    <a:pt x="8" y="0"/>
                  </a:lnTo>
                  <a:lnTo>
                    <a:pt x="8"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8" name="Freeform 168"/>
            <p:cNvSpPr>
              <a:spLocks/>
            </p:cNvSpPr>
            <p:nvPr/>
          </p:nvSpPr>
          <p:spPr bwMode="auto">
            <a:xfrm>
              <a:off x="2811" y="2605"/>
              <a:ext cx="56" cy="33"/>
            </a:xfrm>
            <a:custGeom>
              <a:avLst/>
              <a:gdLst>
                <a:gd name="T0" fmla="*/ 0 w 63"/>
                <a:gd name="T1" fmla="*/ 31 h 33"/>
                <a:gd name="T2" fmla="*/ 0 w 63"/>
                <a:gd name="T3" fmla="*/ 32 h 33"/>
                <a:gd name="T4" fmla="*/ 1 w 63"/>
                <a:gd name="T5" fmla="*/ 32 h 33"/>
                <a:gd name="T6" fmla="*/ 5 w 63"/>
                <a:gd name="T7" fmla="*/ 23 h 33"/>
                <a:gd name="T8" fmla="*/ 10 w 63"/>
                <a:gd name="T9" fmla="*/ 16 h 33"/>
                <a:gd name="T10" fmla="*/ 16 w 63"/>
                <a:gd name="T11" fmla="*/ 11 h 33"/>
                <a:gd name="T12" fmla="*/ 19 w 63"/>
                <a:gd name="T13" fmla="*/ 7 h 33"/>
                <a:gd name="T14" fmla="*/ 23 w 63"/>
                <a:gd name="T15" fmla="*/ 4 h 33"/>
                <a:gd name="T16" fmla="*/ 28 w 63"/>
                <a:gd name="T17" fmla="*/ 3 h 33"/>
                <a:gd name="T18" fmla="*/ 31 w 63"/>
                <a:gd name="T19" fmla="*/ 2 h 33"/>
                <a:gd name="T20" fmla="*/ 32 w 63"/>
                <a:gd name="T21" fmla="*/ 2 h 33"/>
                <a:gd name="T22" fmla="*/ 39 w 63"/>
                <a:gd name="T23" fmla="*/ 2 h 33"/>
                <a:gd name="T24" fmla="*/ 39 w 63"/>
                <a:gd name="T25" fmla="*/ 1 h 33"/>
                <a:gd name="T26" fmla="*/ 39 w 63"/>
                <a:gd name="T27" fmla="*/ 0 h 33"/>
                <a:gd name="T28" fmla="*/ 36 w 63"/>
                <a:gd name="T29" fmla="*/ 0 h 33"/>
                <a:gd name="T30" fmla="*/ 31 w 63"/>
                <a:gd name="T31" fmla="*/ 1 h 33"/>
                <a:gd name="T32" fmla="*/ 28 w 63"/>
                <a:gd name="T33" fmla="*/ 2 h 33"/>
                <a:gd name="T34" fmla="*/ 23 w 63"/>
                <a:gd name="T35" fmla="*/ 4 h 33"/>
                <a:gd name="T36" fmla="*/ 19 w 63"/>
                <a:gd name="T37" fmla="*/ 7 h 33"/>
                <a:gd name="T38" fmla="*/ 14 w 63"/>
                <a:gd name="T39" fmla="*/ 12 h 33"/>
                <a:gd name="T40" fmla="*/ 10 w 63"/>
                <a:gd name="T41" fmla="*/ 16 h 33"/>
                <a:gd name="T42" fmla="*/ 5 w 63"/>
                <a:gd name="T43" fmla="*/ 22 h 33"/>
                <a:gd name="T44" fmla="*/ 1 w 63"/>
                <a:gd name="T45" fmla="*/ 30 h 33"/>
                <a:gd name="T46" fmla="*/ 2 w 63"/>
                <a:gd name="T47" fmla="*/ 30 h 33"/>
                <a:gd name="T48" fmla="*/ 0 w 63"/>
                <a:gd name="T49" fmla="*/ 31 h 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3"/>
                <a:gd name="T76" fmla="*/ 0 h 33"/>
                <a:gd name="T77" fmla="*/ 63 w 63"/>
                <a:gd name="T78" fmla="*/ 33 h 3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3" h="33">
                  <a:moveTo>
                    <a:pt x="0" y="31"/>
                  </a:moveTo>
                  <a:lnTo>
                    <a:pt x="0" y="32"/>
                  </a:lnTo>
                  <a:lnTo>
                    <a:pt x="1" y="32"/>
                  </a:lnTo>
                  <a:lnTo>
                    <a:pt x="9" y="23"/>
                  </a:lnTo>
                  <a:lnTo>
                    <a:pt x="16" y="16"/>
                  </a:lnTo>
                  <a:lnTo>
                    <a:pt x="25" y="11"/>
                  </a:lnTo>
                  <a:lnTo>
                    <a:pt x="30" y="7"/>
                  </a:lnTo>
                  <a:lnTo>
                    <a:pt x="37" y="4"/>
                  </a:lnTo>
                  <a:lnTo>
                    <a:pt x="44" y="3"/>
                  </a:lnTo>
                  <a:lnTo>
                    <a:pt x="49" y="2"/>
                  </a:lnTo>
                  <a:lnTo>
                    <a:pt x="52" y="2"/>
                  </a:lnTo>
                  <a:lnTo>
                    <a:pt x="62" y="2"/>
                  </a:lnTo>
                  <a:lnTo>
                    <a:pt x="62" y="1"/>
                  </a:lnTo>
                  <a:lnTo>
                    <a:pt x="62" y="0"/>
                  </a:lnTo>
                  <a:lnTo>
                    <a:pt x="58" y="0"/>
                  </a:lnTo>
                  <a:lnTo>
                    <a:pt x="49" y="1"/>
                  </a:lnTo>
                  <a:lnTo>
                    <a:pt x="44" y="2"/>
                  </a:lnTo>
                  <a:lnTo>
                    <a:pt x="37" y="4"/>
                  </a:lnTo>
                  <a:lnTo>
                    <a:pt x="30" y="7"/>
                  </a:lnTo>
                  <a:lnTo>
                    <a:pt x="22" y="12"/>
                  </a:lnTo>
                  <a:lnTo>
                    <a:pt x="16" y="16"/>
                  </a:lnTo>
                  <a:lnTo>
                    <a:pt x="9" y="22"/>
                  </a:lnTo>
                  <a:lnTo>
                    <a:pt x="1" y="30"/>
                  </a:lnTo>
                  <a:lnTo>
                    <a:pt x="2" y="30"/>
                  </a:lnTo>
                  <a:lnTo>
                    <a:pt x="0" y="3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29" name="Freeform 169"/>
            <p:cNvSpPr>
              <a:spLocks/>
            </p:cNvSpPr>
            <p:nvPr/>
          </p:nvSpPr>
          <p:spPr bwMode="auto">
            <a:xfrm>
              <a:off x="2871" y="2605"/>
              <a:ext cx="15" cy="17"/>
            </a:xfrm>
            <a:custGeom>
              <a:avLst/>
              <a:gdLst>
                <a:gd name="T0" fmla="*/ 4 w 17"/>
                <a:gd name="T1" fmla="*/ 8 h 17"/>
                <a:gd name="T2" fmla="*/ 8 w 17"/>
                <a:gd name="T3" fmla="*/ 16 h 17"/>
                <a:gd name="T4" fmla="*/ 10 w 17"/>
                <a:gd name="T5" fmla="*/ 16 h 17"/>
                <a:gd name="T6" fmla="*/ 10 w 17"/>
                <a:gd name="T7" fmla="*/ 8 h 17"/>
                <a:gd name="T8" fmla="*/ 8 w 17"/>
                <a:gd name="T9" fmla="*/ 8 h 17"/>
                <a:gd name="T10" fmla="*/ 0 w 17"/>
                <a:gd name="T11" fmla="*/ 0 h 17"/>
                <a:gd name="T12" fmla="*/ 4 w 17"/>
                <a:gd name="T13" fmla="*/ 0 h 17"/>
                <a:gd name="T14" fmla="*/ 4 w 17"/>
                <a:gd name="T15" fmla="*/ 8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6" y="8"/>
                  </a:moveTo>
                  <a:lnTo>
                    <a:pt x="12" y="16"/>
                  </a:lnTo>
                  <a:lnTo>
                    <a:pt x="16" y="16"/>
                  </a:lnTo>
                  <a:lnTo>
                    <a:pt x="16" y="8"/>
                  </a:lnTo>
                  <a:lnTo>
                    <a:pt x="12" y="8"/>
                  </a:lnTo>
                  <a:lnTo>
                    <a:pt x="0" y="0"/>
                  </a:lnTo>
                  <a:lnTo>
                    <a:pt x="6" y="0"/>
                  </a:lnTo>
                  <a:lnTo>
                    <a:pt x="6"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0" name="Freeform 170"/>
            <p:cNvSpPr>
              <a:spLocks/>
            </p:cNvSpPr>
            <p:nvPr/>
          </p:nvSpPr>
          <p:spPr bwMode="auto">
            <a:xfrm>
              <a:off x="2876" y="2606"/>
              <a:ext cx="42" cy="17"/>
            </a:xfrm>
            <a:custGeom>
              <a:avLst/>
              <a:gdLst>
                <a:gd name="T0" fmla="*/ 0 w 47"/>
                <a:gd name="T1" fmla="*/ 1 h 17"/>
                <a:gd name="T2" fmla="*/ 1 w 47"/>
                <a:gd name="T3" fmla="*/ 1 h 17"/>
                <a:gd name="T4" fmla="*/ 4 w 47"/>
                <a:gd name="T5" fmla="*/ 1 h 17"/>
                <a:gd name="T6" fmla="*/ 7 w 47"/>
                <a:gd name="T7" fmla="*/ 2 h 17"/>
                <a:gd name="T8" fmla="*/ 11 w 47"/>
                <a:gd name="T9" fmla="*/ 3 h 17"/>
                <a:gd name="T10" fmla="*/ 14 w 47"/>
                <a:gd name="T11" fmla="*/ 3 h 17"/>
                <a:gd name="T12" fmla="*/ 17 w 47"/>
                <a:gd name="T13" fmla="*/ 6 h 17"/>
                <a:gd name="T14" fmla="*/ 20 w 47"/>
                <a:gd name="T15" fmla="*/ 8 h 17"/>
                <a:gd name="T16" fmla="*/ 22 w 47"/>
                <a:gd name="T17" fmla="*/ 11 h 17"/>
                <a:gd name="T18" fmla="*/ 25 w 47"/>
                <a:gd name="T19" fmla="*/ 12 h 17"/>
                <a:gd name="T20" fmla="*/ 27 w 47"/>
                <a:gd name="T21" fmla="*/ 13 h 17"/>
                <a:gd name="T22" fmla="*/ 28 w 47"/>
                <a:gd name="T23" fmla="*/ 14 h 17"/>
                <a:gd name="T24" fmla="*/ 29 w 47"/>
                <a:gd name="T25" fmla="*/ 16 h 17"/>
                <a:gd name="T26" fmla="*/ 29 w 47"/>
                <a:gd name="T27" fmla="*/ 14 h 17"/>
                <a:gd name="T28" fmla="*/ 28 w 47"/>
                <a:gd name="T29" fmla="*/ 13 h 17"/>
                <a:gd name="T30" fmla="*/ 27 w 47"/>
                <a:gd name="T31" fmla="*/ 12 h 17"/>
                <a:gd name="T32" fmla="*/ 25 w 47"/>
                <a:gd name="T33" fmla="*/ 11 h 17"/>
                <a:gd name="T34" fmla="*/ 22 w 47"/>
                <a:gd name="T35" fmla="*/ 9 h 17"/>
                <a:gd name="T36" fmla="*/ 20 w 47"/>
                <a:gd name="T37" fmla="*/ 7 h 17"/>
                <a:gd name="T38" fmla="*/ 17 w 47"/>
                <a:gd name="T39" fmla="*/ 4 h 17"/>
                <a:gd name="T40" fmla="*/ 14 w 47"/>
                <a:gd name="T41" fmla="*/ 3 h 17"/>
                <a:gd name="T42" fmla="*/ 11 w 47"/>
                <a:gd name="T43" fmla="*/ 2 h 17"/>
                <a:gd name="T44" fmla="*/ 7 w 47"/>
                <a:gd name="T45" fmla="*/ 1 h 17"/>
                <a:gd name="T46" fmla="*/ 3 w 47"/>
                <a:gd name="T47" fmla="*/ 0 h 17"/>
                <a:gd name="T48" fmla="*/ 0 w 47"/>
                <a:gd name="T49" fmla="*/ 0 h 17"/>
                <a:gd name="T50" fmla="*/ 0 w 47"/>
                <a:gd name="T51" fmla="*/ 1 h 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7"/>
                <a:gd name="T80" fmla="*/ 47 w 47"/>
                <a:gd name="T81" fmla="*/ 17 h 1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7">
                  <a:moveTo>
                    <a:pt x="0" y="1"/>
                  </a:moveTo>
                  <a:lnTo>
                    <a:pt x="1" y="1"/>
                  </a:lnTo>
                  <a:lnTo>
                    <a:pt x="8" y="1"/>
                  </a:lnTo>
                  <a:lnTo>
                    <a:pt x="11" y="2"/>
                  </a:lnTo>
                  <a:lnTo>
                    <a:pt x="16" y="3"/>
                  </a:lnTo>
                  <a:lnTo>
                    <a:pt x="22" y="3"/>
                  </a:lnTo>
                  <a:lnTo>
                    <a:pt x="27" y="6"/>
                  </a:lnTo>
                  <a:lnTo>
                    <a:pt x="31" y="8"/>
                  </a:lnTo>
                  <a:lnTo>
                    <a:pt x="35" y="11"/>
                  </a:lnTo>
                  <a:lnTo>
                    <a:pt x="39" y="12"/>
                  </a:lnTo>
                  <a:lnTo>
                    <a:pt x="42" y="13"/>
                  </a:lnTo>
                  <a:lnTo>
                    <a:pt x="44" y="14"/>
                  </a:lnTo>
                  <a:lnTo>
                    <a:pt x="46" y="16"/>
                  </a:lnTo>
                  <a:lnTo>
                    <a:pt x="46" y="14"/>
                  </a:lnTo>
                  <a:lnTo>
                    <a:pt x="44" y="13"/>
                  </a:lnTo>
                  <a:lnTo>
                    <a:pt x="42" y="12"/>
                  </a:lnTo>
                  <a:lnTo>
                    <a:pt x="39" y="11"/>
                  </a:lnTo>
                  <a:lnTo>
                    <a:pt x="35" y="9"/>
                  </a:lnTo>
                  <a:lnTo>
                    <a:pt x="31" y="7"/>
                  </a:lnTo>
                  <a:lnTo>
                    <a:pt x="27" y="4"/>
                  </a:lnTo>
                  <a:lnTo>
                    <a:pt x="22" y="3"/>
                  </a:lnTo>
                  <a:lnTo>
                    <a:pt x="16" y="2"/>
                  </a:lnTo>
                  <a:lnTo>
                    <a:pt x="11" y="1"/>
                  </a:lnTo>
                  <a:lnTo>
                    <a:pt x="3" y="0"/>
                  </a:lnTo>
                  <a:lnTo>
                    <a:pt x="0" y="0"/>
                  </a:lnTo>
                  <a:lnTo>
                    <a:pt x="0"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1" name="Freeform 171"/>
            <p:cNvSpPr>
              <a:spLocks/>
            </p:cNvSpPr>
            <p:nvPr/>
          </p:nvSpPr>
          <p:spPr bwMode="auto">
            <a:xfrm>
              <a:off x="2922" y="2620"/>
              <a:ext cx="16" cy="17"/>
            </a:xfrm>
            <a:custGeom>
              <a:avLst/>
              <a:gdLst>
                <a:gd name="T0" fmla="*/ 0 w 18"/>
                <a:gd name="T1" fmla="*/ 0 h 17"/>
                <a:gd name="T2" fmla="*/ 0 w 18"/>
                <a:gd name="T3" fmla="*/ 1 h 17"/>
                <a:gd name="T4" fmla="*/ 3 w 18"/>
                <a:gd name="T5" fmla="*/ 3 h 17"/>
                <a:gd name="T6" fmla="*/ 4 w 18"/>
                <a:gd name="T7" fmla="*/ 5 h 17"/>
                <a:gd name="T8" fmla="*/ 7 w 18"/>
                <a:gd name="T9" fmla="*/ 12 h 17"/>
                <a:gd name="T10" fmla="*/ 9 w 18"/>
                <a:gd name="T11" fmla="*/ 13 h 17"/>
                <a:gd name="T12" fmla="*/ 11 w 18"/>
                <a:gd name="T13" fmla="*/ 16 h 17"/>
                <a:gd name="T14" fmla="*/ 11 w 18"/>
                <a:gd name="T15" fmla="*/ 14 h 17"/>
                <a:gd name="T16" fmla="*/ 9 w 18"/>
                <a:gd name="T17" fmla="*/ 12 h 17"/>
                <a:gd name="T18" fmla="*/ 8 w 18"/>
                <a:gd name="T19" fmla="*/ 11 h 17"/>
                <a:gd name="T20" fmla="*/ 4 w 18"/>
                <a:gd name="T21" fmla="*/ 5 h 17"/>
                <a:gd name="T22" fmla="*/ 3 w 18"/>
                <a:gd name="T23" fmla="*/ 3 h 17"/>
                <a:gd name="T24" fmla="*/ 1 w 18"/>
                <a:gd name="T25" fmla="*/ 0 h 17"/>
                <a:gd name="T26" fmla="*/ 0 w 18"/>
                <a:gd name="T27" fmla="*/ 0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
                <a:gd name="T43" fmla="*/ 0 h 17"/>
                <a:gd name="T44" fmla="*/ 18 w 18"/>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 h="17">
                  <a:moveTo>
                    <a:pt x="0" y="0"/>
                  </a:moveTo>
                  <a:lnTo>
                    <a:pt x="0" y="1"/>
                  </a:lnTo>
                  <a:lnTo>
                    <a:pt x="3" y="3"/>
                  </a:lnTo>
                  <a:lnTo>
                    <a:pt x="5" y="5"/>
                  </a:lnTo>
                  <a:lnTo>
                    <a:pt x="11" y="12"/>
                  </a:lnTo>
                  <a:lnTo>
                    <a:pt x="13" y="13"/>
                  </a:lnTo>
                  <a:lnTo>
                    <a:pt x="17" y="16"/>
                  </a:lnTo>
                  <a:lnTo>
                    <a:pt x="17" y="14"/>
                  </a:lnTo>
                  <a:lnTo>
                    <a:pt x="14" y="12"/>
                  </a:lnTo>
                  <a:lnTo>
                    <a:pt x="12" y="11"/>
                  </a:lnTo>
                  <a:lnTo>
                    <a:pt x="6" y="5"/>
                  </a:lnTo>
                  <a:lnTo>
                    <a:pt x="3" y="3"/>
                  </a:lnTo>
                  <a:lnTo>
                    <a:pt x="1" y="0"/>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2" name="Freeform 172"/>
            <p:cNvSpPr>
              <a:spLocks/>
            </p:cNvSpPr>
            <p:nvPr/>
          </p:nvSpPr>
          <p:spPr bwMode="auto">
            <a:xfrm>
              <a:off x="2937" y="2635"/>
              <a:ext cx="15" cy="17"/>
            </a:xfrm>
            <a:custGeom>
              <a:avLst/>
              <a:gdLst>
                <a:gd name="T0" fmla="*/ 3 w 17"/>
                <a:gd name="T1" fmla="*/ 3 h 17"/>
                <a:gd name="T2" fmla="*/ 0 w 17"/>
                <a:gd name="T3" fmla="*/ 0 h 17"/>
                <a:gd name="T4" fmla="*/ 4 w 17"/>
                <a:gd name="T5" fmla="*/ 6 h 17"/>
                <a:gd name="T6" fmla="*/ 5 w 17"/>
                <a:gd name="T7" fmla="*/ 9 h 17"/>
                <a:gd name="T8" fmla="*/ 10 w 17"/>
                <a:gd name="T9" fmla="*/ 16 h 17"/>
                <a:gd name="T10" fmla="*/ 10 w 17"/>
                <a:gd name="T11" fmla="*/ 12 h 17"/>
                <a:gd name="T12" fmla="*/ 8 w 17"/>
                <a:gd name="T13" fmla="*/ 9 h 17"/>
                <a:gd name="T14" fmla="*/ 5 w 17"/>
                <a:gd name="T15" fmla="*/ 9 h 17"/>
                <a:gd name="T16" fmla="*/ 3 w 17"/>
                <a:gd name="T17" fmla="*/ 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7"/>
                <a:gd name="T29" fmla="*/ 17 w 1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7">
                  <a:moveTo>
                    <a:pt x="3" y="3"/>
                  </a:moveTo>
                  <a:lnTo>
                    <a:pt x="0" y="0"/>
                  </a:lnTo>
                  <a:lnTo>
                    <a:pt x="4" y="6"/>
                  </a:lnTo>
                  <a:lnTo>
                    <a:pt x="9" y="9"/>
                  </a:lnTo>
                  <a:lnTo>
                    <a:pt x="16" y="16"/>
                  </a:lnTo>
                  <a:lnTo>
                    <a:pt x="16" y="12"/>
                  </a:lnTo>
                  <a:lnTo>
                    <a:pt x="12" y="9"/>
                  </a:lnTo>
                  <a:lnTo>
                    <a:pt x="9" y="9"/>
                  </a:lnTo>
                  <a:lnTo>
                    <a:pt x="3" y="3"/>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3" name="Freeform 173"/>
            <p:cNvSpPr>
              <a:spLocks/>
            </p:cNvSpPr>
            <p:nvPr/>
          </p:nvSpPr>
          <p:spPr bwMode="auto">
            <a:xfrm>
              <a:off x="2946" y="2641"/>
              <a:ext cx="16" cy="17"/>
            </a:xfrm>
            <a:custGeom>
              <a:avLst/>
              <a:gdLst>
                <a:gd name="T0" fmla="*/ 0 w 17"/>
                <a:gd name="T1" fmla="*/ 0 h 17"/>
                <a:gd name="T2" fmla="*/ 8 w 17"/>
                <a:gd name="T3" fmla="*/ 16 h 17"/>
                <a:gd name="T4" fmla="*/ 12 w 17"/>
                <a:gd name="T5" fmla="*/ 16 h 17"/>
                <a:gd name="T6" fmla="*/ 8 w 17"/>
                <a:gd name="T7" fmla="*/ 0 h 17"/>
                <a:gd name="T8" fmla="*/ 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0"/>
                  </a:moveTo>
                  <a:lnTo>
                    <a:pt x="8" y="16"/>
                  </a:lnTo>
                  <a:lnTo>
                    <a:pt x="16" y="16"/>
                  </a:lnTo>
                  <a:lnTo>
                    <a:pt x="8" y="0"/>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4" name="Freeform 174"/>
            <p:cNvSpPr>
              <a:spLocks/>
            </p:cNvSpPr>
            <p:nvPr/>
          </p:nvSpPr>
          <p:spPr bwMode="auto">
            <a:xfrm>
              <a:off x="2948" y="2624"/>
              <a:ext cx="22" cy="18"/>
            </a:xfrm>
            <a:custGeom>
              <a:avLst/>
              <a:gdLst>
                <a:gd name="T0" fmla="*/ 0 w 25"/>
                <a:gd name="T1" fmla="*/ 17 h 18"/>
                <a:gd name="T2" fmla="*/ 3 w 25"/>
                <a:gd name="T3" fmla="*/ 17 h 18"/>
                <a:gd name="T4" fmla="*/ 5 w 25"/>
                <a:gd name="T5" fmla="*/ 16 h 18"/>
                <a:gd name="T6" fmla="*/ 9 w 25"/>
                <a:gd name="T7" fmla="*/ 15 h 18"/>
                <a:gd name="T8" fmla="*/ 10 w 25"/>
                <a:gd name="T9" fmla="*/ 13 h 18"/>
                <a:gd name="T10" fmla="*/ 11 w 25"/>
                <a:gd name="T11" fmla="*/ 11 h 18"/>
                <a:gd name="T12" fmla="*/ 13 w 25"/>
                <a:gd name="T13" fmla="*/ 6 h 18"/>
                <a:gd name="T14" fmla="*/ 14 w 25"/>
                <a:gd name="T15" fmla="*/ 4 h 18"/>
                <a:gd name="T16" fmla="*/ 14 w 25"/>
                <a:gd name="T17" fmla="*/ 2 h 18"/>
                <a:gd name="T18" fmla="*/ 14 w 25"/>
                <a:gd name="T19" fmla="*/ 0 h 18"/>
                <a:gd name="T20" fmla="*/ 14 w 25"/>
                <a:gd name="T21" fmla="*/ 2 h 18"/>
                <a:gd name="T22" fmla="*/ 14 w 25"/>
                <a:gd name="T23" fmla="*/ 4 h 18"/>
                <a:gd name="T24" fmla="*/ 13 w 25"/>
                <a:gd name="T25" fmla="*/ 4 h 18"/>
                <a:gd name="T26" fmla="*/ 11 w 25"/>
                <a:gd name="T27" fmla="*/ 10 h 18"/>
                <a:gd name="T28" fmla="*/ 10 w 25"/>
                <a:gd name="T29" fmla="*/ 13 h 18"/>
                <a:gd name="T30" fmla="*/ 8 w 25"/>
                <a:gd name="T31" fmla="*/ 14 h 18"/>
                <a:gd name="T32" fmla="*/ 5 w 25"/>
                <a:gd name="T33" fmla="*/ 15 h 18"/>
                <a:gd name="T34" fmla="*/ 4 w 25"/>
                <a:gd name="T35" fmla="*/ 16 h 18"/>
                <a:gd name="T36" fmla="*/ 0 w 25"/>
                <a:gd name="T37" fmla="*/ 16 h 18"/>
                <a:gd name="T38" fmla="*/ 0 w 25"/>
                <a:gd name="T39" fmla="*/ 17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18"/>
                <a:gd name="T62" fmla="*/ 25 w 25"/>
                <a:gd name="T63" fmla="*/ 18 h 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18">
                  <a:moveTo>
                    <a:pt x="0" y="17"/>
                  </a:moveTo>
                  <a:lnTo>
                    <a:pt x="3" y="17"/>
                  </a:lnTo>
                  <a:lnTo>
                    <a:pt x="9" y="16"/>
                  </a:lnTo>
                  <a:lnTo>
                    <a:pt x="14" y="15"/>
                  </a:lnTo>
                  <a:lnTo>
                    <a:pt x="17" y="13"/>
                  </a:lnTo>
                  <a:lnTo>
                    <a:pt x="19" y="11"/>
                  </a:lnTo>
                  <a:lnTo>
                    <a:pt x="22" y="6"/>
                  </a:lnTo>
                  <a:lnTo>
                    <a:pt x="24" y="4"/>
                  </a:lnTo>
                  <a:lnTo>
                    <a:pt x="24" y="2"/>
                  </a:lnTo>
                  <a:lnTo>
                    <a:pt x="24" y="0"/>
                  </a:lnTo>
                  <a:lnTo>
                    <a:pt x="24" y="2"/>
                  </a:lnTo>
                  <a:lnTo>
                    <a:pt x="23" y="4"/>
                  </a:lnTo>
                  <a:lnTo>
                    <a:pt x="22" y="4"/>
                  </a:lnTo>
                  <a:lnTo>
                    <a:pt x="18" y="10"/>
                  </a:lnTo>
                  <a:lnTo>
                    <a:pt x="16" y="13"/>
                  </a:lnTo>
                  <a:lnTo>
                    <a:pt x="13" y="14"/>
                  </a:lnTo>
                  <a:lnTo>
                    <a:pt x="9" y="15"/>
                  </a:lnTo>
                  <a:lnTo>
                    <a:pt x="7" y="16"/>
                  </a:lnTo>
                  <a:lnTo>
                    <a:pt x="0" y="16"/>
                  </a:lnTo>
                  <a:lnTo>
                    <a:pt x="0" y="17"/>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5" name="Freeform 175"/>
            <p:cNvSpPr>
              <a:spLocks/>
            </p:cNvSpPr>
            <p:nvPr/>
          </p:nvSpPr>
          <p:spPr bwMode="auto">
            <a:xfrm>
              <a:off x="2971" y="2622"/>
              <a:ext cx="16" cy="17"/>
            </a:xfrm>
            <a:custGeom>
              <a:avLst/>
              <a:gdLst>
                <a:gd name="T0" fmla="*/ 12 w 17"/>
                <a:gd name="T1" fmla="*/ 16 h 17"/>
                <a:gd name="T2" fmla="*/ 12 w 17"/>
                <a:gd name="T3" fmla="*/ 0 h 17"/>
                <a:gd name="T4" fmla="*/ 12 w 17"/>
                <a:gd name="T5" fmla="*/ 8 h 17"/>
                <a:gd name="T6" fmla="*/ 8 w 17"/>
                <a:gd name="T7" fmla="*/ 8 h 17"/>
                <a:gd name="T8" fmla="*/ 0 w 17"/>
                <a:gd name="T9" fmla="*/ 8 h 17"/>
                <a:gd name="T10" fmla="*/ 0 w 17"/>
                <a:gd name="T11" fmla="*/ 16 h 17"/>
                <a:gd name="T12" fmla="*/ 8 w 17"/>
                <a:gd name="T13" fmla="*/ 16 h 17"/>
                <a:gd name="T14" fmla="*/ 12 w 17"/>
                <a:gd name="T15" fmla="*/ 16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16" y="16"/>
                  </a:moveTo>
                  <a:lnTo>
                    <a:pt x="16" y="0"/>
                  </a:lnTo>
                  <a:lnTo>
                    <a:pt x="16" y="8"/>
                  </a:lnTo>
                  <a:lnTo>
                    <a:pt x="8" y="8"/>
                  </a:lnTo>
                  <a:lnTo>
                    <a:pt x="0" y="8"/>
                  </a:lnTo>
                  <a:lnTo>
                    <a:pt x="0" y="16"/>
                  </a:lnTo>
                  <a:lnTo>
                    <a:pt x="8"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6" name="Freeform 176"/>
            <p:cNvSpPr>
              <a:spLocks/>
            </p:cNvSpPr>
            <p:nvPr/>
          </p:nvSpPr>
          <p:spPr bwMode="auto">
            <a:xfrm>
              <a:off x="2967" y="2603"/>
              <a:ext cx="15" cy="19"/>
            </a:xfrm>
            <a:custGeom>
              <a:avLst/>
              <a:gdLst>
                <a:gd name="T0" fmla="*/ 10 w 17"/>
                <a:gd name="T1" fmla="*/ 18 h 19"/>
                <a:gd name="T2" fmla="*/ 10 w 17"/>
                <a:gd name="T3" fmla="*/ 13 h 19"/>
                <a:gd name="T4" fmla="*/ 8 w 17"/>
                <a:gd name="T5" fmla="*/ 9 h 19"/>
                <a:gd name="T6" fmla="*/ 6 w 17"/>
                <a:gd name="T7" fmla="*/ 5 h 19"/>
                <a:gd name="T8" fmla="*/ 4 w 17"/>
                <a:gd name="T9" fmla="*/ 2 h 19"/>
                <a:gd name="T10" fmla="*/ 2 w 17"/>
                <a:gd name="T11" fmla="*/ 0 h 19"/>
                <a:gd name="T12" fmla="*/ 0 w 17"/>
                <a:gd name="T13" fmla="*/ 1 h 19"/>
                <a:gd name="T14" fmla="*/ 4 w 17"/>
                <a:gd name="T15" fmla="*/ 4 h 19"/>
                <a:gd name="T16" fmla="*/ 4 w 17"/>
                <a:gd name="T17" fmla="*/ 5 h 19"/>
                <a:gd name="T18" fmla="*/ 6 w 17"/>
                <a:gd name="T19" fmla="*/ 9 h 19"/>
                <a:gd name="T20" fmla="*/ 10 w 17"/>
                <a:gd name="T21" fmla="*/ 13 h 19"/>
                <a:gd name="T22" fmla="*/ 10 w 17"/>
                <a:gd name="T23" fmla="*/ 17 h 19"/>
                <a:gd name="T24" fmla="*/ 8 w 17"/>
                <a:gd name="T25" fmla="*/ 18 h 19"/>
                <a:gd name="T26" fmla="*/ 10 w 17"/>
                <a:gd name="T27" fmla="*/ 18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
                <a:gd name="T43" fmla="*/ 0 h 19"/>
                <a:gd name="T44" fmla="*/ 17 w 17"/>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 h="19">
                  <a:moveTo>
                    <a:pt x="16" y="18"/>
                  </a:moveTo>
                  <a:lnTo>
                    <a:pt x="16" y="13"/>
                  </a:lnTo>
                  <a:lnTo>
                    <a:pt x="13" y="9"/>
                  </a:lnTo>
                  <a:lnTo>
                    <a:pt x="10" y="5"/>
                  </a:lnTo>
                  <a:lnTo>
                    <a:pt x="5" y="2"/>
                  </a:lnTo>
                  <a:lnTo>
                    <a:pt x="2" y="0"/>
                  </a:lnTo>
                  <a:lnTo>
                    <a:pt x="0" y="1"/>
                  </a:lnTo>
                  <a:lnTo>
                    <a:pt x="5" y="4"/>
                  </a:lnTo>
                  <a:lnTo>
                    <a:pt x="8" y="5"/>
                  </a:lnTo>
                  <a:lnTo>
                    <a:pt x="10" y="9"/>
                  </a:lnTo>
                  <a:lnTo>
                    <a:pt x="16" y="13"/>
                  </a:lnTo>
                  <a:lnTo>
                    <a:pt x="16" y="17"/>
                  </a:lnTo>
                  <a:lnTo>
                    <a:pt x="13" y="18"/>
                  </a:lnTo>
                  <a:lnTo>
                    <a:pt x="16" y="1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7" name="Freeform 177"/>
            <p:cNvSpPr>
              <a:spLocks/>
            </p:cNvSpPr>
            <p:nvPr/>
          </p:nvSpPr>
          <p:spPr bwMode="auto">
            <a:xfrm>
              <a:off x="2926" y="2575"/>
              <a:ext cx="34" cy="17"/>
            </a:xfrm>
            <a:custGeom>
              <a:avLst/>
              <a:gdLst>
                <a:gd name="T0" fmla="*/ 0 w 38"/>
                <a:gd name="T1" fmla="*/ 16 h 17"/>
                <a:gd name="T2" fmla="*/ 4 w 38"/>
                <a:gd name="T3" fmla="*/ 9 h 17"/>
                <a:gd name="T4" fmla="*/ 7 w 38"/>
                <a:gd name="T5" fmla="*/ 9 h 17"/>
                <a:gd name="T6" fmla="*/ 10 w 38"/>
                <a:gd name="T7" fmla="*/ 6 h 17"/>
                <a:gd name="T8" fmla="*/ 13 w 38"/>
                <a:gd name="T9" fmla="*/ 4 h 17"/>
                <a:gd name="T10" fmla="*/ 14 w 38"/>
                <a:gd name="T11" fmla="*/ 4 h 17"/>
                <a:gd name="T12" fmla="*/ 24 w 38"/>
                <a:gd name="T13" fmla="*/ 4 h 17"/>
                <a:gd name="T14" fmla="*/ 24 w 38"/>
                <a:gd name="T15" fmla="*/ 2 h 17"/>
                <a:gd name="T16" fmla="*/ 21 w 38"/>
                <a:gd name="T17" fmla="*/ 0 h 17"/>
                <a:gd name="T18" fmla="*/ 16 w 38"/>
                <a:gd name="T19" fmla="*/ 0 h 17"/>
                <a:gd name="T20" fmla="*/ 13 w 38"/>
                <a:gd name="T21" fmla="*/ 2 h 17"/>
                <a:gd name="T22" fmla="*/ 10 w 38"/>
                <a:gd name="T23" fmla="*/ 4 h 17"/>
                <a:gd name="T24" fmla="*/ 7 w 38"/>
                <a:gd name="T25" fmla="*/ 6 h 17"/>
                <a:gd name="T26" fmla="*/ 4 w 38"/>
                <a:gd name="T27" fmla="*/ 9 h 17"/>
                <a:gd name="T28" fmla="*/ 1 w 38"/>
                <a:gd name="T29" fmla="*/ 13 h 17"/>
                <a:gd name="T30" fmla="*/ 0 w 38"/>
                <a:gd name="T31" fmla="*/ 13 h 17"/>
                <a:gd name="T32" fmla="*/ 0 w 38"/>
                <a:gd name="T33" fmla="*/ 16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17"/>
                <a:gd name="T53" fmla="*/ 38 w 38"/>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17">
                  <a:moveTo>
                    <a:pt x="0" y="16"/>
                  </a:moveTo>
                  <a:lnTo>
                    <a:pt x="6" y="9"/>
                  </a:lnTo>
                  <a:lnTo>
                    <a:pt x="11" y="9"/>
                  </a:lnTo>
                  <a:lnTo>
                    <a:pt x="15" y="6"/>
                  </a:lnTo>
                  <a:lnTo>
                    <a:pt x="20" y="4"/>
                  </a:lnTo>
                  <a:lnTo>
                    <a:pt x="22" y="4"/>
                  </a:lnTo>
                  <a:lnTo>
                    <a:pt x="37" y="4"/>
                  </a:lnTo>
                  <a:lnTo>
                    <a:pt x="37" y="2"/>
                  </a:lnTo>
                  <a:lnTo>
                    <a:pt x="34" y="0"/>
                  </a:lnTo>
                  <a:lnTo>
                    <a:pt x="25" y="0"/>
                  </a:lnTo>
                  <a:lnTo>
                    <a:pt x="20" y="2"/>
                  </a:lnTo>
                  <a:lnTo>
                    <a:pt x="15" y="4"/>
                  </a:lnTo>
                  <a:lnTo>
                    <a:pt x="11" y="6"/>
                  </a:lnTo>
                  <a:lnTo>
                    <a:pt x="6" y="9"/>
                  </a:lnTo>
                  <a:lnTo>
                    <a:pt x="1" y="13"/>
                  </a:lnTo>
                  <a:lnTo>
                    <a:pt x="0" y="13"/>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8" name="Freeform 178"/>
            <p:cNvSpPr>
              <a:spLocks/>
            </p:cNvSpPr>
            <p:nvPr/>
          </p:nvSpPr>
          <p:spPr bwMode="auto">
            <a:xfrm>
              <a:off x="2962" y="2575"/>
              <a:ext cx="16" cy="17"/>
            </a:xfrm>
            <a:custGeom>
              <a:avLst/>
              <a:gdLst>
                <a:gd name="T0" fmla="*/ 0 w 17"/>
                <a:gd name="T1" fmla="*/ 16 h 17"/>
                <a:gd name="T2" fmla="*/ 12 w 17"/>
                <a:gd name="T3" fmla="*/ 16 h 17"/>
                <a:gd name="T4" fmla="*/ 8 w 17"/>
                <a:gd name="T5" fmla="*/ 16 h 17"/>
                <a:gd name="T6" fmla="*/ 8 w 17"/>
                <a:gd name="T7" fmla="*/ 8 h 17"/>
                <a:gd name="T8" fmla="*/ 8 w 17"/>
                <a:gd name="T9" fmla="*/ 0 h 17"/>
                <a:gd name="T10" fmla="*/ 0 w 17"/>
                <a:gd name="T11" fmla="*/ 0 h 17"/>
                <a:gd name="T12" fmla="*/ 0 w 17"/>
                <a:gd name="T13" fmla="*/ 8 h 17"/>
                <a:gd name="T14" fmla="*/ 0 w 17"/>
                <a:gd name="T15" fmla="*/ 16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0" y="16"/>
                  </a:moveTo>
                  <a:lnTo>
                    <a:pt x="16" y="16"/>
                  </a:lnTo>
                  <a:lnTo>
                    <a:pt x="8" y="16"/>
                  </a:lnTo>
                  <a:lnTo>
                    <a:pt x="8" y="8"/>
                  </a:lnTo>
                  <a:lnTo>
                    <a:pt x="8" y="0"/>
                  </a:lnTo>
                  <a:lnTo>
                    <a:pt x="0" y="0"/>
                  </a:lnTo>
                  <a:lnTo>
                    <a:pt x="0" y="8"/>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39" name="Freeform 179"/>
            <p:cNvSpPr>
              <a:spLocks/>
            </p:cNvSpPr>
            <p:nvPr/>
          </p:nvSpPr>
          <p:spPr bwMode="auto">
            <a:xfrm>
              <a:off x="2949" y="2655"/>
              <a:ext cx="15" cy="17"/>
            </a:xfrm>
            <a:custGeom>
              <a:avLst/>
              <a:gdLst>
                <a:gd name="T0" fmla="*/ 10 w 17"/>
                <a:gd name="T1" fmla="*/ 8 h 17"/>
                <a:gd name="T2" fmla="*/ 10 w 17"/>
                <a:gd name="T3" fmla="*/ 0 h 17"/>
                <a:gd name="T4" fmla="*/ 4 w 17"/>
                <a:gd name="T5" fmla="*/ 0 h 17"/>
                <a:gd name="T6" fmla="*/ 4 w 17"/>
                <a:gd name="T7" fmla="*/ 8 h 17"/>
                <a:gd name="T8" fmla="*/ 4 w 17"/>
                <a:gd name="T9" fmla="*/ 16 h 17"/>
                <a:gd name="T10" fmla="*/ 0 w 17"/>
                <a:gd name="T11" fmla="*/ 16 h 17"/>
                <a:gd name="T12" fmla="*/ 10 w 17"/>
                <a:gd name="T13" fmla="*/ 8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16" y="8"/>
                  </a:moveTo>
                  <a:lnTo>
                    <a:pt x="16" y="0"/>
                  </a:lnTo>
                  <a:lnTo>
                    <a:pt x="5" y="0"/>
                  </a:lnTo>
                  <a:lnTo>
                    <a:pt x="5" y="8"/>
                  </a:lnTo>
                  <a:lnTo>
                    <a:pt x="5" y="16"/>
                  </a:lnTo>
                  <a:lnTo>
                    <a:pt x="0" y="16"/>
                  </a:lnTo>
                  <a:lnTo>
                    <a:pt x="16"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40" name="Freeform 180"/>
            <p:cNvSpPr>
              <a:spLocks/>
            </p:cNvSpPr>
            <p:nvPr/>
          </p:nvSpPr>
          <p:spPr bwMode="auto">
            <a:xfrm>
              <a:off x="2950" y="2655"/>
              <a:ext cx="15" cy="17"/>
            </a:xfrm>
            <a:custGeom>
              <a:avLst/>
              <a:gdLst>
                <a:gd name="T0" fmla="*/ 10 w 17"/>
                <a:gd name="T1" fmla="*/ 0 h 17"/>
                <a:gd name="T2" fmla="*/ 0 w 17"/>
                <a:gd name="T3" fmla="*/ 8 h 17"/>
                <a:gd name="T4" fmla="*/ 0 w 17"/>
                <a:gd name="T5" fmla="*/ 16 h 17"/>
                <a:gd name="T6" fmla="*/ 10 w 17"/>
                <a:gd name="T7" fmla="*/ 8 h 17"/>
                <a:gd name="T8" fmla="*/ 1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0" y="8"/>
                  </a:lnTo>
                  <a:lnTo>
                    <a:pt x="0" y="16"/>
                  </a:lnTo>
                  <a:lnTo>
                    <a:pt x="16" y="8"/>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41" name="Freeform 181"/>
            <p:cNvSpPr>
              <a:spLocks/>
            </p:cNvSpPr>
            <p:nvPr/>
          </p:nvSpPr>
          <p:spPr bwMode="auto">
            <a:xfrm>
              <a:off x="2937" y="2656"/>
              <a:ext cx="15" cy="17"/>
            </a:xfrm>
            <a:custGeom>
              <a:avLst/>
              <a:gdLst>
                <a:gd name="T0" fmla="*/ 10 w 17"/>
                <a:gd name="T1" fmla="*/ 2 h 17"/>
                <a:gd name="T2" fmla="*/ 10 w 17"/>
                <a:gd name="T3" fmla="*/ 0 h 17"/>
                <a:gd name="T4" fmla="*/ 8 w 17"/>
                <a:gd name="T5" fmla="*/ 0 h 17"/>
                <a:gd name="T6" fmla="*/ 4 w 17"/>
                <a:gd name="T7" fmla="*/ 4 h 17"/>
                <a:gd name="T8" fmla="*/ 4 w 17"/>
                <a:gd name="T9" fmla="*/ 6 h 17"/>
                <a:gd name="T10" fmla="*/ 3 w 17"/>
                <a:gd name="T11" fmla="*/ 8 h 17"/>
                <a:gd name="T12" fmla="*/ 2 w 17"/>
                <a:gd name="T13" fmla="*/ 10 h 17"/>
                <a:gd name="T14" fmla="*/ 1 w 17"/>
                <a:gd name="T15" fmla="*/ 12 h 17"/>
                <a:gd name="T16" fmla="*/ 0 w 17"/>
                <a:gd name="T17" fmla="*/ 14 h 17"/>
                <a:gd name="T18" fmla="*/ 1 w 17"/>
                <a:gd name="T19" fmla="*/ 16 h 17"/>
                <a:gd name="T20" fmla="*/ 1 w 17"/>
                <a:gd name="T21" fmla="*/ 14 h 17"/>
                <a:gd name="T22" fmla="*/ 3 w 17"/>
                <a:gd name="T23" fmla="*/ 10 h 17"/>
                <a:gd name="T24" fmla="*/ 4 w 17"/>
                <a:gd name="T25" fmla="*/ 8 h 17"/>
                <a:gd name="T26" fmla="*/ 4 w 17"/>
                <a:gd name="T27" fmla="*/ 8 h 17"/>
                <a:gd name="T28" fmla="*/ 4 w 17"/>
                <a:gd name="T29" fmla="*/ 6 h 17"/>
                <a:gd name="T30" fmla="*/ 7 w 17"/>
                <a:gd name="T31" fmla="*/ 2 h 17"/>
                <a:gd name="T32" fmla="*/ 10 w 17"/>
                <a:gd name="T33" fmla="*/ 2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17"/>
                <a:gd name="T53" fmla="*/ 17 w 17"/>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17">
                  <a:moveTo>
                    <a:pt x="16" y="2"/>
                  </a:moveTo>
                  <a:lnTo>
                    <a:pt x="16" y="0"/>
                  </a:lnTo>
                  <a:lnTo>
                    <a:pt x="13" y="0"/>
                  </a:lnTo>
                  <a:lnTo>
                    <a:pt x="7" y="4"/>
                  </a:lnTo>
                  <a:lnTo>
                    <a:pt x="6" y="6"/>
                  </a:lnTo>
                  <a:lnTo>
                    <a:pt x="3" y="8"/>
                  </a:lnTo>
                  <a:lnTo>
                    <a:pt x="2" y="10"/>
                  </a:lnTo>
                  <a:lnTo>
                    <a:pt x="1" y="12"/>
                  </a:lnTo>
                  <a:lnTo>
                    <a:pt x="0" y="14"/>
                  </a:lnTo>
                  <a:lnTo>
                    <a:pt x="1" y="16"/>
                  </a:lnTo>
                  <a:lnTo>
                    <a:pt x="1" y="14"/>
                  </a:lnTo>
                  <a:lnTo>
                    <a:pt x="3" y="10"/>
                  </a:lnTo>
                  <a:lnTo>
                    <a:pt x="4" y="8"/>
                  </a:lnTo>
                  <a:lnTo>
                    <a:pt x="6" y="8"/>
                  </a:lnTo>
                  <a:lnTo>
                    <a:pt x="8" y="6"/>
                  </a:lnTo>
                  <a:lnTo>
                    <a:pt x="11" y="2"/>
                  </a:lnTo>
                  <a:lnTo>
                    <a:pt x="16" y="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42" name="Freeform 182"/>
            <p:cNvSpPr>
              <a:spLocks/>
            </p:cNvSpPr>
            <p:nvPr/>
          </p:nvSpPr>
          <p:spPr bwMode="auto">
            <a:xfrm>
              <a:off x="2882" y="2703"/>
              <a:ext cx="15" cy="17"/>
            </a:xfrm>
            <a:custGeom>
              <a:avLst/>
              <a:gdLst>
                <a:gd name="T0" fmla="*/ 4 w 17"/>
                <a:gd name="T1" fmla="*/ 0 h 17"/>
                <a:gd name="T2" fmla="*/ 10 w 17"/>
                <a:gd name="T3" fmla="*/ 0 h 17"/>
                <a:gd name="T4" fmla="*/ 0 w 17"/>
                <a:gd name="T5" fmla="*/ 0 h 17"/>
                <a:gd name="T6" fmla="*/ 0 w 17"/>
                <a:gd name="T7" fmla="*/ 16 h 17"/>
                <a:gd name="T8" fmla="*/ 4 w 17"/>
                <a:gd name="T9" fmla="*/ 16 h 17"/>
                <a:gd name="T10" fmla="*/ 4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8" y="0"/>
                  </a:moveTo>
                  <a:lnTo>
                    <a:pt x="16" y="0"/>
                  </a:lnTo>
                  <a:lnTo>
                    <a:pt x="0" y="0"/>
                  </a:lnTo>
                  <a:lnTo>
                    <a:pt x="0" y="16"/>
                  </a:lnTo>
                  <a:lnTo>
                    <a:pt x="8" y="16"/>
                  </a:lnTo>
                  <a:lnTo>
                    <a:pt x="8"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43" name="Freeform 183"/>
            <p:cNvSpPr>
              <a:spLocks/>
            </p:cNvSpPr>
            <p:nvPr/>
          </p:nvSpPr>
          <p:spPr bwMode="auto">
            <a:xfrm>
              <a:off x="2653" y="3689"/>
              <a:ext cx="119" cy="266"/>
            </a:xfrm>
            <a:custGeom>
              <a:avLst/>
              <a:gdLst>
                <a:gd name="T0" fmla="*/ 66 w 134"/>
                <a:gd name="T1" fmla="*/ 18 h 266"/>
                <a:gd name="T2" fmla="*/ 66 w 134"/>
                <a:gd name="T3" fmla="*/ 43 h 266"/>
                <a:gd name="T4" fmla="*/ 66 w 134"/>
                <a:gd name="T5" fmla="*/ 59 h 266"/>
                <a:gd name="T6" fmla="*/ 62 w 134"/>
                <a:gd name="T7" fmla="*/ 76 h 266"/>
                <a:gd name="T8" fmla="*/ 57 w 134"/>
                <a:gd name="T9" fmla="*/ 100 h 266"/>
                <a:gd name="T10" fmla="*/ 70 w 134"/>
                <a:gd name="T11" fmla="*/ 90 h 266"/>
                <a:gd name="T12" fmla="*/ 72 w 134"/>
                <a:gd name="T13" fmla="*/ 29 h 266"/>
                <a:gd name="T14" fmla="*/ 83 w 134"/>
                <a:gd name="T15" fmla="*/ 3 h 266"/>
                <a:gd name="T16" fmla="*/ 81 w 134"/>
                <a:gd name="T17" fmla="*/ 123 h 266"/>
                <a:gd name="T18" fmla="*/ 78 w 134"/>
                <a:gd name="T19" fmla="*/ 134 h 266"/>
                <a:gd name="T20" fmla="*/ 73 w 134"/>
                <a:gd name="T21" fmla="*/ 159 h 266"/>
                <a:gd name="T22" fmla="*/ 72 w 134"/>
                <a:gd name="T23" fmla="*/ 173 h 266"/>
                <a:gd name="T24" fmla="*/ 70 w 134"/>
                <a:gd name="T25" fmla="*/ 181 h 266"/>
                <a:gd name="T26" fmla="*/ 66 w 134"/>
                <a:gd name="T27" fmla="*/ 198 h 266"/>
                <a:gd name="T28" fmla="*/ 60 w 134"/>
                <a:gd name="T29" fmla="*/ 214 h 266"/>
                <a:gd name="T30" fmla="*/ 53 w 134"/>
                <a:gd name="T31" fmla="*/ 224 h 266"/>
                <a:gd name="T32" fmla="*/ 47 w 134"/>
                <a:gd name="T33" fmla="*/ 236 h 266"/>
                <a:gd name="T34" fmla="*/ 42 w 134"/>
                <a:gd name="T35" fmla="*/ 246 h 266"/>
                <a:gd name="T36" fmla="*/ 33 w 134"/>
                <a:gd name="T37" fmla="*/ 259 h 266"/>
                <a:gd name="T38" fmla="*/ 28 w 134"/>
                <a:gd name="T39" fmla="*/ 265 h 266"/>
                <a:gd name="T40" fmla="*/ 28 w 134"/>
                <a:gd name="T41" fmla="*/ 253 h 266"/>
                <a:gd name="T42" fmla="*/ 31 w 134"/>
                <a:gd name="T43" fmla="*/ 243 h 266"/>
                <a:gd name="T44" fmla="*/ 39 w 134"/>
                <a:gd name="T45" fmla="*/ 217 h 266"/>
                <a:gd name="T46" fmla="*/ 47 w 134"/>
                <a:gd name="T47" fmla="*/ 192 h 266"/>
                <a:gd name="T48" fmla="*/ 41 w 134"/>
                <a:gd name="T49" fmla="*/ 206 h 266"/>
                <a:gd name="T50" fmla="*/ 25 w 134"/>
                <a:gd name="T51" fmla="*/ 241 h 266"/>
                <a:gd name="T52" fmla="*/ 16 w 134"/>
                <a:gd name="T53" fmla="*/ 254 h 266"/>
                <a:gd name="T54" fmla="*/ 16 w 134"/>
                <a:gd name="T55" fmla="*/ 244 h 266"/>
                <a:gd name="T56" fmla="*/ 20 w 134"/>
                <a:gd name="T57" fmla="*/ 231 h 266"/>
                <a:gd name="T58" fmla="*/ 32 w 134"/>
                <a:gd name="T59" fmla="*/ 205 h 266"/>
                <a:gd name="T60" fmla="*/ 44 w 134"/>
                <a:gd name="T61" fmla="*/ 179 h 266"/>
                <a:gd name="T62" fmla="*/ 36 w 134"/>
                <a:gd name="T63" fmla="*/ 195 h 266"/>
                <a:gd name="T64" fmla="*/ 16 w 134"/>
                <a:gd name="T65" fmla="*/ 234 h 266"/>
                <a:gd name="T66" fmla="*/ 7 w 134"/>
                <a:gd name="T67" fmla="*/ 247 h 266"/>
                <a:gd name="T68" fmla="*/ 4 w 134"/>
                <a:gd name="T69" fmla="*/ 241 h 266"/>
                <a:gd name="T70" fmla="*/ 8 w 134"/>
                <a:gd name="T71" fmla="*/ 232 h 266"/>
                <a:gd name="T72" fmla="*/ 22 w 134"/>
                <a:gd name="T73" fmla="*/ 199 h 266"/>
                <a:gd name="T74" fmla="*/ 36 w 134"/>
                <a:gd name="T75" fmla="*/ 166 h 266"/>
                <a:gd name="T76" fmla="*/ 28 w 134"/>
                <a:gd name="T77" fmla="*/ 180 h 266"/>
                <a:gd name="T78" fmla="*/ 10 w 134"/>
                <a:gd name="T79" fmla="*/ 215 h 266"/>
                <a:gd name="T80" fmla="*/ 2 w 134"/>
                <a:gd name="T81" fmla="*/ 226 h 266"/>
                <a:gd name="T82" fmla="*/ 0 w 134"/>
                <a:gd name="T83" fmla="*/ 218 h 266"/>
                <a:gd name="T84" fmla="*/ 3 w 134"/>
                <a:gd name="T85" fmla="*/ 209 h 266"/>
                <a:gd name="T86" fmla="*/ 16 w 134"/>
                <a:gd name="T87" fmla="*/ 184 h 266"/>
                <a:gd name="T88" fmla="*/ 31 w 134"/>
                <a:gd name="T89" fmla="*/ 158 h 266"/>
                <a:gd name="T90" fmla="*/ 24 w 134"/>
                <a:gd name="T91" fmla="*/ 168 h 266"/>
                <a:gd name="T92" fmla="*/ 9 w 134"/>
                <a:gd name="T93" fmla="*/ 191 h 266"/>
                <a:gd name="T94" fmla="*/ 5 w 134"/>
                <a:gd name="T95" fmla="*/ 194 h 266"/>
                <a:gd name="T96" fmla="*/ 21 w 134"/>
                <a:gd name="T97" fmla="*/ 168 h 266"/>
                <a:gd name="T98" fmla="*/ 32 w 134"/>
                <a:gd name="T99" fmla="*/ 150 h 266"/>
                <a:gd name="T100" fmla="*/ 38 w 134"/>
                <a:gd name="T101" fmla="*/ 131 h 266"/>
                <a:gd name="T102" fmla="*/ 42 w 134"/>
                <a:gd name="T103" fmla="*/ 121 h 266"/>
                <a:gd name="T104" fmla="*/ 44 w 134"/>
                <a:gd name="T105" fmla="*/ 116 h 266"/>
                <a:gd name="T106" fmla="*/ 46 w 134"/>
                <a:gd name="T107" fmla="*/ 109 h 266"/>
                <a:gd name="T108" fmla="*/ 47 w 134"/>
                <a:gd name="T109" fmla="*/ 102 h 266"/>
                <a:gd name="T110" fmla="*/ 48 w 134"/>
                <a:gd name="T111" fmla="*/ 94 h 26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4"/>
                <a:gd name="T169" fmla="*/ 0 h 266"/>
                <a:gd name="T170" fmla="*/ 134 w 134"/>
                <a:gd name="T171" fmla="*/ 266 h 26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4" h="266">
                  <a:moveTo>
                    <a:pt x="83" y="1"/>
                  </a:moveTo>
                  <a:lnTo>
                    <a:pt x="105" y="0"/>
                  </a:lnTo>
                  <a:lnTo>
                    <a:pt x="105" y="6"/>
                  </a:lnTo>
                  <a:lnTo>
                    <a:pt x="105" y="13"/>
                  </a:lnTo>
                  <a:lnTo>
                    <a:pt x="106" y="18"/>
                  </a:lnTo>
                  <a:lnTo>
                    <a:pt x="106" y="25"/>
                  </a:lnTo>
                  <a:lnTo>
                    <a:pt x="106" y="30"/>
                  </a:lnTo>
                  <a:lnTo>
                    <a:pt x="106" y="35"/>
                  </a:lnTo>
                  <a:lnTo>
                    <a:pt x="106" y="40"/>
                  </a:lnTo>
                  <a:lnTo>
                    <a:pt x="106" y="43"/>
                  </a:lnTo>
                  <a:lnTo>
                    <a:pt x="106" y="47"/>
                  </a:lnTo>
                  <a:lnTo>
                    <a:pt x="106" y="50"/>
                  </a:lnTo>
                  <a:lnTo>
                    <a:pt x="106" y="51"/>
                  </a:lnTo>
                  <a:lnTo>
                    <a:pt x="105" y="55"/>
                  </a:lnTo>
                  <a:lnTo>
                    <a:pt x="105" y="59"/>
                  </a:lnTo>
                  <a:lnTo>
                    <a:pt x="104" y="63"/>
                  </a:lnTo>
                  <a:lnTo>
                    <a:pt x="103" y="67"/>
                  </a:lnTo>
                  <a:lnTo>
                    <a:pt x="102" y="70"/>
                  </a:lnTo>
                  <a:lnTo>
                    <a:pt x="100" y="73"/>
                  </a:lnTo>
                  <a:lnTo>
                    <a:pt x="100" y="76"/>
                  </a:lnTo>
                  <a:lnTo>
                    <a:pt x="99" y="78"/>
                  </a:lnTo>
                  <a:lnTo>
                    <a:pt x="97" y="81"/>
                  </a:lnTo>
                  <a:lnTo>
                    <a:pt x="97" y="82"/>
                  </a:lnTo>
                  <a:lnTo>
                    <a:pt x="96" y="84"/>
                  </a:lnTo>
                  <a:lnTo>
                    <a:pt x="91" y="100"/>
                  </a:lnTo>
                  <a:lnTo>
                    <a:pt x="104" y="100"/>
                  </a:lnTo>
                  <a:lnTo>
                    <a:pt x="112" y="106"/>
                  </a:lnTo>
                  <a:lnTo>
                    <a:pt x="112" y="104"/>
                  </a:lnTo>
                  <a:lnTo>
                    <a:pt x="112" y="99"/>
                  </a:lnTo>
                  <a:lnTo>
                    <a:pt x="113" y="90"/>
                  </a:lnTo>
                  <a:lnTo>
                    <a:pt x="113" y="80"/>
                  </a:lnTo>
                  <a:lnTo>
                    <a:pt x="113" y="67"/>
                  </a:lnTo>
                  <a:lnTo>
                    <a:pt x="114" y="54"/>
                  </a:lnTo>
                  <a:lnTo>
                    <a:pt x="115" y="42"/>
                  </a:lnTo>
                  <a:lnTo>
                    <a:pt x="115" y="29"/>
                  </a:lnTo>
                  <a:lnTo>
                    <a:pt x="115" y="19"/>
                  </a:lnTo>
                  <a:lnTo>
                    <a:pt x="115" y="10"/>
                  </a:lnTo>
                  <a:lnTo>
                    <a:pt x="116" y="5"/>
                  </a:lnTo>
                  <a:lnTo>
                    <a:pt x="115" y="2"/>
                  </a:lnTo>
                  <a:lnTo>
                    <a:pt x="133" y="3"/>
                  </a:lnTo>
                  <a:lnTo>
                    <a:pt x="132" y="108"/>
                  </a:lnTo>
                  <a:lnTo>
                    <a:pt x="132" y="112"/>
                  </a:lnTo>
                  <a:lnTo>
                    <a:pt x="132" y="115"/>
                  </a:lnTo>
                  <a:lnTo>
                    <a:pt x="131" y="119"/>
                  </a:lnTo>
                  <a:lnTo>
                    <a:pt x="131" y="123"/>
                  </a:lnTo>
                  <a:lnTo>
                    <a:pt x="130" y="125"/>
                  </a:lnTo>
                  <a:lnTo>
                    <a:pt x="129" y="128"/>
                  </a:lnTo>
                  <a:lnTo>
                    <a:pt x="128" y="131"/>
                  </a:lnTo>
                  <a:lnTo>
                    <a:pt x="127" y="132"/>
                  </a:lnTo>
                  <a:lnTo>
                    <a:pt x="126" y="134"/>
                  </a:lnTo>
                  <a:lnTo>
                    <a:pt x="126" y="135"/>
                  </a:lnTo>
                  <a:lnTo>
                    <a:pt x="126" y="137"/>
                  </a:lnTo>
                  <a:lnTo>
                    <a:pt x="125" y="137"/>
                  </a:lnTo>
                  <a:lnTo>
                    <a:pt x="117" y="156"/>
                  </a:lnTo>
                  <a:lnTo>
                    <a:pt x="117" y="159"/>
                  </a:lnTo>
                  <a:lnTo>
                    <a:pt x="117" y="163"/>
                  </a:lnTo>
                  <a:lnTo>
                    <a:pt x="117" y="165"/>
                  </a:lnTo>
                  <a:lnTo>
                    <a:pt x="117" y="168"/>
                  </a:lnTo>
                  <a:lnTo>
                    <a:pt x="116" y="171"/>
                  </a:lnTo>
                  <a:lnTo>
                    <a:pt x="115" y="173"/>
                  </a:lnTo>
                  <a:lnTo>
                    <a:pt x="115" y="176"/>
                  </a:lnTo>
                  <a:lnTo>
                    <a:pt x="114" y="177"/>
                  </a:lnTo>
                  <a:lnTo>
                    <a:pt x="113" y="179"/>
                  </a:lnTo>
                  <a:lnTo>
                    <a:pt x="113" y="180"/>
                  </a:lnTo>
                  <a:lnTo>
                    <a:pt x="113" y="181"/>
                  </a:lnTo>
                  <a:lnTo>
                    <a:pt x="112" y="183"/>
                  </a:lnTo>
                  <a:lnTo>
                    <a:pt x="111" y="187"/>
                  </a:lnTo>
                  <a:lnTo>
                    <a:pt x="109" y="190"/>
                  </a:lnTo>
                  <a:lnTo>
                    <a:pt x="107" y="195"/>
                  </a:lnTo>
                  <a:lnTo>
                    <a:pt x="105" y="198"/>
                  </a:lnTo>
                  <a:lnTo>
                    <a:pt x="103" y="202"/>
                  </a:lnTo>
                  <a:lnTo>
                    <a:pt x="101" y="206"/>
                  </a:lnTo>
                  <a:lnTo>
                    <a:pt x="99" y="210"/>
                  </a:lnTo>
                  <a:lnTo>
                    <a:pt x="97" y="212"/>
                  </a:lnTo>
                  <a:lnTo>
                    <a:pt x="96" y="214"/>
                  </a:lnTo>
                  <a:lnTo>
                    <a:pt x="95" y="216"/>
                  </a:lnTo>
                  <a:lnTo>
                    <a:pt x="94" y="216"/>
                  </a:lnTo>
                  <a:lnTo>
                    <a:pt x="91" y="218"/>
                  </a:lnTo>
                  <a:lnTo>
                    <a:pt x="87" y="221"/>
                  </a:lnTo>
                  <a:lnTo>
                    <a:pt x="84" y="224"/>
                  </a:lnTo>
                  <a:lnTo>
                    <a:pt x="82" y="226"/>
                  </a:lnTo>
                  <a:lnTo>
                    <a:pt x="80" y="229"/>
                  </a:lnTo>
                  <a:lnTo>
                    <a:pt x="78" y="231"/>
                  </a:lnTo>
                  <a:lnTo>
                    <a:pt x="77" y="234"/>
                  </a:lnTo>
                  <a:lnTo>
                    <a:pt x="76" y="236"/>
                  </a:lnTo>
                  <a:lnTo>
                    <a:pt x="75" y="238"/>
                  </a:lnTo>
                  <a:lnTo>
                    <a:pt x="74" y="239"/>
                  </a:lnTo>
                  <a:lnTo>
                    <a:pt x="74" y="240"/>
                  </a:lnTo>
                  <a:lnTo>
                    <a:pt x="72" y="243"/>
                  </a:lnTo>
                  <a:lnTo>
                    <a:pt x="68" y="246"/>
                  </a:lnTo>
                  <a:lnTo>
                    <a:pt x="65" y="248"/>
                  </a:lnTo>
                  <a:lnTo>
                    <a:pt x="62" y="251"/>
                  </a:lnTo>
                  <a:lnTo>
                    <a:pt x="59" y="253"/>
                  </a:lnTo>
                  <a:lnTo>
                    <a:pt x="56" y="256"/>
                  </a:lnTo>
                  <a:lnTo>
                    <a:pt x="53" y="259"/>
                  </a:lnTo>
                  <a:lnTo>
                    <a:pt x="51" y="261"/>
                  </a:lnTo>
                  <a:lnTo>
                    <a:pt x="49" y="262"/>
                  </a:lnTo>
                  <a:lnTo>
                    <a:pt x="48" y="264"/>
                  </a:lnTo>
                  <a:lnTo>
                    <a:pt x="47" y="265"/>
                  </a:lnTo>
                  <a:lnTo>
                    <a:pt x="44" y="265"/>
                  </a:lnTo>
                  <a:lnTo>
                    <a:pt x="43" y="264"/>
                  </a:lnTo>
                  <a:lnTo>
                    <a:pt x="43" y="261"/>
                  </a:lnTo>
                  <a:lnTo>
                    <a:pt x="43" y="258"/>
                  </a:lnTo>
                  <a:lnTo>
                    <a:pt x="44" y="255"/>
                  </a:lnTo>
                  <a:lnTo>
                    <a:pt x="45" y="253"/>
                  </a:lnTo>
                  <a:lnTo>
                    <a:pt x="45" y="250"/>
                  </a:lnTo>
                  <a:lnTo>
                    <a:pt x="47" y="247"/>
                  </a:lnTo>
                  <a:lnTo>
                    <a:pt x="47" y="246"/>
                  </a:lnTo>
                  <a:lnTo>
                    <a:pt x="48" y="244"/>
                  </a:lnTo>
                  <a:lnTo>
                    <a:pt x="49" y="243"/>
                  </a:lnTo>
                  <a:lnTo>
                    <a:pt x="50" y="239"/>
                  </a:lnTo>
                  <a:lnTo>
                    <a:pt x="52" y="235"/>
                  </a:lnTo>
                  <a:lnTo>
                    <a:pt x="56" y="230"/>
                  </a:lnTo>
                  <a:lnTo>
                    <a:pt x="59" y="224"/>
                  </a:lnTo>
                  <a:lnTo>
                    <a:pt x="63" y="217"/>
                  </a:lnTo>
                  <a:lnTo>
                    <a:pt x="67" y="210"/>
                  </a:lnTo>
                  <a:lnTo>
                    <a:pt x="70" y="204"/>
                  </a:lnTo>
                  <a:lnTo>
                    <a:pt x="74" y="199"/>
                  </a:lnTo>
                  <a:lnTo>
                    <a:pt x="76" y="194"/>
                  </a:lnTo>
                  <a:lnTo>
                    <a:pt x="77" y="192"/>
                  </a:lnTo>
                  <a:lnTo>
                    <a:pt x="78" y="191"/>
                  </a:lnTo>
                  <a:lnTo>
                    <a:pt x="77" y="192"/>
                  </a:lnTo>
                  <a:lnTo>
                    <a:pt x="75" y="195"/>
                  </a:lnTo>
                  <a:lnTo>
                    <a:pt x="71" y="200"/>
                  </a:lnTo>
                  <a:lnTo>
                    <a:pt x="66" y="206"/>
                  </a:lnTo>
                  <a:lnTo>
                    <a:pt x="61" y="213"/>
                  </a:lnTo>
                  <a:lnTo>
                    <a:pt x="55" y="220"/>
                  </a:lnTo>
                  <a:lnTo>
                    <a:pt x="50" y="228"/>
                  </a:lnTo>
                  <a:lnTo>
                    <a:pt x="44" y="235"/>
                  </a:lnTo>
                  <a:lnTo>
                    <a:pt x="40" y="241"/>
                  </a:lnTo>
                  <a:lnTo>
                    <a:pt x="36" y="245"/>
                  </a:lnTo>
                  <a:lnTo>
                    <a:pt x="33" y="249"/>
                  </a:lnTo>
                  <a:lnTo>
                    <a:pt x="33" y="250"/>
                  </a:lnTo>
                  <a:lnTo>
                    <a:pt x="29" y="253"/>
                  </a:lnTo>
                  <a:lnTo>
                    <a:pt x="26" y="254"/>
                  </a:lnTo>
                  <a:lnTo>
                    <a:pt x="24" y="254"/>
                  </a:lnTo>
                  <a:lnTo>
                    <a:pt x="24" y="252"/>
                  </a:lnTo>
                  <a:lnTo>
                    <a:pt x="24" y="250"/>
                  </a:lnTo>
                  <a:lnTo>
                    <a:pt x="25" y="248"/>
                  </a:lnTo>
                  <a:lnTo>
                    <a:pt x="26" y="244"/>
                  </a:lnTo>
                  <a:lnTo>
                    <a:pt x="27" y="241"/>
                  </a:lnTo>
                  <a:lnTo>
                    <a:pt x="29" y="237"/>
                  </a:lnTo>
                  <a:lnTo>
                    <a:pt x="30" y="234"/>
                  </a:lnTo>
                  <a:lnTo>
                    <a:pt x="31" y="233"/>
                  </a:lnTo>
                  <a:lnTo>
                    <a:pt x="32" y="231"/>
                  </a:lnTo>
                  <a:lnTo>
                    <a:pt x="34" y="228"/>
                  </a:lnTo>
                  <a:lnTo>
                    <a:pt x="37" y="224"/>
                  </a:lnTo>
                  <a:lnTo>
                    <a:pt x="41" y="219"/>
                  </a:lnTo>
                  <a:lnTo>
                    <a:pt x="46" y="211"/>
                  </a:lnTo>
                  <a:lnTo>
                    <a:pt x="51" y="205"/>
                  </a:lnTo>
                  <a:lnTo>
                    <a:pt x="55" y="198"/>
                  </a:lnTo>
                  <a:lnTo>
                    <a:pt x="60" y="192"/>
                  </a:lnTo>
                  <a:lnTo>
                    <a:pt x="64" y="186"/>
                  </a:lnTo>
                  <a:lnTo>
                    <a:pt x="68" y="182"/>
                  </a:lnTo>
                  <a:lnTo>
                    <a:pt x="70" y="179"/>
                  </a:lnTo>
                  <a:lnTo>
                    <a:pt x="70" y="178"/>
                  </a:lnTo>
                  <a:lnTo>
                    <a:pt x="69" y="179"/>
                  </a:lnTo>
                  <a:lnTo>
                    <a:pt x="66" y="182"/>
                  </a:lnTo>
                  <a:lnTo>
                    <a:pt x="62" y="188"/>
                  </a:lnTo>
                  <a:lnTo>
                    <a:pt x="57" y="195"/>
                  </a:lnTo>
                  <a:lnTo>
                    <a:pt x="50" y="203"/>
                  </a:lnTo>
                  <a:lnTo>
                    <a:pt x="43" y="211"/>
                  </a:lnTo>
                  <a:lnTo>
                    <a:pt x="37" y="219"/>
                  </a:lnTo>
                  <a:lnTo>
                    <a:pt x="31" y="227"/>
                  </a:lnTo>
                  <a:lnTo>
                    <a:pt x="25" y="234"/>
                  </a:lnTo>
                  <a:lnTo>
                    <a:pt x="21" y="239"/>
                  </a:lnTo>
                  <a:lnTo>
                    <a:pt x="18" y="243"/>
                  </a:lnTo>
                  <a:lnTo>
                    <a:pt x="17" y="244"/>
                  </a:lnTo>
                  <a:lnTo>
                    <a:pt x="13" y="246"/>
                  </a:lnTo>
                  <a:lnTo>
                    <a:pt x="11" y="247"/>
                  </a:lnTo>
                  <a:lnTo>
                    <a:pt x="9" y="247"/>
                  </a:lnTo>
                  <a:lnTo>
                    <a:pt x="7" y="247"/>
                  </a:lnTo>
                  <a:lnTo>
                    <a:pt x="7" y="245"/>
                  </a:lnTo>
                  <a:lnTo>
                    <a:pt x="8" y="243"/>
                  </a:lnTo>
                  <a:lnTo>
                    <a:pt x="8" y="241"/>
                  </a:lnTo>
                  <a:lnTo>
                    <a:pt x="9" y="239"/>
                  </a:lnTo>
                  <a:lnTo>
                    <a:pt x="9" y="236"/>
                  </a:lnTo>
                  <a:lnTo>
                    <a:pt x="11" y="235"/>
                  </a:lnTo>
                  <a:lnTo>
                    <a:pt x="11" y="234"/>
                  </a:lnTo>
                  <a:lnTo>
                    <a:pt x="12" y="232"/>
                  </a:lnTo>
                  <a:lnTo>
                    <a:pt x="15" y="228"/>
                  </a:lnTo>
                  <a:lnTo>
                    <a:pt x="19" y="223"/>
                  </a:lnTo>
                  <a:lnTo>
                    <a:pt x="24" y="215"/>
                  </a:lnTo>
                  <a:lnTo>
                    <a:pt x="29" y="207"/>
                  </a:lnTo>
                  <a:lnTo>
                    <a:pt x="35" y="199"/>
                  </a:lnTo>
                  <a:lnTo>
                    <a:pt x="41" y="191"/>
                  </a:lnTo>
                  <a:lnTo>
                    <a:pt x="47" y="183"/>
                  </a:lnTo>
                  <a:lnTo>
                    <a:pt x="52" y="176"/>
                  </a:lnTo>
                  <a:lnTo>
                    <a:pt x="56" y="169"/>
                  </a:lnTo>
                  <a:lnTo>
                    <a:pt x="59" y="166"/>
                  </a:lnTo>
                  <a:lnTo>
                    <a:pt x="59" y="165"/>
                  </a:lnTo>
                  <a:lnTo>
                    <a:pt x="59" y="166"/>
                  </a:lnTo>
                  <a:lnTo>
                    <a:pt x="55" y="169"/>
                  </a:lnTo>
                  <a:lnTo>
                    <a:pt x="51" y="174"/>
                  </a:lnTo>
                  <a:lnTo>
                    <a:pt x="46" y="180"/>
                  </a:lnTo>
                  <a:lnTo>
                    <a:pt x="39" y="187"/>
                  </a:lnTo>
                  <a:lnTo>
                    <a:pt x="33" y="195"/>
                  </a:lnTo>
                  <a:lnTo>
                    <a:pt x="26" y="202"/>
                  </a:lnTo>
                  <a:lnTo>
                    <a:pt x="20" y="209"/>
                  </a:lnTo>
                  <a:lnTo>
                    <a:pt x="15" y="215"/>
                  </a:lnTo>
                  <a:lnTo>
                    <a:pt x="10" y="220"/>
                  </a:lnTo>
                  <a:lnTo>
                    <a:pt x="7" y="223"/>
                  </a:lnTo>
                  <a:lnTo>
                    <a:pt x="6" y="224"/>
                  </a:lnTo>
                  <a:lnTo>
                    <a:pt x="4" y="226"/>
                  </a:lnTo>
                  <a:lnTo>
                    <a:pt x="2" y="226"/>
                  </a:lnTo>
                  <a:lnTo>
                    <a:pt x="1" y="226"/>
                  </a:lnTo>
                  <a:lnTo>
                    <a:pt x="0" y="225"/>
                  </a:lnTo>
                  <a:lnTo>
                    <a:pt x="0" y="223"/>
                  </a:lnTo>
                  <a:lnTo>
                    <a:pt x="0" y="221"/>
                  </a:lnTo>
                  <a:lnTo>
                    <a:pt x="0" y="218"/>
                  </a:lnTo>
                  <a:lnTo>
                    <a:pt x="1" y="215"/>
                  </a:lnTo>
                  <a:lnTo>
                    <a:pt x="1" y="214"/>
                  </a:lnTo>
                  <a:lnTo>
                    <a:pt x="1" y="212"/>
                  </a:lnTo>
                  <a:lnTo>
                    <a:pt x="2" y="210"/>
                  </a:lnTo>
                  <a:lnTo>
                    <a:pt x="3" y="209"/>
                  </a:lnTo>
                  <a:lnTo>
                    <a:pt x="5" y="206"/>
                  </a:lnTo>
                  <a:lnTo>
                    <a:pt x="9" y="201"/>
                  </a:lnTo>
                  <a:lnTo>
                    <a:pt x="14" y="196"/>
                  </a:lnTo>
                  <a:lnTo>
                    <a:pt x="20" y="190"/>
                  </a:lnTo>
                  <a:lnTo>
                    <a:pt x="26" y="184"/>
                  </a:lnTo>
                  <a:lnTo>
                    <a:pt x="32" y="177"/>
                  </a:lnTo>
                  <a:lnTo>
                    <a:pt x="38" y="171"/>
                  </a:lnTo>
                  <a:lnTo>
                    <a:pt x="42" y="165"/>
                  </a:lnTo>
                  <a:lnTo>
                    <a:pt x="46" y="161"/>
                  </a:lnTo>
                  <a:lnTo>
                    <a:pt x="49" y="158"/>
                  </a:lnTo>
                  <a:lnTo>
                    <a:pt x="50" y="158"/>
                  </a:lnTo>
                  <a:lnTo>
                    <a:pt x="49" y="158"/>
                  </a:lnTo>
                  <a:lnTo>
                    <a:pt x="46" y="160"/>
                  </a:lnTo>
                  <a:lnTo>
                    <a:pt x="43" y="164"/>
                  </a:lnTo>
                  <a:lnTo>
                    <a:pt x="38" y="168"/>
                  </a:lnTo>
                  <a:lnTo>
                    <a:pt x="33" y="172"/>
                  </a:lnTo>
                  <a:lnTo>
                    <a:pt x="27" y="178"/>
                  </a:lnTo>
                  <a:lnTo>
                    <a:pt x="22" y="182"/>
                  </a:lnTo>
                  <a:lnTo>
                    <a:pt x="17" y="187"/>
                  </a:lnTo>
                  <a:lnTo>
                    <a:pt x="13" y="191"/>
                  </a:lnTo>
                  <a:lnTo>
                    <a:pt x="9" y="194"/>
                  </a:lnTo>
                  <a:lnTo>
                    <a:pt x="6" y="197"/>
                  </a:lnTo>
                  <a:lnTo>
                    <a:pt x="5" y="197"/>
                  </a:lnTo>
                  <a:lnTo>
                    <a:pt x="6" y="197"/>
                  </a:lnTo>
                  <a:lnTo>
                    <a:pt x="9" y="194"/>
                  </a:lnTo>
                  <a:lnTo>
                    <a:pt x="13" y="190"/>
                  </a:lnTo>
                  <a:lnTo>
                    <a:pt x="17" y="185"/>
                  </a:lnTo>
                  <a:lnTo>
                    <a:pt x="23" y="179"/>
                  </a:lnTo>
                  <a:lnTo>
                    <a:pt x="28" y="174"/>
                  </a:lnTo>
                  <a:lnTo>
                    <a:pt x="34" y="168"/>
                  </a:lnTo>
                  <a:lnTo>
                    <a:pt x="39" y="163"/>
                  </a:lnTo>
                  <a:lnTo>
                    <a:pt x="44" y="157"/>
                  </a:lnTo>
                  <a:lnTo>
                    <a:pt x="48" y="154"/>
                  </a:lnTo>
                  <a:lnTo>
                    <a:pt x="51" y="151"/>
                  </a:lnTo>
                  <a:lnTo>
                    <a:pt x="51" y="150"/>
                  </a:lnTo>
                  <a:lnTo>
                    <a:pt x="53" y="145"/>
                  </a:lnTo>
                  <a:lnTo>
                    <a:pt x="55" y="141"/>
                  </a:lnTo>
                  <a:lnTo>
                    <a:pt x="57" y="137"/>
                  </a:lnTo>
                  <a:lnTo>
                    <a:pt x="59" y="134"/>
                  </a:lnTo>
                  <a:lnTo>
                    <a:pt x="61" y="131"/>
                  </a:lnTo>
                  <a:lnTo>
                    <a:pt x="63" y="128"/>
                  </a:lnTo>
                  <a:lnTo>
                    <a:pt x="64" y="126"/>
                  </a:lnTo>
                  <a:lnTo>
                    <a:pt x="66" y="124"/>
                  </a:lnTo>
                  <a:lnTo>
                    <a:pt x="67" y="122"/>
                  </a:lnTo>
                  <a:lnTo>
                    <a:pt x="68" y="121"/>
                  </a:lnTo>
                  <a:lnTo>
                    <a:pt x="69" y="120"/>
                  </a:lnTo>
                  <a:lnTo>
                    <a:pt x="70" y="120"/>
                  </a:lnTo>
                  <a:lnTo>
                    <a:pt x="70" y="119"/>
                  </a:lnTo>
                  <a:lnTo>
                    <a:pt x="71" y="118"/>
                  </a:lnTo>
                  <a:lnTo>
                    <a:pt x="71" y="116"/>
                  </a:lnTo>
                  <a:lnTo>
                    <a:pt x="71" y="114"/>
                  </a:lnTo>
                  <a:lnTo>
                    <a:pt x="72" y="112"/>
                  </a:lnTo>
                  <a:lnTo>
                    <a:pt x="73" y="112"/>
                  </a:lnTo>
                  <a:lnTo>
                    <a:pt x="73" y="110"/>
                  </a:lnTo>
                  <a:lnTo>
                    <a:pt x="74" y="109"/>
                  </a:lnTo>
                  <a:lnTo>
                    <a:pt x="74" y="108"/>
                  </a:lnTo>
                  <a:lnTo>
                    <a:pt x="74" y="107"/>
                  </a:lnTo>
                  <a:lnTo>
                    <a:pt x="74" y="106"/>
                  </a:lnTo>
                  <a:lnTo>
                    <a:pt x="75" y="104"/>
                  </a:lnTo>
                  <a:lnTo>
                    <a:pt x="76" y="102"/>
                  </a:lnTo>
                  <a:lnTo>
                    <a:pt x="76" y="100"/>
                  </a:lnTo>
                  <a:lnTo>
                    <a:pt x="77" y="98"/>
                  </a:lnTo>
                  <a:lnTo>
                    <a:pt x="78" y="96"/>
                  </a:lnTo>
                  <a:lnTo>
                    <a:pt x="78" y="95"/>
                  </a:lnTo>
                  <a:lnTo>
                    <a:pt x="78" y="94"/>
                  </a:lnTo>
                  <a:lnTo>
                    <a:pt x="79" y="92"/>
                  </a:lnTo>
                  <a:lnTo>
                    <a:pt x="83" y="1"/>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144" name="Freeform 184"/>
            <p:cNvSpPr>
              <a:spLocks/>
            </p:cNvSpPr>
            <p:nvPr/>
          </p:nvSpPr>
          <p:spPr bwMode="auto">
            <a:xfrm>
              <a:off x="2735" y="3696"/>
              <a:ext cx="21" cy="41"/>
            </a:xfrm>
            <a:custGeom>
              <a:avLst/>
              <a:gdLst>
                <a:gd name="T0" fmla="*/ 0 w 24"/>
                <a:gd name="T1" fmla="*/ 1 h 41"/>
                <a:gd name="T2" fmla="*/ 0 w 24"/>
                <a:gd name="T3" fmla="*/ 2 h 41"/>
                <a:gd name="T4" fmla="*/ 12 w 24"/>
                <a:gd name="T5" fmla="*/ 1 h 41"/>
                <a:gd name="T6" fmla="*/ 12 w 24"/>
                <a:gd name="T7" fmla="*/ 7 h 41"/>
                <a:gd name="T8" fmla="*/ 13 w 24"/>
                <a:gd name="T9" fmla="*/ 19 h 41"/>
                <a:gd name="T10" fmla="*/ 13 w 24"/>
                <a:gd name="T11" fmla="*/ 25 h 41"/>
                <a:gd name="T12" fmla="*/ 13 w 24"/>
                <a:gd name="T13" fmla="*/ 31 h 41"/>
                <a:gd name="T14" fmla="*/ 13 w 24"/>
                <a:gd name="T15" fmla="*/ 36 h 41"/>
                <a:gd name="T16" fmla="*/ 13 w 24"/>
                <a:gd name="T17" fmla="*/ 40 h 41"/>
                <a:gd name="T18" fmla="*/ 14 w 24"/>
                <a:gd name="T19" fmla="*/ 40 h 41"/>
                <a:gd name="T20" fmla="*/ 13 w 24"/>
                <a:gd name="T21" fmla="*/ 36 h 41"/>
                <a:gd name="T22" fmla="*/ 14 w 24"/>
                <a:gd name="T23" fmla="*/ 31 h 41"/>
                <a:gd name="T24" fmla="*/ 13 w 24"/>
                <a:gd name="T25" fmla="*/ 25 h 41"/>
                <a:gd name="T26" fmla="*/ 13 w 24"/>
                <a:gd name="T27" fmla="*/ 19 h 41"/>
                <a:gd name="T28" fmla="*/ 13 w 24"/>
                <a:gd name="T29" fmla="*/ 7 h 41"/>
                <a:gd name="T30" fmla="*/ 12 w 24"/>
                <a:gd name="T31" fmla="*/ 0 h 41"/>
                <a:gd name="T32" fmla="*/ 0 w 24"/>
                <a:gd name="T33" fmla="*/ 1 h 4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41"/>
                <a:gd name="T53" fmla="*/ 24 w 24"/>
                <a:gd name="T54" fmla="*/ 41 h 4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41">
                  <a:moveTo>
                    <a:pt x="0" y="1"/>
                  </a:moveTo>
                  <a:lnTo>
                    <a:pt x="0" y="2"/>
                  </a:lnTo>
                  <a:lnTo>
                    <a:pt x="21" y="1"/>
                  </a:lnTo>
                  <a:lnTo>
                    <a:pt x="21" y="7"/>
                  </a:lnTo>
                  <a:lnTo>
                    <a:pt x="22" y="19"/>
                  </a:lnTo>
                  <a:lnTo>
                    <a:pt x="22" y="25"/>
                  </a:lnTo>
                  <a:lnTo>
                    <a:pt x="22" y="31"/>
                  </a:lnTo>
                  <a:lnTo>
                    <a:pt x="22" y="36"/>
                  </a:lnTo>
                  <a:lnTo>
                    <a:pt x="22" y="40"/>
                  </a:lnTo>
                  <a:lnTo>
                    <a:pt x="23" y="40"/>
                  </a:lnTo>
                  <a:lnTo>
                    <a:pt x="22" y="36"/>
                  </a:lnTo>
                  <a:lnTo>
                    <a:pt x="23" y="31"/>
                  </a:lnTo>
                  <a:lnTo>
                    <a:pt x="22" y="25"/>
                  </a:lnTo>
                  <a:lnTo>
                    <a:pt x="22" y="19"/>
                  </a:lnTo>
                  <a:lnTo>
                    <a:pt x="22" y="7"/>
                  </a:lnTo>
                  <a:lnTo>
                    <a:pt x="21" y="0"/>
                  </a:lnTo>
                  <a:lnTo>
                    <a:pt x="0"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45" name="Freeform 185"/>
            <p:cNvSpPr>
              <a:spLocks/>
            </p:cNvSpPr>
            <p:nvPr/>
          </p:nvSpPr>
          <p:spPr bwMode="auto">
            <a:xfrm>
              <a:off x="2747" y="3742"/>
              <a:ext cx="15" cy="45"/>
            </a:xfrm>
            <a:custGeom>
              <a:avLst/>
              <a:gdLst>
                <a:gd name="T0" fmla="*/ 10 w 17"/>
                <a:gd name="T1" fmla="*/ 0 h 45"/>
                <a:gd name="T2" fmla="*/ 9 w 17"/>
                <a:gd name="T3" fmla="*/ 0 h 45"/>
                <a:gd name="T4" fmla="*/ 8 w 17"/>
                <a:gd name="T5" fmla="*/ 17 h 45"/>
                <a:gd name="T6" fmla="*/ 8 w 17"/>
                <a:gd name="T7" fmla="*/ 19 h 45"/>
                <a:gd name="T8" fmla="*/ 7 w 17"/>
                <a:gd name="T9" fmla="*/ 23 h 45"/>
                <a:gd name="T10" fmla="*/ 6 w 17"/>
                <a:gd name="T11" fmla="*/ 27 h 45"/>
                <a:gd name="T12" fmla="*/ 4 w 17"/>
                <a:gd name="T13" fmla="*/ 33 h 45"/>
                <a:gd name="T14" fmla="*/ 4 w 17"/>
                <a:gd name="T15" fmla="*/ 37 h 45"/>
                <a:gd name="T16" fmla="*/ 4 w 17"/>
                <a:gd name="T17" fmla="*/ 39 h 45"/>
                <a:gd name="T18" fmla="*/ 2 w 17"/>
                <a:gd name="T19" fmla="*/ 40 h 45"/>
                <a:gd name="T20" fmla="*/ 1 w 17"/>
                <a:gd name="T21" fmla="*/ 42 h 45"/>
                <a:gd name="T22" fmla="*/ 0 w 17"/>
                <a:gd name="T23" fmla="*/ 43 h 45"/>
                <a:gd name="T24" fmla="*/ 1 w 17"/>
                <a:gd name="T25" fmla="*/ 44 h 45"/>
                <a:gd name="T26" fmla="*/ 1 w 17"/>
                <a:gd name="T27" fmla="*/ 43 h 45"/>
                <a:gd name="T28" fmla="*/ 2 w 17"/>
                <a:gd name="T29" fmla="*/ 42 h 45"/>
                <a:gd name="T30" fmla="*/ 4 w 17"/>
                <a:gd name="T31" fmla="*/ 39 h 45"/>
                <a:gd name="T32" fmla="*/ 4 w 17"/>
                <a:gd name="T33" fmla="*/ 37 h 45"/>
                <a:gd name="T34" fmla="*/ 4 w 17"/>
                <a:gd name="T35" fmla="*/ 33 h 45"/>
                <a:gd name="T36" fmla="*/ 7 w 17"/>
                <a:gd name="T37" fmla="*/ 27 h 45"/>
                <a:gd name="T38" fmla="*/ 8 w 17"/>
                <a:gd name="T39" fmla="*/ 23 h 45"/>
                <a:gd name="T40" fmla="*/ 9 w 17"/>
                <a:gd name="T41" fmla="*/ 19 h 45"/>
                <a:gd name="T42" fmla="*/ 10 w 17"/>
                <a:gd name="T43" fmla="*/ 14 h 45"/>
                <a:gd name="T44" fmla="*/ 10 w 17"/>
                <a:gd name="T45" fmla="*/ 5 h 45"/>
                <a:gd name="T46" fmla="*/ 10 w 17"/>
                <a:gd name="T47" fmla="*/ 0 h 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
                <a:gd name="T73" fmla="*/ 0 h 45"/>
                <a:gd name="T74" fmla="*/ 17 w 17"/>
                <a:gd name="T75" fmla="*/ 45 h 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 h="45">
                  <a:moveTo>
                    <a:pt x="16" y="0"/>
                  </a:moveTo>
                  <a:lnTo>
                    <a:pt x="14" y="0"/>
                  </a:lnTo>
                  <a:lnTo>
                    <a:pt x="13" y="17"/>
                  </a:lnTo>
                  <a:lnTo>
                    <a:pt x="13" y="19"/>
                  </a:lnTo>
                  <a:lnTo>
                    <a:pt x="11" y="23"/>
                  </a:lnTo>
                  <a:lnTo>
                    <a:pt x="10" y="27"/>
                  </a:lnTo>
                  <a:lnTo>
                    <a:pt x="7" y="33"/>
                  </a:lnTo>
                  <a:lnTo>
                    <a:pt x="5" y="37"/>
                  </a:lnTo>
                  <a:lnTo>
                    <a:pt x="4" y="39"/>
                  </a:lnTo>
                  <a:lnTo>
                    <a:pt x="2" y="40"/>
                  </a:lnTo>
                  <a:lnTo>
                    <a:pt x="1" y="42"/>
                  </a:lnTo>
                  <a:lnTo>
                    <a:pt x="0" y="43"/>
                  </a:lnTo>
                  <a:lnTo>
                    <a:pt x="1" y="44"/>
                  </a:lnTo>
                  <a:lnTo>
                    <a:pt x="1" y="43"/>
                  </a:lnTo>
                  <a:lnTo>
                    <a:pt x="2" y="42"/>
                  </a:lnTo>
                  <a:lnTo>
                    <a:pt x="4" y="39"/>
                  </a:lnTo>
                  <a:lnTo>
                    <a:pt x="7" y="37"/>
                  </a:lnTo>
                  <a:lnTo>
                    <a:pt x="7" y="33"/>
                  </a:lnTo>
                  <a:lnTo>
                    <a:pt x="11" y="27"/>
                  </a:lnTo>
                  <a:lnTo>
                    <a:pt x="13" y="23"/>
                  </a:lnTo>
                  <a:lnTo>
                    <a:pt x="14" y="19"/>
                  </a:lnTo>
                  <a:lnTo>
                    <a:pt x="16" y="14"/>
                  </a:lnTo>
                  <a:lnTo>
                    <a:pt x="16" y="5"/>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46" name="Freeform 186"/>
            <p:cNvSpPr>
              <a:spLocks/>
            </p:cNvSpPr>
            <p:nvPr/>
          </p:nvSpPr>
          <p:spPr bwMode="auto">
            <a:xfrm>
              <a:off x="2742" y="3789"/>
              <a:ext cx="21" cy="25"/>
            </a:xfrm>
            <a:custGeom>
              <a:avLst/>
              <a:gdLst>
                <a:gd name="T0" fmla="*/ 4 w 24"/>
                <a:gd name="T1" fmla="*/ 1 h 25"/>
                <a:gd name="T2" fmla="*/ 4 w 24"/>
                <a:gd name="T3" fmla="*/ 0 h 25"/>
                <a:gd name="T4" fmla="*/ 4 w 24"/>
                <a:gd name="T5" fmla="*/ 2 h 25"/>
                <a:gd name="T6" fmla="*/ 0 w 24"/>
                <a:gd name="T7" fmla="*/ 18 h 25"/>
                <a:gd name="T8" fmla="*/ 9 w 24"/>
                <a:gd name="T9" fmla="*/ 19 h 25"/>
                <a:gd name="T10" fmla="*/ 14 w 24"/>
                <a:gd name="T11" fmla="*/ 24 h 25"/>
                <a:gd name="T12" fmla="*/ 13 w 24"/>
                <a:gd name="T13" fmla="*/ 24 h 25"/>
                <a:gd name="T14" fmla="*/ 9 w 24"/>
                <a:gd name="T15" fmla="*/ 18 h 25"/>
                <a:gd name="T16" fmla="*/ 0 w 24"/>
                <a:gd name="T17" fmla="*/ 17 h 25"/>
                <a:gd name="T18" fmla="*/ 4 w 24"/>
                <a:gd name="T19" fmla="*/ 2 h 25"/>
                <a:gd name="T20" fmla="*/ 4 w 24"/>
                <a:gd name="T21" fmla="*/ 1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25"/>
                <a:gd name="T35" fmla="*/ 24 w 24"/>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25">
                  <a:moveTo>
                    <a:pt x="5" y="1"/>
                  </a:moveTo>
                  <a:lnTo>
                    <a:pt x="6" y="0"/>
                  </a:lnTo>
                  <a:lnTo>
                    <a:pt x="5" y="2"/>
                  </a:lnTo>
                  <a:lnTo>
                    <a:pt x="0" y="18"/>
                  </a:lnTo>
                  <a:lnTo>
                    <a:pt x="14" y="19"/>
                  </a:lnTo>
                  <a:lnTo>
                    <a:pt x="23" y="24"/>
                  </a:lnTo>
                  <a:lnTo>
                    <a:pt x="22" y="24"/>
                  </a:lnTo>
                  <a:lnTo>
                    <a:pt x="14" y="18"/>
                  </a:lnTo>
                  <a:lnTo>
                    <a:pt x="0" y="17"/>
                  </a:lnTo>
                  <a:lnTo>
                    <a:pt x="6" y="2"/>
                  </a:lnTo>
                  <a:lnTo>
                    <a:pt x="5"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47" name="Freeform 187"/>
            <p:cNvSpPr>
              <a:spLocks/>
            </p:cNvSpPr>
            <p:nvPr/>
          </p:nvSpPr>
          <p:spPr bwMode="auto">
            <a:xfrm>
              <a:off x="2764" y="3758"/>
              <a:ext cx="15" cy="53"/>
            </a:xfrm>
            <a:custGeom>
              <a:avLst/>
              <a:gdLst>
                <a:gd name="T0" fmla="*/ 0 w 17"/>
                <a:gd name="T1" fmla="*/ 52 h 53"/>
                <a:gd name="T2" fmla="*/ 10 w 17"/>
                <a:gd name="T3" fmla="*/ 0 h 53"/>
                <a:gd name="T4" fmla="*/ 6 w 17"/>
                <a:gd name="T5" fmla="*/ 0 h 53"/>
                <a:gd name="T6" fmla="*/ 0 w 17"/>
                <a:gd name="T7" fmla="*/ 51 h 53"/>
                <a:gd name="T8" fmla="*/ 0 w 17"/>
                <a:gd name="T9" fmla="*/ 52 h 53"/>
                <a:gd name="T10" fmla="*/ 0 60000 65536"/>
                <a:gd name="T11" fmla="*/ 0 60000 65536"/>
                <a:gd name="T12" fmla="*/ 0 60000 65536"/>
                <a:gd name="T13" fmla="*/ 0 60000 65536"/>
                <a:gd name="T14" fmla="*/ 0 60000 65536"/>
                <a:gd name="T15" fmla="*/ 0 w 17"/>
                <a:gd name="T16" fmla="*/ 0 h 53"/>
                <a:gd name="T17" fmla="*/ 17 w 17"/>
                <a:gd name="T18" fmla="*/ 53 h 53"/>
              </a:gdLst>
              <a:ahLst/>
              <a:cxnLst>
                <a:cxn ang="T10">
                  <a:pos x="T0" y="T1"/>
                </a:cxn>
                <a:cxn ang="T11">
                  <a:pos x="T2" y="T3"/>
                </a:cxn>
                <a:cxn ang="T12">
                  <a:pos x="T4" y="T5"/>
                </a:cxn>
                <a:cxn ang="T13">
                  <a:pos x="T6" y="T7"/>
                </a:cxn>
                <a:cxn ang="T14">
                  <a:pos x="T8" y="T9"/>
                </a:cxn>
              </a:cxnLst>
              <a:rect l="T15" t="T16" r="T17" b="T18"/>
              <a:pathLst>
                <a:path w="17" h="53">
                  <a:moveTo>
                    <a:pt x="0" y="52"/>
                  </a:moveTo>
                  <a:lnTo>
                    <a:pt x="16" y="0"/>
                  </a:lnTo>
                  <a:lnTo>
                    <a:pt x="10" y="0"/>
                  </a:lnTo>
                  <a:lnTo>
                    <a:pt x="0" y="51"/>
                  </a:lnTo>
                  <a:lnTo>
                    <a:pt x="0" y="5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48" name="Freeform 188"/>
            <p:cNvSpPr>
              <a:spLocks/>
            </p:cNvSpPr>
            <p:nvPr/>
          </p:nvSpPr>
          <p:spPr bwMode="auto">
            <a:xfrm>
              <a:off x="2765" y="3700"/>
              <a:ext cx="19" cy="67"/>
            </a:xfrm>
            <a:custGeom>
              <a:avLst/>
              <a:gdLst>
                <a:gd name="T0" fmla="*/ 1 w 21"/>
                <a:gd name="T1" fmla="*/ 53 h 67"/>
                <a:gd name="T2" fmla="*/ 2 w 21"/>
                <a:gd name="T3" fmla="*/ 40 h 67"/>
                <a:gd name="T4" fmla="*/ 2 w 21"/>
                <a:gd name="T5" fmla="*/ 28 h 67"/>
                <a:gd name="T6" fmla="*/ 3 w 21"/>
                <a:gd name="T7" fmla="*/ 17 h 67"/>
                <a:gd name="T8" fmla="*/ 2 w 21"/>
                <a:gd name="T9" fmla="*/ 8 h 67"/>
                <a:gd name="T10" fmla="*/ 3 w 21"/>
                <a:gd name="T11" fmla="*/ 2 h 67"/>
                <a:gd name="T12" fmla="*/ 3 w 21"/>
                <a:gd name="T13" fmla="*/ 1 h 67"/>
                <a:gd name="T14" fmla="*/ 13 w 21"/>
                <a:gd name="T15" fmla="*/ 1 h 67"/>
                <a:gd name="T16" fmla="*/ 13 w 21"/>
                <a:gd name="T17" fmla="*/ 0 h 67"/>
                <a:gd name="T18" fmla="*/ 2 w 21"/>
                <a:gd name="T19" fmla="*/ 0 h 67"/>
                <a:gd name="T20" fmla="*/ 3 w 21"/>
                <a:gd name="T21" fmla="*/ 2 h 67"/>
                <a:gd name="T22" fmla="*/ 2 w 21"/>
                <a:gd name="T23" fmla="*/ 8 h 67"/>
                <a:gd name="T24" fmla="*/ 2 w 21"/>
                <a:gd name="T25" fmla="*/ 17 h 67"/>
                <a:gd name="T26" fmla="*/ 1 w 21"/>
                <a:gd name="T27" fmla="*/ 28 h 67"/>
                <a:gd name="T28" fmla="*/ 1 w 21"/>
                <a:gd name="T29" fmla="*/ 40 h 67"/>
                <a:gd name="T30" fmla="*/ 0 w 21"/>
                <a:gd name="T31" fmla="*/ 66 h 67"/>
                <a:gd name="T32" fmla="*/ 0 w 21"/>
                <a:gd name="T33" fmla="*/ 53 h 67"/>
                <a:gd name="T34" fmla="*/ 1 w 21"/>
                <a:gd name="T35" fmla="*/ 53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
                <a:gd name="T55" fmla="*/ 0 h 67"/>
                <a:gd name="T56" fmla="*/ 21 w 21"/>
                <a:gd name="T57" fmla="*/ 67 h 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 h="67">
                  <a:moveTo>
                    <a:pt x="1" y="53"/>
                  </a:moveTo>
                  <a:lnTo>
                    <a:pt x="2" y="40"/>
                  </a:lnTo>
                  <a:lnTo>
                    <a:pt x="2" y="28"/>
                  </a:lnTo>
                  <a:lnTo>
                    <a:pt x="3" y="17"/>
                  </a:lnTo>
                  <a:lnTo>
                    <a:pt x="2" y="8"/>
                  </a:lnTo>
                  <a:lnTo>
                    <a:pt x="3" y="2"/>
                  </a:lnTo>
                  <a:lnTo>
                    <a:pt x="3" y="1"/>
                  </a:lnTo>
                  <a:lnTo>
                    <a:pt x="20" y="1"/>
                  </a:lnTo>
                  <a:lnTo>
                    <a:pt x="20" y="0"/>
                  </a:lnTo>
                  <a:lnTo>
                    <a:pt x="2" y="0"/>
                  </a:lnTo>
                  <a:lnTo>
                    <a:pt x="3" y="2"/>
                  </a:lnTo>
                  <a:lnTo>
                    <a:pt x="2" y="8"/>
                  </a:lnTo>
                  <a:lnTo>
                    <a:pt x="2" y="17"/>
                  </a:lnTo>
                  <a:lnTo>
                    <a:pt x="1" y="28"/>
                  </a:lnTo>
                  <a:lnTo>
                    <a:pt x="1" y="40"/>
                  </a:lnTo>
                  <a:lnTo>
                    <a:pt x="0" y="66"/>
                  </a:lnTo>
                  <a:lnTo>
                    <a:pt x="0" y="53"/>
                  </a:lnTo>
                  <a:lnTo>
                    <a:pt x="1" y="53"/>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49" name="Freeform 189"/>
            <p:cNvSpPr>
              <a:spLocks/>
            </p:cNvSpPr>
            <p:nvPr/>
          </p:nvSpPr>
          <p:spPr bwMode="auto">
            <a:xfrm>
              <a:off x="2783" y="3700"/>
              <a:ext cx="15" cy="116"/>
            </a:xfrm>
            <a:custGeom>
              <a:avLst/>
              <a:gdLst>
                <a:gd name="T0" fmla="*/ 10 w 17"/>
                <a:gd name="T1" fmla="*/ 1 h 116"/>
                <a:gd name="T2" fmla="*/ 0 w 17"/>
                <a:gd name="T3" fmla="*/ 96 h 116"/>
                <a:gd name="T4" fmla="*/ 0 w 17"/>
                <a:gd name="T5" fmla="*/ 109 h 116"/>
                <a:gd name="T6" fmla="*/ 10 w 17"/>
                <a:gd name="T7" fmla="*/ 109 h 116"/>
                <a:gd name="T8" fmla="*/ 10 w 17"/>
                <a:gd name="T9" fmla="*/ 115 h 116"/>
                <a:gd name="T10" fmla="*/ 10 w 17"/>
                <a:gd name="T11" fmla="*/ 0 h 116"/>
                <a:gd name="T12" fmla="*/ 10 w 17"/>
                <a:gd name="T13" fmla="*/ 1 h 116"/>
                <a:gd name="T14" fmla="*/ 0 60000 65536"/>
                <a:gd name="T15" fmla="*/ 0 60000 65536"/>
                <a:gd name="T16" fmla="*/ 0 60000 65536"/>
                <a:gd name="T17" fmla="*/ 0 60000 65536"/>
                <a:gd name="T18" fmla="*/ 0 60000 65536"/>
                <a:gd name="T19" fmla="*/ 0 60000 65536"/>
                <a:gd name="T20" fmla="*/ 0 60000 65536"/>
                <a:gd name="T21" fmla="*/ 0 w 17"/>
                <a:gd name="T22" fmla="*/ 0 h 116"/>
                <a:gd name="T23" fmla="*/ 17 w 17"/>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16">
                  <a:moveTo>
                    <a:pt x="16" y="1"/>
                  </a:moveTo>
                  <a:lnTo>
                    <a:pt x="0" y="96"/>
                  </a:lnTo>
                  <a:lnTo>
                    <a:pt x="0" y="109"/>
                  </a:lnTo>
                  <a:lnTo>
                    <a:pt x="16" y="109"/>
                  </a:lnTo>
                  <a:lnTo>
                    <a:pt x="16" y="115"/>
                  </a:lnTo>
                  <a:lnTo>
                    <a:pt x="16" y="0"/>
                  </a:lnTo>
                  <a:lnTo>
                    <a:pt x="16"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0" name="Freeform 190"/>
            <p:cNvSpPr>
              <a:spLocks/>
            </p:cNvSpPr>
            <p:nvPr/>
          </p:nvSpPr>
          <p:spPr bwMode="auto">
            <a:xfrm>
              <a:off x="2770" y="3818"/>
              <a:ext cx="15" cy="52"/>
            </a:xfrm>
            <a:custGeom>
              <a:avLst/>
              <a:gdLst>
                <a:gd name="T0" fmla="*/ 10 w 17"/>
                <a:gd name="T1" fmla="*/ 4 h 52"/>
                <a:gd name="T2" fmla="*/ 9 w 17"/>
                <a:gd name="T3" fmla="*/ 4 h 52"/>
                <a:gd name="T4" fmla="*/ 9 w 17"/>
                <a:gd name="T5" fmla="*/ 7 h 52"/>
                <a:gd name="T6" fmla="*/ 8 w 17"/>
                <a:gd name="T7" fmla="*/ 14 h 52"/>
                <a:gd name="T8" fmla="*/ 8 w 17"/>
                <a:gd name="T9" fmla="*/ 17 h 52"/>
                <a:gd name="T10" fmla="*/ 7 w 17"/>
                <a:gd name="T11" fmla="*/ 20 h 52"/>
                <a:gd name="T12" fmla="*/ 7 w 17"/>
                <a:gd name="T13" fmla="*/ 22 h 52"/>
                <a:gd name="T14" fmla="*/ 6 w 17"/>
                <a:gd name="T15" fmla="*/ 24 h 52"/>
                <a:gd name="T16" fmla="*/ 5 w 17"/>
                <a:gd name="T17" fmla="*/ 26 h 52"/>
                <a:gd name="T18" fmla="*/ 5 w 17"/>
                <a:gd name="T19" fmla="*/ 27 h 52"/>
                <a:gd name="T20" fmla="*/ 5 w 17"/>
                <a:gd name="T21" fmla="*/ 28 h 52"/>
                <a:gd name="T22" fmla="*/ 4 w 17"/>
                <a:gd name="T23" fmla="*/ 29 h 52"/>
                <a:gd name="T24" fmla="*/ 0 w 17"/>
                <a:gd name="T25" fmla="*/ 48 h 52"/>
                <a:gd name="T26" fmla="*/ 0 w 17"/>
                <a:gd name="T27" fmla="*/ 51 h 52"/>
                <a:gd name="T28" fmla="*/ 1 w 17"/>
                <a:gd name="T29" fmla="*/ 51 h 52"/>
                <a:gd name="T30" fmla="*/ 1 w 17"/>
                <a:gd name="T31" fmla="*/ 47 h 52"/>
                <a:gd name="T32" fmla="*/ 5 w 17"/>
                <a:gd name="T33" fmla="*/ 29 h 52"/>
                <a:gd name="T34" fmla="*/ 5 w 17"/>
                <a:gd name="T35" fmla="*/ 27 h 52"/>
                <a:gd name="T36" fmla="*/ 6 w 17"/>
                <a:gd name="T37" fmla="*/ 26 h 52"/>
                <a:gd name="T38" fmla="*/ 7 w 17"/>
                <a:gd name="T39" fmla="*/ 24 h 52"/>
                <a:gd name="T40" fmla="*/ 7 w 17"/>
                <a:gd name="T41" fmla="*/ 22 h 52"/>
                <a:gd name="T42" fmla="*/ 8 w 17"/>
                <a:gd name="T43" fmla="*/ 20 h 52"/>
                <a:gd name="T44" fmla="*/ 8 w 17"/>
                <a:gd name="T45" fmla="*/ 17 h 52"/>
                <a:gd name="T46" fmla="*/ 8 w 17"/>
                <a:gd name="T47" fmla="*/ 15 h 52"/>
                <a:gd name="T48" fmla="*/ 10 w 17"/>
                <a:gd name="T49" fmla="*/ 7 h 52"/>
                <a:gd name="T50" fmla="*/ 10 w 17"/>
                <a:gd name="T51" fmla="*/ 0 h 52"/>
                <a:gd name="T52" fmla="*/ 10 w 17"/>
                <a:gd name="T53" fmla="*/ 4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7"/>
                <a:gd name="T82" fmla="*/ 0 h 52"/>
                <a:gd name="T83" fmla="*/ 17 w 17"/>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7" h="52">
                  <a:moveTo>
                    <a:pt x="16" y="4"/>
                  </a:moveTo>
                  <a:lnTo>
                    <a:pt x="14" y="4"/>
                  </a:lnTo>
                  <a:lnTo>
                    <a:pt x="14" y="7"/>
                  </a:lnTo>
                  <a:lnTo>
                    <a:pt x="13" y="14"/>
                  </a:lnTo>
                  <a:lnTo>
                    <a:pt x="12" y="17"/>
                  </a:lnTo>
                  <a:lnTo>
                    <a:pt x="11" y="20"/>
                  </a:lnTo>
                  <a:lnTo>
                    <a:pt x="11" y="22"/>
                  </a:lnTo>
                  <a:lnTo>
                    <a:pt x="10" y="24"/>
                  </a:lnTo>
                  <a:lnTo>
                    <a:pt x="9" y="26"/>
                  </a:lnTo>
                  <a:lnTo>
                    <a:pt x="9" y="27"/>
                  </a:lnTo>
                  <a:lnTo>
                    <a:pt x="9" y="28"/>
                  </a:lnTo>
                  <a:lnTo>
                    <a:pt x="8" y="29"/>
                  </a:lnTo>
                  <a:lnTo>
                    <a:pt x="0" y="48"/>
                  </a:lnTo>
                  <a:lnTo>
                    <a:pt x="0" y="51"/>
                  </a:lnTo>
                  <a:lnTo>
                    <a:pt x="1" y="51"/>
                  </a:lnTo>
                  <a:lnTo>
                    <a:pt x="1" y="47"/>
                  </a:lnTo>
                  <a:lnTo>
                    <a:pt x="9" y="29"/>
                  </a:lnTo>
                  <a:lnTo>
                    <a:pt x="9" y="27"/>
                  </a:lnTo>
                  <a:lnTo>
                    <a:pt x="10" y="26"/>
                  </a:lnTo>
                  <a:lnTo>
                    <a:pt x="11" y="24"/>
                  </a:lnTo>
                  <a:lnTo>
                    <a:pt x="11" y="22"/>
                  </a:lnTo>
                  <a:lnTo>
                    <a:pt x="12" y="20"/>
                  </a:lnTo>
                  <a:lnTo>
                    <a:pt x="13" y="17"/>
                  </a:lnTo>
                  <a:lnTo>
                    <a:pt x="13" y="15"/>
                  </a:lnTo>
                  <a:lnTo>
                    <a:pt x="16" y="7"/>
                  </a:lnTo>
                  <a:lnTo>
                    <a:pt x="16" y="0"/>
                  </a:lnTo>
                  <a:lnTo>
                    <a:pt x="16" y="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1" name="Freeform 191"/>
            <p:cNvSpPr>
              <a:spLocks/>
            </p:cNvSpPr>
            <p:nvPr/>
          </p:nvSpPr>
          <p:spPr bwMode="auto">
            <a:xfrm>
              <a:off x="2765" y="3871"/>
              <a:ext cx="15" cy="25"/>
            </a:xfrm>
            <a:custGeom>
              <a:avLst/>
              <a:gdLst>
                <a:gd name="T0" fmla="*/ 10 w 17"/>
                <a:gd name="T1" fmla="*/ 3 h 25"/>
                <a:gd name="T2" fmla="*/ 8 w 17"/>
                <a:gd name="T3" fmla="*/ 9 h 25"/>
                <a:gd name="T4" fmla="*/ 4 w 17"/>
                <a:gd name="T5" fmla="*/ 12 h 25"/>
                <a:gd name="T6" fmla="*/ 4 w 17"/>
                <a:gd name="T7" fmla="*/ 14 h 25"/>
                <a:gd name="T8" fmla="*/ 4 w 17"/>
                <a:gd name="T9" fmla="*/ 17 h 25"/>
                <a:gd name="T10" fmla="*/ 4 w 17"/>
                <a:gd name="T11" fmla="*/ 19 h 25"/>
                <a:gd name="T12" fmla="*/ 0 w 17"/>
                <a:gd name="T13" fmla="*/ 22 h 25"/>
                <a:gd name="T14" fmla="*/ 0 w 17"/>
                <a:gd name="T15" fmla="*/ 23 h 25"/>
                <a:gd name="T16" fmla="*/ 0 w 17"/>
                <a:gd name="T17" fmla="*/ 24 h 25"/>
                <a:gd name="T18" fmla="*/ 0 w 17"/>
                <a:gd name="T19" fmla="*/ 23 h 25"/>
                <a:gd name="T20" fmla="*/ 0 w 17"/>
                <a:gd name="T21" fmla="*/ 22 h 25"/>
                <a:gd name="T22" fmla="*/ 4 w 17"/>
                <a:gd name="T23" fmla="*/ 19 h 25"/>
                <a:gd name="T24" fmla="*/ 4 w 17"/>
                <a:gd name="T25" fmla="*/ 17 h 25"/>
                <a:gd name="T26" fmla="*/ 4 w 17"/>
                <a:gd name="T27" fmla="*/ 14 h 25"/>
                <a:gd name="T28" fmla="*/ 8 w 17"/>
                <a:gd name="T29" fmla="*/ 12 h 25"/>
                <a:gd name="T30" fmla="*/ 8 w 17"/>
                <a:gd name="T31" fmla="*/ 9 h 25"/>
                <a:gd name="T32" fmla="*/ 10 w 17"/>
                <a:gd name="T33" fmla="*/ 0 h 25"/>
                <a:gd name="T34" fmla="*/ 10 w 17"/>
                <a:gd name="T35" fmla="*/ 3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
                <a:gd name="T55" fmla="*/ 0 h 25"/>
                <a:gd name="T56" fmla="*/ 17 w 17"/>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 h="25">
                  <a:moveTo>
                    <a:pt x="16" y="3"/>
                  </a:moveTo>
                  <a:lnTo>
                    <a:pt x="12" y="9"/>
                  </a:lnTo>
                  <a:lnTo>
                    <a:pt x="8" y="12"/>
                  </a:lnTo>
                  <a:lnTo>
                    <a:pt x="8" y="14"/>
                  </a:lnTo>
                  <a:lnTo>
                    <a:pt x="4" y="17"/>
                  </a:lnTo>
                  <a:lnTo>
                    <a:pt x="4" y="19"/>
                  </a:lnTo>
                  <a:lnTo>
                    <a:pt x="0" y="22"/>
                  </a:lnTo>
                  <a:lnTo>
                    <a:pt x="0" y="23"/>
                  </a:lnTo>
                  <a:lnTo>
                    <a:pt x="0" y="24"/>
                  </a:lnTo>
                  <a:lnTo>
                    <a:pt x="0" y="23"/>
                  </a:lnTo>
                  <a:lnTo>
                    <a:pt x="0" y="22"/>
                  </a:lnTo>
                  <a:lnTo>
                    <a:pt x="4" y="19"/>
                  </a:lnTo>
                  <a:lnTo>
                    <a:pt x="4" y="17"/>
                  </a:lnTo>
                  <a:lnTo>
                    <a:pt x="8" y="14"/>
                  </a:lnTo>
                  <a:lnTo>
                    <a:pt x="12" y="12"/>
                  </a:lnTo>
                  <a:lnTo>
                    <a:pt x="12" y="9"/>
                  </a:lnTo>
                  <a:lnTo>
                    <a:pt x="16" y="0"/>
                  </a:lnTo>
                  <a:lnTo>
                    <a:pt x="16" y="3"/>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2" name="Freeform 192"/>
            <p:cNvSpPr>
              <a:spLocks/>
            </p:cNvSpPr>
            <p:nvPr/>
          </p:nvSpPr>
          <p:spPr bwMode="auto">
            <a:xfrm>
              <a:off x="2728" y="3894"/>
              <a:ext cx="34" cy="56"/>
            </a:xfrm>
            <a:custGeom>
              <a:avLst/>
              <a:gdLst>
                <a:gd name="T0" fmla="*/ 24 w 38"/>
                <a:gd name="T1" fmla="*/ 0 h 56"/>
                <a:gd name="T2" fmla="*/ 23 w 38"/>
                <a:gd name="T3" fmla="*/ 0 h 56"/>
                <a:gd name="T4" fmla="*/ 23 w 38"/>
                <a:gd name="T5" fmla="*/ 3 h 56"/>
                <a:gd name="T6" fmla="*/ 22 w 38"/>
                <a:gd name="T7" fmla="*/ 6 h 56"/>
                <a:gd name="T8" fmla="*/ 21 w 38"/>
                <a:gd name="T9" fmla="*/ 9 h 56"/>
                <a:gd name="T10" fmla="*/ 21 w 38"/>
                <a:gd name="T11" fmla="*/ 12 h 56"/>
                <a:gd name="T12" fmla="*/ 19 w 38"/>
                <a:gd name="T13" fmla="*/ 17 h 56"/>
                <a:gd name="T14" fmla="*/ 17 w 38"/>
                <a:gd name="T15" fmla="*/ 21 h 56"/>
                <a:gd name="T16" fmla="*/ 16 w 38"/>
                <a:gd name="T17" fmla="*/ 25 h 56"/>
                <a:gd name="T18" fmla="*/ 15 w 38"/>
                <a:gd name="T19" fmla="*/ 28 h 56"/>
                <a:gd name="T20" fmla="*/ 13 w 38"/>
                <a:gd name="T21" fmla="*/ 31 h 56"/>
                <a:gd name="T22" fmla="*/ 13 w 38"/>
                <a:gd name="T23" fmla="*/ 33 h 56"/>
                <a:gd name="T24" fmla="*/ 12 w 38"/>
                <a:gd name="T25" fmla="*/ 34 h 56"/>
                <a:gd name="T26" fmla="*/ 12 w 38"/>
                <a:gd name="T27" fmla="*/ 35 h 56"/>
                <a:gd name="T28" fmla="*/ 9 w 38"/>
                <a:gd name="T29" fmla="*/ 38 h 56"/>
                <a:gd name="T30" fmla="*/ 7 w 38"/>
                <a:gd name="T31" fmla="*/ 40 h 56"/>
                <a:gd name="T32" fmla="*/ 5 w 38"/>
                <a:gd name="T33" fmla="*/ 42 h 56"/>
                <a:gd name="T34" fmla="*/ 4 w 38"/>
                <a:gd name="T35" fmla="*/ 45 h 56"/>
                <a:gd name="T36" fmla="*/ 4 w 38"/>
                <a:gd name="T37" fmla="*/ 48 h 56"/>
                <a:gd name="T38" fmla="*/ 2 w 38"/>
                <a:gd name="T39" fmla="*/ 50 h 56"/>
                <a:gd name="T40" fmla="*/ 1 w 38"/>
                <a:gd name="T41" fmla="*/ 52 h 56"/>
                <a:gd name="T42" fmla="*/ 0 w 38"/>
                <a:gd name="T43" fmla="*/ 55 h 56"/>
                <a:gd name="T44" fmla="*/ 1 w 38"/>
                <a:gd name="T45" fmla="*/ 55 h 56"/>
                <a:gd name="T46" fmla="*/ 3 w 38"/>
                <a:gd name="T47" fmla="*/ 51 h 56"/>
                <a:gd name="T48" fmla="*/ 4 w 38"/>
                <a:gd name="T49" fmla="*/ 49 h 56"/>
                <a:gd name="T50" fmla="*/ 4 w 38"/>
                <a:gd name="T51" fmla="*/ 46 h 56"/>
                <a:gd name="T52" fmla="*/ 5 w 38"/>
                <a:gd name="T53" fmla="*/ 43 h 56"/>
                <a:gd name="T54" fmla="*/ 8 w 38"/>
                <a:gd name="T55" fmla="*/ 40 h 56"/>
                <a:gd name="T56" fmla="*/ 11 w 38"/>
                <a:gd name="T57" fmla="*/ 38 h 56"/>
                <a:gd name="T58" fmla="*/ 12 w 38"/>
                <a:gd name="T59" fmla="*/ 35 h 56"/>
                <a:gd name="T60" fmla="*/ 13 w 38"/>
                <a:gd name="T61" fmla="*/ 34 h 56"/>
                <a:gd name="T62" fmla="*/ 14 w 38"/>
                <a:gd name="T63" fmla="*/ 32 h 56"/>
                <a:gd name="T64" fmla="*/ 15 w 38"/>
                <a:gd name="T65" fmla="*/ 29 h 56"/>
                <a:gd name="T66" fmla="*/ 16 w 38"/>
                <a:gd name="T67" fmla="*/ 25 h 56"/>
                <a:gd name="T68" fmla="*/ 17 w 38"/>
                <a:gd name="T69" fmla="*/ 22 h 56"/>
                <a:gd name="T70" fmla="*/ 19 w 38"/>
                <a:gd name="T71" fmla="*/ 18 h 56"/>
                <a:gd name="T72" fmla="*/ 20 w 38"/>
                <a:gd name="T73" fmla="*/ 15 h 56"/>
                <a:gd name="T74" fmla="*/ 21 w 38"/>
                <a:gd name="T75" fmla="*/ 9 h 56"/>
                <a:gd name="T76" fmla="*/ 23 w 38"/>
                <a:gd name="T77" fmla="*/ 6 h 56"/>
                <a:gd name="T78" fmla="*/ 23 w 38"/>
                <a:gd name="T79" fmla="*/ 3 h 56"/>
                <a:gd name="T80" fmla="*/ 24 w 38"/>
                <a:gd name="T81" fmla="*/ 0 h 56"/>
                <a:gd name="T82" fmla="*/ 24 w 38"/>
                <a:gd name="T83" fmla="*/ 1 h 56"/>
                <a:gd name="T84" fmla="*/ 24 w 38"/>
                <a:gd name="T85" fmla="*/ 0 h 5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
                <a:gd name="T130" fmla="*/ 0 h 56"/>
                <a:gd name="T131" fmla="*/ 38 w 38"/>
                <a:gd name="T132" fmla="*/ 56 h 5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 h="56">
                  <a:moveTo>
                    <a:pt x="37" y="0"/>
                  </a:moveTo>
                  <a:lnTo>
                    <a:pt x="36" y="0"/>
                  </a:lnTo>
                  <a:lnTo>
                    <a:pt x="36" y="3"/>
                  </a:lnTo>
                  <a:lnTo>
                    <a:pt x="35" y="6"/>
                  </a:lnTo>
                  <a:lnTo>
                    <a:pt x="33" y="9"/>
                  </a:lnTo>
                  <a:lnTo>
                    <a:pt x="32" y="12"/>
                  </a:lnTo>
                  <a:lnTo>
                    <a:pt x="29" y="17"/>
                  </a:lnTo>
                  <a:lnTo>
                    <a:pt x="27" y="21"/>
                  </a:lnTo>
                  <a:lnTo>
                    <a:pt x="25" y="25"/>
                  </a:lnTo>
                  <a:lnTo>
                    <a:pt x="23" y="28"/>
                  </a:lnTo>
                  <a:lnTo>
                    <a:pt x="21" y="31"/>
                  </a:lnTo>
                  <a:lnTo>
                    <a:pt x="20" y="33"/>
                  </a:lnTo>
                  <a:lnTo>
                    <a:pt x="19" y="34"/>
                  </a:lnTo>
                  <a:lnTo>
                    <a:pt x="18" y="35"/>
                  </a:lnTo>
                  <a:lnTo>
                    <a:pt x="13" y="38"/>
                  </a:lnTo>
                  <a:lnTo>
                    <a:pt x="11" y="40"/>
                  </a:lnTo>
                  <a:lnTo>
                    <a:pt x="9" y="42"/>
                  </a:lnTo>
                  <a:lnTo>
                    <a:pt x="6" y="45"/>
                  </a:lnTo>
                  <a:lnTo>
                    <a:pt x="4" y="48"/>
                  </a:lnTo>
                  <a:lnTo>
                    <a:pt x="2" y="50"/>
                  </a:lnTo>
                  <a:lnTo>
                    <a:pt x="1" y="52"/>
                  </a:lnTo>
                  <a:lnTo>
                    <a:pt x="0" y="55"/>
                  </a:lnTo>
                  <a:lnTo>
                    <a:pt x="1" y="55"/>
                  </a:lnTo>
                  <a:lnTo>
                    <a:pt x="3" y="51"/>
                  </a:lnTo>
                  <a:lnTo>
                    <a:pt x="5" y="49"/>
                  </a:lnTo>
                  <a:lnTo>
                    <a:pt x="6" y="46"/>
                  </a:lnTo>
                  <a:lnTo>
                    <a:pt x="9" y="43"/>
                  </a:lnTo>
                  <a:lnTo>
                    <a:pt x="12" y="40"/>
                  </a:lnTo>
                  <a:lnTo>
                    <a:pt x="16" y="38"/>
                  </a:lnTo>
                  <a:lnTo>
                    <a:pt x="19" y="35"/>
                  </a:lnTo>
                  <a:lnTo>
                    <a:pt x="20" y="34"/>
                  </a:lnTo>
                  <a:lnTo>
                    <a:pt x="22" y="32"/>
                  </a:lnTo>
                  <a:lnTo>
                    <a:pt x="23" y="29"/>
                  </a:lnTo>
                  <a:lnTo>
                    <a:pt x="25" y="25"/>
                  </a:lnTo>
                  <a:lnTo>
                    <a:pt x="27" y="22"/>
                  </a:lnTo>
                  <a:lnTo>
                    <a:pt x="30" y="18"/>
                  </a:lnTo>
                  <a:lnTo>
                    <a:pt x="31" y="15"/>
                  </a:lnTo>
                  <a:lnTo>
                    <a:pt x="34" y="9"/>
                  </a:lnTo>
                  <a:lnTo>
                    <a:pt x="36" y="6"/>
                  </a:lnTo>
                  <a:lnTo>
                    <a:pt x="36" y="3"/>
                  </a:lnTo>
                  <a:lnTo>
                    <a:pt x="37" y="0"/>
                  </a:lnTo>
                  <a:lnTo>
                    <a:pt x="37" y="1"/>
                  </a:lnTo>
                  <a:lnTo>
                    <a:pt x="37"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3" name="Freeform 193"/>
            <p:cNvSpPr>
              <a:spLocks/>
            </p:cNvSpPr>
            <p:nvPr/>
          </p:nvSpPr>
          <p:spPr bwMode="auto">
            <a:xfrm>
              <a:off x="2695" y="3908"/>
              <a:ext cx="33" cy="73"/>
            </a:xfrm>
            <a:custGeom>
              <a:avLst/>
              <a:gdLst>
                <a:gd name="T0" fmla="*/ 0 w 37"/>
                <a:gd name="T1" fmla="*/ 72 h 73"/>
                <a:gd name="T2" fmla="*/ 0 w 37"/>
                <a:gd name="T3" fmla="*/ 69 h 73"/>
                <a:gd name="T4" fmla="*/ 1 w 37"/>
                <a:gd name="T5" fmla="*/ 66 h 73"/>
                <a:gd name="T6" fmla="*/ 2 w 37"/>
                <a:gd name="T7" fmla="*/ 63 h 73"/>
                <a:gd name="T8" fmla="*/ 3 w 37"/>
                <a:gd name="T9" fmla="*/ 61 h 73"/>
                <a:gd name="T10" fmla="*/ 4 w 37"/>
                <a:gd name="T11" fmla="*/ 58 h 73"/>
                <a:gd name="T12" fmla="*/ 4 w 37"/>
                <a:gd name="T13" fmla="*/ 56 h 73"/>
                <a:gd name="T14" fmla="*/ 4 w 37"/>
                <a:gd name="T15" fmla="*/ 55 h 73"/>
                <a:gd name="T16" fmla="*/ 4 w 37"/>
                <a:gd name="T17" fmla="*/ 54 h 73"/>
                <a:gd name="T18" fmla="*/ 4 w 37"/>
                <a:gd name="T19" fmla="*/ 50 h 73"/>
                <a:gd name="T20" fmla="*/ 6 w 37"/>
                <a:gd name="T21" fmla="*/ 46 h 73"/>
                <a:gd name="T22" fmla="*/ 9 w 37"/>
                <a:gd name="T23" fmla="*/ 40 h 73"/>
                <a:gd name="T24" fmla="*/ 11 w 37"/>
                <a:gd name="T25" fmla="*/ 34 h 73"/>
                <a:gd name="T26" fmla="*/ 15 w 37"/>
                <a:gd name="T27" fmla="*/ 21 h 73"/>
                <a:gd name="T28" fmla="*/ 18 w 37"/>
                <a:gd name="T29" fmla="*/ 15 h 73"/>
                <a:gd name="T30" fmla="*/ 20 w 37"/>
                <a:gd name="T31" fmla="*/ 9 h 73"/>
                <a:gd name="T32" fmla="*/ 21 w 37"/>
                <a:gd name="T33" fmla="*/ 7 h 73"/>
                <a:gd name="T34" fmla="*/ 21 w 37"/>
                <a:gd name="T35" fmla="*/ 4 h 73"/>
                <a:gd name="T36" fmla="*/ 23 w 37"/>
                <a:gd name="T37" fmla="*/ 1 h 73"/>
                <a:gd name="T38" fmla="*/ 22 w 37"/>
                <a:gd name="T39" fmla="*/ 0 h 73"/>
                <a:gd name="T40" fmla="*/ 21 w 37"/>
                <a:gd name="T41" fmla="*/ 3 h 73"/>
                <a:gd name="T42" fmla="*/ 19 w 37"/>
                <a:gd name="T43" fmla="*/ 8 h 73"/>
                <a:gd name="T44" fmla="*/ 17 w 37"/>
                <a:gd name="T45" fmla="*/ 15 h 73"/>
                <a:gd name="T46" fmla="*/ 15 w 37"/>
                <a:gd name="T47" fmla="*/ 20 h 73"/>
                <a:gd name="T48" fmla="*/ 10 w 37"/>
                <a:gd name="T49" fmla="*/ 34 h 73"/>
                <a:gd name="T50" fmla="*/ 9 w 37"/>
                <a:gd name="T51" fmla="*/ 40 h 73"/>
                <a:gd name="T52" fmla="*/ 6 w 37"/>
                <a:gd name="T53" fmla="*/ 46 h 73"/>
                <a:gd name="T54" fmla="*/ 4 w 37"/>
                <a:gd name="T55" fmla="*/ 50 h 73"/>
                <a:gd name="T56" fmla="*/ 4 w 37"/>
                <a:gd name="T57" fmla="*/ 54 h 73"/>
                <a:gd name="T58" fmla="*/ 4 w 37"/>
                <a:gd name="T59" fmla="*/ 55 h 73"/>
                <a:gd name="T60" fmla="*/ 4 w 37"/>
                <a:gd name="T61" fmla="*/ 55 h 73"/>
                <a:gd name="T62" fmla="*/ 4 w 37"/>
                <a:gd name="T63" fmla="*/ 58 h 73"/>
                <a:gd name="T64" fmla="*/ 2 w 37"/>
                <a:gd name="T65" fmla="*/ 61 h 73"/>
                <a:gd name="T66" fmla="*/ 2 w 37"/>
                <a:gd name="T67" fmla="*/ 63 h 73"/>
                <a:gd name="T68" fmla="*/ 1 w 37"/>
                <a:gd name="T69" fmla="*/ 66 h 73"/>
                <a:gd name="T70" fmla="*/ 0 w 37"/>
                <a:gd name="T71" fmla="*/ 69 h 73"/>
                <a:gd name="T72" fmla="*/ 0 w 37"/>
                <a:gd name="T73" fmla="*/ 72 h 7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
                <a:gd name="T112" fmla="*/ 0 h 73"/>
                <a:gd name="T113" fmla="*/ 37 w 37"/>
                <a:gd name="T114" fmla="*/ 73 h 7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 h="73">
                  <a:moveTo>
                    <a:pt x="0" y="72"/>
                  </a:moveTo>
                  <a:lnTo>
                    <a:pt x="0" y="69"/>
                  </a:lnTo>
                  <a:lnTo>
                    <a:pt x="1" y="66"/>
                  </a:lnTo>
                  <a:lnTo>
                    <a:pt x="2" y="63"/>
                  </a:lnTo>
                  <a:lnTo>
                    <a:pt x="3" y="61"/>
                  </a:lnTo>
                  <a:lnTo>
                    <a:pt x="4" y="58"/>
                  </a:lnTo>
                  <a:lnTo>
                    <a:pt x="5" y="56"/>
                  </a:lnTo>
                  <a:lnTo>
                    <a:pt x="6" y="55"/>
                  </a:lnTo>
                  <a:lnTo>
                    <a:pt x="6" y="54"/>
                  </a:lnTo>
                  <a:lnTo>
                    <a:pt x="8" y="50"/>
                  </a:lnTo>
                  <a:lnTo>
                    <a:pt x="10" y="46"/>
                  </a:lnTo>
                  <a:lnTo>
                    <a:pt x="14" y="40"/>
                  </a:lnTo>
                  <a:lnTo>
                    <a:pt x="17" y="34"/>
                  </a:lnTo>
                  <a:lnTo>
                    <a:pt x="24" y="21"/>
                  </a:lnTo>
                  <a:lnTo>
                    <a:pt x="28" y="15"/>
                  </a:lnTo>
                  <a:lnTo>
                    <a:pt x="31" y="9"/>
                  </a:lnTo>
                  <a:lnTo>
                    <a:pt x="33" y="7"/>
                  </a:lnTo>
                  <a:lnTo>
                    <a:pt x="34" y="4"/>
                  </a:lnTo>
                  <a:lnTo>
                    <a:pt x="36" y="1"/>
                  </a:lnTo>
                  <a:lnTo>
                    <a:pt x="35" y="0"/>
                  </a:lnTo>
                  <a:lnTo>
                    <a:pt x="34" y="3"/>
                  </a:lnTo>
                  <a:lnTo>
                    <a:pt x="30" y="8"/>
                  </a:lnTo>
                  <a:lnTo>
                    <a:pt x="27" y="15"/>
                  </a:lnTo>
                  <a:lnTo>
                    <a:pt x="24" y="20"/>
                  </a:lnTo>
                  <a:lnTo>
                    <a:pt x="16" y="34"/>
                  </a:lnTo>
                  <a:lnTo>
                    <a:pt x="13" y="40"/>
                  </a:lnTo>
                  <a:lnTo>
                    <a:pt x="10" y="46"/>
                  </a:lnTo>
                  <a:lnTo>
                    <a:pt x="8" y="50"/>
                  </a:lnTo>
                  <a:lnTo>
                    <a:pt x="5" y="54"/>
                  </a:lnTo>
                  <a:lnTo>
                    <a:pt x="5" y="55"/>
                  </a:lnTo>
                  <a:lnTo>
                    <a:pt x="4" y="55"/>
                  </a:lnTo>
                  <a:lnTo>
                    <a:pt x="4" y="58"/>
                  </a:lnTo>
                  <a:lnTo>
                    <a:pt x="2" y="61"/>
                  </a:lnTo>
                  <a:lnTo>
                    <a:pt x="2" y="63"/>
                  </a:lnTo>
                  <a:lnTo>
                    <a:pt x="1" y="66"/>
                  </a:lnTo>
                  <a:lnTo>
                    <a:pt x="0" y="69"/>
                  </a:lnTo>
                  <a:lnTo>
                    <a:pt x="0" y="7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4" name="Freeform 194"/>
            <p:cNvSpPr>
              <a:spLocks/>
            </p:cNvSpPr>
            <p:nvPr/>
          </p:nvSpPr>
          <p:spPr bwMode="auto">
            <a:xfrm>
              <a:off x="2685" y="3909"/>
              <a:ext cx="41" cy="59"/>
            </a:xfrm>
            <a:custGeom>
              <a:avLst/>
              <a:gdLst>
                <a:gd name="T0" fmla="*/ 29 w 46"/>
                <a:gd name="T1" fmla="*/ 1 h 59"/>
                <a:gd name="T2" fmla="*/ 29 w 46"/>
                <a:gd name="T3" fmla="*/ 0 h 59"/>
                <a:gd name="T4" fmla="*/ 28 w 46"/>
                <a:gd name="T5" fmla="*/ 1 h 59"/>
                <a:gd name="T6" fmla="*/ 26 w 46"/>
                <a:gd name="T7" fmla="*/ 4 h 59"/>
                <a:gd name="T8" fmla="*/ 24 w 46"/>
                <a:gd name="T9" fmla="*/ 8 h 59"/>
                <a:gd name="T10" fmla="*/ 21 w 46"/>
                <a:gd name="T11" fmla="*/ 15 h 59"/>
                <a:gd name="T12" fmla="*/ 18 w 46"/>
                <a:gd name="T13" fmla="*/ 22 h 59"/>
                <a:gd name="T14" fmla="*/ 14 w 46"/>
                <a:gd name="T15" fmla="*/ 29 h 59"/>
                <a:gd name="T16" fmla="*/ 10 w 46"/>
                <a:gd name="T17" fmla="*/ 36 h 59"/>
                <a:gd name="T18" fmla="*/ 7 w 46"/>
                <a:gd name="T19" fmla="*/ 43 h 59"/>
                <a:gd name="T20" fmla="*/ 4 w 46"/>
                <a:gd name="T21" fmla="*/ 50 h 59"/>
                <a:gd name="T22" fmla="*/ 2 w 46"/>
                <a:gd name="T23" fmla="*/ 55 h 59"/>
                <a:gd name="T24" fmla="*/ 0 w 46"/>
                <a:gd name="T25" fmla="*/ 57 h 59"/>
                <a:gd name="T26" fmla="*/ 1 w 46"/>
                <a:gd name="T27" fmla="*/ 58 h 59"/>
                <a:gd name="T28" fmla="*/ 3 w 46"/>
                <a:gd name="T29" fmla="*/ 55 h 59"/>
                <a:gd name="T30" fmla="*/ 4 w 46"/>
                <a:gd name="T31" fmla="*/ 51 h 59"/>
                <a:gd name="T32" fmla="*/ 8 w 46"/>
                <a:gd name="T33" fmla="*/ 44 h 59"/>
                <a:gd name="T34" fmla="*/ 11 w 46"/>
                <a:gd name="T35" fmla="*/ 37 h 59"/>
                <a:gd name="T36" fmla="*/ 15 w 46"/>
                <a:gd name="T37" fmla="*/ 30 h 59"/>
                <a:gd name="T38" fmla="*/ 19 w 46"/>
                <a:gd name="T39" fmla="*/ 23 h 59"/>
                <a:gd name="T40" fmla="*/ 21 w 46"/>
                <a:gd name="T41" fmla="*/ 16 h 59"/>
                <a:gd name="T42" fmla="*/ 24 w 46"/>
                <a:gd name="T43" fmla="*/ 9 h 59"/>
                <a:gd name="T44" fmla="*/ 26 w 46"/>
                <a:gd name="T45" fmla="*/ 5 h 59"/>
                <a:gd name="T46" fmla="*/ 28 w 46"/>
                <a:gd name="T47" fmla="*/ 1 h 59"/>
                <a:gd name="T48" fmla="*/ 29 w 46"/>
                <a:gd name="T49" fmla="*/ 1 h 59"/>
                <a:gd name="T50" fmla="*/ 29 w 46"/>
                <a:gd name="T51" fmla="*/ 0 h 59"/>
                <a:gd name="T52" fmla="*/ 29 w 46"/>
                <a:gd name="T53" fmla="*/ 1 h 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6"/>
                <a:gd name="T82" fmla="*/ 0 h 59"/>
                <a:gd name="T83" fmla="*/ 46 w 46"/>
                <a:gd name="T84" fmla="*/ 59 h 5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6" h="59">
                  <a:moveTo>
                    <a:pt x="45" y="1"/>
                  </a:moveTo>
                  <a:lnTo>
                    <a:pt x="45" y="0"/>
                  </a:lnTo>
                  <a:lnTo>
                    <a:pt x="44" y="1"/>
                  </a:lnTo>
                  <a:lnTo>
                    <a:pt x="42" y="4"/>
                  </a:lnTo>
                  <a:lnTo>
                    <a:pt x="38" y="8"/>
                  </a:lnTo>
                  <a:lnTo>
                    <a:pt x="33" y="15"/>
                  </a:lnTo>
                  <a:lnTo>
                    <a:pt x="28" y="22"/>
                  </a:lnTo>
                  <a:lnTo>
                    <a:pt x="22" y="29"/>
                  </a:lnTo>
                  <a:lnTo>
                    <a:pt x="16" y="36"/>
                  </a:lnTo>
                  <a:lnTo>
                    <a:pt x="11" y="43"/>
                  </a:lnTo>
                  <a:lnTo>
                    <a:pt x="6" y="50"/>
                  </a:lnTo>
                  <a:lnTo>
                    <a:pt x="2" y="55"/>
                  </a:lnTo>
                  <a:lnTo>
                    <a:pt x="0" y="57"/>
                  </a:lnTo>
                  <a:lnTo>
                    <a:pt x="1" y="58"/>
                  </a:lnTo>
                  <a:lnTo>
                    <a:pt x="3" y="55"/>
                  </a:lnTo>
                  <a:lnTo>
                    <a:pt x="7" y="51"/>
                  </a:lnTo>
                  <a:lnTo>
                    <a:pt x="12" y="44"/>
                  </a:lnTo>
                  <a:lnTo>
                    <a:pt x="17" y="37"/>
                  </a:lnTo>
                  <a:lnTo>
                    <a:pt x="23" y="30"/>
                  </a:lnTo>
                  <a:lnTo>
                    <a:pt x="29" y="23"/>
                  </a:lnTo>
                  <a:lnTo>
                    <a:pt x="34" y="16"/>
                  </a:lnTo>
                  <a:lnTo>
                    <a:pt x="38" y="9"/>
                  </a:lnTo>
                  <a:lnTo>
                    <a:pt x="42" y="5"/>
                  </a:lnTo>
                  <a:lnTo>
                    <a:pt x="44" y="1"/>
                  </a:lnTo>
                  <a:lnTo>
                    <a:pt x="45" y="1"/>
                  </a:lnTo>
                  <a:lnTo>
                    <a:pt x="45" y="0"/>
                  </a:lnTo>
                  <a:lnTo>
                    <a:pt x="45"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5" name="Freeform 195"/>
            <p:cNvSpPr>
              <a:spLocks/>
            </p:cNvSpPr>
            <p:nvPr/>
          </p:nvSpPr>
          <p:spPr bwMode="auto">
            <a:xfrm>
              <a:off x="2676" y="3956"/>
              <a:ext cx="15" cy="23"/>
            </a:xfrm>
            <a:custGeom>
              <a:avLst/>
              <a:gdLst>
                <a:gd name="T0" fmla="*/ 10 w 17"/>
                <a:gd name="T1" fmla="*/ 15 h 23"/>
                <a:gd name="T2" fmla="*/ 9 w 17"/>
                <a:gd name="T3" fmla="*/ 17 h 23"/>
                <a:gd name="T4" fmla="*/ 4 w 17"/>
                <a:gd name="T5" fmla="*/ 20 h 23"/>
                <a:gd name="T6" fmla="*/ 4 w 17"/>
                <a:gd name="T7" fmla="*/ 20 h 23"/>
                <a:gd name="T8" fmla="*/ 1 w 17"/>
                <a:gd name="T9" fmla="*/ 20 h 23"/>
                <a:gd name="T10" fmla="*/ 1 w 17"/>
                <a:gd name="T11" fmla="*/ 17 h 23"/>
                <a:gd name="T12" fmla="*/ 1 w 17"/>
                <a:gd name="T13" fmla="*/ 15 h 23"/>
                <a:gd name="T14" fmla="*/ 4 w 17"/>
                <a:gd name="T15" fmla="*/ 8 h 23"/>
                <a:gd name="T16" fmla="*/ 6 w 17"/>
                <a:gd name="T17" fmla="*/ 4 h 23"/>
                <a:gd name="T18" fmla="*/ 8 w 17"/>
                <a:gd name="T19" fmla="*/ 1 h 23"/>
                <a:gd name="T20" fmla="*/ 8 w 17"/>
                <a:gd name="T21" fmla="*/ 0 h 23"/>
                <a:gd name="T22" fmla="*/ 4 w 17"/>
                <a:gd name="T23" fmla="*/ 8 h 23"/>
                <a:gd name="T24" fmla="*/ 1 w 17"/>
                <a:gd name="T25" fmla="*/ 15 h 23"/>
                <a:gd name="T26" fmla="*/ 0 w 17"/>
                <a:gd name="T27" fmla="*/ 18 h 23"/>
                <a:gd name="T28" fmla="*/ 0 w 17"/>
                <a:gd name="T29" fmla="*/ 19 h 23"/>
                <a:gd name="T30" fmla="*/ 1 w 17"/>
                <a:gd name="T31" fmla="*/ 22 h 23"/>
                <a:gd name="T32" fmla="*/ 3 w 17"/>
                <a:gd name="T33" fmla="*/ 22 h 23"/>
                <a:gd name="T34" fmla="*/ 4 w 17"/>
                <a:gd name="T35" fmla="*/ 20 h 23"/>
                <a:gd name="T36" fmla="*/ 9 w 17"/>
                <a:gd name="T37" fmla="*/ 18 h 23"/>
                <a:gd name="T38" fmla="*/ 10 w 17"/>
                <a:gd name="T39" fmla="*/ 16 h 23"/>
                <a:gd name="T40" fmla="*/ 10 w 17"/>
                <a:gd name="T41" fmla="*/ 15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3"/>
                <a:gd name="T65" fmla="*/ 17 w 17"/>
                <a:gd name="T66" fmla="*/ 23 h 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3">
                  <a:moveTo>
                    <a:pt x="16" y="15"/>
                  </a:moveTo>
                  <a:lnTo>
                    <a:pt x="14" y="17"/>
                  </a:lnTo>
                  <a:lnTo>
                    <a:pt x="7" y="20"/>
                  </a:lnTo>
                  <a:lnTo>
                    <a:pt x="5" y="20"/>
                  </a:lnTo>
                  <a:lnTo>
                    <a:pt x="1" y="20"/>
                  </a:lnTo>
                  <a:lnTo>
                    <a:pt x="1" y="17"/>
                  </a:lnTo>
                  <a:lnTo>
                    <a:pt x="1" y="15"/>
                  </a:lnTo>
                  <a:lnTo>
                    <a:pt x="7" y="8"/>
                  </a:lnTo>
                  <a:lnTo>
                    <a:pt x="10" y="4"/>
                  </a:lnTo>
                  <a:lnTo>
                    <a:pt x="12" y="1"/>
                  </a:lnTo>
                  <a:lnTo>
                    <a:pt x="12" y="0"/>
                  </a:lnTo>
                  <a:lnTo>
                    <a:pt x="5" y="8"/>
                  </a:lnTo>
                  <a:lnTo>
                    <a:pt x="1" y="15"/>
                  </a:lnTo>
                  <a:lnTo>
                    <a:pt x="0" y="18"/>
                  </a:lnTo>
                  <a:lnTo>
                    <a:pt x="0" y="19"/>
                  </a:lnTo>
                  <a:lnTo>
                    <a:pt x="1" y="22"/>
                  </a:lnTo>
                  <a:lnTo>
                    <a:pt x="3" y="22"/>
                  </a:lnTo>
                  <a:lnTo>
                    <a:pt x="8" y="20"/>
                  </a:lnTo>
                  <a:lnTo>
                    <a:pt x="14" y="18"/>
                  </a:lnTo>
                  <a:lnTo>
                    <a:pt x="16" y="16"/>
                  </a:lnTo>
                  <a:lnTo>
                    <a:pt x="16" y="15"/>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6" name="Freeform 196"/>
            <p:cNvSpPr>
              <a:spLocks/>
            </p:cNvSpPr>
            <p:nvPr/>
          </p:nvSpPr>
          <p:spPr bwMode="auto">
            <a:xfrm>
              <a:off x="2683" y="3956"/>
              <a:ext cx="15" cy="17"/>
            </a:xfrm>
            <a:custGeom>
              <a:avLst/>
              <a:gdLst>
                <a:gd name="T0" fmla="*/ 10 w 17"/>
                <a:gd name="T1" fmla="*/ 5 h 17"/>
                <a:gd name="T2" fmla="*/ 0 w 17"/>
                <a:gd name="T3" fmla="*/ 16 h 17"/>
                <a:gd name="T4" fmla="*/ 10 w 17"/>
                <a:gd name="T5" fmla="*/ 0 h 17"/>
                <a:gd name="T6" fmla="*/ 0 w 17"/>
                <a:gd name="T7" fmla="*/ 0 h 17"/>
                <a:gd name="T8" fmla="*/ 0 w 17"/>
                <a:gd name="T9" fmla="*/ 5 h 17"/>
                <a:gd name="T10" fmla="*/ 10 w 17"/>
                <a:gd name="T11" fmla="*/ 5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5"/>
                  </a:moveTo>
                  <a:lnTo>
                    <a:pt x="0" y="16"/>
                  </a:lnTo>
                  <a:lnTo>
                    <a:pt x="16" y="0"/>
                  </a:lnTo>
                  <a:lnTo>
                    <a:pt x="0" y="0"/>
                  </a:lnTo>
                  <a:lnTo>
                    <a:pt x="0" y="5"/>
                  </a:lnTo>
                  <a:lnTo>
                    <a:pt x="16" y="5"/>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7" name="Freeform 197"/>
            <p:cNvSpPr>
              <a:spLocks/>
            </p:cNvSpPr>
            <p:nvPr/>
          </p:nvSpPr>
          <p:spPr bwMode="auto">
            <a:xfrm>
              <a:off x="2684" y="3895"/>
              <a:ext cx="36" cy="56"/>
            </a:xfrm>
            <a:custGeom>
              <a:avLst/>
              <a:gdLst>
                <a:gd name="T0" fmla="*/ 0 w 40"/>
                <a:gd name="T1" fmla="*/ 55 h 56"/>
                <a:gd name="T2" fmla="*/ 1 w 40"/>
                <a:gd name="T3" fmla="*/ 55 h 56"/>
                <a:gd name="T4" fmla="*/ 3 w 40"/>
                <a:gd name="T5" fmla="*/ 52 h 56"/>
                <a:gd name="T6" fmla="*/ 5 w 40"/>
                <a:gd name="T7" fmla="*/ 47 h 56"/>
                <a:gd name="T8" fmla="*/ 6 w 40"/>
                <a:gd name="T9" fmla="*/ 41 h 56"/>
                <a:gd name="T10" fmla="*/ 11 w 40"/>
                <a:gd name="T11" fmla="*/ 35 h 56"/>
                <a:gd name="T12" fmla="*/ 13 w 40"/>
                <a:gd name="T13" fmla="*/ 28 h 56"/>
                <a:gd name="T14" fmla="*/ 16 w 40"/>
                <a:gd name="T15" fmla="*/ 21 h 56"/>
                <a:gd name="T16" fmla="*/ 19 w 40"/>
                <a:gd name="T17" fmla="*/ 15 h 56"/>
                <a:gd name="T18" fmla="*/ 22 w 40"/>
                <a:gd name="T19" fmla="*/ 9 h 56"/>
                <a:gd name="T20" fmla="*/ 24 w 40"/>
                <a:gd name="T21" fmla="*/ 4 h 56"/>
                <a:gd name="T22" fmla="*/ 26 w 40"/>
                <a:gd name="T23" fmla="*/ 1 h 56"/>
                <a:gd name="T24" fmla="*/ 26 w 40"/>
                <a:gd name="T25" fmla="*/ 0 h 56"/>
                <a:gd name="T26" fmla="*/ 25 w 40"/>
                <a:gd name="T27" fmla="*/ 1 h 56"/>
                <a:gd name="T28" fmla="*/ 23 w 40"/>
                <a:gd name="T29" fmla="*/ 3 h 56"/>
                <a:gd name="T30" fmla="*/ 22 w 40"/>
                <a:gd name="T31" fmla="*/ 8 h 56"/>
                <a:gd name="T32" fmla="*/ 19 w 40"/>
                <a:gd name="T33" fmla="*/ 14 h 56"/>
                <a:gd name="T34" fmla="*/ 16 w 40"/>
                <a:gd name="T35" fmla="*/ 20 h 56"/>
                <a:gd name="T36" fmla="*/ 13 w 40"/>
                <a:gd name="T37" fmla="*/ 27 h 56"/>
                <a:gd name="T38" fmla="*/ 11 w 40"/>
                <a:gd name="T39" fmla="*/ 34 h 56"/>
                <a:gd name="T40" fmla="*/ 6 w 40"/>
                <a:gd name="T41" fmla="*/ 40 h 56"/>
                <a:gd name="T42" fmla="*/ 5 w 40"/>
                <a:gd name="T43" fmla="*/ 47 h 56"/>
                <a:gd name="T44" fmla="*/ 2 w 40"/>
                <a:gd name="T45" fmla="*/ 51 h 56"/>
                <a:gd name="T46" fmla="*/ 1 w 40"/>
                <a:gd name="T47" fmla="*/ 54 h 56"/>
                <a:gd name="T48" fmla="*/ 0 w 40"/>
                <a:gd name="T49" fmla="*/ 55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56"/>
                <a:gd name="T77" fmla="*/ 40 w 40"/>
                <a:gd name="T78" fmla="*/ 56 h 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56">
                  <a:moveTo>
                    <a:pt x="0" y="55"/>
                  </a:moveTo>
                  <a:lnTo>
                    <a:pt x="1" y="55"/>
                  </a:lnTo>
                  <a:lnTo>
                    <a:pt x="3" y="52"/>
                  </a:lnTo>
                  <a:lnTo>
                    <a:pt x="6" y="47"/>
                  </a:lnTo>
                  <a:lnTo>
                    <a:pt x="10" y="41"/>
                  </a:lnTo>
                  <a:lnTo>
                    <a:pt x="15" y="35"/>
                  </a:lnTo>
                  <a:lnTo>
                    <a:pt x="20" y="28"/>
                  </a:lnTo>
                  <a:lnTo>
                    <a:pt x="24" y="21"/>
                  </a:lnTo>
                  <a:lnTo>
                    <a:pt x="29" y="15"/>
                  </a:lnTo>
                  <a:lnTo>
                    <a:pt x="33" y="9"/>
                  </a:lnTo>
                  <a:lnTo>
                    <a:pt x="37" y="4"/>
                  </a:lnTo>
                  <a:lnTo>
                    <a:pt x="39" y="1"/>
                  </a:lnTo>
                  <a:lnTo>
                    <a:pt x="39" y="0"/>
                  </a:lnTo>
                  <a:lnTo>
                    <a:pt x="38" y="1"/>
                  </a:lnTo>
                  <a:lnTo>
                    <a:pt x="36" y="3"/>
                  </a:lnTo>
                  <a:lnTo>
                    <a:pt x="33" y="8"/>
                  </a:lnTo>
                  <a:lnTo>
                    <a:pt x="28" y="14"/>
                  </a:lnTo>
                  <a:lnTo>
                    <a:pt x="24" y="20"/>
                  </a:lnTo>
                  <a:lnTo>
                    <a:pt x="19" y="27"/>
                  </a:lnTo>
                  <a:lnTo>
                    <a:pt x="15" y="34"/>
                  </a:lnTo>
                  <a:lnTo>
                    <a:pt x="10" y="40"/>
                  </a:lnTo>
                  <a:lnTo>
                    <a:pt x="6" y="47"/>
                  </a:lnTo>
                  <a:lnTo>
                    <a:pt x="2" y="51"/>
                  </a:lnTo>
                  <a:lnTo>
                    <a:pt x="1" y="54"/>
                  </a:lnTo>
                  <a:lnTo>
                    <a:pt x="0" y="55"/>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8" name="Freeform 198"/>
            <p:cNvSpPr>
              <a:spLocks/>
            </p:cNvSpPr>
            <p:nvPr/>
          </p:nvSpPr>
          <p:spPr bwMode="auto">
            <a:xfrm>
              <a:off x="2660" y="3894"/>
              <a:ext cx="58" cy="72"/>
            </a:xfrm>
            <a:custGeom>
              <a:avLst/>
              <a:gdLst>
                <a:gd name="T0" fmla="*/ 40 w 65"/>
                <a:gd name="T1" fmla="*/ 0 h 72"/>
                <a:gd name="T2" fmla="*/ 39 w 65"/>
                <a:gd name="T3" fmla="*/ 1 h 72"/>
                <a:gd name="T4" fmla="*/ 35 w 65"/>
                <a:gd name="T5" fmla="*/ 11 h 72"/>
                <a:gd name="T6" fmla="*/ 31 w 65"/>
                <a:gd name="T7" fmla="*/ 18 h 72"/>
                <a:gd name="T8" fmla="*/ 27 w 65"/>
                <a:gd name="T9" fmla="*/ 26 h 72"/>
                <a:gd name="T10" fmla="*/ 23 w 65"/>
                <a:gd name="T11" fmla="*/ 33 h 72"/>
                <a:gd name="T12" fmla="*/ 19 w 65"/>
                <a:gd name="T13" fmla="*/ 41 h 72"/>
                <a:gd name="T14" fmla="*/ 15 w 65"/>
                <a:gd name="T15" fmla="*/ 49 h 72"/>
                <a:gd name="T16" fmla="*/ 11 w 65"/>
                <a:gd name="T17" fmla="*/ 56 h 72"/>
                <a:gd name="T18" fmla="*/ 9 w 65"/>
                <a:gd name="T19" fmla="*/ 62 h 72"/>
                <a:gd name="T20" fmla="*/ 7 w 65"/>
                <a:gd name="T21" fmla="*/ 65 h 72"/>
                <a:gd name="T22" fmla="*/ 6 w 65"/>
                <a:gd name="T23" fmla="*/ 67 h 72"/>
                <a:gd name="T24" fmla="*/ 4 w 65"/>
                <a:gd name="T25" fmla="*/ 69 h 72"/>
                <a:gd name="T26" fmla="*/ 4 w 65"/>
                <a:gd name="T27" fmla="*/ 69 h 72"/>
                <a:gd name="T28" fmla="*/ 1 w 65"/>
                <a:gd name="T29" fmla="*/ 69 h 72"/>
                <a:gd name="T30" fmla="*/ 0 w 65"/>
                <a:gd name="T31" fmla="*/ 69 h 72"/>
                <a:gd name="T32" fmla="*/ 0 w 65"/>
                <a:gd name="T33" fmla="*/ 68 h 72"/>
                <a:gd name="T34" fmla="*/ 1 w 65"/>
                <a:gd name="T35" fmla="*/ 67 h 72"/>
                <a:gd name="T36" fmla="*/ 1 w 65"/>
                <a:gd name="T37" fmla="*/ 64 h 72"/>
                <a:gd name="T38" fmla="*/ 2 w 65"/>
                <a:gd name="T39" fmla="*/ 62 h 72"/>
                <a:gd name="T40" fmla="*/ 2 w 65"/>
                <a:gd name="T41" fmla="*/ 60 h 72"/>
                <a:gd name="T42" fmla="*/ 4 w 65"/>
                <a:gd name="T43" fmla="*/ 59 h 72"/>
                <a:gd name="T44" fmla="*/ 4 w 65"/>
                <a:gd name="T45" fmla="*/ 58 h 72"/>
                <a:gd name="T46" fmla="*/ 3 w 65"/>
                <a:gd name="T47" fmla="*/ 58 h 72"/>
                <a:gd name="T48" fmla="*/ 2 w 65"/>
                <a:gd name="T49" fmla="*/ 58 h 72"/>
                <a:gd name="T50" fmla="*/ 1 w 65"/>
                <a:gd name="T51" fmla="*/ 62 h 72"/>
                <a:gd name="T52" fmla="*/ 1 w 65"/>
                <a:gd name="T53" fmla="*/ 64 h 72"/>
                <a:gd name="T54" fmla="*/ 0 w 65"/>
                <a:gd name="T55" fmla="*/ 67 h 72"/>
                <a:gd name="T56" fmla="*/ 0 w 65"/>
                <a:gd name="T57" fmla="*/ 68 h 72"/>
                <a:gd name="T58" fmla="*/ 0 w 65"/>
                <a:gd name="T59" fmla="*/ 70 h 72"/>
                <a:gd name="T60" fmla="*/ 2 w 65"/>
                <a:gd name="T61" fmla="*/ 71 h 72"/>
                <a:gd name="T62" fmla="*/ 3 w 65"/>
                <a:gd name="T63" fmla="*/ 71 h 72"/>
                <a:gd name="T64" fmla="*/ 4 w 65"/>
                <a:gd name="T65" fmla="*/ 69 h 72"/>
                <a:gd name="T66" fmla="*/ 7 w 65"/>
                <a:gd name="T67" fmla="*/ 67 h 72"/>
                <a:gd name="T68" fmla="*/ 8 w 65"/>
                <a:gd name="T69" fmla="*/ 66 h 72"/>
                <a:gd name="T70" fmla="*/ 9 w 65"/>
                <a:gd name="T71" fmla="*/ 62 h 72"/>
                <a:gd name="T72" fmla="*/ 11 w 65"/>
                <a:gd name="T73" fmla="*/ 57 h 72"/>
                <a:gd name="T74" fmla="*/ 15 w 65"/>
                <a:gd name="T75" fmla="*/ 50 h 72"/>
                <a:gd name="T76" fmla="*/ 19 w 65"/>
                <a:gd name="T77" fmla="*/ 42 h 72"/>
                <a:gd name="T78" fmla="*/ 23 w 65"/>
                <a:gd name="T79" fmla="*/ 34 h 72"/>
                <a:gd name="T80" fmla="*/ 28 w 65"/>
                <a:gd name="T81" fmla="*/ 26 h 72"/>
                <a:gd name="T82" fmla="*/ 32 w 65"/>
                <a:gd name="T83" fmla="*/ 18 h 72"/>
                <a:gd name="T84" fmla="*/ 35 w 65"/>
                <a:gd name="T85" fmla="*/ 11 h 72"/>
                <a:gd name="T86" fmla="*/ 40 w 65"/>
                <a:gd name="T87" fmla="*/ 2 h 72"/>
                <a:gd name="T88" fmla="*/ 41 w 65"/>
                <a:gd name="T89" fmla="*/ 1 h 72"/>
                <a:gd name="T90" fmla="*/ 40 w 65"/>
                <a:gd name="T91" fmla="*/ 0 h 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5"/>
                <a:gd name="T139" fmla="*/ 0 h 72"/>
                <a:gd name="T140" fmla="*/ 65 w 65"/>
                <a:gd name="T141" fmla="*/ 72 h 7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5" h="72">
                  <a:moveTo>
                    <a:pt x="63" y="0"/>
                  </a:moveTo>
                  <a:lnTo>
                    <a:pt x="62" y="1"/>
                  </a:lnTo>
                  <a:lnTo>
                    <a:pt x="55" y="11"/>
                  </a:lnTo>
                  <a:lnTo>
                    <a:pt x="49" y="18"/>
                  </a:lnTo>
                  <a:lnTo>
                    <a:pt x="43" y="26"/>
                  </a:lnTo>
                  <a:lnTo>
                    <a:pt x="36" y="33"/>
                  </a:lnTo>
                  <a:lnTo>
                    <a:pt x="30" y="41"/>
                  </a:lnTo>
                  <a:lnTo>
                    <a:pt x="24" y="49"/>
                  </a:lnTo>
                  <a:lnTo>
                    <a:pt x="18" y="56"/>
                  </a:lnTo>
                  <a:lnTo>
                    <a:pt x="14" y="62"/>
                  </a:lnTo>
                  <a:lnTo>
                    <a:pt x="11" y="65"/>
                  </a:lnTo>
                  <a:lnTo>
                    <a:pt x="10" y="67"/>
                  </a:lnTo>
                  <a:lnTo>
                    <a:pt x="6" y="69"/>
                  </a:lnTo>
                  <a:lnTo>
                    <a:pt x="4" y="69"/>
                  </a:lnTo>
                  <a:lnTo>
                    <a:pt x="1" y="69"/>
                  </a:lnTo>
                  <a:lnTo>
                    <a:pt x="0" y="69"/>
                  </a:lnTo>
                  <a:lnTo>
                    <a:pt x="0" y="68"/>
                  </a:lnTo>
                  <a:lnTo>
                    <a:pt x="1" y="67"/>
                  </a:lnTo>
                  <a:lnTo>
                    <a:pt x="1" y="64"/>
                  </a:lnTo>
                  <a:lnTo>
                    <a:pt x="2" y="62"/>
                  </a:lnTo>
                  <a:lnTo>
                    <a:pt x="2" y="60"/>
                  </a:lnTo>
                  <a:lnTo>
                    <a:pt x="4" y="59"/>
                  </a:lnTo>
                  <a:lnTo>
                    <a:pt x="4" y="58"/>
                  </a:lnTo>
                  <a:lnTo>
                    <a:pt x="3" y="58"/>
                  </a:lnTo>
                  <a:lnTo>
                    <a:pt x="2" y="58"/>
                  </a:lnTo>
                  <a:lnTo>
                    <a:pt x="1" y="62"/>
                  </a:lnTo>
                  <a:lnTo>
                    <a:pt x="1" y="64"/>
                  </a:lnTo>
                  <a:lnTo>
                    <a:pt x="0" y="67"/>
                  </a:lnTo>
                  <a:lnTo>
                    <a:pt x="0" y="68"/>
                  </a:lnTo>
                  <a:lnTo>
                    <a:pt x="0" y="70"/>
                  </a:lnTo>
                  <a:lnTo>
                    <a:pt x="2" y="71"/>
                  </a:lnTo>
                  <a:lnTo>
                    <a:pt x="3" y="71"/>
                  </a:lnTo>
                  <a:lnTo>
                    <a:pt x="6" y="69"/>
                  </a:lnTo>
                  <a:lnTo>
                    <a:pt x="11" y="67"/>
                  </a:lnTo>
                  <a:lnTo>
                    <a:pt x="12" y="66"/>
                  </a:lnTo>
                  <a:lnTo>
                    <a:pt x="14" y="62"/>
                  </a:lnTo>
                  <a:lnTo>
                    <a:pt x="18" y="57"/>
                  </a:lnTo>
                  <a:lnTo>
                    <a:pt x="24" y="50"/>
                  </a:lnTo>
                  <a:lnTo>
                    <a:pt x="30" y="42"/>
                  </a:lnTo>
                  <a:lnTo>
                    <a:pt x="37" y="34"/>
                  </a:lnTo>
                  <a:lnTo>
                    <a:pt x="44" y="26"/>
                  </a:lnTo>
                  <a:lnTo>
                    <a:pt x="50" y="18"/>
                  </a:lnTo>
                  <a:lnTo>
                    <a:pt x="55" y="11"/>
                  </a:lnTo>
                  <a:lnTo>
                    <a:pt x="63" y="2"/>
                  </a:lnTo>
                  <a:lnTo>
                    <a:pt x="64" y="1"/>
                  </a:lnTo>
                  <a:lnTo>
                    <a:pt x="63"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59" name="Freeform 199"/>
            <p:cNvSpPr>
              <a:spLocks/>
            </p:cNvSpPr>
            <p:nvPr/>
          </p:nvSpPr>
          <p:spPr bwMode="auto">
            <a:xfrm>
              <a:off x="2663" y="3956"/>
              <a:ext cx="15" cy="17"/>
            </a:xfrm>
            <a:custGeom>
              <a:avLst/>
              <a:gdLst>
                <a:gd name="T0" fmla="*/ 10 w 17"/>
                <a:gd name="T1" fmla="*/ 8 h 17"/>
                <a:gd name="T2" fmla="*/ 0 w 17"/>
                <a:gd name="T3" fmla="*/ 16 h 17"/>
                <a:gd name="T4" fmla="*/ 10 w 17"/>
                <a:gd name="T5" fmla="*/ 8 h 17"/>
                <a:gd name="T6" fmla="*/ 10 w 17"/>
                <a:gd name="T7" fmla="*/ 0 h 17"/>
                <a:gd name="T8" fmla="*/ 0 w 17"/>
                <a:gd name="T9" fmla="*/ 8 h 17"/>
                <a:gd name="T10" fmla="*/ 10 w 17"/>
                <a:gd name="T11" fmla="*/ 8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8"/>
                  </a:moveTo>
                  <a:lnTo>
                    <a:pt x="0" y="16"/>
                  </a:lnTo>
                  <a:lnTo>
                    <a:pt x="16" y="8"/>
                  </a:lnTo>
                  <a:lnTo>
                    <a:pt x="16" y="0"/>
                  </a:lnTo>
                  <a:lnTo>
                    <a:pt x="0" y="8"/>
                  </a:lnTo>
                  <a:lnTo>
                    <a:pt x="16"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0" name="Freeform 200"/>
            <p:cNvSpPr>
              <a:spLocks/>
            </p:cNvSpPr>
            <p:nvPr/>
          </p:nvSpPr>
          <p:spPr bwMode="auto">
            <a:xfrm>
              <a:off x="2664" y="3901"/>
              <a:ext cx="34" cy="52"/>
            </a:xfrm>
            <a:custGeom>
              <a:avLst/>
              <a:gdLst>
                <a:gd name="T0" fmla="*/ 0 w 38"/>
                <a:gd name="T1" fmla="*/ 51 h 52"/>
                <a:gd name="T2" fmla="*/ 2 w 38"/>
                <a:gd name="T3" fmla="*/ 50 h 52"/>
                <a:gd name="T4" fmla="*/ 4 w 38"/>
                <a:gd name="T5" fmla="*/ 46 h 52"/>
                <a:gd name="T6" fmla="*/ 5 w 38"/>
                <a:gd name="T7" fmla="*/ 40 h 52"/>
                <a:gd name="T8" fmla="*/ 9 w 38"/>
                <a:gd name="T9" fmla="*/ 33 h 52"/>
                <a:gd name="T10" fmla="*/ 12 w 38"/>
                <a:gd name="T11" fmla="*/ 25 h 52"/>
                <a:gd name="T12" fmla="*/ 16 w 38"/>
                <a:gd name="T13" fmla="*/ 17 h 52"/>
                <a:gd name="T14" fmla="*/ 20 w 38"/>
                <a:gd name="T15" fmla="*/ 8 h 52"/>
                <a:gd name="T16" fmla="*/ 24 w 38"/>
                <a:gd name="T17" fmla="*/ 0 h 52"/>
                <a:gd name="T18" fmla="*/ 20 w 38"/>
                <a:gd name="T19" fmla="*/ 7 h 52"/>
                <a:gd name="T20" fmla="*/ 16 w 38"/>
                <a:gd name="T21" fmla="*/ 16 h 52"/>
                <a:gd name="T22" fmla="*/ 12 w 38"/>
                <a:gd name="T23" fmla="*/ 24 h 52"/>
                <a:gd name="T24" fmla="*/ 9 w 38"/>
                <a:gd name="T25" fmla="*/ 32 h 52"/>
                <a:gd name="T26" fmla="*/ 4 w 38"/>
                <a:gd name="T27" fmla="*/ 40 h 52"/>
                <a:gd name="T28" fmla="*/ 4 w 38"/>
                <a:gd name="T29" fmla="*/ 45 h 52"/>
                <a:gd name="T30" fmla="*/ 1 w 38"/>
                <a:gd name="T31" fmla="*/ 49 h 52"/>
                <a:gd name="T32" fmla="*/ 0 w 38"/>
                <a:gd name="T33" fmla="*/ 51 h 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52"/>
                <a:gd name="T53" fmla="*/ 38 w 38"/>
                <a:gd name="T54" fmla="*/ 52 h 5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52">
                  <a:moveTo>
                    <a:pt x="0" y="51"/>
                  </a:moveTo>
                  <a:lnTo>
                    <a:pt x="2" y="50"/>
                  </a:lnTo>
                  <a:lnTo>
                    <a:pt x="4" y="46"/>
                  </a:lnTo>
                  <a:lnTo>
                    <a:pt x="9" y="40"/>
                  </a:lnTo>
                  <a:lnTo>
                    <a:pt x="13" y="33"/>
                  </a:lnTo>
                  <a:lnTo>
                    <a:pt x="19" y="25"/>
                  </a:lnTo>
                  <a:lnTo>
                    <a:pt x="25" y="17"/>
                  </a:lnTo>
                  <a:lnTo>
                    <a:pt x="31" y="8"/>
                  </a:lnTo>
                  <a:lnTo>
                    <a:pt x="37" y="0"/>
                  </a:lnTo>
                  <a:lnTo>
                    <a:pt x="31" y="7"/>
                  </a:lnTo>
                  <a:lnTo>
                    <a:pt x="25" y="16"/>
                  </a:lnTo>
                  <a:lnTo>
                    <a:pt x="19" y="24"/>
                  </a:lnTo>
                  <a:lnTo>
                    <a:pt x="13" y="32"/>
                  </a:lnTo>
                  <a:lnTo>
                    <a:pt x="8" y="40"/>
                  </a:lnTo>
                  <a:lnTo>
                    <a:pt x="4" y="45"/>
                  </a:lnTo>
                  <a:lnTo>
                    <a:pt x="1" y="49"/>
                  </a:lnTo>
                  <a:lnTo>
                    <a:pt x="0" y="5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1" name="Freeform 201"/>
            <p:cNvSpPr>
              <a:spLocks/>
            </p:cNvSpPr>
            <p:nvPr/>
          </p:nvSpPr>
          <p:spPr bwMode="auto">
            <a:xfrm>
              <a:off x="2699" y="3880"/>
              <a:ext cx="15" cy="20"/>
            </a:xfrm>
            <a:custGeom>
              <a:avLst/>
              <a:gdLst>
                <a:gd name="T0" fmla="*/ 0 w 17"/>
                <a:gd name="T1" fmla="*/ 19 h 20"/>
                <a:gd name="T2" fmla="*/ 4 w 17"/>
                <a:gd name="T3" fmla="*/ 12 h 20"/>
                <a:gd name="T4" fmla="*/ 7 w 17"/>
                <a:gd name="T5" fmla="*/ 6 h 20"/>
                <a:gd name="T6" fmla="*/ 9 w 17"/>
                <a:gd name="T7" fmla="*/ 2 h 20"/>
                <a:gd name="T8" fmla="*/ 10 w 17"/>
                <a:gd name="T9" fmla="*/ 1 h 20"/>
                <a:gd name="T10" fmla="*/ 10 w 17"/>
                <a:gd name="T11" fmla="*/ 0 h 20"/>
                <a:gd name="T12" fmla="*/ 9 w 17"/>
                <a:gd name="T13" fmla="*/ 0 h 20"/>
                <a:gd name="T14" fmla="*/ 9 w 17"/>
                <a:gd name="T15" fmla="*/ 2 h 20"/>
                <a:gd name="T16" fmla="*/ 7 w 17"/>
                <a:gd name="T17" fmla="*/ 6 h 20"/>
                <a:gd name="T18" fmla="*/ 4 w 17"/>
                <a:gd name="T19" fmla="*/ 11 h 20"/>
                <a:gd name="T20" fmla="*/ 0 w 17"/>
                <a:gd name="T21" fmla="*/ 18 h 20"/>
                <a:gd name="T22" fmla="*/ 0 w 17"/>
                <a:gd name="T23" fmla="*/ 19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20"/>
                <a:gd name="T38" fmla="*/ 17 w 17"/>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20">
                  <a:moveTo>
                    <a:pt x="0" y="19"/>
                  </a:moveTo>
                  <a:lnTo>
                    <a:pt x="6" y="12"/>
                  </a:lnTo>
                  <a:lnTo>
                    <a:pt x="11" y="6"/>
                  </a:lnTo>
                  <a:lnTo>
                    <a:pt x="14" y="2"/>
                  </a:lnTo>
                  <a:lnTo>
                    <a:pt x="16" y="1"/>
                  </a:lnTo>
                  <a:lnTo>
                    <a:pt x="16" y="0"/>
                  </a:lnTo>
                  <a:lnTo>
                    <a:pt x="14" y="0"/>
                  </a:lnTo>
                  <a:lnTo>
                    <a:pt x="14" y="2"/>
                  </a:lnTo>
                  <a:lnTo>
                    <a:pt x="11" y="6"/>
                  </a:lnTo>
                  <a:lnTo>
                    <a:pt x="4" y="11"/>
                  </a:lnTo>
                  <a:lnTo>
                    <a:pt x="0" y="18"/>
                  </a:lnTo>
                  <a:lnTo>
                    <a:pt x="0" y="19"/>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2" name="Freeform 202"/>
            <p:cNvSpPr>
              <a:spLocks/>
            </p:cNvSpPr>
            <p:nvPr/>
          </p:nvSpPr>
          <p:spPr bwMode="auto">
            <a:xfrm>
              <a:off x="2652" y="3880"/>
              <a:ext cx="54" cy="64"/>
            </a:xfrm>
            <a:custGeom>
              <a:avLst/>
              <a:gdLst>
                <a:gd name="T0" fmla="*/ 37 w 61"/>
                <a:gd name="T1" fmla="*/ 1 h 64"/>
                <a:gd name="T2" fmla="*/ 36 w 61"/>
                <a:gd name="T3" fmla="*/ 0 h 64"/>
                <a:gd name="T4" fmla="*/ 35 w 61"/>
                <a:gd name="T5" fmla="*/ 1 h 64"/>
                <a:gd name="T6" fmla="*/ 34 w 61"/>
                <a:gd name="T7" fmla="*/ 4 h 64"/>
                <a:gd name="T8" fmla="*/ 31 w 61"/>
                <a:gd name="T9" fmla="*/ 10 h 64"/>
                <a:gd name="T10" fmla="*/ 27 w 61"/>
                <a:gd name="T11" fmla="*/ 16 h 64"/>
                <a:gd name="T12" fmla="*/ 24 w 61"/>
                <a:gd name="T13" fmla="*/ 23 h 64"/>
                <a:gd name="T14" fmla="*/ 20 w 61"/>
                <a:gd name="T15" fmla="*/ 30 h 64"/>
                <a:gd name="T16" fmla="*/ 16 w 61"/>
                <a:gd name="T17" fmla="*/ 38 h 64"/>
                <a:gd name="T18" fmla="*/ 12 w 61"/>
                <a:gd name="T19" fmla="*/ 45 h 64"/>
                <a:gd name="T20" fmla="*/ 9 w 61"/>
                <a:gd name="T21" fmla="*/ 51 h 64"/>
                <a:gd name="T22" fmla="*/ 7 w 61"/>
                <a:gd name="T23" fmla="*/ 55 h 64"/>
                <a:gd name="T24" fmla="*/ 4 w 61"/>
                <a:gd name="T25" fmla="*/ 59 h 64"/>
                <a:gd name="T26" fmla="*/ 4 w 61"/>
                <a:gd name="T27" fmla="*/ 60 h 64"/>
                <a:gd name="T28" fmla="*/ 4 w 61"/>
                <a:gd name="T29" fmla="*/ 61 h 64"/>
                <a:gd name="T30" fmla="*/ 3 w 61"/>
                <a:gd name="T31" fmla="*/ 62 h 64"/>
                <a:gd name="T32" fmla="*/ 2 w 61"/>
                <a:gd name="T33" fmla="*/ 62 h 64"/>
                <a:gd name="T34" fmla="*/ 1 w 61"/>
                <a:gd name="T35" fmla="*/ 60 h 64"/>
                <a:gd name="T36" fmla="*/ 1 w 61"/>
                <a:gd name="T37" fmla="*/ 57 h 64"/>
                <a:gd name="T38" fmla="*/ 0 w 61"/>
                <a:gd name="T39" fmla="*/ 57 h 64"/>
                <a:gd name="T40" fmla="*/ 0 w 61"/>
                <a:gd name="T41" fmla="*/ 59 h 64"/>
                <a:gd name="T42" fmla="*/ 1 w 61"/>
                <a:gd name="T43" fmla="*/ 62 h 64"/>
                <a:gd name="T44" fmla="*/ 3 w 61"/>
                <a:gd name="T45" fmla="*/ 63 h 64"/>
                <a:gd name="T46" fmla="*/ 4 w 61"/>
                <a:gd name="T47" fmla="*/ 62 h 64"/>
                <a:gd name="T48" fmla="*/ 4 w 61"/>
                <a:gd name="T49" fmla="*/ 61 h 64"/>
                <a:gd name="T50" fmla="*/ 4 w 61"/>
                <a:gd name="T51" fmla="*/ 59 h 64"/>
                <a:gd name="T52" fmla="*/ 7 w 61"/>
                <a:gd name="T53" fmla="*/ 56 h 64"/>
                <a:gd name="T54" fmla="*/ 10 w 61"/>
                <a:gd name="T55" fmla="*/ 51 h 64"/>
                <a:gd name="T56" fmla="*/ 13 w 61"/>
                <a:gd name="T57" fmla="*/ 46 h 64"/>
                <a:gd name="T58" fmla="*/ 16 w 61"/>
                <a:gd name="T59" fmla="*/ 39 h 64"/>
                <a:gd name="T60" fmla="*/ 21 w 61"/>
                <a:gd name="T61" fmla="*/ 31 h 64"/>
                <a:gd name="T62" fmla="*/ 24 w 61"/>
                <a:gd name="T63" fmla="*/ 23 h 64"/>
                <a:gd name="T64" fmla="*/ 28 w 61"/>
                <a:gd name="T65" fmla="*/ 16 h 64"/>
                <a:gd name="T66" fmla="*/ 31 w 61"/>
                <a:gd name="T67" fmla="*/ 10 h 64"/>
                <a:gd name="T68" fmla="*/ 35 w 61"/>
                <a:gd name="T69" fmla="*/ 5 h 64"/>
                <a:gd name="T70" fmla="*/ 36 w 61"/>
                <a:gd name="T71" fmla="*/ 2 h 64"/>
                <a:gd name="T72" fmla="*/ 37 w 61"/>
                <a:gd name="T73" fmla="*/ 1 h 64"/>
                <a:gd name="T74" fmla="*/ 37 w 61"/>
                <a:gd name="T75" fmla="*/ 0 h 64"/>
                <a:gd name="T76" fmla="*/ 37 w 61"/>
                <a:gd name="T77" fmla="*/ 1 h 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1"/>
                <a:gd name="T118" fmla="*/ 0 h 64"/>
                <a:gd name="T119" fmla="*/ 61 w 61"/>
                <a:gd name="T120" fmla="*/ 64 h 6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1" h="64">
                  <a:moveTo>
                    <a:pt x="60" y="1"/>
                  </a:moveTo>
                  <a:lnTo>
                    <a:pt x="59" y="0"/>
                  </a:lnTo>
                  <a:lnTo>
                    <a:pt x="58" y="1"/>
                  </a:lnTo>
                  <a:lnTo>
                    <a:pt x="55" y="4"/>
                  </a:lnTo>
                  <a:lnTo>
                    <a:pt x="51" y="10"/>
                  </a:lnTo>
                  <a:lnTo>
                    <a:pt x="45" y="16"/>
                  </a:lnTo>
                  <a:lnTo>
                    <a:pt x="39" y="23"/>
                  </a:lnTo>
                  <a:lnTo>
                    <a:pt x="33" y="30"/>
                  </a:lnTo>
                  <a:lnTo>
                    <a:pt x="26" y="38"/>
                  </a:lnTo>
                  <a:lnTo>
                    <a:pt x="20" y="45"/>
                  </a:lnTo>
                  <a:lnTo>
                    <a:pt x="14" y="51"/>
                  </a:lnTo>
                  <a:lnTo>
                    <a:pt x="11" y="55"/>
                  </a:lnTo>
                  <a:lnTo>
                    <a:pt x="8" y="59"/>
                  </a:lnTo>
                  <a:lnTo>
                    <a:pt x="7" y="60"/>
                  </a:lnTo>
                  <a:lnTo>
                    <a:pt x="4" y="61"/>
                  </a:lnTo>
                  <a:lnTo>
                    <a:pt x="3" y="62"/>
                  </a:lnTo>
                  <a:lnTo>
                    <a:pt x="2" y="62"/>
                  </a:lnTo>
                  <a:lnTo>
                    <a:pt x="1" y="60"/>
                  </a:lnTo>
                  <a:lnTo>
                    <a:pt x="1" y="57"/>
                  </a:lnTo>
                  <a:lnTo>
                    <a:pt x="0" y="57"/>
                  </a:lnTo>
                  <a:lnTo>
                    <a:pt x="0" y="59"/>
                  </a:lnTo>
                  <a:lnTo>
                    <a:pt x="1" y="62"/>
                  </a:lnTo>
                  <a:lnTo>
                    <a:pt x="3" y="63"/>
                  </a:lnTo>
                  <a:lnTo>
                    <a:pt x="5" y="62"/>
                  </a:lnTo>
                  <a:lnTo>
                    <a:pt x="7" y="61"/>
                  </a:lnTo>
                  <a:lnTo>
                    <a:pt x="8" y="59"/>
                  </a:lnTo>
                  <a:lnTo>
                    <a:pt x="11" y="56"/>
                  </a:lnTo>
                  <a:lnTo>
                    <a:pt x="15" y="51"/>
                  </a:lnTo>
                  <a:lnTo>
                    <a:pt x="21" y="46"/>
                  </a:lnTo>
                  <a:lnTo>
                    <a:pt x="26" y="39"/>
                  </a:lnTo>
                  <a:lnTo>
                    <a:pt x="34" y="31"/>
                  </a:lnTo>
                  <a:lnTo>
                    <a:pt x="40" y="23"/>
                  </a:lnTo>
                  <a:lnTo>
                    <a:pt x="46" y="16"/>
                  </a:lnTo>
                  <a:lnTo>
                    <a:pt x="51" y="10"/>
                  </a:lnTo>
                  <a:lnTo>
                    <a:pt x="56" y="5"/>
                  </a:lnTo>
                  <a:lnTo>
                    <a:pt x="59" y="2"/>
                  </a:lnTo>
                  <a:lnTo>
                    <a:pt x="60" y="1"/>
                  </a:lnTo>
                  <a:lnTo>
                    <a:pt x="60" y="0"/>
                  </a:lnTo>
                  <a:lnTo>
                    <a:pt x="60" y="1"/>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3" name="Freeform 203"/>
            <p:cNvSpPr>
              <a:spLocks/>
            </p:cNvSpPr>
            <p:nvPr/>
          </p:nvSpPr>
          <p:spPr bwMode="auto">
            <a:xfrm>
              <a:off x="2652" y="3931"/>
              <a:ext cx="15" cy="17"/>
            </a:xfrm>
            <a:custGeom>
              <a:avLst/>
              <a:gdLst>
                <a:gd name="T0" fmla="*/ 0 w 17"/>
                <a:gd name="T1" fmla="*/ 12 h 17"/>
                <a:gd name="T2" fmla="*/ 4 w 17"/>
                <a:gd name="T3" fmla="*/ 12 h 17"/>
                <a:gd name="T4" fmla="*/ 4 w 17"/>
                <a:gd name="T5" fmla="*/ 6 h 17"/>
                <a:gd name="T6" fmla="*/ 4 w 17"/>
                <a:gd name="T7" fmla="*/ 4 h 17"/>
                <a:gd name="T8" fmla="*/ 10 w 17"/>
                <a:gd name="T9" fmla="*/ 2 h 17"/>
                <a:gd name="T10" fmla="*/ 10 w 17"/>
                <a:gd name="T11" fmla="*/ 0 h 17"/>
                <a:gd name="T12" fmla="*/ 4 w 17"/>
                <a:gd name="T13" fmla="*/ 2 h 17"/>
                <a:gd name="T14" fmla="*/ 4 w 17"/>
                <a:gd name="T15" fmla="*/ 3 h 17"/>
                <a:gd name="T16" fmla="*/ 4 w 17"/>
                <a:gd name="T17" fmla="*/ 6 h 17"/>
                <a:gd name="T18" fmla="*/ 0 w 17"/>
                <a:gd name="T19" fmla="*/ 16 h 17"/>
                <a:gd name="T20" fmla="*/ 0 w 17"/>
                <a:gd name="T21" fmla="*/ 12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7"/>
                <a:gd name="T35" fmla="*/ 17 w 17"/>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7">
                  <a:moveTo>
                    <a:pt x="0" y="12"/>
                  </a:moveTo>
                  <a:lnTo>
                    <a:pt x="8" y="12"/>
                  </a:lnTo>
                  <a:lnTo>
                    <a:pt x="8" y="6"/>
                  </a:lnTo>
                  <a:lnTo>
                    <a:pt x="8" y="4"/>
                  </a:lnTo>
                  <a:lnTo>
                    <a:pt x="16" y="2"/>
                  </a:lnTo>
                  <a:lnTo>
                    <a:pt x="16" y="0"/>
                  </a:lnTo>
                  <a:lnTo>
                    <a:pt x="8" y="2"/>
                  </a:lnTo>
                  <a:lnTo>
                    <a:pt x="8" y="3"/>
                  </a:lnTo>
                  <a:lnTo>
                    <a:pt x="8" y="6"/>
                  </a:lnTo>
                  <a:lnTo>
                    <a:pt x="0" y="16"/>
                  </a:lnTo>
                  <a:lnTo>
                    <a:pt x="0" y="1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4" name="Freeform 204"/>
            <p:cNvSpPr>
              <a:spLocks/>
            </p:cNvSpPr>
            <p:nvPr/>
          </p:nvSpPr>
          <p:spPr bwMode="auto">
            <a:xfrm>
              <a:off x="2655" y="3930"/>
              <a:ext cx="15" cy="17"/>
            </a:xfrm>
            <a:custGeom>
              <a:avLst/>
              <a:gdLst>
                <a:gd name="T0" fmla="*/ 0 w 17"/>
                <a:gd name="T1" fmla="*/ 16 h 17"/>
                <a:gd name="T2" fmla="*/ 10 w 17"/>
                <a:gd name="T3" fmla="*/ 0 h 17"/>
                <a:gd name="T4" fmla="*/ 10 w 17"/>
                <a:gd name="T5" fmla="*/ 16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0"/>
                  </a:lnTo>
                  <a:lnTo>
                    <a:pt x="16" y="16"/>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5" name="Freeform 205"/>
            <p:cNvSpPr>
              <a:spLocks/>
            </p:cNvSpPr>
            <p:nvPr/>
          </p:nvSpPr>
          <p:spPr bwMode="auto">
            <a:xfrm>
              <a:off x="2655" y="3873"/>
              <a:ext cx="43" cy="53"/>
            </a:xfrm>
            <a:custGeom>
              <a:avLst/>
              <a:gdLst>
                <a:gd name="T0" fmla="*/ 1 w 49"/>
                <a:gd name="T1" fmla="*/ 52 h 53"/>
                <a:gd name="T2" fmla="*/ 2 w 49"/>
                <a:gd name="T3" fmla="*/ 51 h 53"/>
                <a:gd name="T4" fmla="*/ 4 w 49"/>
                <a:gd name="T5" fmla="*/ 49 h 53"/>
                <a:gd name="T6" fmla="*/ 5 w 49"/>
                <a:gd name="T7" fmla="*/ 44 h 53"/>
                <a:gd name="T8" fmla="*/ 8 w 49"/>
                <a:gd name="T9" fmla="*/ 39 h 53"/>
                <a:gd name="T10" fmla="*/ 11 w 49"/>
                <a:gd name="T11" fmla="*/ 33 h 53"/>
                <a:gd name="T12" fmla="*/ 14 w 49"/>
                <a:gd name="T13" fmla="*/ 27 h 53"/>
                <a:gd name="T14" fmla="*/ 18 w 49"/>
                <a:gd name="T15" fmla="*/ 20 h 53"/>
                <a:gd name="T16" fmla="*/ 22 w 49"/>
                <a:gd name="T17" fmla="*/ 14 h 53"/>
                <a:gd name="T18" fmla="*/ 25 w 49"/>
                <a:gd name="T19" fmla="*/ 9 h 53"/>
                <a:gd name="T20" fmla="*/ 26 w 49"/>
                <a:gd name="T21" fmla="*/ 4 h 53"/>
                <a:gd name="T22" fmla="*/ 28 w 49"/>
                <a:gd name="T23" fmla="*/ 2 h 53"/>
                <a:gd name="T24" fmla="*/ 28 w 49"/>
                <a:gd name="T25" fmla="*/ 1 h 53"/>
                <a:gd name="T26" fmla="*/ 28 w 49"/>
                <a:gd name="T27" fmla="*/ 0 h 53"/>
                <a:gd name="T28" fmla="*/ 28 w 49"/>
                <a:gd name="T29" fmla="*/ 1 h 53"/>
                <a:gd name="T30" fmla="*/ 26 w 49"/>
                <a:gd name="T31" fmla="*/ 3 h 53"/>
                <a:gd name="T32" fmla="*/ 24 w 49"/>
                <a:gd name="T33" fmla="*/ 8 h 53"/>
                <a:gd name="T34" fmla="*/ 21 w 49"/>
                <a:gd name="T35" fmla="*/ 13 h 53"/>
                <a:gd name="T36" fmla="*/ 18 w 49"/>
                <a:gd name="T37" fmla="*/ 19 h 53"/>
                <a:gd name="T38" fmla="*/ 14 w 49"/>
                <a:gd name="T39" fmla="*/ 26 h 53"/>
                <a:gd name="T40" fmla="*/ 11 w 49"/>
                <a:gd name="T41" fmla="*/ 32 h 53"/>
                <a:gd name="T42" fmla="*/ 8 w 49"/>
                <a:gd name="T43" fmla="*/ 38 h 53"/>
                <a:gd name="T44" fmla="*/ 4 w 49"/>
                <a:gd name="T45" fmla="*/ 44 h 53"/>
                <a:gd name="T46" fmla="*/ 4 w 49"/>
                <a:gd name="T47" fmla="*/ 48 h 53"/>
                <a:gd name="T48" fmla="*/ 1 w 49"/>
                <a:gd name="T49" fmla="*/ 51 h 53"/>
                <a:gd name="T50" fmla="*/ 0 w 49"/>
                <a:gd name="T51" fmla="*/ 52 h 53"/>
                <a:gd name="T52" fmla="*/ 1 w 49"/>
                <a:gd name="T53" fmla="*/ 52 h 5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9"/>
                <a:gd name="T82" fmla="*/ 0 h 53"/>
                <a:gd name="T83" fmla="*/ 49 w 49"/>
                <a:gd name="T84" fmla="*/ 53 h 5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9" h="53">
                  <a:moveTo>
                    <a:pt x="1" y="52"/>
                  </a:moveTo>
                  <a:lnTo>
                    <a:pt x="2" y="51"/>
                  </a:lnTo>
                  <a:lnTo>
                    <a:pt x="5" y="49"/>
                  </a:lnTo>
                  <a:lnTo>
                    <a:pt x="9" y="44"/>
                  </a:lnTo>
                  <a:lnTo>
                    <a:pt x="13" y="39"/>
                  </a:lnTo>
                  <a:lnTo>
                    <a:pt x="19" y="33"/>
                  </a:lnTo>
                  <a:lnTo>
                    <a:pt x="24" y="27"/>
                  </a:lnTo>
                  <a:lnTo>
                    <a:pt x="31" y="20"/>
                  </a:lnTo>
                  <a:lnTo>
                    <a:pt x="36" y="14"/>
                  </a:lnTo>
                  <a:lnTo>
                    <a:pt x="41" y="9"/>
                  </a:lnTo>
                  <a:lnTo>
                    <a:pt x="45" y="4"/>
                  </a:lnTo>
                  <a:lnTo>
                    <a:pt x="47" y="2"/>
                  </a:lnTo>
                  <a:lnTo>
                    <a:pt x="48" y="1"/>
                  </a:lnTo>
                  <a:lnTo>
                    <a:pt x="48" y="0"/>
                  </a:lnTo>
                  <a:lnTo>
                    <a:pt x="47" y="1"/>
                  </a:lnTo>
                  <a:lnTo>
                    <a:pt x="44" y="3"/>
                  </a:lnTo>
                  <a:lnTo>
                    <a:pt x="40" y="8"/>
                  </a:lnTo>
                  <a:lnTo>
                    <a:pt x="35" y="13"/>
                  </a:lnTo>
                  <a:lnTo>
                    <a:pt x="30" y="19"/>
                  </a:lnTo>
                  <a:lnTo>
                    <a:pt x="24" y="26"/>
                  </a:lnTo>
                  <a:lnTo>
                    <a:pt x="18" y="32"/>
                  </a:lnTo>
                  <a:lnTo>
                    <a:pt x="13" y="38"/>
                  </a:lnTo>
                  <a:lnTo>
                    <a:pt x="8" y="44"/>
                  </a:lnTo>
                  <a:lnTo>
                    <a:pt x="4" y="48"/>
                  </a:lnTo>
                  <a:lnTo>
                    <a:pt x="1" y="51"/>
                  </a:lnTo>
                  <a:lnTo>
                    <a:pt x="0" y="52"/>
                  </a:lnTo>
                  <a:lnTo>
                    <a:pt x="1" y="5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6" name="Freeform 206"/>
            <p:cNvSpPr>
              <a:spLocks/>
            </p:cNvSpPr>
            <p:nvPr/>
          </p:nvSpPr>
          <p:spPr bwMode="auto">
            <a:xfrm>
              <a:off x="2701" y="3873"/>
              <a:ext cx="15" cy="17"/>
            </a:xfrm>
            <a:custGeom>
              <a:avLst/>
              <a:gdLst>
                <a:gd name="T0" fmla="*/ 10 w 17"/>
                <a:gd name="T1" fmla="*/ 0 h 17"/>
                <a:gd name="T2" fmla="*/ 4 w 17"/>
                <a:gd name="T3" fmla="*/ 0 h 17"/>
                <a:gd name="T4" fmla="*/ 0 w 17"/>
                <a:gd name="T5" fmla="*/ 0 h 17"/>
                <a:gd name="T6" fmla="*/ 4 w 17"/>
                <a:gd name="T7" fmla="*/ 16 h 17"/>
                <a:gd name="T8" fmla="*/ 10 w 17"/>
                <a:gd name="T9" fmla="*/ 0 h 17"/>
                <a:gd name="T10" fmla="*/ 4 w 17"/>
                <a:gd name="T11" fmla="*/ 0 h 17"/>
                <a:gd name="T12" fmla="*/ 10 w 17"/>
                <a:gd name="T13" fmla="*/ 0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16" y="0"/>
                  </a:moveTo>
                  <a:lnTo>
                    <a:pt x="8" y="0"/>
                  </a:lnTo>
                  <a:lnTo>
                    <a:pt x="0" y="0"/>
                  </a:lnTo>
                  <a:lnTo>
                    <a:pt x="8" y="16"/>
                  </a:lnTo>
                  <a:lnTo>
                    <a:pt x="16" y="0"/>
                  </a:lnTo>
                  <a:lnTo>
                    <a:pt x="8" y="0"/>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7" name="Freeform 207"/>
            <p:cNvSpPr>
              <a:spLocks/>
            </p:cNvSpPr>
            <p:nvPr/>
          </p:nvSpPr>
          <p:spPr bwMode="auto">
            <a:xfrm>
              <a:off x="2658" y="3873"/>
              <a:ext cx="40" cy="40"/>
            </a:xfrm>
            <a:custGeom>
              <a:avLst/>
              <a:gdLst>
                <a:gd name="T0" fmla="*/ 26 w 46"/>
                <a:gd name="T1" fmla="*/ 0 h 40"/>
                <a:gd name="T2" fmla="*/ 24 w 46"/>
                <a:gd name="T3" fmla="*/ 2 h 40"/>
                <a:gd name="T4" fmla="*/ 22 w 46"/>
                <a:gd name="T5" fmla="*/ 5 h 40"/>
                <a:gd name="T6" fmla="*/ 20 w 46"/>
                <a:gd name="T7" fmla="*/ 9 h 40"/>
                <a:gd name="T8" fmla="*/ 16 w 46"/>
                <a:gd name="T9" fmla="*/ 13 h 40"/>
                <a:gd name="T10" fmla="*/ 13 w 46"/>
                <a:gd name="T11" fmla="*/ 19 h 40"/>
                <a:gd name="T12" fmla="*/ 7 w 46"/>
                <a:gd name="T13" fmla="*/ 29 h 40"/>
                <a:gd name="T14" fmla="*/ 3 w 46"/>
                <a:gd name="T15" fmla="*/ 32 h 40"/>
                <a:gd name="T16" fmla="*/ 3 w 46"/>
                <a:gd name="T17" fmla="*/ 36 h 40"/>
                <a:gd name="T18" fmla="*/ 2 w 46"/>
                <a:gd name="T19" fmla="*/ 38 h 40"/>
                <a:gd name="T20" fmla="*/ 0 w 46"/>
                <a:gd name="T21" fmla="*/ 38 h 40"/>
                <a:gd name="T22" fmla="*/ 1 w 46"/>
                <a:gd name="T23" fmla="*/ 39 h 40"/>
                <a:gd name="T24" fmla="*/ 2 w 46"/>
                <a:gd name="T25" fmla="*/ 39 h 40"/>
                <a:gd name="T26" fmla="*/ 3 w 46"/>
                <a:gd name="T27" fmla="*/ 37 h 40"/>
                <a:gd name="T28" fmla="*/ 4 w 46"/>
                <a:gd name="T29" fmla="*/ 33 h 40"/>
                <a:gd name="T30" fmla="*/ 8 w 46"/>
                <a:gd name="T31" fmla="*/ 29 h 40"/>
                <a:gd name="T32" fmla="*/ 13 w 46"/>
                <a:gd name="T33" fmla="*/ 20 h 40"/>
                <a:gd name="T34" fmla="*/ 17 w 46"/>
                <a:gd name="T35" fmla="*/ 14 h 40"/>
                <a:gd name="T36" fmla="*/ 20 w 46"/>
                <a:gd name="T37" fmla="*/ 10 h 40"/>
                <a:gd name="T38" fmla="*/ 23 w 46"/>
                <a:gd name="T39" fmla="*/ 6 h 40"/>
                <a:gd name="T40" fmla="*/ 24 w 46"/>
                <a:gd name="T41" fmla="*/ 2 h 40"/>
                <a:gd name="T42" fmla="*/ 26 w 46"/>
                <a:gd name="T43" fmla="*/ 1 h 40"/>
                <a:gd name="T44" fmla="*/ 26 w 46"/>
                <a:gd name="T45" fmla="*/ 0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6"/>
                <a:gd name="T70" fmla="*/ 0 h 40"/>
                <a:gd name="T71" fmla="*/ 46 w 46"/>
                <a:gd name="T72" fmla="*/ 40 h 4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6" h="40">
                  <a:moveTo>
                    <a:pt x="45" y="0"/>
                  </a:moveTo>
                  <a:lnTo>
                    <a:pt x="42" y="2"/>
                  </a:lnTo>
                  <a:lnTo>
                    <a:pt x="38" y="5"/>
                  </a:lnTo>
                  <a:lnTo>
                    <a:pt x="34" y="9"/>
                  </a:lnTo>
                  <a:lnTo>
                    <a:pt x="28" y="13"/>
                  </a:lnTo>
                  <a:lnTo>
                    <a:pt x="22" y="19"/>
                  </a:lnTo>
                  <a:lnTo>
                    <a:pt x="12" y="29"/>
                  </a:lnTo>
                  <a:lnTo>
                    <a:pt x="7" y="32"/>
                  </a:lnTo>
                  <a:lnTo>
                    <a:pt x="4" y="36"/>
                  </a:lnTo>
                  <a:lnTo>
                    <a:pt x="2" y="38"/>
                  </a:lnTo>
                  <a:lnTo>
                    <a:pt x="0" y="38"/>
                  </a:lnTo>
                  <a:lnTo>
                    <a:pt x="1" y="39"/>
                  </a:lnTo>
                  <a:lnTo>
                    <a:pt x="2" y="39"/>
                  </a:lnTo>
                  <a:lnTo>
                    <a:pt x="4" y="37"/>
                  </a:lnTo>
                  <a:lnTo>
                    <a:pt x="8" y="33"/>
                  </a:lnTo>
                  <a:lnTo>
                    <a:pt x="13" y="29"/>
                  </a:lnTo>
                  <a:lnTo>
                    <a:pt x="23" y="20"/>
                  </a:lnTo>
                  <a:lnTo>
                    <a:pt x="29" y="14"/>
                  </a:lnTo>
                  <a:lnTo>
                    <a:pt x="35" y="10"/>
                  </a:lnTo>
                  <a:lnTo>
                    <a:pt x="39" y="6"/>
                  </a:lnTo>
                  <a:lnTo>
                    <a:pt x="43" y="2"/>
                  </a:lnTo>
                  <a:lnTo>
                    <a:pt x="45" y="1"/>
                  </a:lnTo>
                  <a:lnTo>
                    <a:pt x="45"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8" name="Freeform 208"/>
            <p:cNvSpPr>
              <a:spLocks/>
            </p:cNvSpPr>
            <p:nvPr/>
          </p:nvSpPr>
          <p:spPr bwMode="auto">
            <a:xfrm>
              <a:off x="2658" y="3916"/>
              <a:ext cx="15" cy="17"/>
            </a:xfrm>
            <a:custGeom>
              <a:avLst/>
              <a:gdLst>
                <a:gd name="T0" fmla="*/ 0 w 17"/>
                <a:gd name="T1" fmla="*/ 0 h 17"/>
                <a:gd name="T2" fmla="*/ 0 w 17"/>
                <a:gd name="T3" fmla="*/ 16 h 17"/>
                <a:gd name="T4" fmla="*/ 0 w 17"/>
                <a:gd name="T5" fmla="*/ 0 h 17"/>
                <a:gd name="T6" fmla="*/ 10 w 17"/>
                <a:gd name="T7" fmla="*/ 0 h 17"/>
                <a:gd name="T8" fmla="*/ 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0"/>
                  </a:moveTo>
                  <a:lnTo>
                    <a:pt x="0" y="16"/>
                  </a:lnTo>
                  <a:lnTo>
                    <a:pt x="0" y="0"/>
                  </a:lnTo>
                  <a:lnTo>
                    <a:pt x="16" y="0"/>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69" name="Freeform 209"/>
            <p:cNvSpPr>
              <a:spLocks/>
            </p:cNvSpPr>
            <p:nvPr/>
          </p:nvSpPr>
          <p:spPr bwMode="auto">
            <a:xfrm>
              <a:off x="2658" y="3830"/>
              <a:ext cx="59" cy="79"/>
            </a:xfrm>
            <a:custGeom>
              <a:avLst/>
              <a:gdLst>
                <a:gd name="T0" fmla="*/ 0 w 66"/>
                <a:gd name="T1" fmla="*/ 78 h 79"/>
                <a:gd name="T2" fmla="*/ 1 w 66"/>
                <a:gd name="T3" fmla="*/ 77 h 79"/>
                <a:gd name="T4" fmla="*/ 4 w 66"/>
                <a:gd name="T5" fmla="*/ 75 h 79"/>
                <a:gd name="T6" fmla="*/ 4 w 66"/>
                <a:gd name="T7" fmla="*/ 71 h 79"/>
                <a:gd name="T8" fmla="*/ 8 w 66"/>
                <a:gd name="T9" fmla="*/ 66 h 79"/>
                <a:gd name="T10" fmla="*/ 12 w 66"/>
                <a:gd name="T11" fmla="*/ 61 h 79"/>
                <a:gd name="T12" fmla="*/ 15 w 66"/>
                <a:gd name="T13" fmla="*/ 55 h 79"/>
                <a:gd name="T14" fmla="*/ 19 w 66"/>
                <a:gd name="T15" fmla="*/ 48 h 79"/>
                <a:gd name="T16" fmla="*/ 21 w 66"/>
                <a:gd name="T17" fmla="*/ 43 h 79"/>
                <a:gd name="T18" fmla="*/ 26 w 66"/>
                <a:gd name="T19" fmla="*/ 38 h 79"/>
                <a:gd name="T20" fmla="*/ 28 w 66"/>
                <a:gd name="T21" fmla="*/ 34 h 79"/>
                <a:gd name="T22" fmla="*/ 30 w 66"/>
                <a:gd name="T23" fmla="*/ 32 h 79"/>
                <a:gd name="T24" fmla="*/ 30 w 66"/>
                <a:gd name="T25" fmla="*/ 31 h 79"/>
                <a:gd name="T26" fmla="*/ 30 w 66"/>
                <a:gd name="T27" fmla="*/ 26 h 79"/>
                <a:gd name="T28" fmla="*/ 32 w 66"/>
                <a:gd name="T29" fmla="*/ 21 h 79"/>
                <a:gd name="T30" fmla="*/ 33 w 66"/>
                <a:gd name="T31" fmla="*/ 19 h 79"/>
                <a:gd name="T32" fmla="*/ 34 w 66"/>
                <a:gd name="T33" fmla="*/ 14 h 79"/>
                <a:gd name="T34" fmla="*/ 36 w 66"/>
                <a:gd name="T35" fmla="*/ 11 h 79"/>
                <a:gd name="T36" fmla="*/ 37 w 66"/>
                <a:gd name="T37" fmla="*/ 9 h 79"/>
                <a:gd name="T38" fmla="*/ 38 w 66"/>
                <a:gd name="T39" fmla="*/ 6 h 79"/>
                <a:gd name="T40" fmla="*/ 39 w 66"/>
                <a:gd name="T41" fmla="*/ 4 h 79"/>
                <a:gd name="T42" fmla="*/ 40 w 66"/>
                <a:gd name="T43" fmla="*/ 3 h 79"/>
                <a:gd name="T44" fmla="*/ 41 w 66"/>
                <a:gd name="T45" fmla="*/ 2 h 79"/>
                <a:gd name="T46" fmla="*/ 41 w 66"/>
                <a:gd name="T47" fmla="*/ 1 h 79"/>
                <a:gd name="T48" fmla="*/ 41 w 66"/>
                <a:gd name="T49" fmla="*/ 0 h 79"/>
                <a:gd name="T50" fmla="*/ 41 w 66"/>
                <a:gd name="T51" fmla="*/ 1 h 79"/>
                <a:gd name="T52" fmla="*/ 39 w 66"/>
                <a:gd name="T53" fmla="*/ 2 h 79"/>
                <a:gd name="T54" fmla="*/ 39 w 66"/>
                <a:gd name="T55" fmla="*/ 4 h 79"/>
                <a:gd name="T56" fmla="*/ 38 w 66"/>
                <a:gd name="T57" fmla="*/ 5 h 79"/>
                <a:gd name="T58" fmla="*/ 37 w 66"/>
                <a:gd name="T59" fmla="*/ 8 h 79"/>
                <a:gd name="T60" fmla="*/ 36 w 66"/>
                <a:gd name="T61" fmla="*/ 11 h 79"/>
                <a:gd name="T62" fmla="*/ 34 w 66"/>
                <a:gd name="T63" fmla="*/ 13 h 79"/>
                <a:gd name="T64" fmla="*/ 34 w 66"/>
                <a:gd name="T65" fmla="*/ 16 h 79"/>
                <a:gd name="T66" fmla="*/ 32 w 66"/>
                <a:gd name="T67" fmla="*/ 21 h 79"/>
                <a:gd name="T68" fmla="*/ 30 w 66"/>
                <a:gd name="T69" fmla="*/ 26 h 79"/>
                <a:gd name="T70" fmla="*/ 30 w 66"/>
                <a:gd name="T71" fmla="*/ 30 h 79"/>
                <a:gd name="T72" fmla="*/ 29 w 66"/>
                <a:gd name="T73" fmla="*/ 31 h 79"/>
                <a:gd name="T74" fmla="*/ 27 w 66"/>
                <a:gd name="T75" fmla="*/ 34 h 79"/>
                <a:gd name="T76" fmla="*/ 25 w 66"/>
                <a:gd name="T77" fmla="*/ 38 h 79"/>
                <a:gd name="T78" fmla="*/ 21 w 66"/>
                <a:gd name="T79" fmla="*/ 43 h 79"/>
                <a:gd name="T80" fmla="*/ 19 w 66"/>
                <a:gd name="T81" fmla="*/ 48 h 79"/>
                <a:gd name="T82" fmla="*/ 15 w 66"/>
                <a:gd name="T83" fmla="*/ 54 h 79"/>
                <a:gd name="T84" fmla="*/ 11 w 66"/>
                <a:gd name="T85" fmla="*/ 60 h 79"/>
                <a:gd name="T86" fmla="*/ 8 w 66"/>
                <a:gd name="T87" fmla="*/ 65 h 79"/>
                <a:gd name="T88" fmla="*/ 4 w 66"/>
                <a:gd name="T89" fmla="*/ 70 h 79"/>
                <a:gd name="T90" fmla="*/ 3 w 66"/>
                <a:gd name="T91" fmla="*/ 74 h 79"/>
                <a:gd name="T92" fmla="*/ 1 w 66"/>
                <a:gd name="T93" fmla="*/ 76 h 79"/>
                <a:gd name="T94" fmla="*/ 0 w 66"/>
                <a:gd name="T95" fmla="*/ 77 h 79"/>
                <a:gd name="T96" fmla="*/ 0 w 66"/>
                <a:gd name="T97" fmla="*/ 78 h 7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
                <a:gd name="T148" fmla="*/ 0 h 79"/>
                <a:gd name="T149" fmla="*/ 66 w 66"/>
                <a:gd name="T150" fmla="*/ 79 h 7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 h="79">
                  <a:moveTo>
                    <a:pt x="0" y="78"/>
                  </a:moveTo>
                  <a:lnTo>
                    <a:pt x="1" y="77"/>
                  </a:lnTo>
                  <a:lnTo>
                    <a:pt x="4" y="75"/>
                  </a:lnTo>
                  <a:lnTo>
                    <a:pt x="8" y="71"/>
                  </a:lnTo>
                  <a:lnTo>
                    <a:pt x="12" y="66"/>
                  </a:lnTo>
                  <a:lnTo>
                    <a:pt x="18" y="61"/>
                  </a:lnTo>
                  <a:lnTo>
                    <a:pt x="23" y="55"/>
                  </a:lnTo>
                  <a:lnTo>
                    <a:pt x="30" y="48"/>
                  </a:lnTo>
                  <a:lnTo>
                    <a:pt x="34" y="43"/>
                  </a:lnTo>
                  <a:lnTo>
                    <a:pt x="40" y="38"/>
                  </a:lnTo>
                  <a:lnTo>
                    <a:pt x="44" y="34"/>
                  </a:lnTo>
                  <a:lnTo>
                    <a:pt x="46" y="32"/>
                  </a:lnTo>
                  <a:lnTo>
                    <a:pt x="47" y="31"/>
                  </a:lnTo>
                  <a:lnTo>
                    <a:pt x="48" y="26"/>
                  </a:lnTo>
                  <a:lnTo>
                    <a:pt x="50" y="21"/>
                  </a:lnTo>
                  <a:lnTo>
                    <a:pt x="51" y="19"/>
                  </a:lnTo>
                  <a:lnTo>
                    <a:pt x="54" y="14"/>
                  </a:lnTo>
                  <a:lnTo>
                    <a:pt x="56" y="11"/>
                  </a:lnTo>
                  <a:lnTo>
                    <a:pt x="58" y="9"/>
                  </a:lnTo>
                  <a:lnTo>
                    <a:pt x="60" y="6"/>
                  </a:lnTo>
                  <a:lnTo>
                    <a:pt x="61" y="4"/>
                  </a:lnTo>
                  <a:lnTo>
                    <a:pt x="63" y="3"/>
                  </a:lnTo>
                  <a:lnTo>
                    <a:pt x="64" y="2"/>
                  </a:lnTo>
                  <a:lnTo>
                    <a:pt x="65" y="1"/>
                  </a:lnTo>
                  <a:lnTo>
                    <a:pt x="64" y="0"/>
                  </a:lnTo>
                  <a:lnTo>
                    <a:pt x="64" y="1"/>
                  </a:lnTo>
                  <a:lnTo>
                    <a:pt x="62" y="2"/>
                  </a:lnTo>
                  <a:lnTo>
                    <a:pt x="61" y="4"/>
                  </a:lnTo>
                  <a:lnTo>
                    <a:pt x="60" y="5"/>
                  </a:lnTo>
                  <a:lnTo>
                    <a:pt x="58" y="8"/>
                  </a:lnTo>
                  <a:lnTo>
                    <a:pt x="56" y="11"/>
                  </a:lnTo>
                  <a:lnTo>
                    <a:pt x="54" y="13"/>
                  </a:lnTo>
                  <a:lnTo>
                    <a:pt x="53" y="16"/>
                  </a:lnTo>
                  <a:lnTo>
                    <a:pt x="50" y="21"/>
                  </a:lnTo>
                  <a:lnTo>
                    <a:pt x="48" y="26"/>
                  </a:lnTo>
                  <a:lnTo>
                    <a:pt x="46" y="30"/>
                  </a:lnTo>
                  <a:lnTo>
                    <a:pt x="45" y="31"/>
                  </a:lnTo>
                  <a:lnTo>
                    <a:pt x="43" y="34"/>
                  </a:lnTo>
                  <a:lnTo>
                    <a:pt x="39" y="38"/>
                  </a:lnTo>
                  <a:lnTo>
                    <a:pt x="34" y="43"/>
                  </a:lnTo>
                  <a:lnTo>
                    <a:pt x="29" y="48"/>
                  </a:lnTo>
                  <a:lnTo>
                    <a:pt x="23" y="54"/>
                  </a:lnTo>
                  <a:lnTo>
                    <a:pt x="17" y="60"/>
                  </a:lnTo>
                  <a:lnTo>
                    <a:pt x="12" y="65"/>
                  </a:lnTo>
                  <a:lnTo>
                    <a:pt x="7" y="70"/>
                  </a:lnTo>
                  <a:lnTo>
                    <a:pt x="3" y="74"/>
                  </a:lnTo>
                  <a:lnTo>
                    <a:pt x="1" y="76"/>
                  </a:lnTo>
                  <a:lnTo>
                    <a:pt x="0" y="77"/>
                  </a:lnTo>
                  <a:lnTo>
                    <a:pt x="0" y="7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70" name="Freeform 210"/>
            <p:cNvSpPr>
              <a:spLocks/>
            </p:cNvSpPr>
            <p:nvPr/>
          </p:nvSpPr>
          <p:spPr bwMode="auto">
            <a:xfrm>
              <a:off x="2722" y="3831"/>
              <a:ext cx="15" cy="17"/>
            </a:xfrm>
            <a:custGeom>
              <a:avLst/>
              <a:gdLst>
                <a:gd name="T0" fmla="*/ 0 w 17"/>
                <a:gd name="T1" fmla="*/ 16 h 17"/>
                <a:gd name="T2" fmla="*/ 10 w 17"/>
                <a:gd name="T3" fmla="*/ 8 h 17"/>
                <a:gd name="T4" fmla="*/ 10 w 17"/>
                <a:gd name="T5" fmla="*/ 0 h 17"/>
                <a:gd name="T6" fmla="*/ 0 w 17"/>
                <a:gd name="T7" fmla="*/ 0 h 17"/>
                <a:gd name="T8" fmla="*/ 0 w 17"/>
                <a:gd name="T9" fmla="*/ 8 h 17"/>
                <a:gd name="T10" fmla="*/ 0 w 17"/>
                <a:gd name="T11" fmla="*/ 16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0" y="16"/>
                  </a:moveTo>
                  <a:lnTo>
                    <a:pt x="16" y="8"/>
                  </a:lnTo>
                  <a:lnTo>
                    <a:pt x="16" y="0"/>
                  </a:lnTo>
                  <a:lnTo>
                    <a:pt x="0" y="0"/>
                  </a:lnTo>
                  <a:lnTo>
                    <a:pt x="0" y="8"/>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71" name="Freeform 211"/>
            <p:cNvSpPr>
              <a:spLocks/>
            </p:cNvSpPr>
            <p:nvPr/>
          </p:nvSpPr>
          <p:spPr bwMode="auto">
            <a:xfrm>
              <a:off x="2722" y="3831"/>
              <a:ext cx="15" cy="17"/>
            </a:xfrm>
            <a:custGeom>
              <a:avLst/>
              <a:gdLst>
                <a:gd name="T0" fmla="*/ 10 w 17"/>
                <a:gd name="T1" fmla="*/ 16 h 17"/>
                <a:gd name="T2" fmla="*/ 10 w 17"/>
                <a:gd name="T3" fmla="*/ 0 h 17"/>
                <a:gd name="T4" fmla="*/ 0 w 17"/>
                <a:gd name="T5" fmla="*/ 0 h 17"/>
                <a:gd name="T6" fmla="*/ 0 w 17"/>
                <a:gd name="T7" fmla="*/ 16 h 17"/>
                <a:gd name="T8" fmla="*/ 1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16"/>
                  </a:moveTo>
                  <a:lnTo>
                    <a:pt x="16" y="0"/>
                  </a:lnTo>
                  <a:lnTo>
                    <a:pt x="0" y="0"/>
                  </a:lnTo>
                  <a:lnTo>
                    <a:pt x="0" y="16"/>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72" name="Freeform 212"/>
            <p:cNvSpPr>
              <a:spLocks/>
            </p:cNvSpPr>
            <p:nvPr/>
          </p:nvSpPr>
          <p:spPr bwMode="auto">
            <a:xfrm>
              <a:off x="2722" y="3817"/>
              <a:ext cx="15" cy="17"/>
            </a:xfrm>
            <a:custGeom>
              <a:avLst/>
              <a:gdLst>
                <a:gd name="T0" fmla="*/ 0 w 17"/>
                <a:gd name="T1" fmla="*/ 14 h 17"/>
                <a:gd name="T2" fmla="*/ 3 w 17"/>
                <a:gd name="T3" fmla="*/ 14 h 17"/>
                <a:gd name="T4" fmla="*/ 3 w 17"/>
                <a:gd name="T5" fmla="*/ 12 h 17"/>
                <a:gd name="T6" fmla="*/ 3 w 17"/>
                <a:gd name="T7" fmla="*/ 11 h 17"/>
                <a:gd name="T8" fmla="*/ 4 w 17"/>
                <a:gd name="T9" fmla="*/ 8 h 17"/>
                <a:gd name="T10" fmla="*/ 5 w 17"/>
                <a:gd name="T11" fmla="*/ 6 h 17"/>
                <a:gd name="T12" fmla="*/ 8 w 17"/>
                <a:gd name="T13" fmla="*/ 3 h 17"/>
                <a:gd name="T14" fmla="*/ 8 w 17"/>
                <a:gd name="T15" fmla="*/ 1 h 17"/>
                <a:gd name="T16" fmla="*/ 10 w 17"/>
                <a:gd name="T17" fmla="*/ 1 h 17"/>
                <a:gd name="T18" fmla="*/ 8 w 17"/>
                <a:gd name="T19" fmla="*/ 0 h 17"/>
                <a:gd name="T20" fmla="*/ 5 w 17"/>
                <a:gd name="T21" fmla="*/ 3 h 17"/>
                <a:gd name="T22" fmla="*/ 4 w 17"/>
                <a:gd name="T23" fmla="*/ 6 h 17"/>
                <a:gd name="T24" fmla="*/ 4 w 17"/>
                <a:gd name="T25" fmla="*/ 8 h 17"/>
                <a:gd name="T26" fmla="*/ 3 w 17"/>
                <a:gd name="T27" fmla="*/ 11 h 17"/>
                <a:gd name="T28" fmla="*/ 3 w 17"/>
                <a:gd name="T29" fmla="*/ 12 h 17"/>
                <a:gd name="T30" fmla="*/ 0 w 17"/>
                <a:gd name="T31" fmla="*/ 12 h 17"/>
                <a:gd name="T32" fmla="*/ 0 w 17"/>
                <a:gd name="T33" fmla="*/ 16 h 17"/>
                <a:gd name="T34" fmla="*/ 0 w 17"/>
                <a:gd name="T35" fmla="*/ 14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
                <a:gd name="T55" fmla="*/ 0 h 17"/>
                <a:gd name="T56" fmla="*/ 17 w 17"/>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 h="17">
                  <a:moveTo>
                    <a:pt x="0" y="14"/>
                  </a:moveTo>
                  <a:lnTo>
                    <a:pt x="3" y="14"/>
                  </a:lnTo>
                  <a:lnTo>
                    <a:pt x="3" y="12"/>
                  </a:lnTo>
                  <a:lnTo>
                    <a:pt x="3" y="11"/>
                  </a:lnTo>
                  <a:lnTo>
                    <a:pt x="6" y="8"/>
                  </a:lnTo>
                  <a:lnTo>
                    <a:pt x="9" y="6"/>
                  </a:lnTo>
                  <a:lnTo>
                    <a:pt x="12" y="3"/>
                  </a:lnTo>
                  <a:lnTo>
                    <a:pt x="12" y="1"/>
                  </a:lnTo>
                  <a:lnTo>
                    <a:pt x="16" y="1"/>
                  </a:lnTo>
                  <a:lnTo>
                    <a:pt x="12" y="0"/>
                  </a:lnTo>
                  <a:lnTo>
                    <a:pt x="9" y="3"/>
                  </a:lnTo>
                  <a:lnTo>
                    <a:pt x="6" y="6"/>
                  </a:lnTo>
                  <a:lnTo>
                    <a:pt x="6" y="8"/>
                  </a:lnTo>
                  <a:lnTo>
                    <a:pt x="3" y="11"/>
                  </a:lnTo>
                  <a:lnTo>
                    <a:pt x="3" y="12"/>
                  </a:lnTo>
                  <a:lnTo>
                    <a:pt x="0" y="12"/>
                  </a:lnTo>
                  <a:lnTo>
                    <a:pt x="0" y="16"/>
                  </a:lnTo>
                  <a:lnTo>
                    <a:pt x="0" y="1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73" name="Freeform 213"/>
            <p:cNvSpPr>
              <a:spLocks/>
            </p:cNvSpPr>
            <p:nvPr/>
          </p:nvSpPr>
          <p:spPr bwMode="auto">
            <a:xfrm>
              <a:off x="2725" y="3816"/>
              <a:ext cx="15" cy="17"/>
            </a:xfrm>
            <a:custGeom>
              <a:avLst/>
              <a:gdLst>
                <a:gd name="T0" fmla="*/ 10 w 17"/>
                <a:gd name="T1" fmla="*/ 16 h 17"/>
                <a:gd name="T2" fmla="*/ 10 w 17"/>
                <a:gd name="T3" fmla="*/ 8 h 17"/>
                <a:gd name="T4" fmla="*/ 10 w 17"/>
                <a:gd name="T5" fmla="*/ 0 h 17"/>
                <a:gd name="T6" fmla="*/ 0 w 17"/>
                <a:gd name="T7" fmla="*/ 0 h 17"/>
                <a:gd name="T8" fmla="*/ 0 w 17"/>
                <a:gd name="T9" fmla="*/ 8 h 17"/>
                <a:gd name="T10" fmla="*/ 10 w 17"/>
                <a:gd name="T11" fmla="*/ 8 h 17"/>
                <a:gd name="T12" fmla="*/ 10 w 17"/>
                <a:gd name="T13" fmla="*/ 16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16" y="16"/>
                  </a:moveTo>
                  <a:lnTo>
                    <a:pt x="16" y="8"/>
                  </a:lnTo>
                  <a:lnTo>
                    <a:pt x="16" y="0"/>
                  </a:lnTo>
                  <a:lnTo>
                    <a:pt x="0" y="0"/>
                  </a:lnTo>
                  <a:lnTo>
                    <a:pt x="0" y="8"/>
                  </a:lnTo>
                  <a:lnTo>
                    <a:pt x="16" y="8"/>
                  </a:lnTo>
                  <a:lnTo>
                    <a:pt x="16"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74" name="Freeform 214"/>
            <p:cNvSpPr>
              <a:spLocks/>
            </p:cNvSpPr>
            <p:nvPr/>
          </p:nvSpPr>
          <p:spPr bwMode="auto">
            <a:xfrm>
              <a:off x="2726" y="3699"/>
              <a:ext cx="15" cy="107"/>
            </a:xfrm>
            <a:custGeom>
              <a:avLst/>
              <a:gdLst>
                <a:gd name="T0" fmla="*/ 1 w 17"/>
                <a:gd name="T1" fmla="*/ 105 h 107"/>
                <a:gd name="T2" fmla="*/ 1 w 17"/>
                <a:gd name="T3" fmla="*/ 104 h 107"/>
                <a:gd name="T4" fmla="*/ 3 w 17"/>
                <a:gd name="T5" fmla="*/ 102 h 107"/>
                <a:gd name="T6" fmla="*/ 4 w 17"/>
                <a:gd name="T7" fmla="*/ 96 h 107"/>
                <a:gd name="T8" fmla="*/ 4 w 17"/>
                <a:gd name="T9" fmla="*/ 94 h 107"/>
                <a:gd name="T10" fmla="*/ 4 w 17"/>
                <a:gd name="T11" fmla="*/ 93 h 107"/>
                <a:gd name="T12" fmla="*/ 4 w 17"/>
                <a:gd name="T13" fmla="*/ 92 h 107"/>
                <a:gd name="T14" fmla="*/ 4 w 17"/>
                <a:gd name="T15" fmla="*/ 91 h 107"/>
                <a:gd name="T16" fmla="*/ 10 w 17"/>
                <a:gd name="T17" fmla="*/ 0 h 107"/>
                <a:gd name="T18" fmla="*/ 4 w 17"/>
                <a:gd name="T19" fmla="*/ 91 h 107"/>
                <a:gd name="T20" fmla="*/ 4 w 17"/>
                <a:gd name="T21" fmla="*/ 92 h 107"/>
                <a:gd name="T22" fmla="*/ 4 w 17"/>
                <a:gd name="T23" fmla="*/ 93 h 107"/>
                <a:gd name="T24" fmla="*/ 4 w 17"/>
                <a:gd name="T25" fmla="*/ 94 h 107"/>
                <a:gd name="T26" fmla="*/ 4 w 17"/>
                <a:gd name="T27" fmla="*/ 96 h 107"/>
                <a:gd name="T28" fmla="*/ 3 w 17"/>
                <a:gd name="T29" fmla="*/ 102 h 107"/>
                <a:gd name="T30" fmla="*/ 1 w 17"/>
                <a:gd name="T31" fmla="*/ 104 h 107"/>
                <a:gd name="T32" fmla="*/ 0 w 17"/>
                <a:gd name="T33" fmla="*/ 106 h 107"/>
                <a:gd name="T34" fmla="*/ 0 w 17"/>
                <a:gd name="T35" fmla="*/ 105 h 107"/>
                <a:gd name="T36" fmla="*/ 1 w 17"/>
                <a:gd name="T37" fmla="*/ 105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107"/>
                <a:gd name="T59" fmla="*/ 17 w 17"/>
                <a:gd name="T60" fmla="*/ 107 h 10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107">
                  <a:moveTo>
                    <a:pt x="1" y="105"/>
                  </a:moveTo>
                  <a:lnTo>
                    <a:pt x="1" y="104"/>
                  </a:lnTo>
                  <a:lnTo>
                    <a:pt x="3" y="102"/>
                  </a:lnTo>
                  <a:lnTo>
                    <a:pt x="6" y="96"/>
                  </a:lnTo>
                  <a:lnTo>
                    <a:pt x="6" y="94"/>
                  </a:lnTo>
                  <a:lnTo>
                    <a:pt x="8" y="93"/>
                  </a:lnTo>
                  <a:lnTo>
                    <a:pt x="8" y="92"/>
                  </a:lnTo>
                  <a:lnTo>
                    <a:pt x="8" y="91"/>
                  </a:lnTo>
                  <a:lnTo>
                    <a:pt x="16" y="0"/>
                  </a:lnTo>
                  <a:lnTo>
                    <a:pt x="8" y="91"/>
                  </a:lnTo>
                  <a:lnTo>
                    <a:pt x="8" y="92"/>
                  </a:lnTo>
                  <a:lnTo>
                    <a:pt x="6" y="93"/>
                  </a:lnTo>
                  <a:lnTo>
                    <a:pt x="6" y="94"/>
                  </a:lnTo>
                  <a:lnTo>
                    <a:pt x="4" y="96"/>
                  </a:lnTo>
                  <a:lnTo>
                    <a:pt x="3" y="102"/>
                  </a:lnTo>
                  <a:lnTo>
                    <a:pt x="1" y="104"/>
                  </a:lnTo>
                  <a:lnTo>
                    <a:pt x="0" y="106"/>
                  </a:lnTo>
                  <a:lnTo>
                    <a:pt x="0" y="105"/>
                  </a:lnTo>
                  <a:lnTo>
                    <a:pt x="1" y="105"/>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75" name="Freeform 215"/>
            <p:cNvSpPr>
              <a:spLocks/>
            </p:cNvSpPr>
            <p:nvPr/>
          </p:nvSpPr>
          <p:spPr bwMode="auto">
            <a:xfrm>
              <a:off x="2736" y="3714"/>
              <a:ext cx="36" cy="109"/>
            </a:xfrm>
            <a:custGeom>
              <a:avLst/>
              <a:gdLst>
                <a:gd name="T0" fmla="*/ 8 w 41"/>
                <a:gd name="T1" fmla="*/ 0 h 109"/>
                <a:gd name="T2" fmla="*/ 9 w 41"/>
                <a:gd name="T3" fmla="*/ 6 h 109"/>
                <a:gd name="T4" fmla="*/ 9 w 41"/>
                <a:gd name="T5" fmla="*/ 12 h 109"/>
                <a:gd name="T6" fmla="*/ 9 w 41"/>
                <a:gd name="T7" fmla="*/ 20 h 109"/>
                <a:gd name="T8" fmla="*/ 9 w 41"/>
                <a:gd name="T9" fmla="*/ 27 h 109"/>
                <a:gd name="T10" fmla="*/ 8 w 41"/>
                <a:gd name="T11" fmla="*/ 33 h 109"/>
                <a:gd name="T12" fmla="*/ 8 w 41"/>
                <a:gd name="T13" fmla="*/ 39 h 109"/>
                <a:gd name="T14" fmla="*/ 8 w 41"/>
                <a:gd name="T15" fmla="*/ 45 h 109"/>
                <a:gd name="T16" fmla="*/ 6 w 41"/>
                <a:gd name="T17" fmla="*/ 50 h 109"/>
                <a:gd name="T18" fmla="*/ 6 w 41"/>
                <a:gd name="T19" fmla="*/ 55 h 109"/>
                <a:gd name="T20" fmla="*/ 5 w 41"/>
                <a:gd name="T21" fmla="*/ 57 h 109"/>
                <a:gd name="T22" fmla="*/ 5 w 41"/>
                <a:gd name="T23" fmla="*/ 59 h 109"/>
                <a:gd name="T24" fmla="*/ 4 w 41"/>
                <a:gd name="T25" fmla="*/ 61 h 109"/>
                <a:gd name="T26" fmla="*/ 1 w 41"/>
                <a:gd name="T27" fmla="*/ 79 h 109"/>
                <a:gd name="T28" fmla="*/ 0 w 41"/>
                <a:gd name="T29" fmla="*/ 83 h 109"/>
                <a:gd name="T30" fmla="*/ 0 w 41"/>
                <a:gd name="T31" fmla="*/ 86 h 109"/>
                <a:gd name="T32" fmla="*/ 0 w 41"/>
                <a:gd name="T33" fmla="*/ 88 h 109"/>
                <a:gd name="T34" fmla="*/ 1 w 41"/>
                <a:gd name="T35" fmla="*/ 91 h 109"/>
                <a:gd name="T36" fmla="*/ 1 w 41"/>
                <a:gd name="T37" fmla="*/ 93 h 109"/>
                <a:gd name="T38" fmla="*/ 2 w 41"/>
                <a:gd name="T39" fmla="*/ 95 h 109"/>
                <a:gd name="T40" fmla="*/ 3 w 41"/>
                <a:gd name="T41" fmla="*/ 96 h 109"/>
                <a:gd name="T42" fmla="*/ 4 w 41"/>
                <a:gd name="T43" fmla="*/ 97 h 109"/>
                <a:gd name="T44" fmla="*/ 4 w 41"/>
                <a:gd name="T45" fmla="*/ 98 h 109"/>
                <a:gd name="T46" fmla="*/ 4 w 41"/>
                <a:gd name="T47" fmla="*/ 98 h 109"/>
                <a:gd name="T48" fmla="*/ 4 w 41"/>
                <a:gd name="T49" fmla="*/ 98 h 109"/>
                <a:gd name="T50" fmla="*/ 5 w 41"/>
                <a:gd name="T51" fmla="*/ 99 h 109"/>
                <a:gd name="T52" fmla="*/ 7 w 41"/>
                <a:gd name="T53" fmla="*/ 99 h 109"/>
                <a:gd name="T54" fmla="*/ 8 w 41"/>
                <a:gd name="T55" fmla="*/ 99 h 109"/>
                <a:gd name="T56" fmla="*/ 9 w 41"/>
                <a:gd name="T57" fmla="*/ 99 h 109"/>
                <a:gd name="T58" fmla="*/ 10 w 41"/>
                <a:gd name="T59" fmla="*/ 99 h 109"/>
                <a:gd name="T60" fmla="*/ 10 w 41"/>
                <a:gd name="T61" fmla="*/ 99 h 109"/>
                <a:gd name="T62" fmla="*/ 11 w 41"/>
                <a:gd name="T63" fmla="*/ 100 h 109"/>
                <a:gd name="T64" fmla="*/ 12 w 41"/>
                <a:gd name="T65" fmla="*/ 100 h 109"/>
                <a:gd name="T66" fmla="*/ 12 w 41"/>
                <a:gd name="T67" fmla="*/ 100 h 109"/>
                <a:gd name="T68" fmla="*/ 19 w 41"/>
                <a:gd name="T69" fmla="*/ 108 h 109"/>
                <a:gd name="T70" fmla="*/ 22 w 41"/>
                <a:gd name="T71" fmla="*/ 88 h 109"/>
                <a:gd name="T72" fmla="*/ 22 w 41"/>
                <a:gd name="T73" fmla="*/ 86 h 109"/>
                <a:gd name="T74" fmla="*/ 22 w 41"/>
                <a:gd name="T75" fmla="*/ 82 h 109"/>
                <a:gd name="T76" fmla="*/ 22 w 41"/>
                <a:gd name="T77" fmla="*/ 74 h 109"/>
                <a:gd name="T78" fmla="*/ 22 w 41"/>
                <a:gd name="T79" fmla="*/ 65 h 109"/>
                <a:gd name="T80" fmla="*/ 22 w 41"/>
                <a:gd name="T81" fmla="*/ 56 h 109"/>
                <a:gd name="T82" fmla="*/ 23 w 41"/>
                <a:gd name="T83" fmla="*/ 44 h 109"/>
                <a:gd name="T84" fmla="*/ 23 w 41"/>
                <a:gd name="T85" fmla="*/ 33 h 109"/>
                <a:gd name="T86" fmla="*/ 23 w 41"/>
                <a:gd name="T87" fmla="*/ 23 h 109"/>
                <a:gd name="T88" fmla="*/ 24 w 41"/>
                <a:gd name="T89" fmla="*/ 14 h 109"/>
                <a:gd name="T90" fmla="*/ 24 w 41"/>
                <a:gd name="T91" fmla="*/ 7 h 109"/>
                <a:gd name="T92" fmla="*/ 24 w 41"/>
                <a:gd name="T93" fmla="*/ 2 h 109"/>
                <a:gd name="T94" fmla="*/ 24 w 41"/>
                <a:gd name="T95" fmla="*/ 1 h 10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1"/>
                <a:gd name="T145" fmla="*/ 0 h 109"/>
                <a:gd name="T146" fmla="*/ 41 w 41"/>
                <a:gd name="T147" fmla="*/ 109 h 10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1" h="109">
                  <a:moveTo>
                    <a:pt x="13" y="0"/>
                  </a:moveTo>
                  <a:lnTo>
                    <a:pt x="14" y="6"/>
                  </a:lnTo>
                  <a:lnTo>
                    <a:pt x="15" y="12"/>
                  </a:lnTo>
                  <a:lnTo>
                    <a:pt x="14" y="20"/>
                  </a:lnTo>
                  <a:lnTo>
                    <a:pt x="14" y="27"/>
                  </a:lnTo>
                  <a:lnTo>
                    <a:pt x="13" y="33"/>
                  </a:lnTo>
                  <a:lnTo>
                    <a:pt x="13" y="39"/>
                  </a:lnTo>
                  <a:lnTo>
                    <a:pt x="12" y="45"/>
                  </a:lnTo>
                  <a:lnTo>
                    <a:pt x="10" y="50"/>
                  </a:lnTo>
                  <a:lnTo>
                    <a:pt x="10" y="55"/>
                  </a:lnTo>
                  <a:lnTo>
                    <a:pt x="9" y="57"/>
                  </a:lnTo>
                  <a:lnTo>
                    <a:pt x="9" y="59"/>
                  </a:lnTo>
                  <a:lnTo>
                    <a:pt x="8" y="61"/>
                  </a:lnTo>
                  <a:lnTo>
                    <a:pt x="1" y="79"/>
                  </a:lnTo>
                  <a:lnTo>
                    <a:pt x="0" y="83"/>
                  </a:lnTo>
                  <a:lnTo>
                    <a:pt x="0" y="86"/>
                  </a:lnTo>
                  <a:lnTo>
                    <a:pt x="0" y="88"/>
                  </a:lnTo>
                  <a:lnTo>
                    <a:pt x="1" y="91"/>
                  </a:lnTo>
                  <a:lnTo>
                    <a:pt x="1" y="93"/>
                  </a:lnTo>
                  <a:lnTo>
                    <a:pt x="2" y="95"/>
                  </a:lnTo>
                  <a:lnTo>
                    <a:pt x="3" y="96"/>
                  </a:lnTo>
                  <a:lnTo>
                    <a:pt x="5" y="97"/>
                  </a:lnTo>
                  <a:lnTo>
                    <a:pt x="6" y="98"/>
                  </a:lnTo>
                  <a:lnTo>
                    <a:pt x="7" y="98"/>
                  </a:lnTo>
                  <a:lnTo>
                    <a:pt x="8" y="98"/>
                  </a:lnTo>
                  <a:lnTo>
                    <a:pt x="9" y="99"/>
                  </a:lnTo>
                  <a:lnTo>
                    <a:pt x="11" y="99"/>
                  </a:lnTo>
                  <a:lnTo>
                    <a:pt x="12" y="99"/>
                  </a:lnTo>
                  <a:lnTo>
                    <a:pt x="14" y="99"/>
                  </a:lnTo>
                  <a:lnTo>
                    <a:pt x="16" y="99"/>
                  </a:lnTo>
                  <a:lnTo>
                    <a:pt x="17" y="99"/>
                  </a:lnTo>
                  <a:lnTo>
                    <a:pt x="19" y="100"/>
                  </a:lnTo>
                  <a:lnTo>
                    <a:pt x="20" y="100"/>
                  </a:lnTo>
                  <a:lnTo>
                    <a:pt x="21" y="100"/>
                  </a:lnTo>
                  <a:lnTo>
                    <a:pt x="32" y="108"/>
                  </a:lnTo>
                  <a:lnTo>
                    <a:pt x="37" y="88"/>
                  </a:lnTo>
                  <a:lnTo>
                    <a:pt x="37" y="86"/>
                  </a:lnTo>
                  <a:lnTo>
                    <a:pt x="38" y="82"/>
                  </a:lnTo>
                  <a:lnTo>
                    <a:pt x="38" y="74"/>
                  </a:lnTo>
                  <a:lnTo>
                    <a:pt x="38" y="65"/>
                  </a:lnTo>
                  <a:lnTo>
                    <a:pt x="38" y="56"/>
                  </a:lnTo>
                  <a:lnTo>
                    <a:pt x="39" y="44"/>
                  </a:lnTo>
                  <a:lnTo>
                    <a:pt x="39" y="33"/>
                  </a:lnTo>
                  <a:lnTo>
                    <a:pt x="39" y="23"/>
                  </a:lnTo>
                  <a:lnTo>
                    <a:pt x="40" y="14"/>
                  </a:lnTo>
                  <a:lnTo>
                    <a:pt x="40" y="7"/>
                  </a:lnTo>
                  <a:lnTo>
                    <a:pt x="40" y="2"/>
                  </a:lnTo>
                  <a:lnTo>
                    <a:pt x="40" y="1"/>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176" name="Freeform 216"/>
            <p:cNvSpPr>
              <a:spLocks/>
            </p:cNvSpPr>
            <p:nvPr/>
          </p:nvSpPr>
          <p:spPr bwMode="auto">
            <a:xfrm>
              <a:off x="2736" y="3713"/>
              <a:ext cx="15" cy="87"/>
            </a:xfrm>
            <a:custGeom>
              <a:avLst/>
              <a:gdLst>
                <a:gd name="T0" fmla="*/ 9 w 17"/>
                <a:gd name="T1" fmla="*/ 0 h 87"/>
                <a:gd name="T2" fmla="*/ 8 w 17"/>
                <a:gd name="T3" fmla="*/ 0 h 87"/>
                <a:gd name="T4" fmla="*/ 10 w 17"/>
                <a:gd name="T5" fmla="*/ 6 h 87"/>
                <a:gd name="T6" fmla="*/ 10 w 17"/>
                <a:gd name="T7" fmla="*/ 13 h 87"/>
                <a:gd name="T8" fmla="*/ 10 w 17"/>
                <a:gd name="T9" fmla="*/ 20 h 87"/>
                <a:gd name="T10" fmla="*/ 9 w 17"/>
                <a:gd name="T11" fmla="*/ 27 h 87"/>
                <a:gd name="T12" fmla="*/ 9 w 17"/>
                <a:gd name="T13" fmla="*/ 33 h 87"/>
                <a:gd name="T14" fmla="*/ 8 w 17"/>
                <a:gd name="T15" fmla="*/ 40 h 87"/>
                <a:gd name="T16" fmla="*/ 8 w 17"/>
                <a:gd name="T17" fmla="*/ 46 h 87"/>
                <a:gd name="T18" fmla="*/ 7 w 17"/>
                <a:gd name="T19" fmla="*/ 50 h 87"/>
                <a:gd name="T20" fmla="*/ 6 w 17"/>
                <a:gd name="T21" fmla="*/ 55 h 87"/>
                <a:gd name="T22" fmla="*/ 5 w 17"/>
                <a:gd name="T23" fmla="*/ 57 h 87"/>
                <a:gd name="T24" fmla="*/ 4 w 17"/>
                <a:gd name="T25" fmla="*/ 61 h 87"/>
                <a:gd name="T26" fmla="*/ 0 w 17"/>
                <a:gd name="T27" fmla="*/ 80 h 87"/>
                <a:gd name="T28" fmla="*/ 0 w 17"/>
                <a:gd name="T29" fmla="*/ 85 h 87"/>
                <a:gd name="T30" fmla="*/ 0 w 17"/>
                <a:gd name="T31" fmla="*/ 86 h 87"/>
                <a:gd name="T32" fmla="*/ 1 w 17"/>
                <a:gd name="T33" fmla="*/ 86 h 87"/>
                <a:gd name="T34" fmla="*/ 1 w 17"/>
                <a:gd name="T35" fmla="*/ 81 h 87"/>
                <a:gd name="T36" fmla="*/ 1 w 17"/>
                <a:gd name="T37" fmla="*/ 80 h 87"/>
                <a:gd name="T38" fmla="*/ 5 w 17"/>
                <a:gd name="T39" fmla="*/ 61 h 87"/>
                <a:gd name="T40" fmla="*/ 5 w 17"/>
                <a:gd name="T41" fmla="*/ 57 h 87"/>
                <a:gd name="T42" fmla="*/ 6 w 17"/>
                <a:gd name="T43" fmla="*/ 55 h 87"/>
                <a:gd name="T44" fmla="*/ 7 w 17"/>
                <a:gd name="T45" fmla="*/ 50 h 87"/>
                <a:gd name="T46" fmla="*/ 8 w 17"/>
                <a:gd name="T47" fmla="*/ 46 h 87"/>
                <a:gd name="T48" fmla="*/ 8 w 17"/>
                <a:gd name="T49" fmla="*/ 40 h 87"/>
                <a:gd name="T50" fmla="*/ 9 w 17"/>
                <a:gd name="T51" fmla="*/ 33 h 87"/>
                <a:gd name="T52" fmla="*/ 10 w 17"/>
                <a:gd name="T53" fmla="*/ 27 h 87"/>
                <a:gd name="T54" fmla="*/ 10 w 17"/>
                <a:gd name="T55" fmla="*/ 20 h 87"/>
                <a:gd name="T56" fmla="*/ 10 w 17"/>
                <a:gd name="T57" fmla="*/ 13 h 87"/>
                <a:gd name="T58" fmla="*/ 10 w 17"/>
                <a:gd name="T59" fmla="*/ 6 h 87"/>
                <a:gd name="T60" fmla="*/ 9 w 17"/>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
                <a:gd name="T94" fmla="*/ 0 h 87"/>
                <a:gd name="T95" fmla="*/ 17 w 17"/>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 h="87">
                  <a:moveTo>
                    <a:pt x="14" y="0"/>
                  </a:moveTo>
                  <a:lnTo>
                    <a:pt x="13" y="0"/>
                  </a:lnTo>
                  <a:lnTo>
                    <a:pt x="16" y="6"/>
                  </a:lnTo>
                  <a:lnTo>
                    <a:pt x="16" y="13"/>
                  </a:lnTo>
                  <a:lnTo>
                    <a:pt x="16" y="20"/>
                  </a:lnTo>
                  <a:lnTo>
                    <a:pt x="14" y="27"/>
                  </a:lnTo>
                  <a:lnTo>
                    <a:pt x="14" y="33"/>
                  </a:lnTo>
                  <a:lnTo>
                    <a:pt x="13" y="40"/>
                  </a:lnTo>
                  <a:lnTo>
                    <a:pt x="12" y="46"/>
                  </a:lnTo>
                  <a:lnTo>
                    <a:pt x="11" y="50"/>
                  </a:lnTo>
                  <a:lnTo>
                    <a:pt x="10" y="55"/>
                  </a:lnTo>
                  <a:lnTo>
                    <a:pt x="9" y="57"/>
                  </a:lnTo>
                  <a:lnTo>
                    <a:pt x="8" y="61"/>
                  </a:lnTo>
                  <a:lnTo>
                    <a:pt x="0" y="80"/>
                  </a:lnTo>
                  <a:lnTo>
                    <a:pt x="0" y="85"/>
                  </a:lnTo>
                  <a:lnTo>
                    <a:pt x="0" y="86"/>
                  </a:lnTo>
                  <a:lnTo>
                    <a:pt x="1" y="86"/>
                  </a:lnTo>
                  <a:lnTo>
                    <a:pt x="1" y="81"/>
                  </a:lnTo>
                  <a:lnTo>
                    <a:pt x="1" y="80"/>
                  </a:lnTo>
                  <a:lnTo>
                    <a:pt x="9" y="61"/>
                  </a:lnTo>
                  <a:lnTo>
                    <a:pt x="9" y="57"/>
                  </a:lnTo>
                  <a:lnTo>
                    <a:pt x="10" y="55"/>
                  </a:lnTo>
                  <a:lnTo>
                    <a:pt x="11" y="50"/>
                  </a:lnTo>
                  <a:lnTo>
                    <a:pt x="13" y="46"/>
                  </a:lnTo>
                  <a:lnTo>
                    <a:pt x="13" y="40"/>
                  </a:lnTo>
                  <a:lnTo>
                    <a:pt x="14" y="33"/>
                  </a:lnTo>
                  <a:lnTo>
                    <a:pt x="16" y="27"/>
                  </a:lnTo>
                  <a:lnTo>
                    <a:pt x="16" y="20"/>
                  </a:lnTo>
                  <a:lnTo>
                    <a:pt x="16" y="13"/>
                  </a:lnTo>
                  <a:lnTo>
                    <a:pt x="16" y="6"/>
                  </a:lnTo>
                  <a:lnTo>
                    <a:pt x="14"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77" name="Freeform 217"/>
            <p:cNvSpPr>
              <a:spLocks/>
            </p:cNvSpPr>
            <p:nvPr/>
          </p:nvSpPr>
          <p:spPr bwMode="auto">
            <a:xfrm>
              <a:off x="2736" y="3806"/>
              <a:ext cx="15" cy="17"/>
            </a:xfrm>
            <a:custGeom>
              <a:avLst/>
              <a:gdLst>
                <a:gd name="T0" fmla="*/ 0 w 17"/>
                <a:gd name="T1" fmla="*/ 3 h 17"/>
                <a:gd name="T2" fmla="*/ 0 w 17"/>
                <a:gd name="T3" fmla="*/ 0 h 17"/>
                <a:gd name="T4" fmla="*/ 2 w 17"/>
                <a:gd name="T5" fmla="*/ 5 h 17"/>
                <a:gd name="T6" fmla="*/ 2 w 17"/>
                <a:gd name="T7" fmla="*/ 10 h 17"/>
                <a:gd name="T8" fmla="*/ 4 w 17"/>
                <a:gd name="T9" fmla="*/ 11 h 17"/>
                <a:gd name="T10" fmla="*/ 4 w 17"/>
                <a:gd name="T11" fmla="*/ 12 h 17"/>
                <a:gd name="T12" fmla="*/ 8 w 17"/>
                <a:gd name="T13" fmla="*/ 14 h 17"/>
                <a:gd name="T14" fmla="*/ 8 w 17"/>
                <a:gd name="T15" fmla="*/ 16 h 17"/>
                <a:gd name="T16" fmla="*/ 10 w 17"/>
                <a:gd name="T17" fmla="*/ 16 h 17"/>
                <a:gd name="T18" fmla="*/ 10 w 17"/>
                <a:gd name="T19" fmla="*/ 14 h 17"/>
                <a:gd name="T20" fmla="*/ 8 w 17"/>
                <a:gd name="T21" fmla="*/ 13 h 17"/>
                <a:gd name="T22" fmla="*/ 4 w 17"/>
                <a:gd name="T23" fmla="*/ 12 h 17"/>
                <a:gd name="T24" fmla="*/ 4 w 17"/>
                <a:gd name="T25" fmla="*/ 10 h 17"/>
                <a:gd name="T26" fmla="*/ 4 w 17"/>
                <a:gd name="T27" fmla="*/ 8 h 17"/>
                <a:gd name="T28" fmla="*/ 2 w 17"/>
                <a:gd name="T29" fmla="*/ 5 h 17"/>
                <a:gd name="T30" fmla="*/ 2 w 17"/>
                <a:gd name="T31" fmla="*/ 3 h 17"/>
                <a:gd name="T32" fmla="*/ 0 w 17"/>
                <a:gd name="T33" fmla="*/ 3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17"/>
                <a:gd name="T53" fmla="*/ 17 w 17"/>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17">
                  <a:moveTo>
                    <a:pt x="0" y="3"/>
                  </a:moveTo>
                  <a:lnTo>
                    <a:pt x="0" y="0"/>
                  </a:lnTo>
                  <a:lnTo>
                    <a:pt x="2" y="5"/>
                  </a:lnTo>
                  <a:lnTo>
                    <a:pt x="2" y="10"/>
                  </a:lnTo>
                  <a:lnTo>
                    <a:pt x="5" y="11"/>
                  </a:lnTo>
                  <a:lnTo>
                    <a:pt x="8" y="12"/>
                  </a:lnTo>
                  <a:lnTo>
                    <a:pt x="13" y="14"/>
                  </a:lnTo>
                  <a:lnTo>
                    <a:pt x="13" y="16"/>
                  </a:lnTo>
                  <a:lnTo>
                    <a:pt x="16" y="16"/>
                  </a:lnTo>
                  <a:lnTo>
                    <a:pt x="16" y="14"/>
                  </a:lnTo>
                  <a:lnTo>
                    <a:pt x="13" y="13"/>
                  </a:lnTo>
                  <a:lnTo>
                    <a:pt x="8" y="12"/>
                  </a:lnTo>
                  <a:lnTo>
                    <a:pt x="5" y="10"/>
                  </a:lnTo>
                  <a:lnTo>
                    <a:pt x="5" y="8"/>
                  </a:lnTo>
                  <a:lnTo>
                    <a:pt x="2" y="5"/>
                  </a:lnTo>
                  <a:lnTo>
                    <a:pt x="2" y="3"/>
                  </a:lnTo>
                  <a:lnTo>
                    <a:pt x="0" y="3"/>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78" name="Freeform 218"/>
            <p:cNvSpPr>
              <a:spLocks/>
            </p:cNvSpPr>
            <p:nvPr/>
          </p:nvSpPr>
          <p:spPr bwMode="auto">
            <a:xfrm>
              <a:off x="2741" y="3821"/>
              <a:ext cx="15" cy="17"/>
            </a:xfrm>
            <a:custGeom>
              <a:avLst/>
              <a:gdLst>
                <a:gd name="T0" fmla="*/ 0 w 17"/>
                <a:gd name="T1" fmla="*/ 16 h 17"/>
                <a:gd name="T2" fmla="*/ 10 w 17"/>
                <a:gd name="T3" fmla="*/ 16 h 17"/>
                <a:gd name="T4" fmla="*/ 10 w 17"/>
                <a:gd name="T5" fmla="*/ 0 h 17"/>
                <a:gd name="T6" fmla="*/ 0 w 17"/>
                <a:gd name="T7" fmla="*/ 0 h 17"/>
                <a:gd name="T8" fmla="*/ 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16"/>
                  </a:moveTo>
                  <a:lnTo>
                    <a:pt x="16" y="16"/>
                  </a:lnTo>
                  <a:lnTo>
                    <a:pt x="16" y="0"/>
                  </a:ln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79" name="Freeform 219"/>
            <p:cNvSpPr>
              <a:spLocks/>
            </p:cNvSpPr>
            <p:nvPr/>
          </p:nvSpPr>
          <p:spPr bwMode="auto">
            <a:xfrm>
              <a:off x="2742" y="3821"/>
              <a:ext cx="15" cy="17"/>
            </a:xfrm>
            <a:custGeom>
              <a:avLst/>
              <a:gdLst>
                <a:gd name="T0" fmla="*/ 4 w 17"/>
                <a:gd name="T1" fmla="*/ 16 h 17"/>
                <a:gd name="T2" fmla="*/ 0 w 17"/>
                <a:gd name="T3" fmla="*/ 16 h 17"/>
                <a:gd name="T4" fmla="*/ 4 w 17"/>
                <a:gd name="T5" fmla="*/ 16 h 17"/>
                <a:gd name="T6" fmla="*/ 10 w 17"/>
                <a:gd name="T7" fmla="*/ 16 h 17"/>
                <a:gd name="T8" fmla="*/ 10 w 17"/>
                <a:gd name="T9" fmla="*/ 0 h 17"/>
                <a:gd name="T10" fmla="*/ 4 w 17"/>
                <a:gd name="T11" fmla="*/ 0 h 17"/>
                <a:gd name="T12" fmla="*/ 4 w 17"/>
                <a:gd name="T13" fmla="*/ 16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8" y="16"/>
                  </a:moveTo>
                  <a:lnTo>
                    <a:pt x="0" y="16"/>
                  </a:lnTo>
                  <a:lnTo>
                    <a:pt x="8" y="16"/>
                  </a:lnTo>
                  <a:lnTo>
                    <a:pt x="16" y="16"/>
                  </a:lnTo>
                  <a:lnTo>
                    <a:pt x="16" y="0"/>
                  </a:lnTo>
                  <a:lnTo>
                    <a:pt x="8" y="0"/>
                  </a:lnTo>
                  <a:lnTo>
                    <a:pt x="8"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0" name="Freeform 220"/>
            <p:cNvSpPr>
              <a:spLocks/>
            </p:cNvSpPr>
            <p:nvPr/>
          </p:nvSpPr>
          <p:spPr bwMode="auto">
            <a:xfrm>
              <a:off x="2742" y="3821"/>
              <a:ext cx="15" cy="17"/>
            </a:xfrm>
            <a:custGeom>
              <a:avLst/>
              <a:gdLst>
                <a:gd name="T0" fmla="*/ 0 w 17"/>
                <a:gd name="T1" fmla="*/ 8 h 17"/>
                <a:gd name="T2" fmla="*/ 0 w 17"/>
                <a:gd name="T3" fmla="*/ 16 h 17"/>
                <a:gd name="T4" fmla="*/ 10 w 17"/>
                <a:gd name="T5" fmla="*/ 16 h 17"/>
                <a:gd name="T6" fmla="*/ 10 w 17"/>
                <a:gd name="T7" fmla="*/ 8 h 17"/>
                <a:gd name="T8" fmla="*/ 10 w 17"/>
                <a:gd name="T9" fmla="*/ 0 h 17"/>
                <a:gd name="T10" fmla="*/ 4 w 17"/>
                <a:gd name="T11" fmla="*/ 0 h 17"/>
                <a:gd name="T12" fmla="*/ 4 w 17"/>
                <a:gd name="T13" fmla="*/ 8 h 17"/>
                <a:gd name="T14" fmla="*/ 0 w 17"/>
                <a:gd name="T15" fmla="*/ 8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0" y="8"/>
                  </a:moveTo>
                  <a:lnTo>
                    <a:pt x="0" y="16"/>
                  </a:lnTo>
                  <a:lnTo>
                    <a:pt x="16" y="16"/>
                  </a:lnTo>
                  <a:lnTo>
                    <a:pt x="16" y="8"/>
                  </a:lnTo>
                  <a:lnTo>
                    <a:pt x="16" y="0"/>
                  </a:lnTo>
                  <a:lnTo>
                    <a:pt x="8" y="0"/>
                  </a:lnTo>
                  <a:lnTo>
                    <a:pt x="8" y="8"/>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1" name="Freeform 221"/>
            <p:cNvSpPr>
              <a:spLocks/>
            </p:cNvSpPr>
            <p:nvPr/>
          </p:nvSpPr>
          <p:spPr bwMode="auto">
            <a:xfrm>
              <a:off x="2743" y="3821"/>
              <a:ext cx="15" cy="17"/>
            </a:xfrm>
            <a:custGeom>
              <a:avLst/>
              <a:gdLst>
                <a:gd name="T0" fmla="*/ 4 w 17"/>
                <a:gd name="T1" fmla="*/ 8 h 17"/>
                <a:gd name="T2" fmla="*/ 10 w 17"/>
                <a:gd name="T3" fmla="*/ 16 h 17"/>
                <a:gd name="T4" fmla="*/ 10 w 17"/>
                <a:gd name="T5" fmla="*/ 8 h 17"/>
                <a:gd name="T6" fmla="*/ 0 w 17"/>
                <a:gd name="T7" fmla="*/ 0 h 17"/>
                <a:gd name="T8" fmla="*/ 4 w 17"/>
                <a:gd name="T9" fmla="*/ 0 h 17"/>
                <a:gd name="T10" fmla="*/ 4 w 17"/>
                <a:gd name="T11" fmla="*/ 8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8" y="8"/>
                  </a:moveTo>
                  <a:lnTo>
                    <a:pt x="16" y="16"/>
                  </a:lnTo>
                  <a:lnTo>
                    <a:pt x="16" y="8"/>
                  </a:lnTo>
                  <a:lnTo>
                    <a:pt x="0" y="0"/>
                  </a:lnTo>
                  <a:lnTo>
                    <a:pt x="8" y="0"/>
                  </a:lnTo>
                  <a:lnTo>
                    <a:pt x="8"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2" name="Freeform 222"/>
            <p:cNvSpPr>
              <a:spLocks/>
            </p:cNvSpPr>
            <p:nvPr/>
          </p:nvSpPr>
          <p:spPr bwMode="auto">
            <a:xfrm>
              <a:off x="2745" y="3822"/>
              <a:ext cx="15" cy="17"/>
            </a:xfrm>
            <a:custGeom>
              <a:avLst/>
              <a:gdLst>
                <a:gd name="T0" fmla="*/ 0 w 17"/>
                <a:gd name="T1" fmla="*/ 16 h 17"/>
                <a:gd name="T2" fmla="*/ 10 w 17"/>
                <a:gd name="T3" fmla="*/ 16 h 17"/>
                <a:gd name="T4" fmla="*/ 10 w 17"/>
                <a:gd name="T5" fmla="*/ 0 h 17"/>
                <a:gd name="T6" fmla="*/ 0 w 17"/>
                <a:gd name="T7" fmla="*/ 0 h 17"/>
                <a:gd name="T8" fmla="*/ 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16"/>
                  </a:moveTo>
                  <a:lnTo>
                    <a:pt x="16" y="16"/>
                  </a:lnTo>
                  <a:lnTo>
                    <a:pt x="16" y="0"/>
                  </a:ln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3" name="Freeform 223"/>
            <p:cNvSpPr>
              <a:spLocks/>
            </p:cNvSpPr>
            <p:nvPr/>
          </p:nvSpPr>
          <p:spPr bwMode="auto">
            <a:xfrm>
              <a:off x="2745" y="3823"/>
              <a:ext cx="15" cy="17"/>
            </a:xfrm>
            <a:custGeom>
              <a:avLst/>
              <a:gdLst>
                <a:gd name="T0" fmla="*/ 6 w 17"/>
                <a:gd name="T1" fmla="*/ 0 h 17"/>
                <a:gd name="T2" fmla="*/ 6 w 17"/>
                <a:gd name="T3" fmla="*/ 16 h 17"/>
                <a:gd name="T4" fmla="*/ 10 w 17"/>
                <a:gd name="T5" fmla="*/ 16 h 17"/>
                <a:gd name="T6" fmla="*/ 10 w 17"/>
                <a:gd name="T7" fmla="*/ 0 h 17"/>
                <a:gd name="T8" fmla="*/ 0 w 17"/>
                <a:gd name="T9" fmla="*/ 0 h 17"/>
                <a:gd name="T10" fmla="*/ 6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0" y="0"/>
                  </a:moveTo>
                  <a:lnTo>
                    <a:pt x="10" y="16"/>
                  </a:lnTo>
                  <a:lnTo>
                    <a:pt x="16" y="16"/>
                  </a:lnTo>
                  <a:lnTo>
                    <a:pt x="16" y="0"/>
                  </a:lnTo>
                  <a:lnTo>
                    <a:pt x="0" y="0"/>
                  </a:lnTo>
                  <a:lnTo>
                    <a:pt x="1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4" name="Freeform 224"/>
            <p:cNvSpPr>
              <a:spLocks/>
            </p:cNvSpPr>
            <p:nvPr/>
          </p:nvSpPr>
          <p:spPr bwMode="auto">
            <a:xfrm>
              <a:off x="2748" y="3823"/>
              <a:ext cx="15" cy="17"/>
            </a:xfrm>
            <a:custGeom>
              <a:avLst/>
              <a:gdLst>
                <a:gd name="T0" fmla="*/ 0 w 17"/>
                <a:gd name="T1" fmla="*/ 16 h 17"/>
                <a:gd name="T2" fmla="*/ 10 w 17"/>
                <a:gd name="T3" fmla="*/ 16 h 17"/>
                <a:gd name="T4" fmla="*/ 10 w 17"/>
                <a:gd name="T5" fmla="*/ 0 h 17"/>
                <a:gd name="T6" fmla="*/ 0 w 17"/>
                <a:gd name="T7" fmla="*/ 0 h 17"/>
                <a:gd name="T8" fmla="*/ 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16"/>
                  </a:moveTo>
                  <a:lnTo>
                    <a:pt x="16" y="16"/>
                  </a:lnTo>
                  <a:lnTo>
                    <a:pt x="16" y="0"/>
                  </a:ln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5" name="Freeform 225"/>
            <p:cNvSpPr>
              <a:spLocks/>
            </p:cNvSpPr>
            <p:nvPr/>
          </p:nvSpPr>
          <p:spPr bwMode="auto">
            <a:xfrm>
              <a:off x="2748" y="3823"/>
              <a:ext cx="15" cy="17"/>
            </a:xfrm>
            <a:custGeom>
              <a:avLst/>
              <a:gdLst>
                <a:gd name="T0" fmla="*/ 6 w 17"/>
                <a:gd name="T1" fmla="*/ 0 h 17"/>
                <a:gd name="T2" fmla="*/ 6 w 17"/>
                <a:gd name="T3" fmla="*/ 16 h 17"/>
                <a:gd name="T4" fmla="*/ 10 w 17"/>
                <a:gd name="T5" fmla="*/ 16 h 17"/>
                <a:gd name="T6" fmla="*/ 10 w 17"/>
                <a:gd name="T7" fmla="*/ 0 h 17"/>
                <a:gd name="T8" fmla="*/ 0 w 17"/>
                <a:gd name="T9" fmla="*/ 0 h 17"/>
                <a:gd name="T10" fmla="*/ 6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0" y="0"/>
                  </a:moveTo>
                  <a:lnTo>
                    <a:pt x="10" y="16"/>
                  </a:lnTo>
                  <a:lnTo>
                    <a:pt x="16" y="16"/>
                  </a:lnTo>
                  <a:lnTo>
                    <a:pt x="16" y="0"/>
                  </a:lnTo>
                  <a:lnTo>
                    <a:pt x="0" y="0"/>
                  </a:lnTo>
                  <a:lnTo>
                    <a:pt x="1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6" name="Freeform 226"/>
            <p:cNvSpPr>
              <a:spLocks/>
            </p:cNvSpPr>
            <p:nvPr/>
          </p:nvSpPr>
          <p:spPr bwMode="auto">
            <a:xfrm>
              <a:off x="2752" y="3823"/>
              <a:ext cx="15" cy="17"/>
            </a:xfrm>
            <a:custGeom>
              <a:avLst/>
              <a:gdLst>
                <a:gd name="T0" fmla="*/ 0 w 17"/>
                <a:gd name="T1" fmla="*/ 8 h 17"/>
                <a:gd name="T2" fmla="*/ 4 w 17"/>
                <a:gd name="T3" fmla="*/ 16 h 17"/>
                <a:gd name="T4" fmla="*/ 6 w 17"/>
                <a:gd name="T5" fmla="*/ 16 h 17"/>
                <a:gd name="T6" fmla="*/ 10 w 17"/>
                <a:gd name="T7" fmla="*/ 8 h 17"/>
                <a:gd name="T8" fmla="*/ 4 w 17"/>
                <a:gd name="T9" fmla="*/ 0 h 17"/>
                <a:gd name="T10" fmla="*/ 0 w 17"/>
                <a:gd name="T11" fmla="*/ 0 h 17"/>
                <a:gd name="T12" fmla="*/ 0 w 17"/>
                <a:gd name="T13" fmla="*/ 8 h 17"/>
                <a:gd name="T14" fmla="*/ 0 60000 65536"/>
                <a:gd name="T15" fmla="*/ 0 60000 65536"/>
                <a:gd name="T16" fmla="*/ 0 60000 65536"/>
                <a:gd name="T17" fmla="*/ 0 60000 65536"/>
                <a:gd name="T18" fmla="*/ 0 60000 65536"/>
                <a:gd name="T19" fmla="*/ 0 60000 65536"/>
                <a:gd name="T20" fmla="*/ 0 60000 65536"/>
                <a:gd name="T21" fmla="*/ 0 w 17"/>
                <a:gd name="T22" fmla="*/ 0 h 17"/>
                <a:gd name="T23" fmla="*/ 17 w 1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7">
                  <a:moveTo>
                    <a:pt x="0" y="8"/>
                  </a:moveTo>
                  <a:lnTo>
                    <a:pt x="5" y="16"/>
                  </a:lnTo>
                  <a:lnTo>
                    <a:pt x="10" y="16"/>
                  </a:lnTo>
                  <a:lnTo>
                    <a:pt x="16" y="8"/>
                  </a:lnTo>
                  <a:lnTo>
                    <a:pt x="5" y="0"/>
                  </a:lnTo>
                  <a:lnTo>
                    <a:pt x="0" y="0"/>
                  </a:lnTo>
                  <a:lnTo>
                    <a:pt x="0"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7" name="Freeform 227"/>
            <p:cNvSpPr>
              <a:spLocks/>
            </p:cNvSpPr>
            <p:nvPr/>
          </p:nvSpPr>
          <p:spPr bwMode="auto">
            <a:xfrm>
              <a:off x="2754" y="3824"/>
              <a:ext cx="16" cy="17"/>
            </a:xfrm>
            <a:custGeom>
              <a:avLst/>
              <a:gdLst>
                <a:gd name="T0" fmla="*/ 0 w 17"/>
                <a:gd name="T1" fmla="*/ 16 h 17"/>
                <a:gd name="T2" fmla="*/ 8 w 17"/>
                <a:gd name="T3" fmla="*/ 16 h 17"/>
                <a:gd name="T4" fmla="*/ 12 w 17"/>
                <a:gd name="T5" fmla="*/ 0 h 17"/>
                <a:gd name="T6" fmla="*/ 0 w 17"/>
                <a:gd name="T7" fmla="*/ 0 h 17"/>
                <a:gd name="T8" fmla="*/ 0 w 17"/>
                <a:gd name="T9" fmla="*/ 16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16"/>
                  </a:moveTo>
                  <a:lnTo>
                    <a:pt x="8" y="16"/>
                  </a:lnTo>
                  <a:lnTo>
                    <a:pt x="16" y="0"/>
                  </a:lnTo>
                  <a:lnTo>
                    <a:pt x="0" y="0"/>
                  </a:lnTo>
                  <a:lnTo>
                    <a:pt x="0"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8" name="Freeform 228"/>
            <p:cNvSpPr>
              <a:spLocks/>
            </p:cNvSpPr>
            <p:nvPr/>
          </p:nvSpPr>
          <p:spPr bwMode="auto">
            <a:xfrm>
              <a:off x="2755" y="3824"/>
              <a:ext cx="15" cy="17"/>
            </a:xfrm>
            <a:custGeom>
              <a:avLst/>
              <a:gdLst>
                <a:gd name="T0" fmla="*/ 0 w 17"/>
                <a:gd name="T1" fmla="*/ 2 h 17"/>
                <a:gd name="T2" fmla="*/ 10 w 17"/>
                <a:gd name="T3" fmla="*/ 16 h 17"/>
                <a:gd name="T4" fmla="*/ 10 w 17"/>
                <a:gd name="T5" fmla="*/ 14 h 17"/>
                <a:gd name="T6" fmla="*/ 1 w 17"/>
                <a:gd name="T7" fmla="*/ 2 h 17"/>
                <a:gd name="T8" fmla="*/ 0 w 17"/>
                <a:gd name="T9" fmla="*/ 0 h 17"/>
                <a:gd name="T10" fmla="*/ 0 w 17"/>
                <a:gd name="T11" fmla="*/ 2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0" y="2"/>
                  </a:moveTo>
                  <a:lnTo>
                    <a:pt x="16" y="16"/>
                  </a:lnTo>
                  <a:lnTo>
                    <a:pt x="16" y="14"/>
                  </a:lnTo>
                  <a:lnTo>
                    <a:pt x="1" y="2"/>
                  </a:lnTo>
                  <a:lnTo>
                    <a:pt x="0" y="0"/>
                  </a:lnTo>
                  <a:lnTo>
                    <a:pt x="0" y="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89" name="Freeform 229"/>
            <p:cNvSpPr>
              <a:spLocks/>
            </p:cNvSpPr>
            <p:nvPr/>
          </p:nvSpPr>
          <p:spPr bwMode="auto">
            <a:xfrm>
              <a:off x="2767" y="3762"/>
              <a:ext cx="15" cy="65"/>
            </a:xfrm>
            <a:custGeom>
              <a:avLst/>
              <a:gdLst>
                <a:gd name="T0" fmla="*/ 0 w 17"/>
                <a:gd name="T1" fmla="*/ 64 h 65"/>
                <a:gd name="T2" fmla="*/ 8 w 17"/>
                <a:gd name="T3" fmla="*/ 43 h 65"/>
                <a:gd name="T4" fmla="*/ 10 w 17"/>
                <a:gd name="T5" fmla="*/ 0 h 65"/>
                <a:gd name="T6" fmla="*/ 8 w 17"/>
                <a:gd name="T7" fmla="*/ 0 h 65"/>
                <a:gd name="T8" fmla="*/ 7 w 17"/>
                <a:gd name="T9" fmla="*/ 45 h 65"/>
                <a:gd name="T10" fmla="*/ 0 w 17"/>
                <a:gd name="T11" fmla="*/ 63 h 65"/>
                <a:gd name="T12" fmla="*/ 0 w 17"/>
                <a:gd name="T13" fmla="*/ 64 h 65"/>
                <a:gd name="T14" fmla="*/ 0 60000 65536"/>
                <a:gd name="T15" fmla="*/ 0 60000 65536"/>
                <a:gd name="T16" fmla="*/ 0 60000 65536"/>
                <a:gd name="T17" fmla="*/ 0 60000 65536"/>
                <a:gd name="T18" fmla="*/ 0 60000 65536"/>
                <a:gd name="T19" fmla="*/ 0 60000 65536"/>
                <a:gd name="T20" fmla="*/ 0 60000 65536"/>
                <a:gd name="T21" fmla="*/ 0 w 17"/>
                <a:gd name="T22" fmla="*/ 0 h 65"/>
                <a:gd name="T23" fmla="*/ 17 w 17"/>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65">
                  <a:moveTo>
                    <a:pt x="0" y="64"/>
                  </a:moveTo>
                  <a:lnTo>
                    <a:pt x="13" y="43"/>
                  </a:lnTo>
                  <a:lnTo>
                    <a:pt x="16" y="0"/>
                  </a:lnTo>
                  <a:lnTo>
                    <a:pt x="13" y="0"/>
                  </a:lnTo>
                  <a:lnTo>
                    <a:pt x="11" y="45"/>
                  </a:lnTo>
                  <a:lnTo>
                    <a:pt x="0" y="63"/>
                  </a:lnTo>
                  <a:lnTo>
                    <a:pt x="0" y="64"/>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90" name="Freeform 230"/>
            <p:cNvSpPr>
              <a:spLocks/>
            </p:cNvSpPr>
            <p:nvPr/>
          </p:nvSpPr>
          <p:spPr bwMode="auto">
            <a:xfrm>
              <a:off x="2772" y="3715"/>
              <a:ext cx="15" cy="55"/>
            </a:xfrm>
            <a:custGeom>
              <a:avLst/>
              <a:gdLst>
                <a:gd name="T0" fmla="*/ 4 w 17"/>
                <a:gd name="T1" fmla="*/ 43 h 55"/>
                <a:gd name="T2" fmla="*/ 8 w 17"/>
                <a:gd name="T3" fmla="*/ 32 h 55"/>
                <a:gd name="T4" fmla="*/ 4 w 17"/>
                <a:gd name="T5" fmla="*/ 23 h 55"/>
                <a:gd name="T6" fmla="*/ 8 w 17"/>
                <a:gd name="T7" fmla="*/ 14 h 55"/>
                <a:gd name="T8" fmla="*/ 8 w 17"/>
                <a:gd name="T9" fmla="*/ 6 h 55"/>
                <a:gd name="T10" fmla="*/ 10 w 17"/>
                <a:gd name="T11" fmla="*/ 2 h 55"/>
                <a:gd name="T12" fmla="*/ 8 w 17"/>
                <a:gd name="T13" fmla="*/ 0 h 55"/>
                <a:gd name="T14" fmla="*/ 4 w 17"/>
                <a:gd name="T15" fmla="*/ 0 h 55"/>
                <a:gd name="T16" fmla="*/ 8 w 17"/>
                <a:gd name="T17" fmla="*/ 2 h 55"/>
                <a:gd name="T18" fmla="*/ 4 w 17"/>
                <a:gd name="T19" fmla="*/ 6 h 55"/>
                <a:gd name="T20" fmla="*/ 4 w 17"/>
                <a:gd name="T21" fmla="*/ 14 h 55"/>
                <a:gd name="T22" fmla="*/ 4 w 17"/>
                <a:gd name="T23" fmla="*/ 22 h 55"/>
                <a:gd name="T24" fmla="*/ 4 w 17"/>
                <a:gd name="T25" fmla="*/ 32 h 55"/>
                <a:gd name="T26" fmla="*/ 0 w 17"/>
                <a:gd name="T27" fmla="*/ 54 h 55"/>
                <a:gd name="T28" fmla="*/ 0 w 17"/>
                <a:gd name="T29" fmla="*/ 43 h 55"/>
                <a:gd name="T30" fmla="*/ 4 w 17"/>
                <a:gd name="T31" fmla="*/ 43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
                <a:gd name="T49" fmla="*/ 0 h 55"/>
                <a:gd name="T50" fmla="*/ 17 w 17"/>
                <a:gd name="T51" fmla="*/ 55 h 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 h="55">
                  <a:moveTo>
                    <a:pt x="4" y="43"/>
                  </a:moveTo>
                  <a:lnTo>
                    <a:pt x="12" y="32"/>
                  </a:lnTo>
                  <a:lnTo>
                    <a:pt x="8" y="23"/>
                  </a:lnTo>
                  <a:lnTo>
                    <a:pt x="12" y="14"/>
                  </a:lnTo>
                  <a:lnTo>
                    <a:pt x="12" y="6"/>
                  </a:lnTo>
                  <a:lnTo>
                    <a:pt x="16" y="2"/>
                  </a:lnTo>
                  <a:lnTo>
                    <a:pt x="12" y="0"/>
                  </a:lnTo>
                  <a:lnTo>
                    <a:pt x="8" y="0"/>
                  </a:lnTo>
                  <a:lnTo>
                    <a:pt x="12" y="2"/>
                  </a:lnTo>
                  <a:lnTo>
                    <a:pt x="8" y="6"/>
                  </a:lnTo>
                  <a:lnTo>
                    <a:pt x="8" y="14"/>
                  </a:lnTo>
                  <a:lnTo>
                    <a:pt x="4" y="22"/>
                  </a:lnTo>
                  <a:lnTo>
                    <a:pt x="8" y="32"/>
                  </a:lnTo>
                  <a:lnTo>
                    <a:pt x="0" y="54"/>
                  </a:lnTo>
                  <a:lnTo>
                    <a:pt x="0" y="43"/>
                  </a:lnTo>
                  <a:lnTo>
                    <a:pt x="4" y="43"/>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91" name="Freeform 231"/>
            <p:cNvSpPr>
              <a:spLocks/>
            </p:cNvSpPr>
            <p:nvPr/>
          </p:nvSpPr>
          <p:spPr bwMode="auto">
            <a:xfrm>
              <a:off x="2712" y="3847"/>
              <a:ext cx="26" cy="34"/>
            </a:xfrm>
            <a:custGeom>
              <a:avLst/>
              <a:gdLst>
                <a:gd name="T0" fmla="*/ 0 w 29"/>
                <a:gd name="T1" fmla="*/ 19 h 34"/>
                <a:gd name="T2" fmla="*/ 10 w 29"/>
                <a:gd name="T3" fmla="*/ 0 h 34"/>
                <a:gd name="T4" fmla="*/ 18 w 29"/>
                <a:gd name="T5" fmla="*/ 6 h 34"/>
                <a:gd name="T6" fmla="*/ 18 w 29"/>
                <a:gd name="T7" fmla="*/ 8 h 34"/>
                <a:gd name="T8" fmla="*/ 18 w 29"/>
                <a:gd name="T9" fmla="*/ 10 h 34"/>
                <a:gd name="T10" fmla="*/ 18 w 29"/>
                <a:gd name="T11" fmla="*/ 12 h 34"/>
                <a:gd name="T12" fmla="*/ 18 w 29"/>
                <a:gd name="T13" fmla="*/ 14 h 34"/>
                <a:gd name="T14" fmla="*/ 17 w 29"/>
                <a:gd name="T15" fmla="*/ 16 h 34"/>
                <a:gd name="T16" fmla="*/ 16 w 29"/>
                <a:gd name="T17" fmla="*/ 16 h 34"/>
                <a:gd name="T18" fmla="*/ 16 w 29"/>
                <a:gd name="T19" fmla="*/ 17 h 34"/>
                <a:gd name="T20" fmla="*/ 15 w 29"/>
                <a:gd name="T21" fmla="*/ 18 h 34"/>
                <a:gd name="T22" fmla="*/ 14 w 29"/>
                <a:gd name="T23" fmla="*/ 18 h 34"/>
                <a:gd name="T24" fmla="*/ 13 w 29"/>
                <a:gd name="T25" fmla="*/ 19 h 34"/>
                <a:gd name="T26" fmla="*/ 13 w 29"/>
                <a:gd name="T27" fmla="*/ 20 h 34"/>
                <a:gd name="T28" fmla="*/ 13 w 29"/>
                <a:gd name="T29" fmla="*/ 22 h 34"/>
                <a:gd name="T30" fmla="*/ 13 w 29"/>
                <a:gd name="T31" fmla="*/ 24 h 34"/>
                <a:gd name="T32" fmla="*/ 13 w 29"/>
                <a:gd name="T33" fmla="*/ 26 h 34"/>
                <a:gd name="T34" fmla="*/ 13 w 29"/>
                <a:gd name="T35" fmla="*/ 28 h 34"/>
                <a:gd name="T36" fmla="*/ 13 w 29"/>
                <a:gd name="T37" fmla="*/ 29 h 34"/>
                <a:gd name="T38" fmla="*/ 12 w 29"/>
                <a:gd name="T39" fmla="*/ 31 h 34"/>
                <a:gd name="T40" fmla="*/ 12 w 29"/>
                <a:gd name="T41" fmla="*/ 32 h 34"/>
                <a:gd name="T42" fmla="*/ 12 w 29"/>
                <a:gd name="T43" fmla="*/ 32 h 34"/>
                <a:gd name="T44" fmla="*/ 12 w 29"/>
                <a:gd name="T45" fmla="*/ 33 h 34"/>
                <a:gd name="T46" fmla="*/ 0 w 29"/>
                <a:gd name="T47" fmla="*/ 19 h 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
                <a:gd name="T73" fmla="*/ 0 h 34"/>
                <a:gd name="T74" fmla="*/ 29 w 29"/>
                <a:gd name="T75" fmla="*/ 34 h 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 h="34">
                  <a:moveTo>
                    <a:pt x="0" y="19"/>
                  </a:moveTo>
                  <a:lnTo>
                    <a:pt x="15" y="0"/>
                  </a:lnTo>
                  <a:lnTo>
                    <a:pt x="27" y="6"/>
                  </a:lnTo>
                  <a:lnTo>
                    <a:pt x="28" y="8"/>
                  </a:lnTo>
                  <a:lnTo>
                    <a:pt x="28" y="10"/>
                  </a:lnTo>
                  <a:lnTo>
                    <a:pt x="28" y="12"/>
                  </a:lnTo>
                  <a:lnTo>
                    <a:pt x="27" y="14"/>
                  </a:lnTo>
                  <a:lnTo>
                    <a:pt x="26" y="16"/>
                  </a:lnTo>
                  <a:lnTo>
                    <a:pt x="25" y="16"/>
                  </a:lnTo>
                  <a:lnTo>
                    <a:pt x="24" y="17"/>
                  </a:lnTo>
                  <a:lnTo>
                    <a:pt x="23" y="18"/>
                  </a:lnTo>
                  <a:lnTo>
                    <a:pt x="22" y="18"/>
                  </a:lnTo>
                  <a:lnTo>
                    <a:pt x="21" y="19"/>
                  </a:lnTo>
                  <a:lnTo>
                    <a:pt x="21" y="20"/>
                  </a:lnTo>
                  <a:lnTo>
                    <a:pt x="21" y="22"/>
                  </a:lnTo>
                  <a:lnTo>
                    <a:pt x="21" y="24"/>
                  </a:lnTo>
                  <a:lnTo>
                    <a:pt x="20" y="26"/>
                  </a:lnTo>
                  <a:lnTo>
                    <a:pt x="20" y="28"/>
                  </a:lnTo>
                  <a:lnTo>
                    <a:pt x="20" y="29"/>
                  </a:lnTo>
                  <a:lnTo>
                    <a:pt x="19" y="31"/>
                  </a:lnTo>
                  <a:lnTo>
                    <a:pt x="19" y="32"/>
                  </a:lnTo>
                  <a:lnTo>
                    <a:pt x="18" y="32"/>
                  </a:lnTo>
                  <a:lnTo>
                    <a:pt x="18" y="33"/>
                  </a:lnTo>
                  <a:lnTo>
                    <a:pt x="0" y="19"/>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192" name="Freeform 232"/>
            <p:cNvSpPr>
              <a:spLocks/>
            </p:cNvSpPr>
            <p:nvPr/>
          </p:nvSpPr>
          <p:spPr bwMode="auto">
            <a:xfrm>
              <a:off x="2711" y="3846"/>
              <a:ext cx="27" cy="22"/>
            </a:xfrm>
            <a:custGeom>
              <a:avLst/>
              <a:gdLst>
                <a:gd name="T0" fmla="*/ 0 w 30"/>
                <a:gd name="T1" fmla="*/ 20 h 22"/>
                <a:gd name="T2" fmla="*/ 0 w 30"/>
                <a:gd name="T3" fmla="*/ 21 h 22"/>
                <a:gd name="T4" fmla="*/ 11 w 30"/>
                <a:gd name="T5" fmla="*/ 1 h 22"/>
                <a:gd name="T6" fmla="*/ 19 w 30"/>
                <a:gd name="T7" fmla="*/ 6 h 22"/>
                <a:gd name="T8" fmla="*/ 19 w 30"/>
                <a:gd name="T9" fmla="*/ 9 h 22"/>
                <a:gd name="T10" fmla="*/ 19 w 30"/>
                <a:gd name="T11" fmla="*/ 11 h 22"/>
                <a:gd name="T12" fmla="*/ 19 w 30"/>
                <a:gd name="T13" fmla="*/ 9 h 22"/>
                <a:gd name="T14" fmla="*/ 19 w 30"/>
                <a:gd name="T15" fmla="*/ 6 h 22"/>
                <a:gd name="T16" fmla="*/ 11 w 30"/>
                <a:gd name="T17" fmla="*/ 0 h 22"/>
                <a:gd name="T18" fmla="*/ 0 w 30"/>
                <a:gd name="T19" fmla="*/ 20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2"/>
                <a:gd name="T32" fmla="*/ 30 w 30"/>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2">
                  <a:moveTo>
                    <a:pt x="0" y="20"/>
                  </a:moveTo>
                  <a:lnTo>
                    <a:pt x="0" y="21"/>
                  </a:lnTo>
                  <a:lnTo>
                    <a:pt x="16" y="1"/>
                  </a:lnTo>
                  <a:lnTo>
                    <a:pt x="28" y="6"/>
                  </a:lnTo>
                  <a:lnTo>
                    <a:pt x="29" y="9"/>
                  </a:lnTo>
                  <a:lnTo>
                    <a:pt x="29" y="11"/>
                  </a:lnTo>
                  <a:lnTo>
                    <a:pt x="29" y="9"/>
                  </a:lnTo>
                  <a:lnTo>
                    <a:pt x="28" y="6"/>
                  </a:lnTo>
                  <a:lnTo>
                    <a:pt x="15" y="0"/>
                  </a:lnTo>
                  <a:lnTo>
                    <a:pt x="0" y="2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93" name="Freeform 233"/>
            <p:cNvSpPr>
              <a:spLocks/>
            </p:cNvSpPr>
            <p:nvPr/>
          </p:nvSpPr>
          <p:spPr bwMode="auto">
            <a:xfrm>
              <a:off x="2737" y="3858"/>
              <a:ext cx="15" cy="17"/>
            </a:xfrm>
            <a:custGeom>
              <a:avLst/>
              <a:gdLst>
                <a:gd name="T0" fmla="*/ 6 w 17"/>
                <a:gd name="T1" fmla="*/ 0 h 17"/>
                <a:gd name="T2" fmla="*/ 6 w 17"/>
                <a:gd name="T3" fmla="*/ 8 h 17"/>
                <a:gd name="T4" fmla="*/ 0 w 17"/>
                <a:gd name="T5" fmla="*/ 13 h 17"/>
                <a:gd name="T6" fmla="*/ 0 w 17"/>
                <a:gd name="T7" fmla="*/ 16 h 17"/>
                <a:gd name="T8" fmla="*/ 6 w 17"/>
                <a:gd name="T9" fmla="*/ 10 h 17"/>
                <a:gd name="T10" fmla="*/ 10 w 17"/>
                <a:gd name="T11" fmla="*/ 5 h 17"/>
                <a:gd name="T12" fmla="*/ 10 w 17"/>
                <a:gd name="T13" fmla="*/ 0 h 17"/>
                <a:gd name="T14" fmla="*/ 6 w 17"/>
                <a:gd name="T15" fmla="*/ 0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10" y="0"/>
                  </a:moveTo>
                  <a:lnTo>
                    <a:pt x="10" y="8"/>
                  </a:lnTo>
                  <a:lnTo>
                    <a:pt x="0" y="13"/>
                  </a:lnTo>
                  <a:lnTo>
                    <a:pt x="0" y="16"/>
                  </a:lnTo>
                  <a:lnTo>
                    <a:pt x="10" y="10"/>
                  </a:lnTo>
                  <a:lnTo>
                    <a:pt x="16" y="5"/>
                  </a:lnTo>
                  <a:lnTo>
                    <a:pt x="16" y="0"/>
                  </a:lnTo>
                  <a:lnTo>
                    <a:pt x="1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94" name="Freeform 234"/>
            <p:cNvSpPr>
              <a:spLocks/>
            </p:cNvSpPr>
            <p:nvPr/>
          </p:nvSpPr>
          <p:spPr bwMode="auto">
            <a:xfrm>
              <a:off x="2736" y="3864"/>
              <a:ext cx="15" cy="17"/>
            </a:xfrm>
            <a:custGeom>
              <a:avLst/>
              <a:gdLst>
                <a:gd name="T0" fmla="*/ 10 w 17"/>
                <a:gd name="T1" fmla="*/ 0 h 17"/>
                <a:gd name="T2" fmla="*/ 0 w 17"/>
                <a:gd name="T3" fmla="*/ 10 h 17"/>
                <a:gd name="T4" fmla="*/ 0 w 17"/>
                <a:gd name="T5" fmla="*/ 16 h 17"/>
                <a:gd name="T6" fmla="*/ 10 w 17"/>
                <a:gd name="T7" fmla="*/ 10 h 17"/>
                <a:gd name="T8" fmla="*/ 10 w 17"/>
                <a:gd name="T9" fmla="*/ 5 h 17"/>
                <a:gd name="T10" fmla="*/ 1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0"/>
                  </a:moveTo>
                  <a:lnTo>
                    <a:pt x="0" y="10"/>
                  </a:lnTo>
                  <a:lnTo>
                    <a:pt x="0" y="16"/>
                  </a:lnTo>
                  <a:lnTo>
                    <a:pt x="16" y="10"/>
                  </a:lnTo>
                  <a:lnTo>
                    <a:pt x="16" y="5"/>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95" name="Freeform 235"/>
            <p:cNvSpPr>
              <a:spLocks/>
            </p:cNvSpPr>
            <p:nvPr/>
          </p:nvSpPr>
          <p:spPr bwMode="auto">
            <a:xfrm>
              <a:off x="2733" y="3866"/>
              <a:ext cx="15" cy="17"/>
            </a:xfrm>
            <a:custGeom>
              <a:avLst/>
              <a:gdLst>
                <a:gd name="T0" fmla="*/ 10 w 17"/>
                <a:gd name="T1" fmla="*/ 0 h 17"/>
                <a:gd name="T2" fmla="*/ 4 w 17"/>
                <a:gd name="T3" fmla="*/ 5 h 17"/>
                <a:gd name="T4" fmla="*/ 0 w 17"/>
                <a:gd name="T5" fmla="*/ 5 h 17"/>
                <a:gd name="T6" fmla="*/ 0 w 17"/>
                <a:gd name="T7" fmla="*/ 10 h 17"/>
                <a:gd name="T8" fmla="*/ 0 w 17"/>
                <a:gd name="T9" fmla="*/ 16 h 17"/>
                <a:gd name="T10" fmla="*/ 4 w 17"/>
                <a:gd name="T11" fmla="*/ 16 h 17"/>
                <a:gd name="T12" fmla="*/ 10 w 17"/>
                <a:gd name="T13" fmla="*/ 5 h 17"/>
                <a:gd name="T14" fmla="*/ 10 w 17"/>
                <a:gd name="T15" fmla="*/ 0 h 17"/>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7"/>
                <a:gd name="T26" fmla="*/ 17 w 17"/>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7">
                  <a:moveTo>
                    <a:pt x="16" y="0"/>
                  </a:moveTo>
                  <a:lnTo>
                    <a:pt x="8" y="5"/>
                  </a:lnTo>
                  <a:lnTo>
                    <a:pt x="0" y="5"/>
                  </a:lnTo>
                  <a:lnTo>
                    <a:pt x="0" y="10"/>
                  </a:lnTo>
                  <a:lnTo>
                    <a:pt x="0" y="16"/>
                  </a:lnTo>
                  <a:lnTo>
                    <a:pt x="8" y="16"/>
                  </a:lnTo>
                  <a:lnTo>
                    <a:pt x="16" y="5"/>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96" name="Freeform 236"/>
            <p:cNvSpPr>
              <a:spLocks/>
            </p:cNvSpPr>
            <p:nvPr/>
          </p:nvSpPr>
          <p:spPr bwMode="auto">
            <a:xfrm>
              <a:off x="2732" y="3867"/>
              <a:ext cx="15" cy="17"/>
            </a:xfrm>
            <a:custGeom>
              <a:avLst/>
              <a:gdLst>
                <a:gd name="T0" fmla="*/ 10 w 17"/>
                <a:gd name="T1" fmla="*/ 0 h 17"/>
                <a:gd name="T2" fmla="*/ 0 w 17"/>
                <a:gd name="T3" fmla="*/ 8 h 17"/>
                <a:gd name="T4" fmla="*/ 0 w 17"/>
                <a:gd name="T5" fmla="*/ 16 h 17"/>
                <a:gd name="T6" fmla="*/ 10 w 17"/>
                <a:gd name="T7" fmla="*/ 16 h 17"/>
                <a:gd name="T8" fmla="*/ 10 w 17"/>
                <a:gd name="T9" fmla="*/ 8 h 17"/>
                <a:gd name="T10" fmla="*/ 10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16" y="0"/>
                  </a:moveTo>
                  <a:lnTo>
                    <a:pt x="0" y="8"/>
                  </a:lnTo>
                  <a:lnTo>
                    <a:pt x="0" y="16"/>
                  </a:lnTo>
                  <a:lnTo>
                    <a:pt x="16" y="16"/>
                  </a:lnTo>
                  <a:lnTo>
                    <a:pt x="16" y="8"/>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97" name="Freeform 237"/>
            <p:cNvSpPr>
              <a:spLocks/>
            </p:cNvSpPr>
            <p:nvPr/>
          </p:nvSpPr>
          <p:spPr bwMode="auto">
            <a:xfrm>
              <a:off x="2732" y="3868"/>
              <a:ext cx="15" cy="17"/>
            </a:xfrm>
            <a:custGeom>
              <a:avLst/>
              <a:gdLst>
                <a:gd name="T0" fmla="*/ 0 w 17"/>
                <a:gd name="T1" fmla="*/ 0 h 17"/>
                <a:gd name="T2" fmla="*/ 0 w 17"/>
                <a:gd name="T3" fmla="*/ 16 h 17"/>
                <a:gd name="T4" fmla="*/ 10 w 17"/>
                <a:gd name="T5" fmla="*/ 16 h 17"/>
                <a:gd name="T6" fmla="*/ 10 w 17"/>
                <a:gd name="T7" fmla="*/ 0 h 17"/>
                <a:gd name="T8" fmla="*/ 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0"/>
                  </a:moveTo>
                  <a:lnTo>
                    <a:pt x="0" y="16"/>
                  </a:lnTo>
                  <a:lnTo>
                    <a:pt x="16" y="16"/>
                  </a:lnTo>
                  <a:lnTo>
                    <a:pt x="16" y="0"/>
                  </a:lnTo>
                  <a:lnTo>
                    <a:pt x="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98" name="Freeform 238"/>
            <p:cNvSpPr>
              <a:spLocks/>
            </p:cNvSpPr>
            <p:nvPr/>
          </p:nvSpPr>
          <p:spPr bwMode="auto">
            <a:xfrm>
              <a:off x="2730" y="3871"/>
              <a:ext cx="15" cy="17"/>
            </a:xfrm>
            <a:custGeom>
              <a:avLst/>
              <a:gdLst>
                <a:gd name="T0" fmla="*/ 6 w 17"/>
                <a:gd name="T1" fmla="*/ 2 h 17"/>
                <a:gd name="T2" fmla="*/ 6 w 17"/>
                <a:gd name="T3" fmla="*/ 5 h 17"/>
                <a:gd name="T4" fmla="*/ 4 w 17"/>
                <a:gd name="T5" fmla="*/ 8 h 17"/>
                <a:gd name="T6" fmla="*/ 4 w 17"/>
                <a:gd name="T7" fmla="*/ 10 h 17"/>
                <a:gd name="T8" fmla="*/ 0 w 17"/>
                <a:gd name="T9" fmla="*/ 13 h 17"/>
                <a:gd name="T10" fmla="*/ 0 w 17"/>
                <a:gd name="T11" fmla="*/ 14 h 17"/>
                <a:gd name="T12" fmla="*/ 0 w 17"/>
                <a:gd name="T13" fmla="*/ 16 h 17"/>
                <a:gd name="T14" fmla="*/ 4 w 17"/>
                <a:gd name="T15" fmla="*/ 13 h 17"/>
                <a:gd name="T16" fmla="*/ 4 w 17"/>
                <a:gd name="T17" fmla="*/ 10 h 17"/>
                <a:gd name="T18" fmla="*/ 6 w 17"/>
                <a:gd name="T19" fmla="*/ 8 h 17"/>
                <a:gd name="T20" fmla="*/ 6 w 17"/>
                <a:gd name="T21" fmla="*/ 5 h 17"/>
                <a:gd name="T22" fmla="*/ 10 w 17"/>
                <a:gd name="T23" fmla="*/ 0 h 17"/>
                <a:gd name="T24" fmla="*/ 10 w 17"/>
                <a:gd name="T25" fmla="*/ 2 h 17"/>
                <a:gd name="T26" fmla="*/ 6 w 17"/>
                <a:gd name="T27" fmla="*/ 2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
                <a:gd name="T43" fmla="*/ 0 h 17"/>
                <a:gd name="T44" fmla="*/ 17 w 17"/>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 h="17">
                  <a:moveTo>
                    <a:pt x="10" y="2"/>
                  </a:moveTo>
                  <a:lnTo>
                    <a:pt x="10" y="5"/>
                  </a:lnTo>
                  <a:lnTo>
                    <a:pt x="5" y="8"/>
                  </a:lnTo>
                  <a:lnTo>
                    <a:pt x="5" y="10"/>
                  </a:lnTo>
                  <a:lnTo>
                    <a:pt x="0" y="13"/>
                  </a:lnTo>
                  <a:lnTo>
                    <a:pt x="0" y="14"/>
                  </a:lnTo>
                  <a:lnTo>
                    <a:pt x="0" y="16"/>
                  </a:lnTo>
                  <a:lnTo>
                    <a:pt x="5" y="13"/>
                  </a:lnTo>
                  <a:lnTo>
                    <a:pt x="5" y="10"/>
                  </a:lnTo>
                  <a:lnTo>
                    <a:pt x="10" y="8"/>
                  </a:lnTo>
                  <a:lnTo>
                    <a:pt x="10" y="5"/>
                  </a:lnTo>
                  <a:lnTo>
                    <a:pt x="16" y="0"/>
                  </a:lnTo>
                  <a:lnTo>
                    <a:pt x="16" y="2"/>
                  </a:lnTo>
                  <a:lnTo>
                    <a:pt x="10" y="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199" name="Freeform 239"/>
            <p:cNvSpPr>
              <a:spLocks/>
            </p:cNvSpPr>
            <p:nvPr/>
          </p:nvSpPr>
          <p:spPr bwMode="auto">
            <a:xfrm>
              <a:off x="2729" y="3882"/>
              <a:ext cx="15" cy="17"/>
            </a:xfrm>
            <a:custGeom>
              <a:avLst/>
              <a:gdLst>
                <a:gd name="T0" fmla="*/ 4 w 17"/>
                <a:gd name="T1" fmla="*/ 8 h 17"/>
                <a:gd name="T2" fmla="*/ 4 w 17"/>
                <a:gd name="T3" fmla="*/ 0 h 17"/>
                <a:gd name="T4" fmla="*/ 0 w 17"/>
                <a:gd name="T5" fmla="*/ 16 h 17"/>
                <a:gd name="T6" fmla="*/ 4 w 17"/>
                <a:gd name="T7" fmla="*/ 16 h 17"/>
                <a:gd name="T8" fmla="*/ 10 w 17"/>
                <a:gd name="T9" fmla="*/ 8 h 17"/>
                <a:gd name="T10" fmla="*/ 4 w 17"/>
                <a:gd name="T11" fmla="*/ 8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8" y="8"/>
                  </a:moveTo>
                  <a:lnTo>
                    <a:pt x="8" y="0"/>
                  </a:lnTo>
                  <a:lnTo>
                    <a:pt x="0" y="16"/>
                  </a:lnTo>
                  <a:lnTo>
                    <a:pt x="8" y="16"/>
                  </a:lnTo>
                  <a:lnTo>
                    <a:pt x="16" y="8"/>
                  </a:lnTo>
                  <a:lnTo>
                    <a:pt x="8" y="8"/>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200" name="Freeform 240"/>
            <p:cNvSpPr>
              <a:spLocks/>
            </p:cNvSpPr>
            <p:nvPr/>
          </p:nvSpPr>
          <p:spPr bwMode="auto">
            <a:xfrm>
              <a:off x="2710" y="3868"/>
              <a:ext cx="18" cy="17"/>
            </a:xfrm>
            <a:custGeom>
              <a:avLst/>
              <a:gdLst>
                <a:gd name="T0" fmla="*/ 13 w 20"/>
                <a:gd name="T1" fmla="*/ 16 h 17"/>
                <a:gd name="T2" fmla="*/ 1 w 20"/>
                <a:gd name="T3" fmla="*/ 0 h 17"/>
                <a:gd name="T4" fmla="*/ 0 w 20"/>
                <a:gd name="T5" fmla="*/ 0 h 17"/>
                <a:gd name="T6" fmla="*/ 0 w 20"/>
                <a:gd name="T7" fmla="*/ 1 h 17"/>
                <a:gd name="T8" fmla="*/ 13 w 20"/>
                <a:gd name="T9" fmla="*/ 1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16"/>
                  </a:moveTo>
                  <a:lnTo>
                    <a:pt x="1" y="0"/>
                  </a:lnTo>
                  <a:lnTo>
                    <a:pt x="0" y="0"/>
                  </a:lnTo>
                  <a:lnTo>
                    <a:pt x="0" y="1"/>
                  </a:lnTo>
                  <a:lnTo>
                    <a:pt x="19" y="16"/>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201" name="Freeform 241"/>
            <p:cNvSpPr>
              <a:spLocks/>
            </p:cNvSpPr>
            <p:nvPr/>
          </p:nvSpPr>
          <p:spPr bwMode="auto">
            <a:xfrm>
              <a:off x="2722" y="3833"/>
              <a:ext cx="23" cy="62"/>
            </a:xfrm>
            <a:custGeom>
              <a:avLst/>
              <a:gdLst>
                <a:gd name="T0" fmla="*/ 7 w 25"/>
                <a:gd name="T1" fmla="*/ 61 h 62"/>
                <a:gd name="T2" fmla="*/ 14 w 25"/>
                <a:gd name="T3" fmla="*/ 40 h 62"/>
                <a:gd name="T4" fmla="*/ 17 w 25"/>
                <a:gd name="T5" fmla="*/ 27 h 62"/>
                <a:gd name="T6" fmla="*/ 17 w 25"/>
                <a:gd name="T7" fmla="*/ 15 h 62"/>
                <a:gd name="T8" fmla="*/ 0 w 25"/>
                <a:gd name="T9" fmla="*/ 0 h 62"/>
                <a:gd name="T10" fmla="*/ 0 60000 65536"/>
                <a:gd name="T11" fmla="*/ 0 60000 65536"/>
                <a:gd name="T12" fmla="*/ 0 60000 65536"/>
                <a:gd name="T13" fmla="*/ 0 60000 65536"/>
                <a:gd name="T14" fmla="*/ 0 60000 65536"/>
                <a:gd name="T15" fmla="*/ 0 w 25"/>
                <a:gd name="T16" fmla="*/ 0 h 62"/>
                <a:gd name="T17" fmla="*/ 25 w 25"/>
                <a:gd name="T18" fmla="*/ 62 h 62"/>
              </a:gdLst>
              <a:ahLst/>
              <a:cxnLst>
                <a:cxn ang="T10">
                  <a:pos x="T0" y="T1"/>
                </a:cxn>
                <a:cxn ang="T11">
                  <a:pos x="T2" y="T3"/>
                </a:cxn>
                <a:cxn ang="T12">
                  <a:pos x="T4" y="T5"/>
                </a:cxn>
                <a:cxn ang="T13">
                  <a:pos x="T6" y="T7"/>
                </a:cxn>
                <a:cxn ang="T14">
                  <a:pos x="T8" y="T9"/>
                </a:cxn>
              </a:cxnLst>
              <a:rect l="T15" t="T16" r="T17" b="T18"/>
              <a:pathLst>
                <a:path w="25" h="62">
                  <a:moveTo>
                    <a:pt x="11" y="61"/>
                  </a:moveTo>
                  <a:lnTo>
                    <a:pt x="19" y="40"/>
                  </a:lnTo>
                  <a:lnTo>
                    <a:pt x="24" y="27"/>
                  </a:lnTo>
                  <a:lnTo>
                    <a:pt x="24" y="15"/>
                  </a:lnTo>
                  <a:lnTo>
                    <a:pt x="0" y="0"/>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202" name="Freeform 242"/>
            <p:cNvSpPr>
              <a:spLocks/>
            </p:cNvSpPr>
            <p:nvPr/>
          </p:nvSpPr>
          <p:spPr bwMode="auto">
            <a:xfrm>
              <a:off x="2722" y="3832"/>
              <a:ext cx="23" cy="63"/>
            </a:xfrm>
            <a:custGeom>
              <a:avLst/>
              <a:gdLst>
                <a:gd name="T0" fmla="*/ 6 w 25"/>
                <a:gd name="T1" fmla="*/ 62 h 63"/>
                <a:gd name="T2" fmla="*/ 7 w 25"/>
                <a:gd name="T3" fmla="*/ 62 h 63"/>
                <a:gd name="T4" fmla="*/ 14 w 25"/>
                <a:gd name="T5" fmla="*/ 41 h 63"/>
                <a:gd name="T6" fmla="*/ 17 w 25"/>
                <a:gd name="T7" fmla="*/ 27 h 63"/>
                <a:gd name="T8" fmla="*/ 17 w 25"/>
                <a:gd name="T9" fmla="*/ 16 h 63"/>
                <a:gd name="T10" fmla="*/ 0 w 25"/>
                <a:gd name="T11" fmla="*/ 0 h 63"/>
                <a:gd name="T12" fmla="*/ 16 w 25"/>
                <a:gd name="T13" fmla="*/ 16 h 63"/>
                <a:gd name="T14" fmla="*/ 16 w 25"/>
                <a:gd name="T15" fmla="*/ 28 h 63"/>
                <a:gd name="T16" fmla="*/ 14 w 25"/>
                <a:gd name="T17" fmla="*/ 41 h 63"/>
                <a:gd name="T18" fmla="*/ 6 w 25"/>
                <a:gd name="T19" fmla="*/ 62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63"/>
                <a:gd name="T32" fmla="*/ 25 w 25"/>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63">
                  <a:moveTo>
                    <a:pt x="10" y="62"/>
                  </a:moveTo>
                  <a:lnTo>
                    <a:pt x="11" y="62"/>
                  </a:lnTo>
                  <a:lnTo>
                    <a:pt x="19" y="41"/>
                  </a:lnTo>
                  <a:lnTo>
                    <a:pt x="24" y="27"/>
                  </a:lnTo>
                  <a:lnTo>
                    <a:pt x="24" y="16"/>
                  </a:lnTo>
                  <a:lnTo>
                    <a:pt x="0" y="0"/>
                  </a:lnTo>
                  <a:lnTo>
                    <a:pt x="23" y="16"/>
                  </a:lnTo>
                  <a:lnTo>
                    <a:pt x="22" y="28"/>
                  </a:lnTo>
                  <a:lnTo>
                    <a:pt x="18" y="41"/>
                  </a:lnTo>
                  <a:lnTo>
                    <a:pt x="10" y="62"/>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203" name="Freeform 243"/>
            <p:cNvSpPr>
              <a:spLocks/>
            </p:cNvSpPr>
            <p:nvPr/>
          </p:nvSpPr>
          <p:spPr bwMode="auto">
            <a:xfrm>
              <a:off x="2738" y="3864"/>
              <a:ext cx="20" cy="29"/>
            </a:xfrm>
            <a:custGeom>
              <a:avLst/>
              <a:gdLst>
                <a:gd name="T0" fmla="*/ 4 w 23"/>
                <a:gd name="T1" fmla="*/ 0 h 29"/>
                <a:gd name="T2" fmla="*/ 13 w 23"/>
                <a:gd name="T3" fmla="*/ 1 h 29"/>
                <a:gd name="T4" fmla="*/ 10 w 23"/>
                <a:gd name="T5" fmla="*/ 28 h 29"/>
                <a:gd name="T6" fmla="*/ 9 w 23"/>
                <a:gd name="T7" fmla="*/ 27 h 29"/>
                <a:gd name="T8" fmla="*/ 8 w 23"/>
                <a:gd name="T9" fmla="*/ 27 h 29"/>
                <a:gd name="T10" fmla="*/ 7 w 23"/>
                <a:gd name="T11" fmla="*/ 26 h 29"/>
                <a:gd name="T12" fmla="*/ 7 w 23"/>
                <a:gd name="T13" fmla="*/ 25 h 29"/>
                <a:gd name="T14" fmla="*/ 4 w 23"/>
                <a:gd name="T15" fmla="*/ 24 h 29"/>
                <a:gd name="T16" fmla="*/ 3 w 23"/>
                <a:gd name="T17" fmla="*/ 23 h 29"/>
                <a:gd name="T18" fmla="*/ 3 w 23"/>
                <a:gd name="T19" fmla="*/ 23 h 29"/>
                <a:gd name="T20" fmla="*/ 2 w 23"/>
                <a:gd name="T21" fmla="*/ 22 h 29"/>
                <a:gd name="T22" fmla="*/ 1 w 23"/>
                <a:gd name="T23" fmla="*/ 21 h 29"/>
                <a:gd name="T24" fmla="*/ 0 w 23"/>
                <a:gd name="T25" fmla="*/ 21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29"/>
                <a:gd name="T41" fmla="*/ 23 w 23"/>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29">
                  <a:moveTo>
                    <a:pt x="8" y="0"/>
                  </a:moveTo>
                  <a:lnTo>
                    <a:pt x="22" y="1"/>
                  </a:lnTo>
                  <a:lnTo>
                    <a:pt x="17" y="28"/>
                  </a:lnTo>
                  <a:lnTo>
                    <a:pt x="16" y="27"/>
                  </a:lnTo>
                  <a:lnTo>
                    <a:pt x="14" y="27"/>
                  </a:lnTo>
                  <a:lnTo>
                    <a:pt x="12" y="26"/>
                  </a:lnTo>
                  <a:lnTo>
                    <a:pt x="11" y="25"/>
                  </a:lnTo>
                  <a:lnTo>
                    <a:pt x="8" y="24"/>
                  </a:lnTo>
                  <a:lnTo>
                    <a:pt x="6" y="23"/>
                  </a:lnTo>
                  <a:lnTo>
                    <a:pt x="4" y="23"/>
                  </a:lnTo>
                  <a:lnTo>
                    <a:pt x="2" y="22"/>
                  </a:lnTo>
                  <a:lnTo>
                    <a:pt x="1" y="21"/>
                  </a:lnTo>
                  <a:lnTo>
                    <a:pt x="0" y="21"/>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204" name="Freeform 244"/>
            <p:cNvSpPr>
              <a:spLocks/>
            </p:cNvSpPr>
            <p:nvPr/>
          </p:nvSpPr>
          <p:spPr bwMode="auto">
            <a:xfrm>
              <a:off x="2745" y="3863"/>
              <a:ext cx="15" cy="30"/>
            </a:xfrm>
            <a:custGeom>
              <a:avLst/>
              <a:gdLst>
                <a:gd name="T0" fmla="*/ 1 w 17"/>
                <a:gd name="T1" fmla="*/ 0 h 30"/>
                <a:gd name="T2" fmla="*/ 0 w 17"/>
                <a:gd name="T3" fmla="*/ 1 h 30"/>
                <a:gd name="T4" fmla="*/ 9 w 17"/>
                <a:gd name="T5" fmla="*/ 2 h 30"/>
                <a:gd name="T6" fmla="*/ 5 w 17"/>
                <a:gd name="T7" fmla="*/ 29 h 30"/>
                <a:gd name="T8" fmla="*/ 6 w 17"/>
                <a:gd name="T9" fmla="*/ 29 h 30"/>
                <a:gd name="T10" fmla="*/ 10 w 17"/>
                <a:gd name="T11" fmla="*/ 1 h 30"/>
                <a:gd name="T12" fmla="*/ 1 w 17"/>
                <a:gd name="T13" fmla="*/ 0 h 30"/>
                <a:gd name="T14" fmla="*/ 0 60000 65536"/>
                <a:gd name="T15" fmla="*/ 0 60000 65536"/>
                <a:gd name="T16" fmla="*/ 0 60000 65536"/>
                <a:gd name="T17" fmla="*/ 0 60000 65536"/>
                <a:gd name="T18" fmla="*/ 0 60000 65536"/>
                <a:gd name="T19" fmla="*/ 0 60000 65536"/>
                <a:gd name="T20" fmla="*/ 0 60000 65536"/>
                <a:gd name="T21" fmla="*/ 0 w 17"/>
                <a:gd name="T22" fmla="*/ 0 h 30"/>
                <a:gd name="T23" fmla="*/ 17 w 17"/>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30">
                  <a:moveTo>
                    <a:pt x="1" y="0"/>
                  </a:moveTo>
                  <a:lnTo>
                    <a:pt x="0" y="1"/>
                  </a:lnTo>
                  <a:lnTo>
                    <a:pt x="14" y="2"/>
                  </a:lnTo>
                  <a:lnTo>
                    <a:pt x="9" y="29"/>
                  </a:lnTo>
                  <a:lnTo>
                    <a:pt x="10" y="29"/>
                  </a:lnTo>
                  <a:lnTo>
                    <a:pt x="16" y="1"/>
                  </a:lnTo>
                  <a:lnTo>
                    <a:pt x="1"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205" name="Freeform 245"/>
            <p:cNvSpPr>
              <a:spLocks/>
            </p:cNvSpPr>
            <p:nvPr/>
          </p:nvSpPr>
          <p:spPr bwMode="auto">
            <a:xfrm>
              <a:off x="2754" y="3894"/>
              <a:ext cx="15" cy="17"/>
            </a:xfrm>
            <a:custGeom>
              <a:avLst/>
              <a:gdLst>
                <a:gd name="T0" fmla="*/ 10 w 17"/>
                <a:gd name="T1" fmla="*/ 0 h 17"/>
                <a:gd name="T2" fmla="*/ 0 w 17"/>
                <a:gd name="T3" fmla="*/ 16 h 17"/>
                <a:gd name="T4" fmla="*/ 10 w 17"/>
                <a:gd name="T5" fmla="*/ 0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16" y="0"/>
                  </a:moveTo>
                  <a:lnTo>
                    <a:pt x="0"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206" name="Freeform 246"/>
            <p:cNvSpPr>
              <a:spLocks/>
            </p:cNvSpPr>
            <p:nvPr/>
          </p:nvSpPr>
          <p:spPr bwMode="auto">
            <a:xfrm>
              <a:off x="2738" y="3887"/>
              <a:ext cx="16" cy="17"/>
            </a:xfrm>
            <a:custGeom>
              <a:avLst/>
              <a:gdLst>
                <a:gd name="T0" fmla="*/ 12 w 17"/>
                <a:gd name="T1" fmla="*/ 13 h 17"/>
                <a:gd name="T2" fmla="*/ 11 w 17"/>
                <a:gd name="T3" fmla="*/ 13 h 17"/>
                <a:gd name="T4" fmla="*/ 10 w 17"/>
                <a:gd name="T5" fmla="*/ 13 h 17"/>
                <a:gd name="T6" fmla="*/ 8 w 17"/>
                <a:gd name="T7" fmla="*/ 11 h 17"/>
                <a:gd name="T8" fmla="*/ 8 w 17"/>
                <a:gd name="T9" fmla="*/ 9 h 17"/>
                <a:gd name="T10" fmla="*/ 8 w 17"/>
                <a:gd name="T11" fmla="*/ 9 h 17"/>
                <a:gd name="T12" fmla="*/ 6 w 17"/>
                <a:gd name="T13" fmla="*/ 6 h 17"/>
                <a:gd name="T14" fmla="*/ 2 w 17"/>
                <a:gd name="T15" fmla="*/ 2 h 17"/>
                <a:gd name="T16" fmla="*/ 1 w 17"/>
                <a:gd name="T17" fmla="*/ 0 h 17"/>
                <a:gd name="T18" fmla="*/ 0 w 17"/>
                <a:gd name="T19" fmla="*/ 0 h 17"/>
                <a:gd name="T20" fmla="*/ 0 w 17"/>
                <a:gd name="T21" fmla="*/ 2 h 17"/>
                <a:gd name="T22" fmla="*/ 1 w 17"/>
                <a:gd name="T23" fmla="*/ 2 h 17"/>
                <a:gd name="T24" fmla="*/ 2 w 17"/>
                <a:gd name="T25" fmla="*/ 4 h 17"/>
                <a:gd name="T26" fmla="*/ 6 w 17"/>
                <a:gd name="T27" fmla="*/ 6 h 17"/>
                <a:gd name="T28" fmla="*/ 8 w 17"/>
                <a:gd name="T29" fmla="*/ 9 h 17"/>
                <a:gd name="T30" fmla="*/ 8 w 17"/>
                <a:gd name="T31" fmla="*/ 9 h 17"/>
                <a:gd name="T32" fmla="*/ 8 w 17"/>
                <a:gd name="T33" fmla="*/ 11 h 17"/>
                <a:gd name="T34" fmla="*/ 10 w 17"/>
                <a:gd name="T35" fmla="*/ 13 h 17"/>
                <a:gd name="T36" fmla="*/ 11 w 17"/>
                <a:gd name="T37" fmla="*/ 13 h 17"/>
                <a:gd name="T38" fmla="*/ 12 w 17"/>
                <a:gd name="T39" fmla="*/ 13 h 17"/>
                <a:gd name="T40" fmla="*/ 12 w 17"/>
                <a:gd name="T41" fmla="*/ 16 h 17"/>
                <a:gd name="T42" fmla="*/ 12 w 17"/>
                <a:gd name="T43" fmla="*/ 13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
                <a:gd name="T67" fmla="*/ 0 h 17"/>
                <a:gd name="T68" fmla="*/ 17 w 17"/>
                <a:gd name="T69" fmla="*/ 17 h 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 h="17">
                  <a:moveTo>
                    <a:pt x="16" y="13"/>
                  </a:moveTo>
                  <a:lnTo>
                    <a:pt x="15" y="13"/>
                  </a:lnTo>
                  <a:lnTo>
                    <a:pt x="14" y="13"/>
                  </a:lnTo>
                  <a:lnTo>
                    <a:pt x="12" y="11"/>
                  </a:lnTo>
                  <a:lnTo>
                    <a:pt x="10" y="9"/>
                  </a:lnTo>
                  <a:lnTo>
                    <a:pt x="8" y="9"/>
                  </a:lnTo>
                  <a:lnTo>
                    <a:pt x="6" y="6"/>
                  </a:lnTo>
                  <a:lnTo>
                    <a:pt x="2" y="2"/>
                  </a:lnTo>
                  <a:lnTo>
                    <a:pt x="1" y="0"/>
                  </a:lnTo>
                  <a:lnTo>
                    <a:pt x="0" y="0"/>
                  </a:lnTo>
                  <a:lnTo>
                    <a:pt x="0" y="2"/>
                  </a:lnTo>
                  <a:lnTo>
                    <a:pt x="1" y="2"/>
                  </a:lnTo>
                  <a:lnTo>
                    <a:pt x="2" y="4"/>
                  </a:lnTo>
                  <a:lnTo>
                    <a:pt x="6" y="6"/>
                  </a:lnTo>
                  <a:lnTo>
                    <a:pt x="8" y="9"/>
                  </a:lnTo>
                  <a:lnTo>
                    <a:pt x="10" y="9"/>
                  </a:lnTo>
                  <a:lnTo>
                    <a:pt x="12" y="11"/>
                  </a:lnTo>
                  <a:lnTo>
                    <a:pt x="14" y="13"/>
                  </a:lnTo>
                  <a:lnTo>
                    <a:pt x="15" y="13"/>
                  </a:lnTo>
                  <a:lnTo>
                    <a:pt x="16" y="13"/>
                  </a:lnTo>
                  <a:lnTo>
                    <a:pt x="16" y="16"/>
                  </a:lnTo>
                  <a:lnTo>
                    <a:pt x="16" y="13"/>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207" name="Freeform 247"/>
            <p:cNvSpPr>
              <a:spLocks/>
            </p:cNvSpPr>
            <p:nvPr/>
          </p:nvSpPr>
          <p:spPr bwMode="auto">
            <a:xfrm>
              <a:off x="2738" y="3886"/>
              <a:ext cx="15" cy="17"/>
            </a:xfrm>
            <a:custGeom>
              <a:avLst/>
              <a:gdLst>
                <a:gd name="T0" fmla="*/ 10 w 17"/>
                <a:gd name="T1" fmla="*/ 0 h 17"/>
                <a:gd name="T2" fmla="*/ 0 w 17"/>
                <a:gd name="T3" fmla="*/ 0 h 17"/>
                <a:gd name="T4" fmla="*/ 0 w 17"/>
                <a:gd name="T5" fmla="*/ 16 h 17"/>
                <a:gd name="T6" fmla="*/ 1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0" y="16"/>
                  </a:lnTo>
                  <a:lnTo>
                    <a:pt x="16"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208" name="Freeform 248"/>
            <p:cNvSpPr>
              <a:spLocks/>
            </p:cNvSpPr>
            <p:nvPr/>
          </p:nvSpPr>
          <p:spPr bwMode="auto">
            <a:xfrm>
              <a:off x="2733" y="3895"/>
              <a:ext cx="17" cy="23"/>
            </a:xfrm>
            <a:custGeom>
              <a:avLst/>
              <a:gdLst>
                <a:gd name="T0" fmla="*/ 12 w 19"/>
                <a:gd name="T1" fmla="*/ 0 h 23"/>
                <a:gd name="T2" fmla="*/ 9 w 19"/>
                <a:gd name="T3" fmla="*/ 22 h 23"/>
                <a:gd name="T4" fmla="*/ 0 w 19"/>
                <a:gd name="T5" fmla="*/ 5 h 23"/>
                <a:gd name="T6" fmla="*/ 0 60000 65536"/>
                <a:gd name="T7" fmla="*/ 0 60000 65536"/>
                <a:gd name="T8" fmla="*/ 0 60000 65536"/>
                <a:gd name="T9" fmla="*/ 0 w 19"/>
                <a:gd name="T10" fmla="*/ 0 h 23"/>
                <a:gd name="T11" fmla="*/ 19 w 19"/>
                <a:gd name="T12" fmla="*/ 23 h 23"/>
              </a:gdLst>
              <a:ahLst/>
              <a:cxnLst>
                <a:cxn ang="T6">
                  <a:pos x="T0" y="T1"/>
                </a:cxn>
                <a:cxn ang="T7">
                  <a:pos x="T2" y="T3"/>
                </a:cxn>
                <a:cxn ang="T8">
                  <a:pos x="T4" y="T5"/>
                </a:cxn>
              </a:cxnLst>
              <a:rect l="T9" t="T10" r="T11" b="T12"/>
              <a:pathLst>
                <a:path w="19" h="23">
                  <a:moveTo>
                    <a:pt x="18" y="0"/>
                  </a:moveTo>
                  <a:lnTo>
                    <a:pt x="13" y="22"/>
                  </a:lnTo>
                  <a:lnTo>
                    <a:pt x="0" y="5"/>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209" name="Freeform 249"/>
            <p:cNvSpPr>
              <a:spLocks/>
            </p:cNvSpPr>
            <p:nvPr/>
          </p:nvSpPr>
          <p:spPr bwMode="auto">
            <a:xfrm>
              <a:off x="2732" y="3895"/>
              <a:ext cx="19" cy="24"/>
            </a:xfrm>
            <a:custGeom>
              <a:avLst/>
              <a:gdLst>
                <a:gd name="T0" fmla="*/ 13 w 21"/>
                <a:gd name="T1" fmla="*/ 0 h 24"/>
                <a:gd name="T2" fmla="*/ 13 w 21"/>
                <a:gd name="T3" fmla="*/ 0 h 24"/>
                <a:gd name="T4" fmla="*/ 11 w 21"/>
                <a:gd name="T5" fmla="*/ 22 h 24"/>
                <a:gd name="T6" fmla="*/ 1 w 21"/>
                <a:gd name="T7" fmla="*/ 4 h 24"/>
                <a:gd name="T8" fmla="*/ 0 w 21"/>
                <a:gd name="T9" fmla="*/ 5 h 24"/>
                <a:gd name="T10" fmla="*/ 10 w 21"/>
                <a:gd name="T11" fmla="*/ 23 h 24"/>
                <a:gd name="T12" fmla="*/ 11 w 21"/>
                <a:gd name="T13" fmla="*/ 22 h 24"/>
                <a:gd name="T14" fmla="*/ 13 w 21"/>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4"/>
                <a:gd name="T26" fmla="*/ 21 w 2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4">
                  <a:moveTo>
                    <a:pt x="20" y="0"/>
                  </a:moveTo>
                  <a:lnTo>
                    <a:pt x="19" y="0"/>
                  </a:lnTo>
                  <a:lnTo>
                    <a:pt x="15" y="22"/>
                  </a:lnTo>
                  <a:lnTo>
                    <a:pt x="1" y="4"/>
                  </a:lnTo>
                  <a:lnTo>
                    <a:pt x="0" y="5"/>
                  </a:lnTo>
                  <a:lnTo>
                    <a:pt x="14" y="23"/>
                  </a:lnTo>
                  <a:lnTo>
                    <a:pt x="15" y="22"/>
                  </a:lnTo>
                  <a:lnTo>
                    <a:pt x="20" y="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210" name="Freeform 250"/>
            <p:cNvSpPr>
              <a:spLocks/>
            </p:cNvSpPr>
            <p:nvPr/>
          </p:nvSpPr>
          <p:spPr bwMode="auto">
            <a:xfrm>
              <a:off x="2762" y="3832"/>
              <a:ext cx="16" cy="31"/>
            </a:xfrm>
            <a:custGeom>
              <a:avLst/>
              <a:gdLst>
                <a:gd name="T0" fmla="*/ 0 w 17"/>
                <a:gd name="T1" fmla="*/ 30 h 31"/>
                <a:gd name="T2" fmla="*/ 9 w 17"/>
                <a:gd name="T3" fmla="*/ 16 h 31"/>
                <a:gd name="T4" fmla="*/ 12 w 17"/>
                <a:gd name="T5" fmla="*/ 0 h 31"/>
                <a:gd name="T6" fmla="*/ 0 60000 65536"/>
                <a:gd name="T7" fmla="*/ 0 60000 65536"/>
                <a:gd name="T8" fmla="*/ 0 60000 65536"/>
                <a:gd name="T9" fmla="*/ 0 w 17"/>
                <a:gd name="T10" fmla="*/ 0 h 31"/>
                <a:gd name="T11" fmla="*/ 17 w 17"/>
                <a:gd name="T12" fmla="*/ 31 h 31"/>
              </a:gdLst>
              <a:ahLst/>
              <a:cxnLst>
                <a:cxn ang="T6">
                  <a:pos x="T0" y="T1"/>
                </a:cxn>
                <a:cxn ang="T7">
                  <a:pos x="T2" y="T3"/>
                </a:cxn>
                <a:cxn ang="T8">
                  <a:pos x="T4" y="T5"/>
                </a:cxn>
              </a:cxnLst>
              <a:rect l="T9" t="T10" r="T11" b="T12"/>
              <a:pathLst>
                <a:path w="17" h="31">
                  <a:moveTo>
                    <a:pt x="0" y="30"/>
                  </a:moveTo>
                  <a:lnTo>
                    <a:pt x="13" y="16"/>
                  </a:lnTo>
                  <a:lnTo>
                    <a:pt x="16" y="0"/>
                  </a:lnTo>
                </a:path>
              </a:pathLst>
            </a:custGeom>
            <a:noFill/>
            <a:ln w="12700" cap="rnd" cmpd="sng">
              <a:solidFill>
                <a:srgbClr val="00FF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69211" name="Freeform 251"/>
            <p:cNvSpPr>
              <a:spLocks/>
            </p:cNvSpPr>
            <p:nvPr/>
          </p:nvSpPr>
          <p:spPr bwMode="auto">
            <a:xfrm>
              <a:off x="2762" y="3832"/>
              <a:ext cx="16" cy="31"/>
            </a:xfrm>
            <a:custGeom>
              <a:avLst/>
              <a:gdLst>
                <a:gd name="T0" fmla="*/ 0 w 17"/>
                <a:gd name="T1" fmla="*/ 30 h 31"/>
                <a:gd name="T2" fmla="*/ 9 w 17"/>
                <a:gd name="T3" fmla="*/ 16 h 31"/>
                <a:gd name="T4" fmla="*/ 12 w 17"/>
                <a:gd name="T5" fmla="*/ 0 h 31"/>
                <a:gd name="T6" fmla="*/ 9 w 17"/>
                <a:gd name="T7" fmla="*/ 0 h 31"/>
                <a:gd name="T8" fmla="*/ 8 w 17"/>
                <a:gd name="T9" fmla="*/ 16 h 31"/>
                <a:gd name="T10" fmla="*/ 0 w 17"/>
                <a:gd name="T11" fmla="*/ 30 h 31"/>
                <a:gd name="T12" fmla="*/ 0 60000 65536"/>
                <a:gd name="T13" fmla="*/ 0 60000 65536"/>
                <a:gd name="T14" fmla="*/ 0 60000 65536"/>
                <a:gd name="T15" fmla="*/ 0 60000 65536"/>
                <a:gd name="T16" fmla="*/ 0 60000 65536"/>
                <a:gd name="T17" fmla="*/ 0 60000 65536"/>
                <a:gd name="T18" fmla="*/ 0 w 17"/>
                <a:gd name="T19" fmla="*/ 0 h 31"/>
                <a:gd name="T20" fmla="*/ 17 w 1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7" h="31">
                  <a:moveTo>
                    <a:pt x="0" y="30"/>
                  </a:moveTo>
                  <a:lnTo>
                    <a:pt x="13" y="16"/>
                  </a:lnTo>
                  <a:lnTo>
                    <a:pt x="16" y="0"/>
                  </a:lnTo>
                  <a:lnTo>
                    <a:pt x="13" y="0"/>
                  </a:lnTo>
                  <a:lnTo>
                    <a:pt x="11" y="16"/>
                  </a:lnTo>
                  <a:lnTo>
                    <a:pt x="0" y="30"/>
                  </a:lnTo>
                </a:path>
              </a:pathLst>
            </a:custGeom>
            <a:solidFill>
              <a:srgbClr val="00FFFF"/>
            </a:soli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sr-Latn-RS"/>
            </a:p>
          </p:txBody>
        </p:sp>
        <p:sp>
          <p:nvSpPr>
            <p:cNvPr id="169212" name="Line 252"/>
            <p:cNvSpPr>
              <a:spLocks noChangeShapeType="1"/>
            </p:cNvSpPr>
            <p:nvPr/>
          </p:nvSpPr>
          <p:spPr bwMode="auto">
            <a:xfrm flipH="1">
              <a:off x="3016" y="1162"/>
              <a:ext cx="817" cy="0"/>
            </a:xfrm>
            <a:prstGeom prst="line">
              <a:avLst/>
            </a:prstGeom>
            <a:noFill/>
            <a:ln w="127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sr-Latn-RS"/>
            </a:p>
          </p:txBody>
        </p:sp>
        <p:sp>
          <p:nvSpPr>
            <p:cNvPr id="169213" name="Line 253"/>
            <p:cNvSpPr>
              <a:spLocks noChangeShapeType="1"/>
            </p:cNvSpPr>
            <p:nvPr/>
          </p:nvSpPr>
          <p:spPr bwMode="auto">
            <a:xfrm>
              <a:off x="2336" y="1616"/>
              <a:ext cx="446" cy="13"/>
            </a:xfrm>
            <a:prstGeom prst="line">
              <a:avLst/>
            </a:prstGeom>
            <a:noFill/>
            <a:ln w="127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sr-Latn-RS"/>
            </a:p>
          </p:txBody>
        </p:sp>
        <p:sp>
          <p:nvSpPr>
            <p:cNvPr id="169214" name="Line 254"/>
            <p:cNvSpPr>
              <a:spLocks noChangeShapeType="1"/>
            </p:cNvSpPr>
            <p:nvPr/>
          </p:nvSpPr>
          <p:spPr bwMode="auto">
            <a:xfrm>
              <a:off x="2109" y="2115"/>
              <a:ext cx="581" cy="0"/>
            </a:xfrm>
            <a:prstGeom prst="line">
              <a:avLst/>
            </a:prstGeom>
            <a:noFill/>
            <a:ln w="127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sr-Latn-RS"/>
            </a:p>
          </p:txBody>
        </p:sp>
        <p:sp>
          <p:nvSpPr>
            <p:cNvPr id="169215" name="Rectangle 255"/>
            <p:cNvSpPr>
              <a:spLocks noChangeArrowheads="1"/>
            </p:cNvSpPr>
            <p:nvPr/>
          </p:nvSpPr>
          <p:spPr bwMode="auto">
            <a:xfrm>
              <a:off x="68" y="1499"/>
              <a:ext cx="219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r>
                <a:rPr lang="sr-Cyrl-CS" sz="2000" b="1">
                  <a:solidFill>
                    <a:srgbClr val="FFFF00"/>
                  </a:solidFill>
                </a:rPr>
                <a:t>РЕСПИРАТОРНИ ПОРЕМЕЋАЈИ</a:t>
              </a:r>
            </a:p>
          </p:txBody>
        </p:sp>
        <p:sp>
          <p:nvSpPr>
            <p:cNvPr id="169216" name="Rectangle 256"/>
            <p:cNvSpPr>
              <a:spLocks noChangeArrowheads="1"/>
            </p:cNvSpPr>
            <p:nvPr/>
          </p:nvSpPr>
          <p:spPr bwMode="auto">
            <a:xfrm>
              <a:off x="68" y="1979"/>
              <a:ext cx="2009"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r>
                <a:rPr lang="sr-Cyrl-CS" sz="2000" b="1">
                  <a:solidFill>
                    <a:srgbClr val="FFFF00"/>
                  </a:solidFill>
                </a:rPr>
                <a:t>ХОРМОНСКИ ПОРЕМЕЋАЈИ</a:t>
              </a:r>
            </a:p>
          </p:txBody>
        </p:sp>
        <p:sp>
          <p:nvSpPr>
            <p:cNvPr id="169217" name="Rectangle 257"/>
            <p:cNvSpPr>
              <a:spLocks noChangeArrowheads="1"/>
            </p:cNvSpPr>
            <p:nvPr/>
          </p:nvSpPr>
          <p:spPr bwMode="auto">
            <a:xfrm>
              <a:off x="3787" y="1071"/>
              <a:ext cx="1316"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r>
                <a:rPr lang="sr-Cyrl-CS" sz="2000" b="1">
                  <a:solidFill>
                    <a:srgbClr val="FFFF00"/>
                  </a:solidFill>
                </a:rPr>
                <a:t>СЛУШНИ АПАРАТ</a:t>
              </a:r>
            </a:p>
          </p:txBody>
        </p:sp>
        <p:sp>
          <p:nvSpPr>
            <p:cNvPr id="169218" name="Line 258"/>
            <p:cNvSpPr>
              <a:spLocks noChangeShapeType="1"/>
            </p:cNvSpPr>
            <p:nvPr/>
          </p:nvSpPr>
          <p:spPr bwMode="auto">
            <a:xfrm flipH="1">
              <a:off x="2916" y="1727"/>
              <a:ext cx="892" cy="1"/>
            </a:xfrm>
            <a:prstGeom prst="line">
              <a:avLst/>
            </a:prstGeom>
            <a:noFill/>
            <a:ln w="127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sr-Latn-RS"/>
            </a:p>
          </p:txBody>
        </p:sp>
        <p:sp>
          <p:nvSpPr>
            <p:cNvPr id="169219" name="Rectangle 259"/>
            <p:cNvSpPr>
              <a:spLocks noChangeArrowheads="1"/>
            </p:cNvSpPr>
            <p:nvPr/>
          </p:nvSpPr>
          <p:spPr bwMode="auto">
            <a:xfrm>
              <a:off x="99" y="981"/>
              <a:ext cx="152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a:r>
                <a:rPr lang="sr-Cyrl-CS" sz="2000" b="1">
                  <a:solidFill>
                    <a:srgbClr val="FFFF00"/>
                  </a:solidFill>
                </a:rPr>
                <a:t>ПОРЕМЕЋАЈИ ЦНС-а</a:t>
              </a:r>
            </a:p>
          </p:txBody>
        </p:sp>
        <p:sp>
          <p:nvSpPr>
            <p:cNvPr id="169220" name="Line 260"/>
            <p:cNvSpPr>
              <a:spLocks noChangeShapeType="1"/>
            </p:cNvSpPr>
            <p:nvPr/>
          </p:nvSpPr>
          <p:spPr bwMode="auto">
            <a:xfrm>
              <a:off x="1610" y="1117"/>
              <a:ext cx="1089" cy="0"/>
            </a:xfrm>
            <a:prstGeom prst="line">
              <a:avLst/>
            </a:prstGeom>
            <a:noFill/>
            <a:ln w="127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sr-Latn-RS"/>
            </a:p>
          </p:txBody>
        </p:sp>
      </p:grpSp>
    </p:spTree>
    <p:extLst>
      <p:ext uri="{BB962C8B-B14F-4D97-AF65-F5344CB8AC3E}">
        <p14:creationId xmlns:p14="http://schemas.microsoft.com/office/powerpoint/2010/main" val="3186208270"/>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ext Box 3"/>
          <p:cNvSpPr txBox="1">
            <a:spLocks noChangeArrowheads="1"/>
          </p:cNvSpPr>
          <p:nvPr/>
        </p:nvSpPr>
        <p:spPr bwMode="auto">
          <a:xfrm>
            <a:off x="686020" y="404813"/>
            <a:ext cx="8229307"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i="1">
                <a:solidFill>
                  <a:srgbClr val="FFFF00"/>
                </a:solidFill>
                <a:cs typeface="Times New Roman" pitchFamily="18" charset="0"/>
              </a:rPr>
              <a:t>1. </a:t>
            </a:r>
            <a:r>
              <a:rPr lang="en-US" sz="2800" b="1" i="1">
                <a:solidFill>
                  <a:srgbClr val="FFFF00"/>
                </a:solidFill>
              </a:rPr>
              <a:t>Слушна (</a:t>
            </a:r>
            <a:r>
              <a:rPr lang="en-US" sz="2800" i="1">
                <a:solidFill>
                  <a:srgbClr val="FFFF00"/>
                </a:solidFill>
              </a:rPr>
              <a:t>аурикуларна</a:t>
            </a:r>
            <a:r>
              <a:rPr lang="en-US" sz="2800" b="1" i="1">
                <a:solidFill>
                  <a:srgbClr val="FFFF00"/>
                </a:solidFill>
              </a:rPr>
              <a:t>) оштећења</a:t>
            </a:r>
            <a:endParaRPr lang="en-US" sz="2400" b="1" i="1">
              <a:solidFill>
                <a:srgbClr val="FFFF00"/>
              </a:solidFill>
            </a:endParaRPr>
          </a:p>
          <a:p>
            <a:endParaRPr lang="en-US" sz="1600" b="1">
              <a:solidFill>
                <a:srgbClr val="FFFF00"/>
              </a:solidFill>
            </a:endParaRPr>
          </a:p>
          <a:p>
            <a:r>
              <a:rPr lang="en-US" sz="2400" b="1">
                <a:solidFill>
                  <a:srgbClr val="FFFF00"/>
                </a:solidFill>
              </a:rPr>
              <a:t>Од слушних оштећења, као последица утицаја буке, најчешће се јавља:</a:t>
            </a:r>
          </a:p>
          <a:p>
            <a:pPr lvl="2"/>
            <a:endParaRPr lang="en-US" sz="1000" b="1">
              <a:solidFill>
                <a:srgbClr val="FFFF00"/>
              </a:solidFill>
            </a:endParaRPr>
          </a:p>
          <a:p>
            <a:r>
              <a:rPr lang="en-US" sz="2400">
                <a:solidFill>
                  <a:srgbClr val="FFFF00"/>
                </a:solidFill>
                <a:latin typeface="Symbol" pitchFamily="18" charset="2"/>
                <a:cs typeface="Times New Roman" pitchFamily="18" charset="0"/>
              </a:rPr>
              <a:t>· </a:t>
            </a:r>
            <a:r>
              <a:rPr lang="en-US" sz="2400" b="1">
                <a:solidFill>
                  <a:srgbClr val="FFFF00"/>
                </a:solidFill>
              </a:rPr>
              <a:t>Осећај притиска у ушима</a:t>
            </a:r>
          </a:p>
          <a:p>
            <a:endParaRPr lang="en-US" sz="1400" b="1">
              <a:solidFill>
                <a:srgbClr val="FFFF00"/>
              </a:solidFill>
            </a:endParaRPr>
          </a:p>
          <a:p>
            <a:r>
              <a:rPr lang="en-US" sz="2400">
                <a:solidFill>
                  <a:srgbClr val="FFFF00"/>
                </a:solidFill>
                <a:latin typeface="Symbol" pitchFamily="18" charset="2"/>
                <a:cs typeface="Times New Roman" pitchFamily="18" charset="0"/>
              </a:rPr>
              <a:t>· </a:t>
            </a:r>
            <a:r>
              <a:rPr lang="en-US" sz="2400" b="1">
                <a:solidFill>
                  <a:srgbClr val="FFFF00"/>
                </a:solidFill>
              </a:rPr>
              <a:t>Смањена чујност шапата и звукова високих фрекфенција све до губитка слуха</a:t>
            </a:r>
          </a:p>
          <a:p>
            <a:endParaRPr lang="en-US" sz="1400" b="1">
              <a:solidFill>
                <a:srgbClr val="FFFF00"/>
              </a:solidFill>
            </a:endParaRPr>
          </a:p>
          <a:p>
            <a:r>
              <a:rPr lang="en-US" sz="2400">
                <a:solidFill>
                  <a:srgbClr val="FFFF00"/>
                </a:solidFill>
                <a:latin typeface="Symbol" pitchFamily="18" charset="2"/>
                <a:cs typeface="Times New Roman" pitchFamily="18" charset="0"/>
              </a:rPr>
              <a:t>· </a:t>
            </a:r>
            <a:r>
              <a:rPr lang="en-US" sz="2400" b="1">
                <a:solidFill>
                  <a:srgbClr val="FFFF00"/>
                </a:solidFill>
              </a:rPr>
              <a:t>Губитак слуха се најчешће јавља на фрекфенцијама од 3500 до 5000 Хз и најчешће је последица изложености буци на радном месту</a:t>
            </a:r>
          </a:p>
          <a:p>
            <a:endParaRPr lang="en-US" sz="1400" b="1">
              <a:solidFill>
                <a:srgbClr val="FFFF00"/>
              </a:solidFill>
            </a:endParaRPr>
          </a:p>
          <a:p>
            <a:r>
              <a:rPr lang="en-US" sz="2400">
                <a:solidFill>
                  <a:srgbClr val="FFFF00"/>
                </a:solidFill>
                <a:latin typeface="Symbol" pitchFamily="18" charset="2"/>
                <a:cs typeface="Times New Roman" pitchFamily="18" charset="0"/>
              </a:rPr>
              <a:t>·  </a:t>
            </a:r>
            <a:r>
              <a:rPr lang="en-US" sz="2400" b="1">
                <a:solidFill>
                  <a:srgbClr val="FFFF00"/>
                </a:solidFill>
              </a:rPr>
              <a:t>Изложеност буци ван радног места изазива удружене слушне са ванслушним ефектима</a:t>
            </a:r>
            <a:endParaRPr lang="en-US" sz="2400">
              <a:solidFill>
                <a:srgbClr val="FFFF00"/>
              </a:solidFill>
            </a:endParaRPr>
          </a:p>
        </p:txBody>
      </p:sp>
    </p:spTree>
    <p:extLst>
      <p:ext uri="{BB962C8B-B14F-4D97-AF65-F5344CB8AC3E}">
        <p14:creationId xmlns:p14="http://schemas.microsoft.com/office/powerpoint/2010/main" val="420427162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ext Box 3"/>
          <p:cNvSpPr txBox="1">
            <a:spLocks noChangeArrowheads="1"/>
          </p:cNvSpPr>
          <p:nvPr/>
        </p:nvSpPr>
        <p:spPr bwMode="auto">
          <a:xfrm>
            <a:off x="684555" y="476250"/>
            <a:ext cx="7924409"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i="1">
                <a:solidFill>
                  <a:srgbClr val="FFFF00"/>
                </a:solidFill>
              </a:rPr>
              <a:t>2. Ванслушна (</a:t>
            </a:r>
            <a:r>
              <a:rPr lang="en-US" sz="2800" i="1">
                <a:solidFill>
                  <a:srgbClr val="FFFF00"/>
                </a:solidFill>
              </a:rPr>
              <a:t>екстрааурикуларна</a:t>
            </a:r>
            <a:r>
              <a:rPr lang="en-US" sz="2800" b="1" i="1">
                <a:solidFill>
                  <a:srgbClr val="FFFF00"/>
                </a:solidFill>
              </a:rPr>
              <a:t>) оштећења</a:t>
            </a:r>
          </a:p>
          <a:p>
            <a:endParaRPr lang="en-US" sz="2400" b="1">
              <a:solidFill>
                <a:srgbClr val="FFFF00"/>
              </a:solidFill>
            </a:endParaRPr>
          </a:p>
          <a:p>
            <a:r>
              <a:rPr lang="en-US" sz="2400" b="1">
                <a:solidFill>
                  <a:srgbClr val="FFFF00"/>
                </a:solidFill>
              </a:rPr>
              <a:t>Поред директног механичког утицаја буке, које се среће само код изузетно јаке буке, остали утицаји на човечији организам се могу објаснити повећаном стимулацијом вегетативног нервног система (симпатикуса). </a:t>
            </a:r>
          </a:p>
          <a:p>
            <a:endParaRPr lang="en-US" sz="2400" b="1">
              <a:solidFill>
                <a:srgbClr val="FFFF00"/>
              </a:solidFill>
            </a:endParaRPr>
          </a:p>
          <a:p>
            <a:endParaRPr lang="en-US" sz="2400" b="1">
              <a:solidFill>
                <a:srgbClr val="FFFF00"/>
              </a:solidFill>
            </a:endParaRPr>
          </a:p>
          <a:p>
            <a:r>
              <a:rPr lang="en-US" sz="2400" b="1">
                <a:solidFill>
                  <a:srgbClr val="FFFF00"/>
                </a:solidFill>
              </a:rPr>
              <a:t>При јачини буке преко 60 дБ(А), а посебно преко 80 дБ(А) брзо се јављају симптоми повећаног тонуса симпатикуса. Што је интензитет буке већи симптоми су израженији и јављају се у краћем времену после почетка излагања.</a:t>
            </a:r>
            <a:endParaRPr lang="en-US" sz="2400">
              <a:solidFill>
                <a:schemeClr val="tx1"/>
              </a:solidFill>
            </a:endParaRPr>
          </a:p>
        </p:txBody>
      </p:sp>
    </p:spTree>
    <p:extLst>
      <p:ext uri="{BB962C8B-B14F-4D97-AF65-F5344CB8AC3E}">
        <p14:creationId xmlns:p14="http://schemas.microsoft.com/office/powerpoint/2010/main" val="129363177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ext Box 3"/>
          <p:cNvSpPr txBox="1">
            <a:spLocks noChangeArrowheads="1"/>
          </p:cNvSpPr>
          <p:nvPr/>
        </p:nvSpPr>
        <p:spPr bwMode="auto">
          <a:xfrm>
            <a:off x="686020" y="476250"/>
            <a:ext cx="7924409"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i="1">
                <a:solidFill>
                  <a:srgbClr val="FFFF00"/>
                </a:solidFill>
              </a:rPr>
              <a:t>2. Ванслушна (</a:t>
            </a:r>
            <a:r>
              <a:rPr lang="en-US" sz="2800" i="1">
                <a:solidFill>
                  <a:srgbClr val="FFFF00"/>
                </a:solidFill>
              </a:rPr>
              <a:t>екстрааурикуларна</a:t>
            </a:r>
            <a:r>
              <a:rPr lang="en-US" sz="2800" b="1" i="1">
                <a:solidFill>
                  <a:srgbClr val="FFFF00"/>
                </a:solidFill>
              </a:rPr>
              <a:t>) оштећења</a:t>
            </a:r>
            <a:endParaRPr lang="en-US" b="1">
              <a:solidFill>
                <a:srgbClr val="FFFF00"/>
              </a:solidFill>
            </a:endParaRPr>
          </a:p>
          <a:p>
            <a:r>
              <a:rPr lang="en-US" sz="2800" b="1" i="1">
                <a:solidFill>
                  <a:srgbClr val="FFFF00"/>
                </a:solidFill>
              </a:rPr>
              <a:t>Надражај симпатикуса изазива:</a:t>
            </a:r>
          </a:p>
          <a:p>
            <a:endParaRPr lang="en-US" sz="1600" b="1" i="1">
              <a:solidFill>
                <a:srgbClr val="FFFF00"/>
              </a:solidFill>
            </a:endParaRPr>
          </a:p>
          <a:p>
            <a:pPr lvl="1"/>
            <a:r>
              <a:rPr lang="en-US" sz="2800">
                <a:solidFill>
                  <a:srgbClr val="FFFF00"/>
                </a:solidFill>
                <a:latin typeface="Symbol" pitchFamily="18" charset="2"/>
                <a:cs typeface="Times New Roman" pitchFamily="18" charset="0"/>
              </a:rPr>
              <a:t>·	</a:t>
            </a:r>
            <a:r>
              <a:rPr lang="en-US" sz="2800" b="1">
                <a:solidFill>
                  <a:srgbClr val="FFFF00"/>
                </a:solidFill>
              </a:rPr>
              <a:t>грч артериола</a:t>
            </a:r>
          </a:p>
          <a:p>
            <a:pPr lvl="1"/>
            <a:r>
              <a:rPr lang="en-US" sz="2800">
                <a:solidFill>
                  <a:srgbClr val="FFFF00"/>
                </a:solidFill>
                <a:latin typeface="Symbol" pitchFamily="18" charset="2"/>
                <a:cs typeface="Times New Roman" pitchFamily="18" charset="0"/>
              </a:rPr>
              <a:t>·	</a:t>
            </a:r>
            <a:r>
              <a:rPr lang="en-US" sz="2800" b="1">
                <a:solidFill>
                  <a:srgbClr val="FFFF00"/>
                </a:solidFill>
              </a:rPr>
              <a:t>пораст крвног притиска нарочито дијастолног</a:t>
            </a:r>
          </a:p>
          <a:p>
            <a:pPr lvl="1"/>
            <a:r>
              <a:rPr lang="en-US" sz="2800">
                <a:solidFill>
                  <a:srgbClr val="FFFF00"/>
                </a:solidFill>
                <a:latin typeface="Symbol" pitchFamily="18" charset="2"/>
                <a:cs typeface="Times New Roman" pitchFamily="18" charset="0"/>
              </a:rPr>
              <a:t>·	</a:t>
            </a:r>
            <a:r>
              <a:rPr lang="en-US" sz="2800" b="1">
                <a:solidFill>
                  <a:srgbClr val="FFFF00"/>
                </a:solidFill>
              </a:rPr>
              <a:t>пад ударног волумена срца</a:t>
            </a:r>
          </a:p>
          <a:p>
            <a:pPr lvl="1"/>
            <a:r>
              <a:rPr lang="en-US" sz="2800">
                <a:solidFill>
                  <a:srgbClr val="FFFF00"/>
                </a:solidFill>
                <a:latin typeface="Symbol" pitchFamily="18" charset="2"/>
                <a:cs typeface="Times New Roman" pitchFamily="18" charset="0"/>
              </a:rPr>
              <a:t>·	</a:t>
            </a:r>
            <a:r>
              <a:rPr lang="en-US" sz="2800" b="1">
                <a:solidFill>
                  <a:srgbClr val="FFFF00"/>
                </a:solidFill>
              </a:rPr>
              <a:t>смањење периферне циркулације</a:t>
            </a:r>
          </a:p>
          <a:p>
            <a:pPr lvl="1"/>
            <a:r>
              <a:rPr lang="en-US" sz="2800">
                <a:solidFill>
                  <a:srgbClr val="FFFF00"/>
                </a:solidFill>
                <a:latin typeface="Symbol" pitchFamily="18" charset="2"/>
                <a:cs typeface="Times New Roman" pitchFamily="18" charset="0"/>
              </a:rPr>
              <a:t>·	</a:t>
            </a:r>
            <a:r>
              <a:rPr lang="en-US" sz="2800" b="1">
                <a:solidFill>
                  <a:srgbClr val="FFFF00"/>
                </a:solidFill>
              </a:rPr>
              <a:t>поремећај дисања, покрета црева, функције централног нервног система, целокупног метаболизма</a:t>
            </a:r>
          </a:p>
          <a:p>
            <a:pPr lvl="1"/>
            <a:r>
              <a:rPr lang="en-US" sz="2800">
                <a:solidFill>
                  <a:srgbClr val="FFFF00"/>
                </a:solidFill>
                <a:latin typeface="Symbol" pitchFamily="18" charset="2"/>
                <a:cs typeface="Times New Roman" pitchFamily="18" charset="0"/>
              </a:rPr>
              <a:t>·	</a:t>
            </a:r>
            <a:r>
              <a:rPr lang="en-US" sz="2800" b="1">
                <a:solidFill>
                  <a:srgbClr val="FFFF00"/>
                </a:solidFill>
              </a:rPr>
              <a:t>поремећаја лучења надбубрежних жлезди, панкреаса, хипофизе</a:t>
            </a:r>
          </a:p>
        </p:txBody>
      </p:sp>
    </p:spTree>
    <p:extLst>
      <p:ext uri="{BB962C8B-B14F-4D97-AF65-F5344CB8AC3E}">
        <p14:creationId xmlns:p14="http://schemas.microsoft.com/office/powerpoint/2010/main" val="2140891589"/>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 Box 3"/>
          <p:cNvSpPr txBox="1">
            <a:spLocks noChangeArrowheads="1"/>
          </p:cNvSpPr>
          <p:nvPr/>
        </p:nvSpPr>
        <p:spPr bwMode="auto">
          <a:xfrm>
            <a:off x="561423" y="609600"/>
            <a:ext cx="7924409"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en-US" sz="2800" b="1" i="1">
                <a:solidFill>
                  <a:srgbClr val="FFFF00"/>
                </a:solidFill>
              </a:rPr>
              <a:t>2. Ванслушна (</a:t>
            </a:r>
            <a:r>
              <a:rPr lang="en-US" sz="2800" i="1">
                <a:solidFill>
                  <a:srgbClr val="FFFF00"/>
                </a:solidFill>
              </a:rPr>
              <a:t>екстраaурикуларна</a:t>
            </a:r>
            <a:r>
              <a:rPr lang="en-US" sz="2800" b="1" i="1">
                <a:solidFill>
                  <a:srgbClr val="FFFF00"/>
                </a:solidFill>
              </a:rPr>
              <a:t>) оштећења</a:t>
            </a:r>
          </a:p>
          <a:p>
            <a:endParaRPr lang="en-US" sz="2800" b="1">
              <a:solidFill>
                <a:srgbClr val="FFFF00"/>
              </a:solidFill>
            </a:endParaRPr>
          </a:p>
          <a:p>
            <a:r>
              <a:rPr lang="en-US" sz="2800" b="1" i="1">
                <a:solidFill>
                  <a:srgbClr val="FFFF00"/>
                </a:solidFill>
              </a:rPr>
              <a:t>Симптоми који се најчешће јављају су:</a:t>
            </a:r>
          </a:p>
          <a:p>
            <a:endParaRPr lang="en-US" sz="2800" b="1" i="1">
              <a:solidFill>
                <a:srgbClr val="FFFF00"/>
              </a:solidFill>
            </a:endParaRPr>
          </a:p>
          <a:p>
            <a:pPr lvl="2"/>
            <a:r>
              <a:rPr lang="en-US" sz="2800">
                <a:solidFill>
                  <a:srgbClr val="FFFF00"/>
                </a:solidFill>
                <a:latin typeface="Symbol" pitchFamily="18" charset="2"/>
                <a:cs typeface="Times New Roman" pitchFamily="18" charset="0"/>
              </a:rPr>
              <a:t>·	</a:t>
            </a:r>
            <a:r>
              <a:rPr lang="en-US" sz="2800" b="1">
                <a:solidFill>
                  <a:srgbClr val="FFFF00"/>
                </a:solidFill>
              </a:rPr>
              <a:t>умор</a:t>
            </a:r>
          </a:p>
          <a:p>
            <a:pPr lvl="2"/>
            <a:endParaRPr lang="en-US" b="1">
              <a:solidFill>
                <a:srgbClr val="FFFF00"/>
              </a:solidFill>
            </a:endParaRPr>
          </a:p>
          <a:p>
            <a:pPr lvl="2"/>
            <a:r>
              <a:rPr lang="en-US" sz="2800">
                <a:solidFill>
                  <a:srgbClr val="FFFF00"/>
                </a:solidFill>
                <a:latin typeface="Symbol" pitchFamily="18" charset="2"/>
                <a:cs typeface="Times New Roman" pitchFamily="18" charset="0"/>
              </a:rPr>
              <a:t>·	</a:t>
            </a:r>
            <a:r>
              <a:rPr lang="en-US" sz="2800" b="1">
                <a:solidFill>
                  <a:srgbClr val="FFFF00"/>
                </a:solidFill>
              </a:rPr>
              <a:t>раздражљивост</a:t>
            </a:r>
          </a:p>
          <a:p>
            <a:pPr lvl="2"/>
            <a:endParaRPr lang="en-US" b="1">
              <a:solidFill>
                <a:srgbClr val="FFFF00"/>
              </a:solidFill>
            </a:endParaRPr>
          </a:p>
          <a:p>
            <a:pPr lvl="2"/>
            <a:r>
              <a:rPr lang="en-US" sz="2800">
                <a:solidFill>
                  <a:srgbClr val="FFFF00"/>
                </a:solidFill>
                <a:latin typeface="Symbol" pitchFamily="18" charset="2"/>
                <a:cs typeface="Times New Roman" pitchFamily="18" charset="0"/>
              </a:rPr>
              <a:t>·	</a:t>
            </a:r>
            <a:r>
              <a:rPr lang="en-US" sz="2800" b="1">
                <a:solidFill>
                  <a:srgbClr val="FFFF00"/>
                </a:solidFill>
              </a:rPr>
              <a:t>несаница</a:t>
            </a:r>
            <a:endParaRPr lang="en-US" sz="2800" b="1">
              <a:solidFill>
                <a:schemeClr val="tx1"/>
              </a:solidFill>
            </a:endParaRPr>
          </a:p>
          <a:p>
            <a:pPr>
              <a:spcBef>
                <a:spcPct val="50000"/>
              </a:spcBef>
            </a:pPr>
            <a:endParaRPr lang="en-US" sz="2400">
              <a:solidFill>
                <a:schemeClr val="tx1"/>
              </a:solidFill>
            </a:endParaRPr>
          </a:p>
        </p:txBody>
      </p:sp>
    </p:spTree>
    <p:extLst>
      <p:ext uri="{BB962C8B-B14F-4D97-AF65-F5344CB8AC3E}">
        <p14:creationId xmlns:p14="http://schemas.microsoft.com/office/powerpoint/2010/main" val="1302885292"/>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ext Box 2"/>
          <p:cNvSpPr txBox="1">
            <a:spLocks noChangeArrowheads="1"/>
          </p:cNvSpPr>
          <p:nvPr/>
        </p:nvSpPr>
        <p:spPr bwMode="auto">
          <a:xfrm>
            <a:off x="611262" y="549275"/>
            <a:ext cx="7924409"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r>
              <a:rPr lang="sr-Latn-CS" sz="3200" b="1">
                <a:solidFill>
                  <a:srgbClr val="FFFF00"/>
                </a:solidFill>
              </a:rPr>
              <a:t>МЕРЕ ЗАШТИТЕ ОД </a:t>
            </a:r>
            <a:r>
              <a:rPr lang="en-US" sz="3200" b="1">
                <a:solidFill>
                  <a:srgbClr val="FFFF00"/>
                </a:solidFill>
              </a:rPr>
              <a:t>БУКЕ У ЖИВОТНОЈ СРЕДИНИ</a:t>
            </a:r>
          </a:p>
        </p:txBody>
      </p:sp>
      <p:sp>
        <p:nvSpPr>
          <p:cNvPr id="174083" name="Text Box 3"/>
          <p:cNvSpPr txBox="1">
            <a:spLocks noChangeArrowheads="1"/>
          </p:cNvSpPr>
          <p:nvPr/>
        </p:nvSpPr>
        <p:spPr bwMode="auto">
          <a:xfrm>
            <a:off x="467608" y="4451351"/>
            <a:ext cx="2304323"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Cyrl-CS" sz="2000" b="1">
                <a:solidFill>
                  <a:srgbClr val="FFFF00"/>
                </a:solidFill>
              </a:rPr>
              <a:t>ФИЗИОЛОШКЕ</a:t>
            </a:r>
          </a:p>
          <a:p>
            <a:pPr>
              <a:spcBef>
                <a:spcPct val="50000"/>
              </a:spcBef>
            </a:pPr>
            <a:r>
              <a:rPr lang="sr-Cyrl-CS" sz="2000" b="1">
                <a:solidFill>
                  <a:srgbClr val="FFFF00"/>
                </a:solidFill>
              </a:rPr>
              <a:t>-контракција мишића</a:t>
            </a:r>
          </a:p>
          <a:p>
            <a:pPr>
              <a:spcBef>
                <a:spcPct val="50000"/>
              </a:spcBef>
            </a:pPr>
            <a:r>
              <a:rPr lang="sr-Cyrl-CS" sz="2000" b="1">
                <a:solidFill>
                  <a:srgbClr val="FFFF00"/>
                </a:solidFill>
              </a:rPr>
              <a:t>-неуролошки феномен одбране</a:t>
            </a:r>
          </a:p>
          <a:p>
            <a:pPr>
              <a:spcBef>
                <a:spcPct val="50000"/>
              </a:spcBef>
            </a:pPr>
            <a:r>
              <a:rPr lang="sr-Cyrl-CS" sz="2000" b="1">
                <a:solidFill>
                  <a:srgbClr val="FFFF00"/>
                </a:solidFill>
              </a:rPr>
              <a:t>-адаптација</a:t>
            </a:r>
          </a:p>
        </p:txBody>
      </p:sp>
      <p:sp>
        <p:nvSpPr>
          <p:cNvPr id="174084" name="Text Box 4"/>
          <p:cNvSpPr txBox="1">
            <a:spLocks noChangeArrowheads="1"/>
          </p:cNvSpPr>
          <p:nvPr/>
        </p:nvSpPr>
        <p:spPr bwMode="auto">
          <a:xfrm>
            <a:off x="2914119" y="2133601"/>
            <a:ext cx="3818121"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Cyrl-CS" sz="2000" b="1" dirty="0">
                <a:solidFill>
                  <a:srgbClr val="FFFF00"/>
                </a:solidFill>
              </a:rPr>
              <a:t>ТЕХНИЧКОТЕХНОЛОШКЕ</a:t>
            </a:r>
          </a:p>
          <a:p>
            <a:pPr>
              <a:spcBef>
                <a:spcPct val="50000"/>
              </a:spcBef>
            </a:pPr>
            <a:r>
              <a:rPr lang="sr-Cyrl-CS" sz="2000" b="1" dirty="0">
                <a:solidFill>
                  <a:srgbClr val="FFFF00"/>
                </a:solidFill>
              </a:rPr>
              <a:t>-смањење на извору</a:t>
            </a:r>
          </a:p>
          <a:p>
            <a:pPr>
              <a:spcBef>
                <a:spcPct val="50000"/>
              </a:spcBef>
            </a:pPr>
            <a:r>
              <a:rPr lang="sr-Cyrl-CS" sz="2000" b="1" dirty="0">
                <a:solidFill>
                  <a:srgbClr val="FFFF00"/>
                </a:solidFill>
              </a:rPr>
              <a:t>-смањење преношења</a:t>
            </a:r>
          </a:p>
          <a:p>
            <a:pPr>
              <a:spcBef>
                <a:spcPct val="50000"/>
              </a:spcBef>
            </a:pPr>
            <a:r>
              <a:rPr lang="sr-Cyrl-CS" sz="2000" b="1" dirty="0">
                <a:solidFill>
                  <a:srgbClr val="FFFF00"/>
                </a:solidFill>
              </a:rPr>
              <a:t>-смањење на месту пријема</a:t>
            </a:r>
          </a:p>
          <a:p>
            <a:pPr>
              <a:spcBef>
                <a:spcPct val="50000"/>
              </a:spcBef>
            </a:pPr>
            <a:r>
              <a:rPr lang="sr-Cyrl-CS" sz="2000" b="1" dirty="0">
                <a:solidFill>
                  <a:srgbClr val="FFFF00"/>
                </a:solidFill>
              </a:rPr>
              <a:t>-лична заштита</a:t>
            </a:r>
          </a:p>
          <a:p>
            <a:pPr>
              <a:spcBef>
                <a:spcPct val="50000"/>
              </a:spcBef>
            </a:pPr>
            <a:r>
              <a:rPr lang="sr-Cyrl-CS" sz="2000" b="1" dirty="0">
                <a:solidFill>
                  <a:srgbClr val="FFFF00"/>
                </a:solidFill>
              </a:rPr>
              <a:t>-промена процеса рада</a:t>
            </a:r>
          </a:p>
        </p:txBody>
      </p:sp>
      <p:sp>
        <p:nvSpPr>
          <p:cNvPr id="174085" name="Text Box 5"/>
          <p:cNvSpPr txBox="1">
            <a:spLocks noChangeArrowheads="1"/>
          </p:cNvSpPr>
          <p:nvPr/>
        </p:nvSpPr>
        <p:spPr bwMode="auto">
          <a:xfrm>
            <a:off x="6228416" y="3933826"/>
            <a:ext cx="2807111"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Cyrl-CS" sz="2000" b="1">
                <a:solidFill>
                  <a:srgbClr val="FFFF00"/>
                </a:solidFill>
              </a:rPr>
              <a:t>ПРАВНО СОЦИЈАЛНЕ</a:t>
            </a:r>
          </a:p>
          <a:p>
            <a:pPr>
              <a:spcBef>
                <a:spcPct val="50000"/>
              </a:spcBef>
            </a:pPr>
            <a:r>
              <a:rPr lang="sr-Cyrl-CS" sz="2000" b="1">
                <a:solidFill>
                  <a:srgbClr val="FFFF00"/>
                </a:solidFill>
              </a:rPr>
              <a:t>-прописи</a:t>
            </a:r>
          </a:p>
          <a:p>
            <a:pPr>
              <a:spcBef>
                <a:spcPct val="50000"/>
              </a:spcBef>
            </a:pPr>
            <a:r>
              <a:rPr lang="sr-Cyrl-CS" sz="2000" b="1">
                <a:solidFill>
                  <a:srgbClr val="FFFF00"/>
                </a:solidFill>
              </a:rPr>
              <a:t>-норме и стандарди</a:t>
            </a:r>
          </a:p>
          <a:p>
            <a:pPr>
              <a:spcBef>
                <a:spcPct val="50000"/>
              </a:spcBef>
            </a:pPr>
            <a:r>
              <a:rPr lang="sr-Cyrl-CS" sz="2000" b="1">
                <a:solidFill>
                  <a:srgbClr val="FFFF00"/>
                </a:solidFill>
              </a:rPr>
              <a:t>-одлуке</a:t>
            </a:r>
          </a:p>
          <a:p>
            <a:pPr>
              <a:spcBef>
                <a:spcPct val="50000"/>
              </a:spcBef>
            </a:pPr>
            <a:r>
              <a:rPr lang="sr-Cyrl-CS" sz="2000" b="1">
                <a:solidFill>
                  <a:srgbClr val="FFFF00"/>
                </a:solidFill>
              </a:rPr>
              <a:t>-жалбе</a:t>
            </a:r>
          </a:p>
          <a:p>
            <a:pPr>
              <a:spcBef>
                <a:spcPct val="50000"/>
              </a:spcBef>
            </a:pPr>
            <a:r>
              <a:rPr lang="sr-Cyrl-CS" sz="2000" b="1">
                <a:solidFill>
                  <a:srgbClr val="FFFF00"/>
                </a:solidFill>
              </a:rPr>
              <a:t>-петиције</a:t>
            </a:r>
          </a:p>
        </p:txBody>
      </p:sp>
      <p:sp>
        <p:nvSpPr>
          <p:cNvPr id="174086" name="Line 6"/>
          <p:cNvSpPr>
            <a:spLocks noChangeShapeType="1"/>
          </p:cNvSpPr>
          <p:nvPr/>
        </p:nvSpPr>
        <p:spPr bwMode="auto">
          <a:xfrm flipH="1">
            <a:off x="1187342" y="1916113"/>
            <a:ext cx="1512762" cy="2305050"/>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174087" name="Line 7"/>
          <p:cNvSpPr>
            <a:spLocks noChangeShapeType="1"/>
          </p:cNvSpPr>
          <p:nvPr/>
        </p:nvSpPr>
        <p:spPr bwMode="auto">
          <a:xfrm>
            <a:off x="6587550" y="1773239"/>
            <a:ext cx="1153628" cy="2016125"/>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174088" name="Line 8"/>
          <p:cNvSpPr>
            <a:spLocks noChangeShapeType="1"/>
          </p:cNvSpPr>
          <p:nvPr/>
        </p:nvSpPr>
        <p:spPr bwMode="auto">
          <a:xfrm>
            <a:off x="4500173" y="1628776"/>
            <a:ext cx="0" cy="504825"/>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Tree>
    <p:extLst>
      <p:ext uri="{BB962C8B-B14F-4D97-AF65-F5344CB8AC3E}">
        <p14:creationId xmlns:p14="http://schemas.microsoft.com/office/powerpoint/2010/main" val="468098772"/>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ext Box 2"/>
          <p:cNvSpPr txBox="1">
            <a:spLocks noChangeArrowheads="1"/>
          </p:cNvSpPr>
          <p:nvPr/>
        </p:nvSpPr>
        <p:spPr bwMode="auto">
          <a:xfrm>
            <a:off x="611262" y="549275"/>
            <a:ext cx="7924409"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3200" b="1">
                <a:solidFill>
                  <a:srgbClr val="FFFF00"/>
                </a:solidFill>
              </a:rPr>
              <a:t>MERE ZAŠTITE OD </a:t>
            </a:r>
            <a:r>
              <a:rPr lang="en-US" sz="3200" b="1">
                <a:solidFill>
                  <a:srgbClr val="FFFF00"/>
                </a:solidFill>
              </a:rPr>
              <a:t>BUKE U ŽIVOTNOJ SREDINI</a:t>
            </a:r>
          </a:p>
        </p:txBody>
      </p:sp>
      <p:sp>
        <p:nvSpPr>
          <p:cNvPr id="175107" name="Text Box 3"/>
          <p:cNvSpPr txBox="1">
            <a:spLocks noChangeArrowheads="1"/>
          </p:cNvSpPr>
          <p:nvPr/>
        </p:nvSpPr>
        <p:spPr bwMode="auto">
          <a:xfrm>
            <a:off x="539435" y="1773239"/>
            <a:ext cx="7991838" cy="429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sr-Cyrl-CS" sz="2400" b="1">
                <a:solidFill>
                  <a:srgbClr val="FFFF00"/>
                </a:solidFill>
              </a:rPr>
              <a:t>ФИЗИОЛОШКЕ МЕРЕ ЗАШТИТЕ ОД БУКЕ</a:t>
            </a:r>
          </a:p>
          <a:p>
            <a:pPr algn="just">
              <a:spcBef>
                <a:spcPct val="50000"/>
              </a:spcBef>
            </a:pPr>
            <a:endParaRPr lang="sr-Cyrl-CS" sz="1000" b="1">
              <a:solidFill>
                <a:srgbClr val="FFFF00"/>
              </a:solidFill>
            </a:endParaRPr>
          </a:p>
          <a:p>
            <a:pPr algn="just">
              <a:spcBef>
                <a:spcPct val="50000"/>
              </a:spcBef>
            </a:pPr>
            <a:r>
              <a:rPr lang="sr-Cyrl-CS" sz="2400" b="1">
                <a:solidFill>
                  <a:srgbClr val="FFFF00"/>
                </a:solidFill>
              </a:rPr>
              <a:t>Су промене физичких карактеристика средњег уха и неуролошки феномени адаптације и замора.</a:t>
            </a:r>
          </a:p>
          <a:p>
            <a:pPr algn="just">
              <a:spcBef>
                <a:spcPct val="50000"/>
              </a:spcBef>
            </a:pPr>
            <a:endParaRPr lang="sr-Cyrl-CS" sz="1000" b="1">
              <a:solidFill>
                <a:srgbClr val="FFFF00"/>
              </a:solidFill>
            </a:endParaRPr>
          </a:p>
          <a:p>
            <a:pPr algn="just">
              <a:spcBef>
                <a:spcPct val="50000"/>
              </a:spcBef>
            </a:pPr>
            <a:r>
              <a:rPr lang="sr-Cyrl-CS" sz="2400" b="1">
                <a:solidFill>
                  <a:srgbClr val="FFFF00"/>
                </a:solidFill>
              </a:rPr>
              <a:t>Под дејством буке настаје контракција мишића средњег уха и смањење преноса звука према унутрашњем уху.</a:t>
            </a:r>
          </a:p>
          <a:p>
            <a:pPr algn="just">
              <a:spcBef>
                <a:spcPct val="50000"/>
              </a:spcBef>
            </a:pPr>
            <a:endParaRPr lang="sr-Cyrl-CS" sz="1000" b="1">
              <a:solidFill>
                <a:srgbClr val="FFFF00"/>
              </a:solidFill>
            </a:endParaRPr>
          </a:p>
          <a:p>
            <a:pPr algn="just">
              <a:spcBef>
                <a:spcPct val="50000"/>
              </a:spcBef>
            </a:pPr>
            <a:r>
              <a:rPr lang="sr-Cyrl-CS" sz="2400" b="1">
                <a:solidFill>
                  <a:srgbClr val="FFFF00"/>
                </a:solidFill>
              </a:rPr>
              <a:t>Пријемом првих информација о звуку центри у ЦНС-у смањују осетљивост чула. Настаје слушна адаптација или слушни замор.</a:t>
            </a:r>
          </a:p>
        </p:txBody>
      </p:sp>
    </p:spTree>
    <p:extLst>
      <p:ext uri="{BB962C8B-B14F-4D97-AF65-F5344CB8AC3E}">
        <p14:creationId xmlns:p14="http://schemas.microsoft.com/office/powerpoint/2010/main" val="293535944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ext Box 2"/>
          <p:cNvSpPr txBox="1">
            <a:spLocks noChangeArrowheads="1"/>
          </p:cNvSpPr>
          <p:nvPr/>
        </p:nvSpPr>
        <p:spPr bwMode="auto">
          <a:xfrm>
            <a:off x="611262" y="549275"/>
            <a:ext cx="7924409"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3200" b="1">
                <a:solidFill>
                  <a:srgbClr val="FFFF00"/>
                </a:solidFill>
              </a:rPr>
              <a:t>MERE ZAŠTITE OD </a:t>
            </a:r>
            <a:r>
              <a:rPr lang="en-US" sz="3200" b="1">
                <a:solidFill>
                  <a:srgbClr val="FFFF00"/>
                </a:solidFill>
              </a:rPr>
              <a:t>BUKE U ŽIVOTNOJ SREDINI</a:t>
            </a:r>
          </a:p>
        </p:txBody>
      </p:sp>
      <p:sp>
        <p:nvSpPr>
          <p:cNvPr id="176131" name="Text Box 3"/>
          <p:cNvSpPr txBox="1">
            <a:spLocks noChangeArrowheads="1"/>
          </p:cNvSpPr>
          <p:nvPr/>
        </p:nvSpPr>
        <p:spPr bwMode="auto">
          <a:xfrm>
            <a:off x="611262" y="2060576"/>
            <a:ext cx="7848185" cy="431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Cyrl-CS" sz="2800" b="1">
                <a:solidFill>
                  <a:srgbClr val="FFFF00"/>
                </a:solidFill>
              </a:rPr>
              <a:t>ТЕХНИЧКОТЕХНОЛОШКЕ</a:t>
            </a:r>
          </a:p>
          <a:p>
            <a:pPr>
              <a:spcBef>
                <a:spcPct val="50000"/>
              </a:spcBef>
            </a:pPr>
            <a:endParaRPr lang="sr-Cyrl-CS" sz="1400" b="1">
              <a:solidFill>
                <a:srgbClr val="FFFF00"/>
              </a:solidFill>
            </a:endParaRPr>
          </a:p>
          <a:p>
            <a:pPr>
              <a:spcBef>
                <a:spcPct val="50000"/>
              </a:spcBef>
            </a:pPr>
            <a:r>
              <a:rPr lang="sr-Cyrl-CS" sz="2800" b="1">
                <a:solidFill>
                  <a:srgbClr val="FFFF00"/>
                </a:solidFill>
              </a:rPr>
              <a:t>Су мере које отклањају буку на: </a:t>
            </a:r>
          </a:p>
          <a:p>
            <a:pPr>
              <a:spcBef>
                <a:spcPct val="50000"/>
              </a:spcBef>
            </a:pPr>
            <a:endParaRPr lang="sr-Cyrl-CS" sz="1400" b="1">
              <a:solidFill>
                <a:srgbClr val="FFFF00"/>
              </a:solidFill>
            </a:endParaRPr>
          </a:p>
          <a:p>
            <a:pPr lvl="2">
              <a:spcBef>
                <a:spcPct val="50000"/>
              </a:spcBef>
              <a:buFontTx/>
              <a:buChar char="•"/>
            </a:pPr>
            <a:r>
              <a:rPr lang="sr-Cyrl-CS" sz="2800" b="1">
                <a:solidFill>
                  <a:srgbClr val="FFFF00"/>
                </a:solidFill>
              </a:rPr>
              <a:t>Извору</a:t>
            </a:r>
          </a:p>
          <a:p>
            <a:pPr lvl="2">
              <a:spcBef>
                <a:spcPct val="50000"/>
              </a:spcBef>
              <a:buFontTx/>
              <a:buChar char="•"/>
            </a:pPr>
            <a:endParaRPr lang="sr-Cyrl-CS" sz="1200" b="1">
              <a:solidFill>
                <a:srgbClr val="FFFF00"/>
              </a:solidFill>
            </a:endParaRPr>
          </a:p>
          <a:p>
            <a:pPr lvl="2">
              <a:spcBef>
                <a:spcPct val="50000"/>
              </a:spcBef>
              <a:buFontTx/>
              <a:buChar char="•"/>
            </a:pPr>
            <a:r>
              <a:rPr lang="sr-Cyrl-CS" sz="2800" b="1">
                <a:solidFill>
                  <a:srgbClr val="FFFF00"/>
                </a:solidFill>
              </a:rPr>
              <a:t>путањи између извора и пријемника</a:t>
            </a:r>
          </a:p>
          <a:p>
            <a:pPr lvl="2">
              <a:spcBef>
                <a:spcPct val="50000"/>
              </a:spcBef>
              <a:buFontTx/>
              <a:buChar char="•"/>
            </a:pPr>
            <a:endParaRPr lang="sr-Cyrl-CS" sz="1400" b="1">
              <a:solidFill>
                <a:srgbClr val="FFFF00"/>
              </a:solidFill>
            </a:endParaRPr>
          </a:p>
          <a:p>
            <a:pPr lvl="2">
              <a:spcBef>
                <a:spcPct val="50000"/>
              </a:spcBef>
              <a:buFontTx/>
              <a:buChar char="•"/>
            </a:pPr>
            <a:r>
              <a:rPr lang="sr-Cyrl-CS" sz="2800" b="1">
                <a:solidFill>
                  <a:srgbClr val="FFFF00"/>
                </a:solidFill>
              </a:rPr>
              <a:t>месту пријема звука</a:t>
            </a:r>
          </a:p>
        </p:txBody>
      </p:sp>
    </p:spTree>
    <p:extLst>
      <p:ext uri="{BB962C8B-B14F-4D97-AF65-F5344CB8AC3E}">
        <p14:creationId xmlns:p14="http://schemas.microsoft.com/office/powerpoint/2010/main" val="42011620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277813"/>
            <a:ext cx="8229600" cy="636587"/>
          </a:xfrm>
        </p:spPr>
        <p:txBody>
          <a:bodyPr>
            <a:normAutofit fontScale="90000"/>
          </a:bodyPr>
          <a:lstStyle/>
          <a:p>
            <a:pPr eaLnBrk="1" hangingPunct="1"/>
            <a:r>
              <a:rPr lang="sr-Latn-CS" sz="2500" smtClean="0">
                <a:latin typeface="Times New Roman" pitchFamily="18" charset="0"/>
              </a:rPr>
              <a:t> </a:t>
            </a:r>
            <a:r>
              <a:rPr lang="sr-Cyrl-CS" sz="3800" b="1" smtClean="0">
                <a:latin typeface="Tahoma" pitchFamily="34" charset="0"/>
                <a:cs typeface="Tahoma" pitchFamily="34" charset="0"/>
              </a:rPr>
              <a:t>Земљиште</a:t>
            </a:r>
            <a:r>
              <a:rPr lang="en-US" sz="3800" b="1" smtClean="0">
                <a:latin typeface="Tahoma" pitchFamily="34" charset="0"/>
                <a:cs typeface="Tahoma" pitchFamily="34" charset="0"/>
              </a:rPr>
              <a:t> – </a:t>
            </a:r>
            <a:r>
              <a:rPr lang="sr-Cyrl-CS" sz="3800" b="1" smtClean="0">
                <a:latin typeface="Tahoma" pitchFamily="34" charset="0"/>
                <a:cs typeface="Tahoma" pitchFamily="34" charset="0"/>
              </a:rPr>
              <a:t>загађење</a:t>
            </a:r>
            <a:endParaRPr lang="sr-Latn-CS" sz="2500" b="1" dirty="0" smtClean="0">
              <a:solidFill>
                <a:schemeClr val="tx1"/>
              </a:solidFill>
              <a:latin typeface="Times New Roman" pitchFamily="18" charset="0"/>
            </a:endParaRPr>
          </a:p>
        </p:txBody>
      </p:sp>
      <p:sp>
        <p:nvSpPr>
          <p:cNvPr id="64515" name="Rectangle 3"/>
          <p:cNvSpPr>
            <a:spLocks noGrp="1" noChangeArrowheads="1"/>
          </p:cNvSpPr>
          <p:nvPr>
            <p:ph sz="half" idx="1"/>
          </p:nvPr>
        </p:nvSpPr>
        <p:spPr>
          <a:ln w="38100" cmpd="dbl">
            <a:solidFill>
              <a:schemeClr val="tx1"/>
            </a:solidFill>
            <a:miter lim="800000"/>
            <a:headEnd/>
            <a:tailEnd/>
          </a:ln>
        </p:spPr>
        <p:txBody>
          <a:bodyPr/>
          <a:lstStyle/>
          <a:p>
            <a:pPr marL="533400" indent="-533400" eaLnBrk="1" hangingPunct="1">
              <a:lnSpc>
                <a:spcPct val="80000"/>
              </a:lnSpc>
              <a:buFont typeface="Wingdings" pitchFamily="2" charset="2"/>
              <a:buNone/>
            </a:pPr>
            <a:r>
              <a:rPr lang="en-US" sz="2200" b="1" dirty="0">
                <a:solidFill>
                  <a:schemeClr val="folHlink"/>
                </a:solidFill>
              </a:rPr>
              <a:t>I</a:t>
            </a:r>
            <a:r>
              <a:rPr lang="hr-HR" sz="2200" b="1" dirty="0" smtClean="0">
                <a:solidFill>
                  <a:schemeClr val="folHlink"/>
                </a:solidFill>
              </a:rPr>
              <a:t> </a:t>
            </a:r>
            <a:r>
              <a:rPr lang="hr-HR" sz="2200" b="1" dirty="0" smtClean="0">
                <a:solidFill>
                  <a:schemeClr val="folHlink"/>
                </a:solidFill>
              </a:rPr>
              <a:t>– </a:t>
            </a:r>
            <a:r>
              <a:rPr lang="sr-Cyrl-CS" sz="2200" b="1" dirty="0" smtClean="0">
                <a:solidFill>
                  <a:schemeClr val="folHlink"/>
                </a:solidFill>
              </a:rPr>
              <a:t>ФИЗИЧКЕ</a:t>
            </a:r>
            <a:r>
              <a:rPr lang="hr-HR" sz="2200" b="1" dirty="0" smtClean="0">
                <a:solidFill>
                  <a:schemeClr val="folHlink"/>
                </a:solidFill>
              </a:rPr>
              <a:t> </a:t>
            </a:r>
            <a:r>
              <a:rPr lang="sr-Cyrl-CS" sz="2200" b="1" dirty="0" smtClean="0">
                <a:solidFill>
                  <a:schemeClr val="folHlink"/>
                </a:solidFill>
              </a:rPr>
              <a:t>ИЗМЕНЕ</a:t>
            </a:r>
            <a:r>
              <a:rPr lang="hr-HR" sz="2200" b="1" dirty="0" smtClean="0">
                <a:solidFill>
                  <a:schemeClr val="folHlink"/>
                </a:solidFill>
              </a:rPr>
              <a:t> </a:t>
            </a:r>
            <a:r>
              <a:rPr lang="sr-Cyrl-CS" sz="2200" b="1" dirty="0" smtClean="0">
                <a:solidFill>
                  <a:schemeClr val="folHlink"/>
                </a:solidFill>
              </a:rPr>
              <a:t>У</a:t>
            </a:r>
            <a:r>
              <a:rPr lang="hr-HR" sz="2200" b="1" dirty="0" smtClean="0">
                <a:solidFill>
                  <a:schemeClr val="folHlink"/>
                </a:solidFill>
              </a:rPr>
              <a:t> </a:t>
            </a:r>
            <a:r>
              <a:rPr lang="sr-Cyrl-CS" sz="2200" b="1" dirty="0" smtClean="0">
                <a:solidFill>
                  <a:schemeClr val="folHlink"/>
                </a:solidFill>
              </a:rPr>
              <a:t>ЗЕМЉИШТУ</a:t>
            </a:r>
            <a:endParaRPr lang="hr-HR" sz="2200" b="1" dirty="0" smtClean="0">
              <a:solidFill>
                <a:schemeClr val="folHlink"/>
              </a:solidFill>
            </a:endParaRPr>
          </a:p>
          <a:p>
            <a:pPr marL="533400" indent="-533400" eaLnBrk="1" hangingPunct="1">
              <a:lnSpc>
                <a:spcPct val="80000"/>
              </a:lnSpc>
              <a:buFont typeface="Wingdings" pitchFamily="2" charset="2"/>
              <a:buNone/>
            </a:pPr>
            <a:endParaRPr lang="en-US" sz="2600" b="1" dirty="0" smtClean="0">
              <a:solidFill>
                <a:schemeClr val="tx2"/>
              </a:solidFill>
            </a:endParaRPr>
          </a:p>
          <a:p>
            <a:pPr marL="533400" indent="-533400" eaLnBrk="1" hangingPunct="1">
              <a:lnSpc>
                <a:spcPct val="80000"/>
              </a:lnSpc>
              <a:buFont typeface="Wingdings" pitchFamily="2" charset="2"/>
              <a:buNone/>
            </a:pPr>
            <a:r>
              <a:rPr lang="hr-HR" sz="2200" b="1" dirty="0" smtClean="0"/>
              <a:t>1. </a:t>
            </a:r>
            <a:r>
              <a:rPr lang="sr-Cyrl-CS" sz="2200" b="1" dirty="0" smtClean="0"/>
              <a:t>Урбанизација</a:t>
            </a:r>
            <a:endParaRPr lang="hr-HR" sz="2200" b="1" dirty="0" smtClean="0"/>
          </a:p>
          <a:p>
            <a:pPr marL="533400" indent="-533400" eaLnBrk="1" hangingPunct="1">
              <a:lnSpc>
                <a:spcPct val="80000"/>
              </a:lnSpc>
              <a:buFont typeface="Wingdings" pitchFamily="2" charset="2"/>
              <a:buNone/>
            </a:pPr>
            <a:r>
              <a:rPr lang="hr-HR" sz="2200" b="1" dirty="0" smtClean="0"/>
              <a:t>2. </a:t>
            </a:r>
            <a:r>
              <a:rPr lang="sr-Cyrl-CS" sz="2200" b="1" dirty="0" smtClean="0"/>
              <a:t>Изградња</a:t>
            </a:r>
            <a:r>
              <a:rPr lang="hr-HR" sz="2200" b="1" dirty="0" smtClean="0"/>
              <a:t> </a:t>
            </a:r>
            <a:r>
              <a:rPr lang="sr-Cyrl-CS" sz="2200" b="1" dirty="0" smtClean="0"/>
              <a:t>различите</a:t>
            </a:r>
            <a:r>
              <a:rPr lang="hr-HR" sz="2200" b="1" dirty="0" smtClean="0"/>
              <a:t> </a:t>
            </a:r>
            <a:r>
              <a:rPr lang="sr-Cyrl-CS" sz="2200" b="1" dirty="0" smtClean="0"/>
              <a:t>инфраструктуре</a:t>
            </a:r>
            <a:endParaRPr lang="hr-HR" sz="2200" b="1" dirty="0" smtClean="0"/>
          </a:p>
          <a:p>
            <a:pPr marL="533400" indent="-533400" eaLnBrk="1" hangingPunct="1">
              <a:lnSpc>
                <a:spcPct val="80000"/>
              </a:lnSpc>
              <a:buFont typeface="Wingdings" pitchFamily="2" charset="2"/>
              <a:buNone/>
            </a:pPr>
            <a:r>
              <a:rPr lang="hr-HR" sz="2200" b="1" dirty="0" smtClean="0"/>
              <a:t>3. </a:t>
            </a:r>
            <a:r>
              <a:rPr lang="sr-Cyrl-CS" sz="2200" b="1" dirty="0" smtClean="0"/>
              <a:t>Хидротехнички</a:t>
            </a:r>
            <a:r>
              <a:rPr lang="hr-HR" sz="2200" b="1" dirty="0" smtClean="0"/>
              <a:t> </a:t>
            </a:r>
            <a:r>
              <a:rPr lang="sr-Cyrl-CS" sz="2200" b="1" dirty="0" smtClean="0"/>
              <a:t>радови</a:t>
            </a:r>
            <a:endParaRPr lang="hr-HR" sz="2200" b="1" dirty="0" smtClean="0"/>
          </a:p>
          <a:p>
            <a:pPr marL="533400" indent="-533400" eaLnBrk="1" hangingPunct="1">
              <a:lnSpc>
                <a:spcPct val="80000"/>
              </a:lnSpc>
              <a:buFont typeface="Wingdings" pitchFamily="2" charset="2"/>
              <a:buNone/>
            </a:pPr>
            <a:r>
              <a:rPr lang="hr-HR" sz="2200" b="1" dirty="0" smtClean="0"/>
              <a:t>4. </a:t>
            </a:r>
            <a:r>
              <a:rPr lang="sr-Cyrl-CS" sz="2200" b="1" dirty="0" smtClean="0"/>
              <a:t>Остали</a:t>
            </a:r>
            <a:r>
              <a:rPr lang="hr-HR" sz="2200" b="1" dirty="0" smtClean="0"/>
              <a:t>  </a:t>
            </a:r>
            <a:r>
              <a:rPr lang="sr-Cyrl-CS" sz="2200" b="1" dirty="0" smtClean="0"/>
              <a:t>облици</a:t>
            </a:r>
            <a:r>
              <a:rPr lang="hr-HR" sz="2200" b="1" dirty="0" smtClean="0"/>
              <a:t> </a:t>
            </a:r>
            <a:r>
              <a:rPr lang="sr-Cyrl-CS" sz="2200" b="1" dirty="0" smtClean="0"/>
              <a:t>загађивања</a:t>
            </a:r>
            <a:r>
              <a:rPr lang="hr-HR" sz="2200" b="1" dirty="0" smtClean="0"/>
              <a:t> </a:t>
            </a:r>
            <a:r>
              <a:rPr lang="sr-Cyrl-CS" sz="2200" b="1" dirty="0" smtClean="0"/>
              <a:t>земљишта</a:t>
            </a:r>
            <a:r>
              <a:rPr lang="hr-HR" sz="2200" b="1" dirty="0" smtClean="0"/>
              <a:t> (</a:t>
            </a:r>
            <a:r>
              <a:rPr lang="sr-Cyrl-CS" sz="2200" b="1" dirty="0" smtClean="0"/>
              <a:t>депоније</a:t>
            </a:r>
            <a:r>
              <a:rPr lang="hr-HR" sz="2200" b="1" dirty="0" smtClean="0"/>
              <a:t>) </a:t>
            </a:r>
          </a:p>
          <a:p>
            <a:pPr marL="533400" indent="-533400" eaLnBrk="1" hangingPunct="1">
              <a:lnSpc>
                <a:spcPct val="80000"/>
              </a:lnSpc>
              <a:buFont typeface="Wingdings" pitchFamily="2" charset="2"/>
              <a:buNone/>
            </a:pPr>
            <a:r>
              <a:rPr lang="hr-HR" sz="2200" b="1" dirty="0" smtClean="0"/>
              <a:t>5. </a:t>
            </a:r>
            <a:r>
              <a:rPr lang="sr-Cyrl-CS" sz="2200" b="1" dirty="0" smtClean="0"/>
              <a:t>Експлоатација</a:t>
            </a:r>
            <a:r>
              <a:rPr lang="hr-HR" sz="2200" b="1" dirty="0" smtClean="0"/>
              <a:t> </a:t>
            </a:r>
            <a:r>
              <a:rPr lang="sr-Cyrl-CS" sz="2200" b="1" dirty="0" smtClean="0"/>
              <a:t>угља</a:t>
            </a:r>
            <a:r>
              <a:rPr lang="hr-HR" sz="2200" b="1" dirty="0" smtClean="0"/>
              <a:t> </a:t>
            </a:r>
            <a:r>
              <a:rPr lang="sr-Cyrl-CS" sz="2200" b="1" dirty="0" smtClean="0"/>
              <a:t>и</a:t>
            </a:r>
            <a:r>
              <a:rPr lang="hr-HR" sz="2200" b="1" dirty="0" smtClean="0"/>
              <a:t> </a:t>
            </a:r>
            <a:r>
              <a:rPr lang="sr-Cyrl-CS" sz="2200" b="1" dirty="0" smtClean="0"/>
              <a:t>руда</a:t>
            </a:r>
            <a:r>
              <a:rPr lang="hr-HR" sz="2200" b="1" dirty="0" smtClean="0"/>
              <a:t> </a:t>
            </a:r>
            <a:r>
              <a:rPr lang="sr-Cyrl-CS" sz="2200" b="1" dirty="0" smtClean="0"/>
              <a:t>из</a:t>
            </a:r>
            <a:r>
              <a:rPr lang="hr-HR" sz="2200" b="1" dirty="0" smtClean="0"/>
              <a:t> </a:t>
            </a:r>
            <a:r>
              <a:rPr lang="sr-Cyrl-CS" sz="2200" b="1" dirty="0" smtClean="0"/>
              <a:t>површинских</a:t>
            </a:r>
            <a:r>
              <a:rPr lang="hr-HR" sz="2200" b="1" dirty="0" smtClean="0"/>
              <a:t> </a:t>
            </a:r>
            <a:r>
              <a:rPr lang="sr-Cyrl-CS" sz="2200" b="1" dirty="0" smtClean="0"/>
              <a:t>копова</a:t>
            </a:r>
            <a:endParaRPr lang="hr-HR" sz="2200" b="1" dirty="0" smtClean="0"/>
          </a:p>
          <a:p>
            <a:pPr marL="533400" indent="-533400" eaLnBrk="1" hangingPunct="1">
              <a:lnSpc>
                <a:spcPct val="80000"/>
              </a:lnSpc>
              <a:buFont typeface="Wingdings" pitchFamily="2" charset="2"/>
              <a:buNone/>
            </a:pPr>
            <a:r>
              <a:rPr lang="hr-HR" sz="2200" b="1" dirty="0" smtClean="0"/>
              <a:t>6. </a:t>
            </a:r>
            <a:r>
              <a:rPr lang="sr-Cyrl-CS" sz="2200" b="1" dirty="0" smtClean="0"/>
              <a:t>Ерозија</a:t>
            </a:r>
            <a:r>
              <a:rPr lang="hr-HR" sz="2200" b="1" dirty="0" smtClean="0"/>
              <a:t> </a:t>
            </a:r>
            <a:r>
              <a:rPr lang="sr-Cyrl-CS" sz="2200" b="1" dirty="0" smtClean="0"/>
              <a:t>земљишта</a:t>
            </a:r>
            <a:endParaRPr lang="hr-HR" sz="2200" b="1" dirty="0" smtClean="0"/>
          </a:p>
          <a:p>
            <a:pPr marL="533400" indent="-533400" eaLnBrk="1" hangingPunct="1">
              <a:lnSpc>
                <a:spcPct val="80000"/>
              </a:lnSpc>
            </a:pPr>
            <a:endParaRPr lang="sr-Latn-CS" sz="2200" dirty="0" smtClean="0"/>
          </a:p>
        </p:txBody>
      </p:sp>
      <p:sp>
        <p:nvSpPr>
          <p:cNvPr id="64516" name="Rectangle 4"/>
          <p:cNvSpPr>
            <a:spLocks noGrp="1" noChangeArrowheads="1"/>
          </p:cNvSpPr>
          <p:nvPr>
            <p:ph sz="half" idx="2"/>
          </p:nvPr>
        </p:nvSpPr>
        <p:spPr>
          <a:ln w="38100" cmpd="dbl">
            <a:solidFill>
              <a:schemeClr val="tx1"/>
            </a:solidFill>
            <a:miter lim="800000"/>
            <a:headEnd/>
            <a:tailEnd/>
          </a:ln>
        </p:spPr>
        <p:txBody>
          <a:bodyPr/>
          <a:lstStyle/>
          <a:p>
            <a:pPr marL="457200" indent="-457200" eaLnBrk="1" hangingPunct="1">
              <a:lnSpc>
                <a:spcPct val="80000"/>
              </a:lnSpc>
              <a:buFont typeface="Wingdings" pitchFamily="2" charset="2"/>
              <a:buNone/>
            </a:pPr>
            <a:r>
              <a:rPr lang="en-US" sz="1800" b="1" dirty="0" smtClean="0">
                <a:solidFill>
                  <a:schemeClr val="folHlink"/>
                </a:solidFill>
              </a:rPr>
              <a:t>II</a:t>
            </a:r>
            <a:r>
              <a:rPr lang="hr-HR" sz="1800" b="1" dirty="0" smtClean="0">
                <a:solidFill>
                  <a:schemeClr val="folHlink"/>
                </a:solidFill>
              </a:rPr>
              <a:t>– </a:t>
            </a:r>
            <a:r>
              <a:rPr lang="sr-Cyrl-CS" sz="1800" b="1" dirty="0" smtClean="0">
                <a:solidFill>
                  <a:schemeClr val="folHlink"/>
                </a:solidFill>
              </a:rPr>
              <a:t>ХЕМИЈСКО</a:t>
            </a:r>
            <a:r>
              <a:rPr lang="hr-HR" sz="1800" b="1" dirty="0" smtClean="0">
                <a:solidFill>
                  <a:schemeClr val="folHlink"/>
                </a:solidFill>
              </a:rPr>
              <a:t> </a:t>
            </a:r>
            <a:r>
              <a:rPr lang="sr-Cyrl-CS" sz="1800" b="1" dirty="0" smtClean="0">
                <a:solidFill>
                  <a:schemeClr val="folHlink"/>
                </a:solidFill>
              </a:rPr>
              <a:t>ЗАГАЂЕЊЕ</a:t>
            </a:r>
            <a:endParaRPr lang="hr-HR" sz="1800" b="1" dirty="0" smtClean="0">
              <a:solidFill>
                <a:schemeClr val="folHlink"/>
              </a:solidFill>
            </a:endParaRPr>
          </a:p>
          <a:p>
            <a:pPr marL="457200" indent="-457200" eaLnBrk="1" hangingPunct="1">
              <a:lnSpc>
                <a:spcPct val="80000"/>
              </a:lnSpc>
              <a:buFont typeface="Wingdings" pitchFamily="2" charset="2"/>
              <a:buNone/>
            </a:pPr>
            <a:r>
              <a:rPr lang="hr-HR" sz="1800" b="1" dirty="0" smtClean="0"/>
              <a:t>7. </a:t>
            </a:r>
            <a:r>
              <a:rPr lang="sr-Cyrl-CS" sz="1800" b="1" dirty="0" smtClean="0"/>
              <a:t>Киселе</a:t>
            </a:r>
            <a:r>
              <a:rPr lang="hr-HR" sz="1800" b="1" dirty="0" smtClean="0"/>
              <a:t> </a:t>
            </a:r>
            <a:r>
              <a:rPr lang="sr-Cyrl-CS" sz="1800" b="1" dirty="0" smtClean="0"/>
              <a:t>кише</a:t>
            </a:r>
            <a:endParaRPr lang="hr-HR" sz="1800" b="1" dirty="0" smtClean="0"/>
          </a:p>
          <a:p>
            <a:pPr marL="457200" indent="-457200" eaLnBrk="1" hangingPunct="1">
              <a:lnSpc>
                <a:spcPct val="80000"/>
              </a:lnSpc>
              <a:buFont typeface="Wingdings" pitchFamily="2" charset="2"/>
              <a:buNone/>
            </a:pPr>
            <a:r>
              <a:rPr lang="hr-HR" sz="1800" b="1" dirty="0" smtClean="0"/>
              <a:t>8. </a:t>
            </a:r>
            <a:r>
              <a:rPr lang="sr-Cyrl-CS" sz="1800" b="1" dirty="0" smtClean="0"/>
              <a:t>Тешки</a:t>
            </a:r>
            <a:r>
              <a:rPr lang="hr-HR" sz="1800" b="1" dirty="0" smtClean="0"/>
              <a:t> </a:t>
            </a:r>
            <a:r>
              <a:rPr lang="sr-Cyrl-CS" sz="1800" b="1" dirty="0" smtClean="0"/>
              <a:t>метали</a:t>
            </a:r>
            <a:r>
              <a:rPr lang="hr-HR" sz="1800" b="1" dirty="0" smtClean="0"/>
              <a:t> </a:t>
            </a:r>
            <a:r>
              <a:rPr lang="sr-Cyrl-CS" sz="1800" b="1" dirty="0" smtClean="0"/>
              <a:t>у</a:t>
            </a:r>
            <a:r>
              <a:rPr lang="hr-HR" sz="1800" b="1" dirty="0" smtClean="0"/>
              <a:t> </a:t>
            </a:r>
            <a:r>
              <a:rPr lang="sr-Cyrl-CS" sz="1800" b="1" dirty="0" smtClean="0"/>
              <a:t>земљишту</a:t>
            </a:r>
            <a:endParaRPr lang="hr-HR" sz="1800" b="1" dirty="0" smtClean="0"/>
          </a:p>
          <a:p>
            <a:pPr marL="457200" indent="-457200" eaLnBrk="1" hangingPunct="1">
              <a:lnSpc>
                <a:spcPct val="80000"/>
              </a:lnSpc>
              <a:buFont typeface="Wingdings" pitchFamily="2" charset="2"/>
              <a:buNone/>
            </a:pPr>
            <a:r>
              <a:rPr lang="hr-HR" sz="1800" b="1" dirty="0" smtClean="0"/>
              <a:t>9. </a:t>
            </a:r>
            <a:r>
              <a:rPr lang="sr-Cyrl-CS" sz="1800" b="1" dirty="0" smtClean="0"/>
              <a:t>Салинација</a:t>
            </a:r>
            <a:endParaRPr lang="en-US" sz="1800" b="1" dirty="0" smtClean="0"/>
          </a:p>
          <a:p>
            <a:pPr marL="457200" indent="-457200" eaLnBrk="1" hangingPunct="1">
              <a:lnSpc>
                <a:spcPct val="80000"/>
              </a:lnSpc>
              <a:buFont typeface="Wingdings" pitchFamily="2" charset="2"/>
              <a:buNone/>
            </a:pPr>
            <a:r>
              <a:rPr lang="en-US" sz="1800" b="1" dirty="0" smtClean="0"/>
              <a:t>10. </a:t>
            </a:r>
            <a:r>
              <a:rPr lang="sr-Cyrl-CS" sz="1800" b="1" dirty="0" smtClean="0"/>
              <a:t>Пестициди</a:t>
            </a:r>
            <a:r>
              <a:rPr lang="en-US" sz="1800" b="1" dirty="0" smtClean="0"/>
              <a:t> </a:t>
            </a:r>
            <a:r>
              <a:rPr lang="sr-Cyrl-CS" sz="1800" b="1" dirty="0" smtClean="0"/>
              <a:t>И</a:t>
            </a:r>
            <a:r>
              <a:rPr lang="en-US" sz="1800" b="1" dirty="0" smtClean="0"/>
              <a:t> </a:t>
            </a:r>
            <a:r>
              <a:rPr lang="sr-Cyrl-CS" sz="1800" b="1" dirty="0" smtClean="0"/>
              <a:t>други</a:t>
            </a:r>
            <a:r>
              <a:rPr lang="en-US" sz="1800" b="1" dirty="0" smtClean="0"/>
              <a:t> </a:t>
            </a:r>
            <a:r>
              <a:rPr lang="sr-Cyrl-CS" sz="1800" b="1" dirty="0" smtClean="0"/>
              <a:t>органски</a:t>
            </a:r>
            <a:r>
              <a:rPr lang="en-US" sz="1800" b="1" dirty="0" smtClean="0"/>
              <a:t> </a:t>
            </a:r>
            <a:r>
              <a:rPr lang="sr-Cyrl-CS" sz="1800" b="1" dirty="0" smtClean="0"/>
              <a:t>загађивачи</a:t>
            </a:r>
            <a:endParaRPr lang="hr-HR" sz="1800" b="1" dirty="0" smtClean="0"/>
          </a:p>
          <a:p>
            <a:pPr marL="457200" indent="-457200" eaLnBrk="1" hangingPunct="1">
              <a:lnSpc>
                <a:spcPct val="80000"/>
              </a:lnSpc>
              <a:buFont typeface="Wingdings" pitchFamily="2" charset="2"/>
              <a:buNone/>
            </a:pPr>
            <a:endParaRPr lang="hr-HR" sz="1800" b="1" dirty="0" smtClean="0"/>
          </a:p>
          <a:p>
            <a:pPr marL="457200" indent="-457200" eaLnBrk="1" hangingPunct="1">
              <a:lnSpc>
                <a:spcPct val="80000"/>
              </a:lnSpc>
              <a:buFont typeface="Wingdings" pitchFamily="2" charset="2"/>
              <a:buNone/>
            </a:pPr>
            <a:r>
              <a:rPr lang="en-US" sz="1800" b="1" dirty="0" smtClean="0">
                <a:solidFill>
                  <a:schemeClr val="folHlink"/>
                </a:solidFill>
              </a:rPr>
              <a:t>III</a:t>
            </a:r>
            <a:r>
              <a:rPr lang="hr-HR" sz="1800" b="1" dirty="0" smtClean="0">
                <a:solidFill>
                  <a:schemeClr val="folHlink"/>
                </a:solidFill>
              </a:rPr>
              <a:t> </a:t>
            </a:r>
            <a:r>
              <a:rPr lang="hr-HR" sz="1800" b="1" dirty="0" smtClean="0">
                <a:solidFill>
                  <a:schemeClr val="folHlink"/>
                </a:solidFill>
              </a:rPr>
              <a:t>– </a:t>
            </a:r>
            <a:r>
              <a:rPr lang="sr-Cyrl-CS" sz="1800" b="1" dirty="0" smtClean="0">
                <a:solidFill>
                  <a:schemeClr val="folHlink"/>
                </a:solidFill>
              </a:rPr>
              <a:t>ПОЉОПРИВРЕДА</a:t>
            </a:r>
            <a:r>
              <a:rPr lang="hr-HR" sz="1800" b="1" dirty="0" smtClean="0">
                <a:solidFill>
                  <a:schemeClr val="folHlink"/>
                </a:solidFill>
              </a:rPr>
              <a:t>  </a:t>
            </a:r>
            <a:r>
              <a:rPr lang="sr-Cyrl-CS" sz="1800" b="1" dirty="0" smtClean="0">
                <a:solidFill>
                  <a:schemeClr val="folHlink"/>
                </a:solidFill>
              </a:rPr>
              <a:t>И</a:t>
            </a:r>
            <a:r>
              <a:rPr lang="hr-HR" sz="1800" b="1" dirty="0" smtClean="0">
                <a:solidFill>
                  <a:schemeClr val="folHlink"/>
                </a:solidFill>
              </a:rPr>
              <a:t>  </a:t>
            </a:r>
            <a:r>
              <a:rPr lang="sr-Cyrl-CS" sz="1800" b="1" dirty="0" smtClean="0">
                <a:solidFill>
                  <a:schemeClr val="folHlink"/>
                </a:solidFill>
              </a:rPr>
              <a:t>ШУМАРСТВО</a:t>
            </a:r>
            <a:endParaRPr lang="hr-HR" sz="1800" b="1" dirty="0" smtClean="0">
              <a:solidFill>
                <a:schemeClr val="folHlink"/>
              </a:solidFill>
            </a:endParaRPr>
          </a:p>
          <a:p>
            <a:pPr marL="457200" indent="-457200" eaLnBrk="1" hangingPunct="1">
              <a:lnSpc>
                <a:spcPct val="80000"/>
              </a:lnSpc>
              <a:buFont typeface="Wingdings" pitchFamily="2" charset="2"/>
              <a:buNone/>
            </a:pPr>
            <a:r>
              <a:rPr lang="hr-HR" sz="1800" b="1" dirty="0" smtClean="0"/>
              <a:t>10. </a:t>
            </a:r>
            <a:r>
              <a:rPr lang="sr-Cyrl-CS" sz="1800" b="1" dirty="0" smtClean="0"/>
              <a:t>Нерационално</a:t>
            </a:r>
            <a:r>
              <a:rPr lang="hr-HR" sz="1800" b="1" dirty="0" smtClean="0"/>
              <a:t> </a:t>
            </a:r>
            <a:r>
              <a:rPr lang="sr-Cyrl-CS" sz="1800" b="1" dirty="0" smtClean="0"/>
              <a:t>искоришћавање</a:t>
            </a:r>
            <a:r>
              <a:rPr lang="hr-HR" sz="1800" b="1" dirty="0" smtClean="0"/>
              <a:t> </a:t>
            </a:r>
            <a:r>
              <a:rPr lang="sr-Cyrl-CS" sz="1800" b="1" dirty="0" smtClean="0"/>
              <a:t>земљишта</a:t>
            </a:r>
            <a:r>
              <a:rPr lang="hr-HR" sz="1800" b="1" dirty="0" smtClean="0"/>
              <a:t> </a:t>
            </a:r>
            <a:r>
              <a:rPr lang="sr-Cyrl-CS" sz="1800" b="1" dirty="0" smtClean="0"/>
              <a:t>у</a:t>
            </a:r>
            <a:r>
              <a:rPr lang="hr-HR" sz="1800" b="1" dirty="0" smtClean="0"/>
              <a:t> </a:t>
            </a:r>
            <a:r>
              <a:rPr lang="sr-Cyrl-CS" sz="1800" b="1" dirty="0" smtClean="0"/>
              <a:t>пољопривредне</a:t>
            </a:r>
            <a:r>
              <a:rPr lang="hr-HR" sz="1800" b="1" dirty="0" smtClean="0"/>
              <a:t> </a:t>
            </a:r>
            <a:r>
              <a:rPr lang="sr-Cyrl-CS" sz="1800" b="1" dirty="0" smtClean="0"/>
              <a:t>сврхе</a:t>
            </a:r>
            <a:endParaRPr lang="hr-HR" sz="1800" b="1" dirty="0" smtClean="0"/>
          </a:p>
          <a:p>
            <a:pPr marL="457200" indent="-457200" eaLnBrk="1" hangingPunct="1">
              <a:lnSpc>
                <a:spcPct val="80000"/>
              </a:lnSpc>
              <a:buFont typeface="Wingdings" pitchFamily="2" charset="2"/>
              <a:buNone/>
            </a:pPr>
            <a:r>
              <a:rPr lang="hr-HR" sz="1800" b="1" dirty="0" smtClean="0"/>
              <a:t>11. </a:t>
            </a:r>
            <a:r>
              <a:rPr lang="sr-Cyrl-CS" sz="1800" b="1" dirty="0" smtClean="0"/>
              <a:t>Нерационално</a:t>
            </a:r>
            <a:r>
              <a:rPr lang="hr-HR" sz="1800" b="1" dirty="0" smtClean="0"/>
              <a:t> </a:t>
            </a:r>
            <a:r>
              <a:rPr lang="sr-Cyrl-CS" sz="1800" b="1" dirty="0" smtClean="0"/>
              <a:t>искоришћавање</a:t>
            </a:r>
            <a:r>
              <a:rPr lang="hr-HR" sz="1800" b="1" dirty="0" smtClean="0"/>
              <a:t> </a:t>
            </a:r>
            <a:r>
              <a:rPr lang="sr-Cyrl-CS" sz="1800" b="1" dirty="0" smtClean="0"/>
              <a:t>биљног</a:t>
            </a:r>
            <a:r>
              <a:rPr lang="hr-HR" sz="1800" b="1" dirty="0" smtClean="0"/>
              <a:t> </a:t>
            </a:r>
            <a:r>
              <a:rPr lang="sr-Cyrl-CS" sz="1800" b="1" dirty="0" smtClean="0"/>
              <a:t>покривача</a:t>
            </a:r>
            <a:r>
              <a:rPr lang="hr-HR" sz="1800" b="1" dirty="0" smtClean="0"/>
              <a:t>, </a:t>
            </a:r>
            <a:r>
              <a:rPr lang="sr-Cyrl-CS" sz="1800" b="1" dirty="0" smtClean="0"/>
              <a:t>посебно</a:t>
            </a:r>
            <a:r>
              <a:rPr lang="hr-HR" sz="1800" b="1" dirty="0" smtClean="0"/>
              <a:t> </a:t>
            </a:r>
            <a:r>
              <a:rPr lang="sr-Cyrl-CS" sz="1800" b="1" dirty="0" smtClean="0"/>
              <a:t>шумског</a:t>
            </a:r>
            <a:endParaRPr lang="hr-HR" sz="1800" b="1" dirty="0" smtClean="0"/>
          </a:p>
          <a:p>
            <a:pPr marL="457200" indent="-457200" eaLnBrk="1" hangingPunct="1">
              <a:lnSpc>
                <a:spcPct val="80000"/>
              </a:lnSpc>
              <a:buFont typeface="Wingdings" pitchFamily="2" charset="2"/>
              <a:buNone/>
            </a:pPr>
            <a:r>
              <a:rPr lang="hr-HR" sz="1800" b="1" dirty="0" smtClean="0"/>
              <a:t>12. </a:t>
            </a:r>
            <a:r>
              <a:rPr lang="sr-Cyrl-CS" sz="1800" b="1" dirty="0" smtClean="0"/>
              <a:t>Ширење</a:t>
            </a:r>
            <a:r>
              <a:rPr lang="hr-HR" sz="1800" b="1" dirty="0" smtClean="0"/>
              <a:t> </a:t>
            </a:r>
            <a:r>
              <a:rPr lang="sr-Cyrl-CS" sz="1800" b="1" dirty="0" smtClean="0"/>
              <a:t>пустиња</a:t>
            </a:r>
            <a:r>
              <a:rPr lang="hr-HR" sz="1800" b="1" dirty="0" smtClean="0">
                <a:solidFill>
                  <a:schemeClr val="tx2"/>
                </a:solidFill>
              </a:rPr>
              <a:t> </a:t>
            </a:r>
            <a:r>
              <a:rPr lang="hr-HR" sz="1800" b="1" dirty="0" smtClean="0"/>
              <a:t>(“</a:t>
            </a:r>
            <a:r>
              <a:rPr lang="sr-Cyrl-CS" sz="1800" b="1" dirty="0" smtClean="0"/>
              <a:t>Дезертификација</a:t>
            </a:r>
            <a:r>
              <a:rPr lang="hr-HR" sz="1800" b="1" dirty="0" smtClean="0"/>
              <a:t>”)</a:t>
            </a:r>
            <a:endParaRPr lang="en-US" sz="1800" b="1" dirty="0" smtClean="0"/>
          </a:p>
          <a:p>
            <a:pPr marL="457200" indent="-457200" eaLnBrk="1" hangingPunct="1">
              <a:lnSpc>
                <a:spcPct val="80000"/>
              </a:lnSpc>
            </a:pPr>
            <a:endParaRPr lang="sr-Latn-CS" sz="1800" dirty="0" smtClean="0"/>
          </a:p>
        </p:txBody>
      </p:sp>
    </p:spTree>
    <p:extLst>
      <p:ext uri="{BB962C8B-B14F-4D97-AF65-F5344CB8AC3E}">
        <p14:creationId xmlns:p14="http://schemas.microsoft.com/office/powerpoint/2010/main" val="184965676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3"/>
          <p:cNvSpPr>
            <a:spLocks noGrp="1" noChangeArrowheads="1"/>
          </p:cNvSpPr>
          <p:nvPr>
            <p:ph idx="1"/>
          </p:nvPr>
        </p:nvSpPr>
        <p:spPr/>
        <p:txBody>
          <a:bodyPr/>
          <a:lstStyle/>
          <a:p>
            <a:pPr algn="just" eaLnBrk="1" hangingPunct="1">
              <a:spcBef>
                <a:spcPct val="50000"/>
              </a:spcBef>
              <a:buFontTx/>
              <a:buNone/>
            </a:pPr>
            <a:r>
              <a:rPr lang="sr-Cyrl-CS" sz="2800" b="1" smtClean="0">
                <a:solidFill>
                  <a:srgbClr val="FFFF00"/>
                </a:solidFill>
              </a:rPr>
              <a:t>Звучна заштита на месту пријема звука подразумева заштиту човека (лична заштитна средства:</a:t>
            </a:r>
            <a:endParaRPr lang="sr-Latn-CS" sz="2800" b="1" smtClean="0">
              <a:solidFill>
                <a:srgbClr val="FFFF00"/>
              </a:solidFill>
            </a:endParaRPr>
          </a:p>
          <a:p>
            <a:pPr algn="just" eaLnBrk="1" hangingPunct="1">
              <a:spcBef>
                <a:spcPct val="50000"/>
              </a:spcBef>
              <a:buFontTx/>
              <a:buChar char="•"/>
            </a:pPr>
            <a:r>
              <a:rPr lang="sr-Cyrl-CS" sz="2800" b="1" smtClean="0">
                <a:solidFill>
                  <a:srgbClr val="FFFF00"/>
                </a:solidFill>
              </a:rPr>
              <a:t> чепови (пригушују буку за 10-15 дБ),</a:t>
            </a:r>
            <a:endParaRPr lang="sr-Latn-CS" sz="2800" b="1" smtClean="0">
              <a:solidFill>
                <a:srgbClr val="FFFF00"/>
              </a:solidFill>
            </a:endParaRPr>
          </a:p>
          <a:p>
            <a:pPr algn="just" eaLnBrk="1" hangingPunct="1">
              <a:spcBef>
                <a:spcPct val="50000"/>
              </a:spcBef>
              <a:buFontTx/>
              <a:buChar char="•"/>
            </a:pPr>
            <a:r>
              <a:rPr lang="sr-Cyrl-CS" sz="2800" b="1" smtClean="0">
                <a:solidFill>
                  <a:srgbClr val="FFFF00"/>
                </a:solidFill>
              </a:rPr>
              <a:t> наушнице (пригушују буку за 25-30 дБ), </a:t>
            </a:r>
            <a:endParaRPr lang="sr-Latn-CS" sz="2800" b="1" smtClean="0">
              <a:solidFill>
                <a:srgbClr val="FFFF00"/>
              </a:solidFill>
            </a:endParaRPr>
          </a:p>
          <a:p>
            <a:pPr algn="just" eaLnBrk="1" hangingPunct="1">
              <a:spcBef>
                <a:spcPct val="50000"/>
              </a:spcBef>
              <a:buFontTx/>
              <a:buChar char="•"/>
            </a:pPr>
            <a:r>
              <a:rPr lang="sr-Cyrl-CS" sz="2800" b="1" smtClean="0">
                <a:solidFill>
                  <a:srgbClr val="FFFF00"/>
                </a:solidFill>
              </a:rPr>
              <a:t>шлемови (пригушују буку до 40 дБ)</a:t>
            </a:r>
            <a:r>
              <a:rPr lang="sr-Cyrl-CS" sz="2800" smtClean="0"/>
              <a:t> </a:t>
            </a:r>
            <a:r>
              <a:rPr lang="sr-Cyrl-CS" sz="2800" b="1" smtClean="0">
                <a:solidFill>
                  <a:srgbClr val="FFFF00"/>
                </a:solidFill>
              </a:rPr>
              <a:t>и</a:t>
            </a:r>
            <a:endParaRPr lang="sr-Latn-CS" sz="2800" b="1" smtClean="0">
              <a:solidFill>
                <a:srgbClr val="FFFF00"/>
              </a:solidFill>
            </a:endParaRPr>
          </a:p>
          <a:p>
            <a:pPr algn="just" eaLnBrk="1" hangingPunct="1">
              <a:spcBef>
                <a:spcPct val="50000"/>
              </a:spcBef>
              <a:buFontTx/>
              <a:buChar char="•"/>
            </a:pPr>
            <a:r>
              <a:rPr lang="sr-Cyrl-CS" sz="2800" b="1" smtClean="0">
                <a:solidFill>
                  <a:srgbClr val="FFFF00"/>
                </a:solidFill>
              </a:rPr>
              <a:t> одела (пригушују буку преко 40 дБ).</a:t>
            </a:r>
          </a:p>
          <a:p>
            <a:pPr eaLnBrk="1" hangingPunct="1"/>
            <a:endParaRPr lang="en-US" sz="2800" smtClean="0"/>
          </a:p>
        </p:txBody>
      </p:sp>
    </p:spTree>
    <p:extLst>
      <p:ext uri="{BB962C8B-B14F-4D97-AF65-F5344CB8AC3E}">
        <p14:creationId xmlns:p14="http://schemas.microsoft.com/office/powerpoint/2010/main" val="863795398"/>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 Box 2"/>
          <p:cNvSpPr txBox="1">
            <a:spLocks noChangeArrowheads="1"/>
          </p:cNvSpPr>
          <p:nvPr/>
        </p:nvSpPr>
        <p:spPr bwMode="auto">
          <a:xfrm>
            <a:off x="611262" y="549275"/>
            <a:ext cx="7924409"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3200" b="1">
                <a:solidFill>
                  <a:srgbClr val="FFFF00"/>
                </a:solidFill>
              </a:rPr>
              <a:t>МЕРЕ ЗАШТИТЕ ОД </a:t>
            </a:r>
            <a:r>
              <a:rPr lang="en-US" sz="3200" b="1">
                <a:solidFill>
                  <a:srgbClr val="FFFF00"/>
                </a:solidFill>
              </a:rPr>
              <a:t>БУКЕ У ЖИВОТНОЈ СРЕДИНИ</a:t>
            </a:r>
          </a:p>
        </p:txBody>
      </p:sp>
      <p:sp>
        <p:nvSpPr>
          <p:cNvPr id="178179" name="Text Box 3"/>
          <p:cNvSpPr txBox="1">
            <a:spLocks noChangeArrowheads="1"/>
          </p:cNvSpPr>
          <p:nvPr/>
        </p:nvSpPr>
        <p:spPr bwMode="auto">
          <a:xfrm>
            <a:off x="611262" y="1989139"/>
            <a:ext cx="7704531"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sr-Cyrl-CS" sz="2400" b="1">
                <a:solidFill>
                  <a:srgbClr val="FFFF00"/>
                </a:solidFill>
              </a:rPr>
              <a:t>ПРАВНО СОЦИЈАЛНЕ</a:t>
            </a:r>
          </a:p>
          <a:p>
            <a:pPr algn="just">
              <a:spcBef>
                <a:spcPct val="50000"/>
              </a:spcBef>
            </a:pPr>
            <a:endParaRPr lang="sr-Cyrl-CS" sz="2400" b="1">
              <a:solidFill>
                <a:srgbClr val="FFFF00"/>
              </a:solidFill>
            </a:endParaRPr>
          </a:p>
          <a:p>
            <a:pPr algn="just">
              <a:spcBef>
                <a:spcPct val="50000"/>
              </a:spcBef>
            </a:pPr>
            <a:r>
              <a:rPr lang="sr-Cyrl-CS" sz="2400" b="1">
                <a:solidFill>
                  <a:srgbClr val="FFFF00"/>
                </a:solidFill>
              </a:rPr>
              <a:t>Нормативи, стандарди и законски прописи претварају важећа научна и стручна знања и сазнања у законске прописе, како би друштво обезбедило њихову примену и омогућило заштиту од буке.</a:t>
            </a:r>
          </a:p>
          <a:p>
            <a:pPr algn="just">
              <a:spcBef>
                <a:spcPct val="50000"/>
              </a:spcBef>
            </a:pPr>
            <a:endParaRPr lang="sr-Cyrl-CS" sz="2400" b="1">
              <a:solidFill>
                <a:srgbClr val="FFFF00"/>
              </a:solidFill>
            </a:endParaRPr>
          </a:p>
          <a:p>
            <a:pPr algn="just">
              <a:spcBef>
                <a:spcPct val="50000"/>
              </a:spcBef>
            </a:pPr>
            <a:r>
              <a:rPr lang="sr-Cyrl-CS" sz="2400" b="1">
                <a:solidFill>
                  <a:srgbClr val="FFFF00"/>
                </a:solidFill>
              </a:rPr>
              <a:t>Они обухватају и део казни над онима који их не поштују</a:t>
            </a:r>
            <a:r>
              <a:rPr lang="sr-Latn-CS" sz="2400" b="1">
                <a:solidFill>
                  <a:srgbClr val="FFFF00"/>
                </a:solidFill>
              </a:rPr>
              <a:t>.</a:t>
            </a:r>
          </a:p>
        </p:txBody>
      </p:sp>
    </p:spTree>
    <p:extLst>
      <p:ext uri="{BB962C8B-B14F-4D97-AF65-F5344CB8AC3E}">
        <p14:creationId xmlns:p14="http://schemas.microsoft.com/office/powerpoint/2010/main" val="1657377374"/>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457347" y="277814"/>
            <a:ext cx="8229307" cy="6103937"/>
          </a:xfrm>
        </p:spPr>
        <p:txBody>
          <a:bodyPr/>
          <a:lstStyle/>
          <a:p>
            <a:pPr eaLnBrk="1" hangingPunct="1"/>
            <a:r>
              <a:rPr lang="sr-Cyrl-CS" sz="5400" smtClean="0"/>
              <a:t>ВИБРАЦИЈЕ</a:t>
            </a:r>
            <a:endParaRPr lang="en-US" sz="5400" smtClean="0"/>
          </a:p>
        </p:txBody>
      </p:sp>
    </p:spTree>
    <p:extLst>
      <p:ext uri="{BB962C8B-B14F-4D97-AF65-F5344CB8AC3E}">
        <p14:creationId xmlns:p14="http://schemas.microsoft.com/office/powerpoint/2010/main" val="3274675961"/>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 Box 2"/>
          <p:cNvSpPr txBox="1">
            <a:spLocks noChangeArrowheads="1"/>
          </p:cNvSpPr>
          <p:nvPr/>
        </p:nvSpPr>
        <p:spPr bwMode="auto">
          <a:xfrm>
            <a:off x="611262" y="549275"/>
            <a:ext cx="7924409"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Cyrl-CS" sz="3200" b="1">
                <a:solidFill>
                  <a:srgbClr val="FFFF00"/>
                </a:solidFill>
              </a:rPr>
              <a:t>ВИБРАЦИЈЕ </a:t>
            </a:r>
          </a:p>
        </p:txBody>
      </p:sp>
      <p:sp>
        <p:nvSpPr>
          <p:cNvPr id="180227" name="Text Box 3"/>
          <p:cNvSpPr txBox="1">
            <a:spLocks noChangeArrowheads="1"/>
          </p:cNvSpPr>
          <p:nvPr/>
        </p:nvSpPr>
        <p:spPr bwMode="auto">
          <a:xfrm>
            <a:off x="611262" y="1060450"/>
            <a:ext cx="8136958" cy="586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sr-Cyrl-CS" sz="2400" b="1">
                <a:solidFill>
                  <a:srgbClr val="FFFF00"/>
                </a:solidFill>
              </a:rPr>
              <a:t>Су механичка колебања у области инфразвука и делимично области звучне хрекфенције.</a:t>
            </a:r>
          </a:p>
          <a:p>
            <a:pPr algn="just">
              <a:spcBef>
                <a:spcPct val="50000"/>
              </a:spcBef>
            </a:pPr>
            <a:endParaRPr lang="sr-Cyrl-CS" sz="1000" b="1">
              <a:solidFill>
                <a:srgbClr val="FFFF00"/>
              </a:solidFill>
            </a:endParaRPr>
          </a:p>
          <a:p>
            <a:pPr algn="just">
              <a:spcBef>
                <a:spcPct val="50000"/>
              </a:spcBef>
            </a:pPr>
            <a:r>
              <a:rPr lang="sr-Cyrl-CS" sz="2400" b="1">
                <a:solidFill>
                  <a:srgbClr val="FFFF00"/>
                </a:solidFill>
              </a:rPr>
              <a:t>Основне величине које карактеришу вибрације су:</a:t>
            </a:r>
          </a:p>
          <a:p>
            <a:pPr lvl="2" algn="just">
              <a:spcBef>
                <a:spcPct val="50000"/>
              </a:spcBef>
              <a:buFontTx/>
              <a:buChar char="•"/>
            </a:pPr>
            <a:r>
              <a:rPr lang="sr-Cyrl-CS" sz="2400" b="1">
                <a:solidFill>
                  <a:srgbClr val="FFFF00"/>
                </a:solidFill>
              </a:rPr>
              <a:t>амплитуда</a:t>
            </a:r>
          </a:p>
          <a:p>
            <a:pPr lvl="2" algn="just">
              <a:spcBef>
                <a:spcPct val="50000"/>
              </a:spcBef>
              <a:buFontTx/>
              <a:buChar char="•"/>
            </a:pPr>
            <a:r>
              <a:rPr lang="sr-Cyrl-CS" sz="2400" b="1">
                <a:solidFill>
                  <a:srgbClr val="FFFF00"/>
                </a:solidFill>
              </a:rPr>
              <a:t>фрекфенција</a:t>
            </a:r>
          </a:p>
          <a:p>
            <a:pPr algn="just">
              <a:spcBef>
                <a:spcPct val="50000"/>
              </a:spcBef>
            </a:pPr>
            <a:r>
              <a:rPr lang="sr-Cyrl-CS" sz="2400" b="1">
                <a:solidFill>
                  <a:srgbClr val="FFFF00"/>
                </a:solidFill>
              </a:rPr>
              <a:t>Човек прима вибрације кроз било коју рецептивну зону коже. </a:t>
            </a:r>
          </a:p>
          <a:p>
            <a:pPr algn="just">
              <a:spcBef>
                <a:spcPct val="50000"/>
              </a:spcBef>
            </a:pPr>
            <a:r>
              <a:rPr lang="sr-Cyrl-CS" sz="2400" b="1">
                <a:solidFill>
                  <a:srgbClr val="FFFF00"/>
                </a:solidFill>
              </a:rPr>
              <a:t>Најосетљивија је кожа екстремитета (фаланге прстију).</a:t>
            </a:r>
          </a:p>
          <a:p>
            <a:pPr algn="just">
              <a:spcBef>
                <a:spcPct val="50000"/>
              </a:spcBef>
            </a:pPr>
            <a:r>
              <a:rPr lang="sr-Cyrl-CS" sz="2400" b="1">
                <a:solidFill>
                  <a:srgbClr val="FFFF00"/>
                </a:solidFill>
              </a:rPr>
              <a:t>Осетљивост на вибрације зависи од дневних колебања прага надражаја, а ово колебање зависи од функционалног стања коре великог мозга. Праг надражаја виши ујутру и увече.</a:t>
            </a:r>
          </a:p>
        </p:txBody>
      </p:sp>
    </p:spTree>
    <p:extLst>
      <p:ext uri="{BB962C8B-B14F-4D97-AF65-F5344CB8AC3E}">
        <p14:creationId xmlns:p14="http://schemas.microsoft.com/office/powerpoint/2010/main" val="152581505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ext Box 2"/>
          <p:cNvSpPr txBox="1">
            <a:spLocks noChangeArrowheads="1"/>
          </p:cNvSpPr>
          <p:nvPr/>
        </p:nvSpPr>
        <p:spPr bwMode="auto">
          <a:xfrm>
            <a:off x="611262" y="549275"/>
            <a:ext cx="7924409"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Cyrl-CS" sz="3200" b="1">
                <a:solidFill>
                  <a:srgbClr val="FFFF00"/>
                </a:solidFill>
              </a:rPr>
              <a:t>ВИБРАЦИЈЕ-биолошко дејство </a:t>
            </a:r>
          </a:p>
        </p:txBody>
      </p:sp>
      <p:sp>
        <p:nvSpPr>
          <p:cNvPr id="181251" name="Text Box 3"/>
          <p:cNvSpPr txBox="1">
            <a:spLocks noChangeArrowheads="1"/>
          </p:cNvSpPr>
          <p:nvPr/>
        </p:nvSpPr>
        <p:spPr bwMode="auto">
          <a:xfrm>
            <a:off x="611262" y="1423988"/>
            <a:ext cx="813695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sr-Latn-CS" sz="2400" b="1">
                <a:solidFill>
                  <a:srgbClr val="FFFF00"/>
                </a:solidFill>
              </a:rPr>
              <a:t>Biološko dejstvo vibracija po Andrejev-Galaninu</a:t>
            </a:r>
          </a:p>
        </p:txBody>
      </p:sp>
      <p:grpSp>
        <p:nvGrpSpPr>
          <p:cNvPr id="181252" name="Group 4"/>
          <p:cNvGrpSpPr>
            <a:grpSpLocks/>
          </p:cNvGrpSpPr>
          <p:nvPr/>
        </p:nvGrpSpPr>
        <p:grpSpPr bwMode="auto">
          <a:xfrm>
            <a:off x="684554" y="2133601"/>
            <a:ext cx="8207319" cy="4518025"/>
            <a:chOff x="431" y="1344"/>
            <a:chExt cx="5170" cy="2846"/>
          </a:xfrm>
        </p:grpSpPr>
        <p:sp>
          <p:nvSpPr>
            <p:cNvPr id="181253" name="Line 5"/>
            <p:cNvSpPr>
              <a:spLocks noChangeShapeType="1"/>
            </p:cNvSpPr>
            <p:nvPr/>
          </p:nvSpPr>
          <p:spPr bwMode="auto">
            <a:xfrm>
              <a:off x="431" y="4156"/>
              <a:ext cx="4990"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sr-Latn-RS"/>
            </a:p>
          </p:txBody>
        </p:sp>
        <p:grpSp>
          <p:nvGrpSpPr>
            <p:cNvPr id="181254" name="Group 6"/>
            <p:cNvGrpSpPr>
              <a:grpSpLocks/>
            </p:cNvGrpSpPr>
            <p:nvPr/>
          </p:nvGrpSpPr>
          <p:grpSpPr bwMode="auto">
            <a:xfrm>
              <a:off x="431" y="1344"/>
              <a:ext cx="4990" cy="362"/>
              <a:chOff x="431" y="1344"/>
              <a:chExt cx="4990" cy="362"/>
            </a:xfrm>
          </p:grpSpPr>
          <p:sp>
            <p:nvSpPr>
              <p:cNvPr id="181262" name="Line 7"/>
              <p:cNvSpPr>
                <a:spLocks noChangeShapeType="1"/>
              </p:cNvSpPr>
              <p:nvPr/>
            </p:nvSpPr>
            <p:spPr bwMode="auto">
              <a:xfrm>
                <a:off x="431" y="1344"/>
                <a:ext cx="4990"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181263" name="Line 8"/>
              <p:cNvSpPr>
                <a:spLocks noChangeShapeType="1"/>
              </p:cNvSpPr>
              <p:nvPr/>
            </p:nvSpPr>
            <p:spPr bwMode="auto">
              <a:xfrm>
                <a:off x="431" y="1706"/>
                <a:ext cx="4990"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181264" name="Text Box 9"/>
              <p:cNvSpPr txBox="1">
                <a:spLocks noChangeArrowheads="1"/>
              </p:cNvSpPr>
              <p:nvPr/>
            </p:nvSpPr>
            <p:spPr bwMode="auto">
              <a:xfrm>
                <a:off x="476" y="1389"/>
                <a:ext cx="131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Latn-CS" sz="2000" b="1">
                    <a:solidFill>
                      <a:srgbClr val="FFFF00"/>
                    </a:solidFill>
                  </a:rPr>
                  <a:t>Frekfencija (Hz)</a:t>
                </a:r>
                <a:endParaRPr lang="en-US" sz="2000" b="1">
                  <a:solidFill>
                    <a:srgbClr val="FFFF00"/>
                  </a:solidFill>
                </a:endParaRPr>
              </a:p>
            </p:txBody>
          </p:sp>
          <p:sp>
            <p:nvSpPr>
              <p:cNvPr id="181265" name="Text Box 10"/>
              <p:cNvSpPr txBox="1">
                <a:spLocks noChangeArrowheads="1"/>
              </p:cNvSpPr>
              <p:nvPr/>
            </p:nvSpPr>
            <p:spPr bwMode="auto">
              <a:xfrm>
                <a:off x="3152" y="1389"/>
                <a:ext cx="213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Latn-CS" sz="2000" b="1">
                    <a:solidFill>
                      <a:srgbClr val="FFFF00"/>
                    </a:solidFill>
                  </a:rPr>
                  <a:t>Karakter dejstva</a:t>
                </a:r>
                <a:endParaRPr lang="en-US" sz="2000" b="1">
                  <a:solidFill>
                    <a:srgbClr val="FFFF00"/>
                  </a:solidFill>
                </a:endParaRPr>
              </a:p>
            </p:txBody>
          </p:sp>
        </p:grpSp>
        <p:sp>
          <p:nvSpPr>
            <p:cNvPr id="181255" name="Text Box 11"/>
            <p:cNvSpPr txBox="1">
              <a:spLocks noChangeArrowheads="1"/>
            </p:cNvSpPr>
            <p:nvPr/>
          </p:nvSpPr>
          <p:spPr bwMode="auto">
            <a:xfrm>
              <a:off x="476" y="1752"/>
              <a:ext cx="998" cy="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Latn-CS" sz="2400" b="1">
                  <a:solidFill>
                    <a:srgbClr val="FFFF00"/>
                  </a:solidFill>
                </a:rPr>
                <a:t>do 15</a:t>
              </a:r>
            </a:p>
            <a:p>
              <a:pPr>
                <a:spcBef>
                  <a:spcPct val="50000"/>
                </a:spcBef>
              </a:pPr>
              <a:endParaRPr lang="sr-Latn-CS" sz="400" b="1">
                <a:solidFill>
                  <a:srgbClr val="FFFF00"/>
                </a:solidFill>
              </a:endParaRPr>
            </a:p>
            <a:p>
              <a:pPr>
                <a:spcBef>
                  <a:spcPct val="50000"/>
                </a:spcBef>
              </a:pPr>
              <a:r>
                <a:rPr lang="sr-Latn-CS" sz="2400" b="1">
                  <a:solidFill>
                    <a:srgbClr val="FFFF00"/>
                  </a:solidFill>
                </a:rPr>
                <a:t>do 25</a:t>
              </a:r>
            </a:p>
            <a:p>
              <a:pPr>
                <a:spcBef>
                  <a:spcPct val="50000"/>
                </a:spcBef>
              </a:pPr>
              <a:endParaRPr lang="sr-Latn-CS" sz="600" b="1">
                <a:solidFill>
                  <a:srgbClr val="FFFF00"/>
                </a:solidFill>
              </a:endParaRPr>
            </a:p>
            <a:p>
              <a:pPr>
                <a:spcBef>
                  <a:spcPct val="50000"/>
                </a:spcBef>
              </a:pPr>
              <a:r>
                <a:rPr lang="sr-Latn-CS" sz="2400" b="1">
                  <a:solidFill>
                    <a:srgbClr val="FFFF00"/>
                  </a:solidFill>
                </a:rPr>
                <a:t>do 35</a:t>
              </a:r>
            </a:p>
            <a:p>
              <a:pPr>
                <a:spcBef>
                  <a:spcPct val="50000"/>
                </a:spcBef>
              </a:pPr>
              <a:endParaRPr lang="sr-Latn-CS" sz="600" b="1">
                <a:solidFill>
                  <a:srgbClr val="FFFF00"/>
                </a:solidFill>
              </a:endParaRPr>
            </a:p>
            <a:p>
              <a:pPr>
                <a:spcBef>
                  <a:spcPct val="50000"/>
                </a:spcBef>
              </a:pPr>
              <a:r>
                <a:rPr lang="sr-Latn-CS" sz="2400" b="1">
                  <a:solidFill>
                    <a:srgbClr val="FFFF00"/>
                  </a:solidFill>
                </a:rPr>
                <a:t>50</a:t>
              </a:r>
            </a:p>
            <a:p>
              <a:pPr>
                <a:spcBef>
                  <a:spcPct val="50000"/>
                </a:spcBef>
              </a:pPr>
              <a:endParaRPr lang="sr-Latn-CS" sz="600" b="1">
                <a:solidFill>
                  <a:srgbClr val="FFFF00"/>
                </a:solidFill>
              </a:endParaRPr>
            </a:p>
            <a:p>
              <a:pPr>
                <a:spcBef>
                  <a:spcPct val="50000"/>
                </a:spcBef>
              </a:pPr>
              <a:r>
                <a:rPr lang="sr-Latn-CS" sz="2400" b="1">
                  <a:solidFill>
                    <a:srgbClr val="FFFF00"/>
                  </a:solidFill>
                </a:rPr>
                <a:t>250</a:t>
              </a:r>
            </a:p>
            <a:p>
              <a:pPr>
                <a:spcBef>
                  <a:spcPct val="50000"/>
                </a:spcBef>
              </a:pPr>
              <a:r>
                <a:rPr lang="sr-Latn-CS" sz="2400" b="1">
                  <a:solidFill>
                    <a:srgbClr val="FFFF00"/>
                  </a:solidFill>
                </a:rPr>
                <a:t>16000 i &gt;</a:t>
              </a:r>
              <a:endParaRPr lang="en-US" sz="2400" b="1">
                <a:solidFill>
                  <a:srgbClr val="FFFF00"/>
                </a:solidFill>
              </a:endParaRPr>
            </a:p>
          </p:txBody>
        </p:sp>
        <p:sp>
          <p:nvSpPr>
            <p:cNvPr id="181256" name="Text Box 12"/>
            <p:cNvSpPr txBox="1">
              <a:spLocks noChangeArrowheads="1"/>
            </p:cNvSpPr>
            <p:nvPr/>
          </p:nvSpPr>
          <p:spPr bwMode="auto">
            <a:xfrm>
              <a:off x="1927" y="1706"/>
              <a:ext cx="362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sr-Latn-CS" sz="2000" b="1">
                  <a:solidFill>
                    <a:srgbClr val="FFFF00"/>
                  </a:solidFill>
                </a:rPr>
                <a:t>Dejstvuje ubrzanjem, izaziva poremećaj celog tela i organa, rakciju vestibularnog aparata</a:t>
              </a:r>
              <a:endParaRPr lang="en-US" sz="2000" b="1">
                <a:solidFill>
                  <a:srgbClr val="FFFF00"/>
                </a:solidFill>
              </a:endParaRPr>
            </a:p>
          </p:txBody>
        </p:sp>
        <p:sp>
          <p:nvSpPr>
            <p:cNvPr id="181257" name="Text Box 13"/>
            <p:cNvSpPr txBox="1">
              <a:spLocks noChangeArrowheads="1"/>
            </p:cNvSpPr>
            <p:nvPr/>
          </p:nvSpPr>
          <p:spPr bwMode="auto">
            <a:xfrm>
              <a:off x="1915" y="2127"/>
              <a:ext cx="3641"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000" b="1">
                  <a:solidFill>
                    <a:srgbClr val="FFFF00"/>
                  </a:solidFill>
                </a:rPr>
                <a:t>Prima se još kao pojedinačni udar, Izaziva promene koštanozglobnog sistema</a:t>
              </a:r>
              <a:endParaRPr lang="en-US" sz="2000" b="1">
                <a:solidFill>
                  <a:srgbClr val="FFFF00"/>
                </a:solidFill>
              </a:endParaRPr>
            </a:p>
          </p:txBody>
        </p:sp>
        <p:sp>
          <p:nvSpPr>
            <p:cNvPr id="181258" name="Text Box 14"/>
            <p:cNvSpPr txBox="1">
              <a:spLocks noChangeArrowheads="1"/>
            </p:cNvSpPr>
            <p:nvPr/>
          </p:nvSpPr>
          <p:spPr bwMode="auto">
            <a:xfrm>
              <a:off x="1927" y="2580"/>
              <a:ext cx="3538"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sr-Latn-CS" sz="2000" b="1">
                  <a:solidFill>
                    <a:srgbClr val="FFFF00"/>
                  </a:solidFill>
                </a:rPr>
                <a:t>Pojavljuju se pojedinačni simptomi vibracione bolesti, spazam krvnih sudova je redak.</a:t>
              </a:r>
              <a:endParaRPr lang="en-US" sz="2000" b="1">
                <a:solidFill>
                  <a:srgbClr val="FFFF00"/>
                </a:solidFill>
              </a:endParaRPr>
            </a:p>
          </p:txBody>
        </p:sp>
        <p:sp>
          <p:nvSpPr>
            <p:cNvPr id="181259" name="Text Box 15"/>
            <p:cNvSpPr txBox="1">
              <a:spLocks noChangeArrowheads="1"/>
            </p:cNvSpPr>
            <p:nvPr/>
          </p:nvSpPr>
          <p:spPr bwMode="auto">
            <a:xfrm>
              <a:off x="1927" y="2976"/>
              <a:ext cx="362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sr-Latn-CS" sz="2000" b="1">
                  <a:solidFill>
                    <a:srgbClr val="FFFF00"/>
                  </a:solidFill>
                </a:rPr>
                <a:t>Vibraciona bolest sa angiospazmom, zona obrazovanja angiospazma.</a:t>
              </a:r>
              <a:endParaRPr lang="en-US" sz="2000" b="1">
                <a:solidFill>
                  <a:srgbClr val="FFFF00"/>
                </a:solidFill>
              </a:endParaRPr>
            </a:p>
          </p:txBody>
        </p:sp>
        <p:sp>
          <p:nvSpPr>
            <p:cNvPr id="181260" name="Text Box 16"/>
            <p:cNvSpPr txBox="1">
              <a:spLocks noChangeArrowheads="1"/>
            </p:cNvSpPr>
            <p:nvPr/>
          </p:nvSpPr>
          <p:spPr bwMode="auto">
            <a:xfrm>
              <a:off x="1927" y="3452"/>
              <a:ext cx="362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Latn-CS" sz="2000" b="1">
                  <a:solidFill>
                    <a:srgbClr val="FFFF00"/>
                  </a:solidFill>
                </a:rPr>
                <a:t>Mogućnost vibracione bolesti se isključuje.</a:t>
              </a:r>
              <a:endParaRPr lang="en-US" sz="2000" b="1">
                <a:solidFill>
                  <a:srgbClr val="FFFF00"/>
                </a:solidFill>
              </a:endParaRPr>
            </a:p>
          </p:txBody>
        </p:sp>
        <p:sp>
          <p:nvSpPr>
            <p:cNvPr id="181261" name="Text Box 17"/>
            <p:cNvSpPr txBox="1">
              <a:spLocks noChangeArrowheads="1"/>
            </p:cNvSpPr>
            <p:nvPr/>
          </p:nvSpPr>
          <p:spPr bwMode="auto">
            <a:xfrm>
              <a:off x="1927" y="3748"/>
              <a:ext cx="3674"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sr-Latn-CS" sz="2000" b="1">
                  <a:solidFill>
                    <a:srgbClr val="FFFF00"/>
                  </a:solidFill>
                </a:rPr>
                <a:t>Prelaz mehaničke energije u toplotnu. Baktericidni efekat, kavitacioni efekat, uticaj na CNS.</a:t>
              </a:r>
              <a:endParaRPr lang="en-US" sz="2000" b="1">
                <a:solidFill>
                  <a:srgbClr val="FFFF00"/>
                </a:solidFill>
              </a:endParaRPr>
            </a:p>
          </p:txBody>
        </p:sp>
      </p:grpSp>
    </p:spTree>
    <p:extLst>
      <p:ext uri="{BB962C8B-B14F-4D97-AF65-F5344CB8AC3E}">
        <p14:creationId xmlns:p14="http://schemas.microsoft.com/office/powerpoint/2010/main" val="92629452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 Box 2"/>
          <p:cNvSpPr txBox="1">
            <a:spLocks noChangeArrowheads="1"/>
          </p:cNvSpPr>
          <p:nvPr/>
        </p:nvSpPr>
        <p:spPr bwMode="auto">
          <a:xfrm>
            <a:off x="611262" y="549275"/>
            <a:ext cx="7924409"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Cyrl-CS" sz="3200" b="1">
                <a:solidFill>
                  <a:srgbClr val="FFFF00"/>
                </a:solidFill>
              </a:rPr>
              <a:t>ВИБРАЦИЈЕ-биолошко дејство </a:t>
            </a:r>
          </a:p>
        </p:txBody>
      </p:sp>
      <p:sp>
        <p:nvSpPr>
          <p:cNvPr id="182275" name="Text Box 3"/>
          <p:cNvSpPr txBox="1">
            <a:spLocks noChangeArrowheads="1"/>
          </p:cNvSpPr>
          <p:nvPr/>
        </p:nvSpPr>
        <p:spPr bwMode="auto">
          <a:xfrm>
            <a:off x="611262" y="2085976"/>
            <a:ext cx="8136958"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sr-Cyrl-CS" sz="2400" b="1">
                <a:solidFill>
                  <a:srgbClr val="FFFF00"/>
                </a:solidFill>
              </a:rPr>
              <a:t>Степен и вид промена које настају услед деловања вибрација зависи од</a:t>
            </a:r>
          </a:p>
          <a:p>
            <a:pPr algn="just">
              <a:spcBef>
                <a:spcPct val="50000"/>
              </a:spcBef>
            </a:pPr>
            <a:endParaRPr lang="sr-Cyrl-CS" sz="1000" b="1">
              <a:solidFill>
                <a:srgbClr val="FFFF00"/>
              </a:solidFill>
            </a:endParaRPr>
          </a:p>
          <a:p>
            <a:pPr lvl="2" algn="just">
              <a:spcBef>
                <a:spcPct val="50000"/>
              </a:spcBef>
              <a:buFontTx/>
              <a:buChar char="•"/>
            </a:pPr>
            <a:r>
              <a:rPr lang="sr-Cyrl-CS" sz="2400" b="1">
                <a:solidFill>
                  <a:srgbClr val="FFFF00"/>
                </a:solidFill>
              </a:rPr>
              <a:t>конкретних услова рада</a:t>
            </a:r>
          </a:p>
          <a:p>
            <a:pPr lvl="2" algn="just">
              <a:spcBef>
                <a:spcPct val="50000"/>
              </a:spcBef>
            </a:pPr>
            <a:endParaRPr lang="sr-Cyrl-CS" sz="1200" b="1">
              <a:solidFill>
                <a:srgbClr val="FFFF00"/>
              </a:solidFill>
            </a:endParaRPr>
          </a:p>
          <a:p>
            <a:pPr lvl="2" algn="just">
              <a:spcBef>
                <a:spcPct val="50000"/>
              </a:spcBef>
              <a:buFontTx/>
              <a:buChar char="•"/>
            </a:pPr>
            <a:r>
              <a:rPr lang="sr-Cyrl-CS" sz="2400" b="1">
                <a:solidFill>
                  <a:srgbClr val="FFFF00"/>
                </a:solidFill>
              </a:rPr>
              <a:t>функционалног стања организма</a:t>
            </a:r>
          </a:p>
          <a:p>
            <a:pPr lvl="2" algn="just">
              <a:spcBef>
                <a:spcPct val="50000"/>
              </a:spcBef>
            </a:pPr>
            <a:endParaRPr lang="sr-Cyrl-CS" sz="1200" b="1">
              <a:solidFill>
                <a:srgbClr val="FFFF00"/>
              </a:solidFill>
            </a:endParaRPr>
          </a:p>
          <a:p>
            <a:pPr lvl="2" algn="just">
              <a:spcBef>
                <a:spcPct val="50000"/>
              </a:spcBef>
              <a:buFontTx/>
              <a:buChar char="•"/>
            </a:pPr>
            <a:r>
              <a:rPr lang="sr-Cyrl-CS" sz="2400" b="1">
                <a:solidFill>
                  <a:srgbClr val="FFFF00"/>
                </a:solidFill>
              </a:rPr>
              <a:t>дужине излошености и др.</a:t>
            </a:r>
          </a:p>
          <a:p>
            <a:pPr algn="just">
              <a:spcBef>
                <a:spcPct val="50000"/>
              </a:spcBef>
            </a:pPr>
            <a:endParaRPr lang="sr-Cyrl-CS" sz="2400" b="1">
              <a:solidFill>
                <a:srgbClr val="FFFF00"/>
              </a:solidFill>
            </a:endParaRPr>
          </a:p>
        </p:txBody>
      </p:sp>
    </p:spTree>
    <p:extLst>
      <p:ext uri="{BB962C8B-B14F-4D97-AF65-F5344CB8AC3E}">
        <p14:creationId xmlns:p14="http://schemas.microsoft.com/office/powerpoint/2010/main" val="2357341215"/>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611262" y="549275"/>
            <a:ext cx="7924409"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r>
              <a:rPr lang="sr-Cyrl-CS" sz="3200" b="1">
                <a:solidFill>
                  <a:srgbClr val="FFFF00"/>
                </a:solidFill>
              </a:rPr>
              <a:t>ВИБРАЦИОНА БОЛЕСТ</a:t>
            </a:r>
            <a:r>
              <a:rPr lang="sr-Latn-CS" sz="3200" b="1">
                <a:solidFill>
                  <a:srgbClr val="FFFF00"/>
                </a:solidFill>
              </a:rPr>
              <a:t> </a:t>
            </a:r>
            <a:endParaRPr lang="en-US" sz="3200" b="1">
              <a:solidFill>
                <a:srgbClr val="FFFF00"/>
              </a:solidFill>
            </a:endParaRPr>
          </a:p>
        </p:txBody>
      </p:sp>
      <p:sp>
        <p:nvSpPr>
          <p:cNvPr id="183299" name="Text Box 3"/>
          <p:cNvSpPr txBox="1">
            <a:spLocks noChangeArrowheads="1"/>
          </p:cNvSpPr>
          <p:nvPr/>
        </p:nvSpPr>
        <p:spPr bwMode="auto">
          <a:xfrm>
            <a:off x="684554" y="1196976"/>
            <a:ext cx="8136958"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sr-Cyrl-CS" sz="2000" b="1">
                <a:solidFill>
                  <a:srgbClr val="FFFF00"/>
                </a:solidFill>
              </a:rPr>
              <a:t>ВИБРАЦИОНА БОЛЕСТ има четири стадијума:</a:t>
            </a:r>
          </a:p>
          <a:p>
            <a:pPr algn="just">
              <a:spcBef>
                <a:spcPct val="50000"/>
              </a:spcBef>
            </a:pPr>
            <a:endParaRPr lang="sr-Cyrl-CS" sz="2000" b="1">
              <a:solidFill>
                <a:srgbClr val="FFFF00"/>
              </a:solidFill>
            </a:endParaRPr>
          </a:p>
          <a:p>
            <a:pPr algn="just">
              <a:spcBef>
                <a:spcPct val="50000"/>
              </a:spcBef>
              <a:buFontTx/>
              <a:buAutoNum type="romanUcPeriod"/>
            </a:pPr>
            <a:r>
              <a:rPr lang="sr-Cyrl-CS" sz="2000" b="1">
                <a:solidFill>
                  <a:srgbClr val="FFFF00"/>
                </a:solidFill>
              </a:rPr>
              <a:t>Карактерише слабо изражени болови у рукама, снажан праг осетљивости на вибрације, склоност грчевима каписара, појава мањих трофичних оштећења. Престанком деловања вибрација све промене се губе.</a:t>
            </a:r>
          </a:p>
          <a:p>
            <a:pPr algn="just">
              <a:spcBef>
                <a:spcPct val="50000"/>
              </a:spcBef>
              <a:buFontTx/>
              <a:buAutoNum type="romanUcPeriod"/>
            </a:pPr>
            <a:r>
              <a:rPr lang="sr-Cyrl-CS" sz="2000" b="1">
                <a:solidFill>
                  <a:srgbClr val="FFFF00"/>
                </a:solidFill>
              </a:rPr>
              <a:t>Промене су јаче изражене. Присутно је плаветнило шака и повећано знојење. Промене се могу изгубити престанком деловања вибрација и лече се.</a:t>
            </a:r>
          </a:p>
          <a:p>
            <a:pPr algn="just">
              <a:spcBef>
                <a:spcPct val="50000"/>
              </a:spcBef>
              <a:buFontTx/>
              <a:buAutoNum type="romanUcPeriod"/>
            </a:pPr>
            <a:r>
              <a:rPr lang="sr-Cyrl-CS" sz="2000" b="1">
                <a:solidFill>
                  <a:srgbClr val="FFFF00"/>
                </a:solidFill>
              </a:rPr>
              <a:t>Јављају се јаки болови, смањена осетљивост шака, поремећена функција штитасте жлезде и КВС. Промене су трајне, а лечење отежано.</a:t>
            </a:r>
          </a:p>
          <a:p>
            <a:pPr algn="just">
              <a:spcBef>
                <a:spcPct val="50000"/>
              </a:spcBef>
              <a:buFontTx/>
              <a:buAutoNum type="romanUcPeriod"/>
            </a:pPr>
            <a:r>
              <a:rPr lang="sr-Cyrl-CS" sz="2000" b="1">
                <a:solidFill>
                  <a:srgbClr val="FFFF00"/>
                </a:solidFill>
              </a:rPr>
              <a:t>Промене захватају читав организам, трајне су и изузетно тешко се отклањају. Ретко се среће.</a:t>
            </a:r>
          </a:p>
        </p:txBody>
      </p:sp>
    </p:spTree>
    <p:extLst>
      <p:ext uri="{BB962C8B-B14F-4D97-AF65-F5344CB8AC3E}">
        <p14:creationId xmlns:p14="http://schemas.microsoft.com/office/powerpoint/2010/main" val="2740164862"/>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solidFill>
            <a:schemeClr val="accent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66243" name="Rectangle 3"/>
          <p:cNvSpPr>
            <a:spLocks noGrp="1" noChangeArrowheads="1"/>
          </p:cNvSpPr>
          <p:nvPr>
            <p:ph type="title"/>
          </p:nvPr>
        </p:nvSpPr>
        <p:spPr>
          <a:xfrm>
            <a:off x="457347" y="260351"/>
            <a:ext cx="8219046" cy="792163"/>
          </a:xfrm>
        </p:spPr>
        <p:txBody>
          <a:bodyPr>
            <a:normAutofit fontScale="90000"/>
          </a:bodyPr>
          <a:lstStyle/>
          <a:p>
            <a:pPr eaLnBrk="1" hangingPunct="1"/>
            <a:r>
              <a:rPr lang="sr-Latn-CS" sz="4000" smtClean="0">
                <a:solidFill>
                  <a:srgbClr val="003399"/>
                </a:solidFill>
                <a:latin typeface="Times New Roman" pitchFamily="18" charset="0"/>
              </a:rPr>
              <a:t>Доступност воде на глобалном нивоу </a:t>
            </a:r>
            <a:endParaRPr lang="en-US" sz="4000" smtClean="0">
              <a:solidFill>
                <a:srgbClr val="003399"/>
              </a:solidFill>
              <a:latin typeface="Times New Roman" pitchFamily="18" charset="0"/>
            </a:endParaRPr>
          </a:p>
        </p:txBody>
      </p:sp>
      <p:grpSp>
        <p:nvGrpSpPr>
          <p:cNvPr id="266244" name="Group 4"/>
          <p:cNvGrpSpPr>
            <a:grpSpLocks/>
          </p:cNvGrpSpPr>
          <p:nvPr/>
        </p:nvGrpSpPr>
        <p:grpSpPr bwMode="auto">
          <a:xfrm>
            <a:off x="395781" y="1484314"/>
            <a:ext cx="8664246" cy="5113337"/>
            <a:chOff x="249" y="1117"/>
            <a:chExt cx="5458" cy="3039"/>
          </a:xfrm>
        </p:grpSpPr>
        <p:pic>
          <p:nvPicPr>
            <p:cNvPr id="266245" name="Picture 5" descr="Dostupnost vo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 y="1117"/>
              <a:ext cx="5126" cy="3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46" name="Text Box 6"/>
            <p:cNvSpPr txBox="1">
              <a:spLocks noChangeArrowheads="1"/>
            </p:cNvSpPr>
            <p:nvPr/>
          </p:nvSpPr>
          <p:spPr bwMode="auto">
            <a:xfrm>
              <a:off x="781" y="1614"/>
              <a:ext cx="617"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b="1">
                  <a:solidFill>
                    <a:schemeClr val="tx1"/>
                  </a:solidFill>
                </a:rPr>
                <a:t>Glečeri</a:t>
              </a:r>
              <a:endParaRPr lang="en-US" sz="2000" b="1">
                <a:solidFill>
                  <a:schemeClr val="tx1"/>
                </a:solidFill>
              </a:endParaRPr>
            </a:p>
          </p:txBody>
        </p:sp>
        <p:sp>
          <p:nvSpPr>
            <p:cNvPr id="266247" name="Text Box 7"/>
            <p:cNvSpPr txBox="1">
              <a:spLocks noChangeArrowheads="1"/>
            </p:cNvSpPr>
            <p:nvPr/>
          </p:nvSpPr>
          <p:spPr bwMode="auto">
            <a:xfrm>
              <a:off x="1144" y="3884"/>
              <a:ext cx="2931"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b="1">
                  <a:solidFill>
                    <a:schemeClr val="tx1"/>
                  </a:solidFill>
                </a:rPr>
                <a:t>Mora i okeani – neiskoristljivo za čoveka</a:t>
              </a:r>
              <a:endParaRPr lang="en-US" sz="2000" b="1">
                <a:solidFill>
                  <a:schemeClr val="tx1"/>
                </a:solidFill>
              </a:endParaRPr>
            </a:p>
          </p:txBody>
        </p:sp>
        <p:sp>
          <p:nvSpPr>
            <p:cNvPr id="266248" name="Text Box 8"/>
            <p:cNvSpPr txBox="1">
              <a:spLocks noChangeArrowheads="1"/>
            </p:cNvSpPr>
            <p:nvPr/>
          </p:nvSpPr>
          <p:spPr bwMode="auto">
            <a:xfrm>
              <a:off x="2064" y="1616"/>
              <a:ext cx="983" cy="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b="1">
                  <a:solidFill>
                    <a:schemeClr val="tx1"/>
                  </a:solidFill>
                </a:rPr>
                <a:t>Sveža voda</a:t>
              </a:r>
              <a:r>
                <a:rPr lang="sr-Latn-CS">
                  <a:solidFill>
                    <a:schemeClr val="tx1"/>
                  </a:solidFill>
                  <a:latin typeface="Arial" pitchFamily="34" charset="0"/>
                </a:rPr>
                <a:t> </a:t>
              </a:r>
              <a:endParaRPr lang="en-US">
                <a:solidFill>
                  <a:schemeClr val="tx1"/>
                </a:solidFill>
                <a:latin typeface="Arial" pitchFamily="34" charset="0"/>
              </a:endParaRPr>
            </a:p>
          </p:txBody>
        </p:sp>
        <p:sp>
          <p:nvSpPr>
            <p:cNvPr id="266249" name="Text Box 9"/>
            <p:cNvSpPr txBox="1">
              <a:spLocks noChangeArrowheads="1"/>
            </p:cNvSpPr>
            <p:nvPr/>
          </p:nvSpPr>
          <p:spPr bwMode="auto">
            <a:xfrm>
              <a:off x="4500" y="2068"/>
              <a:ext cx="1207"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b="1">
                  <a:solidFill>
                    <a:schemeClr val="tx1"/>
                  </a:solidFill>
                </a:rPr>
                <a:t>Podzemna voda</a:t>
              </a:r>
              <a:endParaRPr lang="en-US" sz="2000" b="1">
                <a:solidFill>
                  <a:schemeClr val="tx1"/>
                </a:solidFill>
              </a:endParaRPr>
            </a:p>
          </p:txBody>
        </p:sp>
        <p:sp>
          <p:nvSpPr>
            <p:cNvPr id="266250" name="Text Box 10"/>
            <p:cNvSpPr txBox="1">
              <a:spLocks noChangeArrowheads="1"/>
            </p:cNvSpPr>
            <p:nvPr/>
          </p:nvSpPr>
          <p:spPr bwMode="auto">
            <a:xfrm>
              <a:off x="4014" y="3020"/>
              <a:ext cx="70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a:solidFill>
                    <a:schemeClr val="tx1"/>
                  </a:solidFill>
                </a:rPr>
                <a:t>Padavine</a:t>
              </a:r>
              <a:endParaRPr lang="en-US" sz="2000">
                <a:solidFill>
                  <a:schemeClr val="tx1"/>
                </a:solidFill>
              </a:endParaRPr>
            </a:p>
          </p:txBody>
        </p:sp>
        <p:sp>
          <p:nvSpPr>
            <p:cNvPr id="266251" name="Text Box 11"/>
            <p:cNvSpPr txBox="1">
              <a:spLocks noChangeArrowheads="1"/>
            </p:cNvSpPr>
            <p:nvPr/>
          </p:nvSpPr>
          <p:spPr bwMode="auto">
            <a:xfrm>
              <a:off x="4014" y="3202"/>
              <a:ext cx="1097"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a:solidFill>
                    <a:schemeClr val="tx1"/>
                  </a:solidFill>
                </a:rPr>
                <a:t>Prirodna jezera</a:t>
              </a:r>
              <a:endParaRPr lang="en-US" sz="2000">
                <a:solidFill>
                  <a:schemeClr val="tx1"/>
                </a:solidFill>
              </a:endParaRPr>
            </a:p>
          </p:txBody>
        </p:sp>
        <p:sp>
          <p:nvSpPr>
            <p:cNvPr id="266252" name="Text Box 12"/>
            <p:cNvSpPr txBox="1">
              <a:spLocks noChangeArrowheads="1"/>
            </p:cNvSpPr>
            <p:nvPr/>
          </p:nvSpPr>
          <p:spPr bwMode="auto">
            <a:xfrm>
              <a:off x="4014" y="3383"/>
              <a:ext cx="824"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a:solidFill>
                    <a:schemeClr val="tx1"/>
                  </a:solidFill>
                </a:rPr>
                <a:t>Rezervoari</a:t>
              </a:r>
              <a:endParaRPr lang="en-US" sz="2000">
                <a:solidFill>
                  <a:schemeClr val="tx1"/>
                </a:solidFill>
              </a:endParaRPr>
            </a:p>
          </p:txBody>
        </p:sp>
        <p:sp>
          <p:nvSpPr>
            <p:cNvPr id="266253" name="Text Box 13"/>
            <p:cNvSpPr txBox="1">
              <a:spLocks noChangeArrowheads="1"/>
            </p:cNvSpPr>
            <p:nvPr/>
          </p:nvSpPr>
          <p:spPr bwMode="auto">
            <a:xfrm>
              <a:off x="4014" y="3565"/>
              <a:ext cx="449"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a:solidFill>
                    <a:schemeClr val="tx1"/>
                  </a:solidFill>
                </a:rPr>
                <a:t>Reke</a:t>
              </a:r>
              <a:endParaRPr lang="en-US" sz="2000">
                <a:solidFill>
                  <a:schemeClr val="tx1"/>
                </a:solidFill>
              </a:endParaRPr>
            </a:p>
          </p:txBody>
        </p:sp>
      </p:grpSp>
    </p:spTree>
    <p:extLst>
      <p:ext uri="{BB962C8B-B14F-4D97-AF65-F5344CB8AC3E}">
        <p14:creationId xmlns:p14="http://schemas.microsoft.com/office/powerpoint/2010/main" val="1384855266"/>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457347" y="71439"/>
            <a:ext cx="8219046" cy="981075"/>
          </a:xfrm>
        </p:spPr>
        <p:txBody>
          <a:bodyPr rtlCol="0">
            <a:normAutofit fontScale="90000"/>
          </a:bodyPr>
          <a:lstStyle/>
          <a:p>
            <a:pPr eaLnBrk="1" fontAlgn="auto" hangingPunct="1">
              <a:spcAft>
                <a:spcPts val="0"/>
              </a:spcAft>
              <a:defRPr/>
            </a:pPr>
            <a:r>
              <a:rPr lang="sr-Latn-CS" sz="3200" smtClean="0">
                <a:solidFill>
                  <a:srgbClr val="003399"/>
                </a:solidFill>
                <a:latin typeface="Times New Roman" pitchFamily="18" charset="0"/>
              </a:rPr>
              <a:t>Способност обнављања воде (м</a:t>
            </a:r>
            <a:r>
              <a:rPr lang="sr-Latn-CS" sz="3200" baseline="30000" smtClean="0">
                <a:solidFill>
                  <a:srgbClr val="003399"/>
                </a:solidFill>
                <a:latin typeface="Times New Roman" pitchFamily="18" charset="0"/>
              </a:rPr>
              <a:t>3</a:t>
            </a:r>
            <a:r>
              <a:rPr lang="sr-Latn-CS" sz="3200" smtClean="0">
                <a:solidFill>
                  <a:srgbClr val="003399"/>
                </a:solidFill>
                <a:latin typeface="Times New Roman" pitchFamily="18" charset="0"/>
              </a:rPr>
              <a:t>) на годишњем нивоу по глави становника</a:t>
            </a:r>
            <a:endParaRPr lang="en-US" sz="3200" smtClean="0">
              <a:solidFill>
                <a:srgbClr val="003399"/>
              </a:solidFill>
              <a:latin typeface="Times New Roman" pitchFamily="18" charset="0"/>
            </a:endParaRPr>
          </a:p>
        </p:txBody>
      </p:sp>
      <p:grpSp>
        <p:nvGrpSpPr>
          <p:cNvPr id="267267" name="Group 3"/>
          <p:cNvGrpSpPr>
            <a:grpSpLocks/>
          </p:cNvGrpSpPr>
          <p:nvPr/>
        </p:nvGrpSpPr>
        <p:grpSpPr bwMode="auto">
          <a:xfrm>
            <a:off x="178834" y="1052514"/>
            <a:ext cx="8714505" cy="5616575"/>
            <a:chOff x="113" y="663"/>
            <a:chExt cx="5489" cy="3538"/>
          </a:xfrm>
        </p:grpSpPr>
        <p:grpSp>
          <p:nvGrpSpPr>
            <p:cNvPr id="267268" name="Group 4"/>
            <p:cNvGrpSpPr>
              <a:grpSpLocks/>
            </p:cNvGrpSpPr>
            <p:nvPr/>
          </p:nvGrpSpPr>
          <p:grpSpPr bwMode="auto">
            <a:xfrm>
              <a:off x="113" y="663"/>
              <a:ext cx="5489" cy="3538"/>
              <a:chOff x="113" y="663"/>
              <a:chExt cx="5489" cy="3538"/>
            </a:xfrm>
          </p:grpSpPr>
          <p:pic>
            <p:nvPicPr>
              <p:cNvPr id="267270" name="Picture 5" descr="Obnovljivost vo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 y="663"/>
                <a:ext cx="5489" cy="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7271" name="Text Box 6"/>
              <p:cNvSpPr txBox="1">
                <a:spLocks noChangeArrowheads="1"/>
              </p:cNvSpPr>
              <p:nvPr/>
            </p:nvSpPr>
            <p:spPr bwMode="auto">
              <a:xfrm>
                <a:off x="385" y="3748"/>
                <a:ext cx="31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000">
                    <a:solidFill>
                      <a:schemeClr val="tx1"/>
                    </a:solidFill>
                  </a:rPr>
                  <a:t>Izvor:</a:t>
                </a:r>
                <a:endParaRPr lang="en-US" sz="1000">
                  <a:solidFill>
                    <a:schemeClr val="tx1"/>
                  </a:solidFill>
                </a:endParaRPr>
              </a:p>
            </p:txBody>
          </p:sp>
        </p:grpSp>
        <p:sp>
          <p:nvSpPr>
            <p:cNvPr id="267269" name="Text Box 7"/>
            <p:cNvSpPr txBox="1">
              <a:spLocks noChangeArrowheads="1"/>
            </p:cNvSpPr>
            <p:nvPr/>
          </p:nvSpPr>
          <p:spPr bwMode="auto">
            <a:xfrm>
              <a:off x="385" y="2592"/>
              <a:ext cx="953"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000" b="1">
                  <a:solidFill>
                    <a:srgbClr val="000099"/>
                  </a:solidFill>
                </a:rPr>
                <a:t>Највеће количине воде употребљиве за човека се налазе у Бразилу, Русији, Кини, Канади, Индонезији, УС, Индији, Колумбији и ДР Конго</a:t>
              </a:r>
              <a:endParaRPr lang="en-US" sz="1000" b="1">
                <a:solidFill>
                  <a:srgbClr val="000099"/>
                </a:solidFill>
              </a:endParaRPr>
            </a:p>
          </p:txBody>
        </p:sp>
      </p:grpSp>
    </p:spTree>
    <p:extLst>
      <p:ext uri="{BB962C8B-B14F-4D97-AF65-F5344CB8AC3E}">
        <p14:creationId xmlns:p14="http://schemas.microsoft.com/office/powerpoint/2010/main" val="399474388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solidFill>
            <a:schemeClr val="accent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66915" name="Rectangle 3"/>
          <p:cNvSpPr>
            <a:spLocks noGrp="1" noChangeArrowheads="1"/>
          </p:cNvSpPr>
          <p:nvPr>
            <p:ph type="title"/>
          </p:nvPr>
        </p:nvSpPr>
        <p:spPr>
          <a:xfrm>
            <a:off x="395781" y="1052514"/>
            <a:ext cx="3528312" cy="561975"/>
          </a:xfrm>
        </p:spPr>
        <p:txBody>
          <a:bodyPr rtlCol="0">
            <a:normAutofit fontScale="90000"/>
          </a:bodyPr>
          <a:lstStyle/>
          <a:p>
            <a:pPr eaLnBrk="1" fontAlgn="auto" hangingPunct="1">
              <a:spcAft>
                <a:spcPts val="0"/>
              </a:spcAft>
              <a:defRPr/>
            </a:pPr>
            <a:r>
              <a:rPr lang="sr-Latn-CS" sz="3200" smtClean="0">
                <a:solidFill>
                  <a:srgbClr val="000099"/>
                </a:solidFill>
                <a:latin typeface="Times New Roman" pitchFamily="18" charset="0"/>
              </a:rPr>
              <a:t>Ко користи воду?</a:t>
            </a:r>
            <a:endParaRPr lang="en-US" sz="3200" smtClean="0">
              <a:solidFill>
                <a:srgbClr val="000099"/>
              </a:solidFill>
              <a:latin typeface="Times New Roman" pitchFamily="18" charset="0"/>
            </a:endParaRPr>
          </a:p>
        </p:txBody>
      </p:sp>
      <p:sp>
        <p:nvSpPr>
          <p:cNvPr id="268292" name="Rectangle 4"/>
          <p:cNvSpPr>
            <a:spLocks noGrp="1" noChangeArrowheads="1"/>
          </p:cNvSpPr>
          <p:nvPr>
            <p:ph idx="1"/>
          </p:nvPr>
        </p:nvSpPr>
        <p:spPr>
          <a:xfrm>
            <a:off x="3973932" y="457200"/>
            <a:ext cx="4319873" cy="2159000"/>
          </a:xfrm>
        </p:spPr>
        <p:txBody>
          <a:bodyPr/>
          <a:lstStyle/>
          <a:p>
            <a:pPr algn="just" eaLnBrk="1" hangingPunct="1">
              <a:lnSpc>
                <a:spcPct val="80000"/>
              </a:lnSpc>
              <a:buFont typeface="Wingdings" pitchFamily="2" charset="2"/>
              <a:buNone/>
            </a:pPr>
            <a:r>
              <a:rPr lang="sr-Latn-CS" sz="1800" smtClean="0">
                <a:solidFill>
                  <a:srgbClr val="003399"/>
                </a:solidFill>
                <a:latin typeface="Times New Roman" pitchFamily="18" charset="0"/>
              </a:rPr>
              <a:t>	</a:t>
            </a:r>
            <a:r>
              <a:rPr lang="sr-Latn-CS" sz="2000" b="1" smtClean="0">
                <a:solidFill>
                  <a:srgbClr val="000099"/>
                </a:solidFill>
                <a:latin typeface="Times New Roman" pitchFamily="18" charset="0"/>
              </a:rPr>
              <a:t>Са порастом националног дохотка, расте и развој индустрије, а тиме и употреба воде у индустрији – са 10% у неразвијеним и земљама у развоју на 59% у развијеним земљама</a:t>
            </a:r>
            <a:endParaRPr lang="en-US" sz="2000" b="1" smtClean="0">
              <a:solidFill>
                <a:srgbClr val="000099"/>
              </a:solidFill>
              <a:latin typeface="Times New Roman" pitchFamily="18" charset="0"/>
            </a:endParaRPr>
          </a:p>
        </p:txBody>
      </p:sp>
      <p:pic>
        <p:nvPicPr>
          <p:cNvPr id="268293" name="Picture 5" descr="Ko koristi vod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17" y="2805113"/>
            <a:ext cx="91440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8294" name="Group 6"/>
          <p:cNvGrpSpPr>
            <a:grpSpLocks/>
          </p:cNvGrpSpPr>
          <p:nvPr/>
        </p:nvGrpSpPr>
        <p:grpSpPr bwMode="auto">
          <a:xfrm>
            <a:off x="-36647" y="3622676"/>
            <a:ext cx="9254015" cy="2932113"/>
            <a:chOff x="-23" y="2282"/>
            <a:chExt cx="5829" cy="1847"/>
          </a:xfrm>
        </p:grpSpPr>
        <p:sp>
          <p:nvSpPr>
            <p:cNvPr id="268295" name="Text Box 7"/>
            <p:cNvSpPr txBox="1">
              <a:spLocks noChangeArrowheads="1"/>
            </p:cNvSpPr>
            <p:nvPr/>
          </p:nvSpPr>
          <p:spPr bwMode="auto">
            <a:xfrm>
              <a:off x="113" y="3974"/>
              <a:ext cx="31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000">
                  <a:solidFill>
                    <a:schemeClr val="tx1"/>
                  </a:solidFill>
                </a:rPr>
                <a:t>Izvor:</a:t>
              </a:r>
              <a:endParaRPr lang="en-US" sz="1000">
                <a:solidFill>
                  <a:schemeClr val="tx1"/>
                </a:solidFill>
              </a:endParaRPr>
            </a:p>
          </p:txBody>
        </p:sp>
        <p:sp>
          <p:nvSpPr>
            <p:cNvPr id="268296" name="Text Box 8"/>
            <p:cNvSpPr txBox="1">
              <a:spLocks noChangeArrowheads="1"/>
            </p:cNvSpPr>
            <p:nvPr/>
          </p:nvSpPr>
          <p:spPr bwMode="auto">
            <a:xfrm>
              <a:off x="1066" y="2318"/>
              <a:ext cx="4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b="1">
                  <a:solidFill>
                    <a:schemeClr val="tx1"/>
                  </a:solidFill>
                </a:rPr>
                <a:t>Svet</a:t>
              </a:r>
              <a:endParaRPr lang="en-US" sz="2000" b="1">
                <a:solidFill>
                  <a:schemeClr val="tx1"/>
                </a:solidFill>
              </a:endParaRPr>
            </a:p>
          </p:txBody>
        </p:sp>
        <p:sp>
          <p:nvSpPr>
            <p:cNvPr id="268297" name="Text Box 9"/>
            <p:cNvSpPr txBox="1">
              <a:spLocks noChangeArrowheads="1"/>
            </p:cNvSpPr>
            <p:nvPr/>
          </p:nvSpPr>
          <p:spPr bwMode="auto">
            <a:xfrm>
              <a:off x="2562" y="2323"/>
              <a:ext cx="128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b="1">
                  <a:solidFill>
                    <a:schemeClr val="tx1"/>
                  </a:solidFill>
                </a:rPr>
                <a:t>Razvijene zemlje</a:t>
              </a:r>
              <a:endParaRPr lang="en-US" sz="2000" b="1">
                <a:solidFill>
                  <a:schemeClr val="tx1"/>
                </a:solidFill>
              </a:endParaRPr>
            </a:p>
          </p:txBody>
        </p:sp>
        <p:sp>
          <p:nvSpPr>
            <p:cNvPr id="268298" name="Text Box 10"/>
            <p:cNvSpPr txBox="1">
              <a:spLocks noChangeArrowheads="1"/>
            </p:cNvSpPr>
            <p:nvPr/>
          </p:nvSpPr>
          <p:spPr bwMode="auto">
            <a:xfrm>
              <a:off x="4377" y="2282"/>
              <a:ext cx="1429"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2000" b="1">
                  <a:solidFill>
                    <a:schemeClr val="tx1"/>
                  </a:solidFill>
                </a:rPr>
                <a:t>Zemlje u razvoju/</a:t>
              </a:r>
            </a:p>
            <a:p>
              <a:pPr eaLnBrk="1" hangingPunct="1"/>
              <a:r>
                <a:rPr lang="sr-Latn-CS" sz="2000" b="1">
                  <a:solidFill>
                    <a:schemeClr val="tx1"/>
                  </a:solidFill>
                </a:rPr>
                <a:t>Nerazvijene zemlje</a:t>
              </a:r>
              <a:endParaRPr lang="en-US" sz="2000" b="1">
                <a:solidFill>
                  <a:schemeClr val="tx1"/>
                </a:solidFill>
              </a:endParaRPr>
            </a:p>
          </p:txBody>
        </p:sp>
        <p:sp>
          <p:nvSpPr>
            <p:cNvPr id="268299" name="Text Box 11"/>
            <p:cNvSpPr txBox="1">
              <a:spLocks noChangeArrowheads="1"/>
            </p:cNvSpPr>
            <p:nvPr/>
          </p:nvSpPr>
          <p:spPr bwMode="auto">
            <a:xfrm>
              <a:off x="127" y="2931"/>
              <a:ext cx="485"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200">
                  <a:solidFill>
                    <a:schemeClr val="tx1"/>
                  </a:solidFill>
                </a:rPr>
                <a:t>Industrija</a:t>
              </a:r>
              <a:endParaRPr lang="en-US" sz="1200">
                <a:solidFill>
                  <a:schemeClr val="tx1"/>
                </a:solidFill>
              </a:endParaRPr>
            </a:p>
          </p:txBody>
        </p:sp>
        <p:sp>
          <p:nvSpPr>
            <p:cNvPr id="268300" name="Text Box 12"/>
            <p:cNvSpPr txBox="1">
              <a:spLocks noChangeArrowheads="1"/>
            </p:cNvSpPr>
            <p:nvPr/>
          </p:nvSpPr>
          <p:spPr bwMode="auto">
            <a:xfrm>
              <a:off x="2018" y="3121"/>
              <a:ext cx="485"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200">
                  <a:solidFill>
                    <a:schemeClr val="tx1"/>
                  </a:solidFill>
                </a:rPr>
                <a:t>Industrija</a:t>
              </a:r>
              <a:endParaRPr lang="en-US" sz="1200">
                <a:solidFill>
                  <a:schemeClr val="tx1"/>
                </a:solidFill>
              </a:endParaRPr>
            </a:p>
          </p:txBody>
        </p:sp>
        <p:sp>
          <p:nvSpPr>
            <p:cNvPr id="268301" name="Text Box 13"/>
            <p:cNvSpPr txBox="1">
              <a:spLocks noChangeArrowheads="1"/>
            </p:cNvSpPr>
            <p:nvPr/>
          </p:nvSpPr>
          <p:spPr bwMode="auto">
            <a:xfrm>
              <a:off x="4028" y="2840"/>
              <a:ext cx="485"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200">
                  <a:solidFill>
                    <a:schemeClr val="tx1"/>
                  </a:solidFill>
                </a:rPr>
                <a:t>Industrija</a:t>
              </a:r>
              <a:endParaRPr lang="en-US" sz="1200">
                <a:solidFill>
                  <a:schemeClr val="tx1"/>
                </a:solidFill>
              </a:endParaRPr>
            </a:p>
          </p:txBody>
        </p:sp>
        <p:sp>
          <p:nvSpPr>
            <p:cNvPr id="268302" name="Text Box 14"/>
            <p:cNvSpPr txBox="1">
              <a:spLocks noChangeArrowheads="1"/>
            </p:cNvSpPr>
            <p:nvPr/>
          </p:nvSpPr>
          <p:spPr bwMode="auto">
            <a:xfrm>
              <a:off x="-23" y="3575"/>
              <a:ext cx="64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200">
                  <a:solidFill>
                    <a:schemeClr val="tx1"/>
                  </a:solidFill>
                </a:rPr>
                <a:t>Poljoprivreda</a:t>
              </a:r>
              <a:endParaRPr lang="en-US" sz="1200">
                <a:solidFill>
                  <a:schemeClr val="tx1"/>
                </a:solidFill>
              </a:endParaRPr>
            </a:p>
          </p:txBody>
        </p:sp>
        <p:sp>
          <p:nvSpPr>
            <p:cNvPr id="268303" name="Text Box 15"/>
            <p:cNvSpPr txBox="1">
              <a:spLocks noChangeArrowheads="1"/>
            </p:cNvSpPr>
            <p:nvPr/>
          </p:nvSpPr>
          <p:spPr bwMode="auto">
            <a:xfrm>
              <a:off x="1927" y="3612"/>
              <a:ext cx="64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200">
                  <a:solidFill>
                    <a:schemeClr val="tx1"/>
                  </a:solidFill>
                </a:rPr>
                <a:t>Poljoprivreda</a:t>
              </a:r>
              <a:endParaRPr lang="en-US" sz="1200">
                <a:solidFill>
                  <a:schemeClr val="tx1"/>
                </a:solidFill>
              </a:endParaRPr>
            </a:p>
          </p:txBody>
        </p:sp>
        <p:sp>
          <p:nvSpPr>
            <p:cNvPr id="268304" name="Text Box 16"/>
            <p:cNvSpPr txBox="1">
              <a:spLocks noChangeArrowheads="1"/>
            </p:cNvSpPr>
            <p:nvPr/>
          </p:nvSpPr>
          <p:spPr bwMode="auto">
            <a:xfrm>
              <a:off x="3878" y="3612"/>
              <a:ext cx="64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200">
                  <a:solidFill>
                    <a:schemeClr val="tx1"/>
                  </a:solidFill>
                </a:rPr>
                <a:t>Poljoprivreda</a:t>
              </a:r>
              <a:endParaRPr lang="en-US" sz="1200">
                <a:solidFill>
                  <a:schemeClr val="tx1"/>
                </a:solidFill>
              </a:endParaRPr>
            </a:p>
          </p:txBody>
        </p:sp>
        <p:sp>
          <p:nvSpPr>
            <p:cNvPr id="268305" name="Text Box 17"/>
            <p:cNvSpPr txBox="1">
              <a:spLocks noChangeArrowheads="1"/>
            </p:cNvSpPr>
            <p:nvPr/>
          </p:nvSpPr>
          <p:spPr bwMode="auto">
            <a:xfrm>
              <a:off x="22" y="2750"/>
              <a:ext cx="63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200">
                  <a:solidFill>
                    <a:schemeClr val="tx1"/>
                  </a:solidFill>
                </a:rPr>
                <a:t>Domaćinstvo</a:t>
              </a:r>
              <a:endParaRPr lang="en-US" sz="1200">
                <a:solidFill>
                  <a:schemeClr val="tx1"/>
                </a:solidFill>
              </a:endParaRPr>
            </a:p>
          </p:txBody>
        </p:sp>
        <p:sp>
          <p:nvSpPr>
            <p:cNvPr id="268306" name="Text Box 18"/>
            <p:cNvSpPr txBox="1">
              <a:spLocks noChangeArrowheads="1"/>
            </p:cNvSpPr>
            <p:nvPr/>
          </p:nvSpPr>
          <p:spPr bwMode="auto">
            <a:xfrm>
              <a:off x="1933" y="2750"/>
              <a:ext cx="63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200">
                  <a:solidFill>
                    <a:schemeClr val="tx1"/>
                  </a:solidFill>
                </a:rPr>
                <a:t>Domaćinstvo</a:t>
              </a:r>
              <a:endParaRPr lang="en-US" sz="1200">
                <a:solidFill>
                  <a:schemeClr val="tx1"/>
                </a:solidFill>
              </a:endParaRPr>
            </a:p>
          </p:txBody>
        </p:sp>
        <p:sp>
          <p:nvSpPr>
            <p:cNvPr id="268307" name="Text Box 19"/>
            <p:cNvSpPr txBox="1">
              <a:spLocks noChangeArrowheads="1"/>
            </p:cNvSpPr>
            <p:nvPr/>
          </p:nvSpPr>
          <p:spPr bwMode="auto">
            <a:xfrm>
              <a:off x="3969" y="2704"/>
              <a:ext cx="63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eaLnBrk="1" hangingPunct="1"/>
              <a:r>
                <a:rPr lang="sr-Latn-CS" sz="1200">
                  <a:solidFill>
                    <a:schemeClr val="tx1"/>
                  </a:solidFill>
                </a:rPr>
                <a:t>Domaćinstvo</a:t>
              </a:r>
              <a:endParaRPr lang="en-US" sz="1200">
                <a:solidFill>
                  <a:schemeClr val="tx1"/>
                </a:solidFill>
              </a:endParaRPr>
            </a:p>
          </p:txBody>
        </p:sp>
      </p:grpSp>
    </p:spTree>
    <p:extLst>
      <p:ext uri="{BB962C8B-B14F-4D97-AF65-F5344CB8AC3E}">
        <p14:creationId xmlns:p14="http://schemas.microsoft.com/office/powerpoint/2010/main" val="12479678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228600"/>
            <a:ext cx="8229600" cy="914400"/>
          </a:xfrm>
        </p:spPr>
        <p:txBody>
          <a:bodyPr/>
          <a:lstStyle/>
          <a:p>
            <a:pPr eaLnBrk="1" hangingPunct="1"/>
            <a:r>
              <a:rPr lang="sr-Cyrl-CS" b="1" smtClean="0">
                <a:latin typeface="Tahoma" pitchFamily="34" charset="0"/>
                <a:cs typeface="Tahoma" pitchFamily="34" charset="0"/>
              </a:rPr>
              <a:t>Атмосфера</a:t>
            </a:r>
            <a:r>
              <a:rPr lang="en-US" b="1" smtClean="0">
                <a:latin typeface="Tahoma" pitchFamily="34" charset="0"/>
                <a:cs typeface="Tahoma" pitchFamily="34" charset="0"/>
              </a:rPr>
              <a:t> - </a:t>
            </a:r>
            <a:r>
              <a:rPr lang="sr-Cyrl-CS" b="1" smtClean="0">
                <a:latin typeface="Tahoma" pitchFamily="34" charset="0"/>
                <a:cs typeface="Tahoma" pitchFamily="34" charset="0"/>
              </a:rPr>
              <a:t>загађење</a:t>
            </a:r>
            <a:endParaRPr lang="en-US" b="1" smtClean="0">
              <a:latin typeface="Tahoma" pitchFamily="34" charset="0"/>
              <a:cs typeface="Tahoma" pitchFamily="34" charset="0"/>
            </a:endParaRPr>
          </a:p>
        </p:txBody>
      </p:sp>
      <p:sp>
        <p:nvSpPr>
          <p:cNvPr id="75779" name="Rectangle 3"/>
          <p:cNvSpPr>
            <a:spLocks noGrp="1" noChangeArrowheads="1"/>
          </p:cNvSpPr>
          <p:nvPr>
            <p:ph idx="1"/>
          </p:nvPr>
        </p:nvSpPr>
        <p:spPr>
          <a:xfrm>
            <a:off x="457200" y="1143000"/>
            <a:ext cx="8229600" cy="4987925"/>
          </a:xfrm>
        </p:spPr>
        <p:txBody>
          <a:bodyPr/>
          <a:lstStyle/>
          <a:p>
            <a:pPr eaLnBrk="1" hangingPunct="1"/>
            <a:r>
              <a:rPr lang="en-US" b="1" i="1" dirty="0">
                <a:solidFill>
                  <a:schemeClr val="hlink"/>
                </a:solidFill>
                <a:latin typeface="Tahoma" pitchFamily="34" charset="0"/>
                <a:cs typeface="Tahoma" pitchFamily="34" charset="0"/>
              </a:rPr>
              <a:t>I</a:t>
            </a:r>
            <a:r>
              <a:rPr lang="en-US" b="1" i="1" dirty="0" smtClean="0">
                <a:solidFill>
                  <a:schemeClr val="hlink"/>
                </a:solidFill>
                <a:latin typeface="Tahoma" pitchFamily="34" charset="0"/>
                <a:cs typeface="Tahoma" pitchFamily="34" charset="0"/>
              </a:rPr>
              <a:t> </a:t>
            </a:r>
            <a:r>
              <a:rPr lang="sr-Cyrl-CS" b="1" i="1" dirty="0" smtClean="0">
                <a:solidFill>
                  <a:schemeClr val="hlink"/>
                </a:solidFill>
                <a:latin typeface="Tahoma" pitchFamily="34" charset="0"/>
                <a:cs typeface="Tahoma" pitchFamily="34" charset="0"/>
              </a:rPr>
              <a:t>емисија</a:t>
            </a:r>
            <a:r>
              <a:rPr lang="en-US" b="1" i="1" dirty="0" smtClean="0">
                <a:solidFill>
                  <a:schemeClr val="hlink"/>
                </a:solidFill>
                <a:latin typeface="Tahoma" pitchFamily="34" charset="0"/>
                <a:cs typeface="Tahoma" pitchFamily="34" charset="0"/>
              </a:rPr>
              <a:t> (</a:t>
            </a:r>
            <a:r>
              <a:rPr lang="sr-Cyrl-CS" b="1" i="1" dirty="0" smtClean="0">
                <a:solidFill>
                  <a:schemeClr val="hlink"/>
                </a:solidFill>
                <a:latin typeface="Tahoma" pitchFamily="34" charset="0"/>
                <a:cs typeface="Tahoma" pitchFamily="34" charset="0"/>
              </a:rPr>
              <a:t>димњаци</a:t>
            </a:r>
            <a:r>
              <a:rPr lang="en-US" b="1" i="1" dirty="0" smtClean="0">
                <a:solidFill>
                  <a:schemeClr val="hlink"/>
                </a:solidFill>
                <a:latin typeface="Tahoma" pitchFamily="34" charset="0"/>
                <a:cs typeface="Tahoma" pitchFamily="34" charset="0"/>
              </a:rPr>
              <a:t>) </a:t>
            </a:r>
            <a:r>
              <a:rPr lang="sr-Cyrl-CS" b="1" i="1" dirty="0" smtClean="0">
                <a:solidFill>
                  <a:schemeClr val="hlink"/>
                </a:solidFill>
                <a:latin typeface="Tahoma" pitchFamily="34" charset="0"/>
                <a:cs typeface="Tahoma" pitchFamily="34" charset="0"/>
              </a:rPr>
              <a:t>из</a:t>
            </a:r>
            <a:r>
              <a:rPr lang="en-US" b="1" i="1" dirty="0" smtClean="0">
                <a:solidFill>
                  <a:schemeClr val="hlink"/>
                </a:solidFill>
                <a:latin typeface="Tahoma" pitchFamily="34" charset="0"/>
                <a:cs typeface="Tahoma" pitchFamily="34" charset="0"/>
              </a:rPr>
              <a:t> </a:t>
            </a:r>
            <a:r>
              <a:rPr lang="sr-Cyrl-CS" b="1" i="1" dirty="0" smtClean="0">
                <a:solidFill>
                  <a:schemeClr val="hlink"/>
                </a:solidFill>
                <a:latin typeface="Tahoma" pitchFamily="34" charset="0"/>
                <a:cs typeface="Tahoma" pitchFamily="34" charset="0"/>
              </a:rPr>
              <a:t>домаћинства</a:t>
            </a:r>
            <a:r>
              <a:rPr lang="en-US" b="1" i="1" dirty="0" smtClean="0">
                <a:solidFill>
                  <a:schemeClr val="hlink"/>
                </a:solidFill>
                <a:latin typeface="Tahoma" pitchFamily="34" charset="0"/>
                <a:cs typeface="Tahoma" pitchFamily="34" charset="0"/>
              </a:rPr>
              <a:t>, </a:t>
            </a:r>
            <a:r>
              <a:rPr lang="sr-Cyrl-CS" b="1" i="1" dirty="0" smtClean="0">
                <a:solidFill>
                  <a:schemeClr val="hlink"/>
                </a:solidFill>
                <a:latin typeface="Tahoma" pitchFamily="34" charset="0"/>
                <a:cs typeface="Tahoma" pitchFamily="34" charset="0"/>
              </a:rPr>
              <a:t>термоенергетског</a:t>
            </a:r>
            <a:r>
              <a:rPr lang="en-US" b="1" i="1" dirty="0" smtClean="0">
                <a:solidFill>
                  <a:schemeClr val="hlink"/>
                </a:solidFill>
                <a:latin typeface="Tahoma" pitchFamily="34" charset="0"/>
                <a:cs typeface="Tahoma" pitchFamily="34" charset="0"/>
              </a:rPr>
              <a:t> </a:t>
            </a:r>
            <a:r>
              <a:rPr lang="sr-Cyrl-CS" b="1" i="1" dirty="0" smtClean="0">
                <a:solidFill>
                  <a:schemeClr val="hlink"/>
                </a:solidFill>
                <a:latin typeface="Tahoma" pitchFamily="34" charset="0"/>
                <a:cs typeface="Tahoma" pitchFamily="34" charset="0"/>
              </a:rPr>
              <a:t>сектора</a:t>
            </a:r>
            <a:r>
              <a:rPr lang="en-US" b="1" i="1" dirty="0" smtClean="0">
                <a:solidFill>
                  <a:schemeClr val="hlink"/>
                </a:solidFill>
                <a:latin typeface="Tahoma" pitchFamily="34" charset="0"/>
                <a:cs typeface="Tahoma" pitchFamily="34" charset="0"/>
              </a:rPr>
              <a:t> </a:t>
            </a:r>
            <a:r>
              <a:rPr lang="sr-Cyrl-CS" b="1" i="1" dirty="0" smtClean="0">
                <a:solidFill>
                  <a:schemeClr val="hlink"/>
                </a:solidFill>
                <a:latin typeface="Tahoma" pitchFamily="34" charset="0"/>
                <a:cs typeface="Tahoma" pitchFamily="34" charset="0"/>
              </a:rPr>
              <a:t>и</a:t>
            </a:r>
            <a:r>
              <a:rPr lang="en-US" b="1" i="1" dirty="0" smtClean="0">
                <a:solidFill>
                  <a:schemeClr val="hlink"/>
                </a:solidFill>
                <a:latin typeface="Tahoma" pitchFamily="34" charset="0"/>
                <a:cs typeface="Tahoma" pitchFamily="34" charset="0"/>
              </a:rPr>
              <a:t> </a:t>
            </a:r>
            <a:r>
              <a:rPr lang="sr-Cyrl-CS" b="1" i="1" dirty="0" smtClean="0">
                <a:solidFill>
                  <a:schemeClr val="hlink"/>
                </a:solidFill>
                <a:latin typeface="Tahoma" pitchFamily="34" charset="0"/>
                <a:cs typeface="Tahoma" pitchFamily="34" charset="0"/>
              </a:rPr>
              <a:t>индустрије</a:t>
            </a:r>
            <a:endParaRPr lang="en-US" b="1" i="1" dirty="0" smtClean="0">
              <a:solidFill>
                <a:schemeClr val="hlink"/>
              </a:solidFill>
              <a:latin typeface="Tahoma" pitchFamily="34" charset="0"/>
              <a:cs typeface="Tahoma" pitchFamily="34" charset="0"/>
            </a:endParaRPr>
          </a:p>
          <a:p>
            <a:pPr eaLnBrk="1" hangingPunct="1"/>
            <a:r>
              <a:rPr lang="en-US" dirty="0" smtClean="0">
                <a:latin typeface="Tahoma" pitchFamily="34" charset="0"/>
                <a:cs typeface="Tahoma" pitchFamily="34" charset="0"/>
              </a:rPr>
              <a:t>C</a:t>
            </a:r>
            <a:r>
              <a:rPr lang="sr-Cyrl-CS" dirty="0" smtClean="0">
                <a:latin typeface="Tahoma" pitchFamily="34" charset="0"/>
                <a:cs typeface="Tahoma" pitchFamily="34" charset="0"/>
              </a:rPr>
              <a:t>О</a:t>
            </a:r>
            <a:r>
              <a:rPr lang="en-US" dirty="0" smtClean="0">
                <a:latin typeface="Tahoma" pitchFamily="34" charset="0"/>
                <a:cs typeface="Tahoma" pitchFamily="34" charset="0"/>
              </a:rPr>
              <a:t>, </a:t>
            </a:r>
            <a:r>
              <a:rPr lang="en-US" dirty="0" smtClean="0">
                <a:latin typeface="Tahoma" pitchFamily="34" charset="0"/>
                <a:cs typeface="Tahoma" pitchFamily="34" charset="0"/>
              </a:rPr>
              <a:t>C</a:t>
            </a:r>
            <a:r>
              <a:rPr lang="sr-Cyrl-CS" dirty="0" smtClean="0">
                <a:latin typeface="Tahoma" pitchFamily="34" charset="0"/>
                <a:cs typeface="Tahoma" pitchFamily="34" charset="0"/>
              </a:rPr>
              <a:t>О</a:t>
            </a:r>
            <a:r>
              <a:rPr lang="en-US" sz="2000" dirty="0" smtClean="0">
                <a:latin typeface="Tahoma" pitchFamily="34" charset="0"/>
                <a:cs typeface="Tahoma" pitchFamily="34" charset="0"/>
              </a:rPr>
              <a:t>2</a:t>
            </a:r>
            <a:r>
              <a:rPr lang="en-US" dirty="0" smtClean="0">
                <a:latin typeface="Tahoma" pitchFamily="34" charset="0"/>
                <a:cs typeface="Tahoma" pitchFamily="34" charset="0"/>
              </a:rPr>
              <a:t>,S</a:t>
            </a:r>
            <a:r>
              <a:rPr lang="sr-Cyrl-CS" dirty="0" smtClean="0">
                <a:latin typeface="Tahoma" pitchFamily="34" charset="0"/>
                <a:cs typeface="Tahoma" pitchFamily="34" charset="0"/>
              </a:rPr>
              <a:t>О</a:t>
            </a:r>
            <a:r>
              <a:rPr lang="en-US" sz="2200" dirty="0" smtClean="0">
                <a:latin typeface="Tahoma" pitchFamily="34" charset="0"/>
                <a:cs typeface="Tahoma" pitchFamily="34" charset="0"/>
              </a:rPr>
              <a:t>2</a:t>
            </a:r>
            <a:r>
              <a:rPr lang="en-US" dirty="0" smtClean="0">
                <a:latin typeface="Tahoma" pitchFamily="34" charset="0"/>
                <a:cs typeface="Tahoma" pitchFamily="34" charset="0"/>
              </a:rPr>
              <a:t>, </a:t>
            </a:r>
            <a:r>
              <a:rPr lang="en-US" dirty="0" smtClean="0">
                <a:latin typeface="Tahoma" pitchFamily="34" charset="0"/>
                <a:cs typeface="Tahoma" pitchFamily="34" charset="0"/>
              </a:rPr>
              <a:t>N</a:t>
            </a:r>
            <a:r>
              <a:rPr lang="sr-Cyrl-CS" dirty="0" smtClean="0">
                <a:latin typeface="Tahoma" pitchFamily="34" charset="0"/>
                <a:cs typeface="Tahoma" pitchFamily="34" charset="0"/>
              </a:rPr>
              <a:t>О</a:t>
            </a:r>
            <a:r>
              <a:rPr lang="en-US" sz="2600" dirty="0" smtClean="0">
                <a:latin typeface="Tahoma" pitchFamily="34" charset="0"/>
                <a:cs typeface="Tahoma" pitchFamily="34" charset="0"/>
              </a:rPr>
              <a:t>x</a:t>
            </a:r>
            <a:r>
              <a:rPr lang="en-US" dirty="0" smtClean="0">
                <a:latin typeface="Tahoma" pitchFamily="34" charset="0"/>
                <a:cs typeface="Tahoma" pitchFamily="34" charset="0"/>
              </a:rPr>
              <a:t>, </a:t>
            </a:r>
            <a:r>
              <a:rPr lang="en-US" dirty="0" smtClean="0">
                <a:latin typeface="Tahoma" pitchFamily="34" charset="0"/>
                <a:cs typeface="Tahoma" pitchFamily="34" charset="0"/>
              </a:rPr>
              <a:t>HF, </a:t>
            </a:r>
            <a:r>
              <a:rPr lang="en-US" dirty="0" err="1" smtClean="0">
                <a:latin typeface="Tahoma" pitchFamily="34" charset="0"/>
                <a:cs typeface="Tahoma" pitchFamily="34" charset="0"/>
              </a:rPr>
              <a:t>ClFCs</a:t>
            </a:r>
            <a:r>
              <a:rPr lang="en-US" dirty="0" smtClean="0">
                <a:latin typeface="Tahoma" pitchFamily="34" charset="0"/>
                <a:cs typeface="Tahoma" pitchFamily="34" charset="0"/>
              </a:rPr>
              <a:t>, </a:t>
            </a:r>
            <a:r>
              <a:rPr lang="sr-Cyrl-CS" dirty="0" smtClean="0">
                <a:latin typeface="Tahoma" pitchFamily="34" charset="0"/>
                <a:cs typeface="Tahoma" pitchFamily="34" charset="0"/>
              </a:rPr>
              <a:t>органске</a:t>
            </a:r>
            <a:r>
              <a:rPr lang="en-US" dirty="0" smtClean="0">
                <a:latin typeface="Tahoma" pitchFamily="34" charset="0"/>
                <a:cs typeface="Tahoma" pitchFamily="34" charset="0"/>
              </a:rPr>
              <a:t> </a:t>
            </a:r>
            <a:r>
              <a:rPr lang="sr-Cyrl-CS" dirty="0" smtClean="0">
                <a:latin typeface="Tahoma" pitchFamily="34" charset="0"/>
                <a:cs typeface="Tahoma" pitchFamily="34" charset="0"/>
              </a:rPr>
              <a:t>компоненте</a:t>
            </a:r>
            <a:r>
              <a:rPr lang="en-US" dirty="0" smtClean="0">
                <a:latin typeface="Tahoma" pitchFamily="34" charset="0"/>
                <a:cs typeface="Tahoma" pitchFamily="34" charset="0"/>
              </a:rPr>
              <a:t> </a:t>
            </a:r>
            <a:r>
              <a:rPr lang="en-US" dirty="0" smtClean="0">
                <a:latin typeface="Tahoma" pitchFamily="34" charset="0"/>
                <a:cs typeface="Tahoma" pitchFamily="34" charset="0"/>
              </a:rPr>
              <a:t>(PAHs)</a:t>
            </a:r>
            <a:endParaRPr lang="en-US" dirty="0" smtClean="0">
              <a:latin typeface="Tahoma" pitchFamily="34" charset="0"/>
              <a:cs typeface="Tahoma" pitchFamily="34" charset="0"/>
            </a:endParaRPr>
          </a:p>
          <a:p>
            <a:pPr eaLnBrk="1" hangingPunct="1"/>
            <a:r>
              <a:rPr lang="sr-Cyrl-CS" dirty="0" smtClean="0">
                <a:latin typeface="Tahoma" pitchFamily="34" charset="0"/>
                <a:cs typeface="Tahoma" pitchFamily="34" charset="0"/>
              </a:rPr>
              <a:t>честице</a:t>
            </a:r>
            <a:r>
              <a:rPr lang="en-US" dirty="0" smtClean="0">
                <a:latin typeface="Tahoma" pitchFamily="34" charset="0"/>
                <a:cs typeface="Tahoma" pitchFamily="34" charset="0"/>
              </a:rPr>
              <a:t>, </a:t>
            </a:r>
            <a:r>
              <a:rPr lang="sr-Cyrl-CS" dirty="0" smtClean="0">
                <a:latin typeface="Tahoma" pitchFamily="34" charset="0"/>
                <a:cs typeface="Tahoma" pitchFamily="34" charset="0"/>
              </a:rPr>
              <a:t>капи</a:t>
            </a:r>
            <a:r>
              <a:rPr lang="en-US" dirty="0" smtClean="0">
                <a:latin typeface="Tahoma" pitchFamily="34" charset="0"/>
                <a:cs typeface="Tahoma" pitchFamily="34" charset="0"/>
              </a:rPr>
              <a:t> </a:t>
            </a:r>
            <a:r>
              <a:rPr lang="sr-Cyrl-CS" dirty="0" smtClean="0">
                <a:latin typeface="Tahoma" pitchFamily="34" charset="0"/>
                <a:cs typeface="Tahoma" pitchFamily="34" charset="0"/>
              </a:rPr>
              <a:t>и</a:t>
            </a:r>
            <a:r>
              <a:rPr lang="en-US" dirty="0" smtClean="0">
                <a:latin typeface="Tahoma" pitchFamily="34" charset="0"/>
                <a:cs typeface="Tahoma" pitchFamily="34" charset="0"/>
              </a:rPr>
              <a:t> </a:t>
            </a:r>
            <a:r>
              <a:rPr lang="sr-Cyrl-CS" dirty="0" smtClean="0">
                <a:latin typeface="Tahoma" pitchFamily="34" charset="0"/>
                <a:cs typeface="Tahoma" pitchFamily="34" charset="0"/>
              </a:rPr>
              <a:t>гасови</a:t>
            </a:r>
            <a:r>
              <a:rPr lang="en-US" dirty="0" smtClean="0">
                <a:latin typeface="Tahoma" pitchFamily="34" charset="0"/>
                <a:cs typeface="Tahoma" pitchFamily="34" charset="0"/>
              </a:rPr>
              <a:t> </a:t>
            </a:r>
          </a:p>
          <a:p>
            <a:r>
              <a:rPr lang="sr-Cyrl-CS" dirty="0" smtClean="0">
                <a:latin typeface="Tahoma" pitchFamily="34" charset="0"/>
                <a:cs typeface="Tahoma" pitchFamily="34" charset="0"/>
              </a:rPr>
              <a:t>мотори</a:t>
            </a:r>
            <a:r>
              <a:rPr lang="en-US" dirty="0" smtClean="0">
                <a:latin typeface="Tahoma" pitchFamily="34" charset="0"/>
                <a:cs typeface="Tahoma" pitchFamily="34" charset="0"/>
              </a:rPr>
              <a:t> </a:t>
            </a:r>
            <a:r>
              <a:rPr lang="sr-Cyrl-CS" dirty="0" smtClean="0">
                <a:latin typeface="Tahoma" pitchFamily="34" charset="0"/>
                <a:cs typeface="Tahoma" pitchFamily="34" charset="0"/>
              </a:rPr>
              <a:t>са</a:t>
            </a:r>
            <a:r>
              <a:rPr lang="en-US" dirty="0" smtClean="0">
                <a:latin typeface="Tahoma" pitchFamily="34" charset="0"/>
                <a:cs typeface="Tahoma" pitchFamily="34" charset="0"/>
              </a:rPr>
              <a:t> </a:t>
            </a:r>
            <a:r>
              <a:rPr lang="sr-Cyrl-CS" dirty="0" smtClean="0">
                <a:latin typeface="Tahoma" pitchFamily="34" charset="0"/>
                <a:cs typeface="Tahoma" pitchFamily="34" charset="0"/>
              </a:rPr>
              <a:t>унутрашњим</a:t>
            </a:r>
            <a:r>
              <a:rPr lang="en-US" dirty="0" smtClean="0">
                <a:latin typeface="Tahoma" pitchFamily="34" charset="0"/>
                <a:cs typeface="Tahoma" pitchFamily="34" charset="0"/>
              </a:rPr>
              <a:t> </a:t>
            </a:r>
            <a:r>
              <a:rPr lang="sr-Cyrl-CS" dirty="0" smtClean="0">
                <a:latin typeface="Tahoma" pitchFamily="34" charset="0"/>
                <a:cs typeface="Tahoma" pitchFamily="34" charset="0"/>
              </a:rPr>
              <a:t>сагоревањем</a:t>
            </a:r>
            <a:r>
              <a:rPr lang="en-US" dirty="0" smtClean="0">
                <a:latin typeface="Tahoma" pitchFamily="34" charset="0"/>
                <a:cs typeface="Tahoma" pitchFamily="34" charset="0"/>
              </a:rPr>
              <a:t> </a:t>
            </a:r>
            <a:r>
              <a:rPr lang="en-US" dirty="0" smtClean="0">
                <a:latin typeface="Tahoma" pitchFamily="34" charset="0"/>
                <a:cs typeface="Tahoma" pitchFamily="34" charset="0"/>
              </a:rPr>
              <a:t>C</a:t>
            </a:r>
            <a:r>
              <a:rPr lang="sr-Cyrl-CS" dirty="0" smtClean="0">
                <a:latin typeface="Tahoma" pitchFamily="34" charset="0"/>
                <a:cs typeface="Tahoma" pitchFamily="34" charset="0"/>
              </a:rPr>
              <a:t>О</a:t>
            </a:r>
            <a:r>
              <a:rPr lang="en-US" dirty="0" smtClean="0">
                <a:latin typeface="Tahoma" pitchFamily="34" charset="0"/>
                <a:cs typeface="Tahoma" pitchFamily="34" charset="0"/>
              </a:rPr>
              <a:t> </a:t>
            </a:r>
            <a:r>
              <a:rPr lang="sr-Cyrl-CS" dirty="0" smtClean="0">
                <a:latin typeface="Tahoma" pitchFamily="34" charset="0"/>
                <a:cs typeface="Tahoma" pitchFamily="34" charset="0"/>
              </a:rPr>
              <a:t>и</a:t>
            </a:r>
            <a:r>
              <a:rPr lang="en-US" dirty="0" smtClean="0">
                <a:latin typeface="Tahoma" pitchFamily="34" charset="0"/>
                <a:cs typeface="Tahoma" pitchFamily="34" charset="0"/>
              </a:rPr>
              <a:t> </a:t>
            </a:r>
            <a:r>
              <a:rPr lang="en-US" dirty="0">
                <a:latin typeface="Tahoma" pitchFamily="34" charset="0"/>
                <a:cs typeface="Tahoma" pitchFamily="34" charset="0"/>
              </a:rPr>
              <a:t>N</a:t>
            </a:r>
            <a:r>
              <a:rPr lang="sr-Cyrl-CS" dirty="0" smtClean="0">
                <a:latin typeface="Tahoma" pitchFamily="34" charset="0"/>
                <a:cs typeface="Tahoma" pitchFamily="34" charset="0"/>
              </a:rPr>
              <a:t>О</a:t>
            </a:r>
            <a:r>
              <a:rPr lang="en-US" dirty="0" smtClean="0">
                <a:latin typeface="Tahoma" pitchFamily="34" charset="0"/>
                <a:cs typeface="Tahoma" pitchFamily="34" charset="0"/>
              </a:rPr>
              <a:t>x, </a:t>
            </a:r>
            <a:r>
              <a:rPr lang="en-US" dirty="0" smtClean="0">
                <a:latin typeface="Tahoma" pitchFamily="34" charset="0"/>
                <a:cs typeface="Tahoma" pitchFamily="34" charset="0"/>
              </a:rPr>
              <a:t>PAHs, </a:t>
            </a:r>
            <a:r>
              <a:rPr lang="sr-Cyrl-CS" dirty="0" smtClean="0">
                <a:latin typeface="Tahoma" pitchFamily="34" charset="0"/>
                <a:cs typeface="Tahoma" pitchFamily="34" charset="0"/>
              </a:rPr>
              <a:t>алдехиди</a:t>
            </a:r>
            <a:r>
              <a:rPr lang="en-US" dirty="0" smtClean="0">
                <a:latin typeface="Tahoma" pitchFamily="34" charset="0"/>
                <a:cs typeface="Tahoma" pitchFamily="34" charset="0"/>
              </a:rPr>
              <a:t> </a:t>
            </a:r>
            <a:r>
              <a:rPr lang="sr-Cyrl-CS" dirty="0" smtClean="0">
                <a:latin typeface="Tahoma" pitchFamily="34" charset="0"/>
                <a:cs typeface="Tahoma" pitchFamily="34" charset="0"/>
              </a:rPr>
              <a:t>и</a:t>
            </a:r>
            <a:r>
              <a:rPr lang="en-US" dirty="0" smtClean="0">
                <a:latin typeface="Tahoma" pitchFamily="34" charset="0"/>
                <a:cs typeface="Tahoma" pitchFamily="34" charset="0"/>
              </a:rPr>
              <a:t> </a:t>
            </a:r>
            <a:r>
              <a:rPr lang="sr-Cyrl-CS" dirty="0" smtClean="0">
                <a:latin typeface="Tahoma" pitchFamily="34" charset="0"/>
                <a:cs typeface="Tahoma" pitchFamily="34" charset="0"/>
              </a:rPr>
              <a:t>кетони</a:t>
            </a:r>
            <a:r>
              <a:rPr lang="en-US" dirty="0" smtClean="0">
                <a:latin typeface="Tahoma" pitchFamily="34" charset="0"/>
                <a:cs typeface="Tahoma" pitchFamily="34" charset="0"/>
              </a:rPr>
              <a:t>, </a:t>
            </a:r>
            <a:r>
              <a:rPr lang="en-US" dirty="0" err="1" smtClean="0">
                <a:latin typeface="Tahoma" pitchFamily="34" charset="0"/>
                <a:cs typeface="Tahoma" pitchFamily="34" charset="0"/>
              </a:rPr>
              <a:t>Pb</a:t>
            </a:r>
            <a:r>
              <a:rPr lang="en-US" dirty="0" smtClean="0">
                <a:latin typeface="Tahoma" pitchFamily="34" charset="0"/>
                <a:cs typeface="Tahoma" pitchFamily="34" charset="0"/>
              </a:rPr>
              <a:t>, </a:t>
            </a:r>
            <a:endParaRPr lang="en-US" dirty="0" smtClean="0">
              <a:latin typeface="Tahoma" pitchFamily="34" charset="0"/>
              <a:cs typeface="Tahoma" pitchFamily="34" charset="0"/>
            </a:endParaRPr>
          </a:p>
          <a:p>
            <a:pPr eaLnBrk="1" hangingPunct="1"/>
            <a:r>
              <a:rPr lang="sr-Cyrl-CS" dirty="0" smtClean="0">
                <a:latin typeface="Tahoma" pitchFamily="34" charset="0"/>
                <a:cs typeface="Tahoma" pitchFamily="34" charset="0"/>
              </a:rPr>
              <a:t>аутомобилски</a:t>
            </a:r>
            <a:r>
              <a:rPr lang="en-US" dirty="0" smtClean="0">
                <a:latin typeface="Tahoma" pitchFamily="34" charset="0"/>
                <a:cs typeface="Tahoma" pitchFamily="34" charset="0"/>
              </a:rPr>
              <a:t> </a:t>
            </a:r>
            <a:r>
              <a:rPr lang="sr-Cyrl-CS" dirty="0" smtClean="0">
                <a:latin typeface="Tahoma" pitchFamily="34" charset="0"/>
                <a:cs typeface="Tahoma" pitchFamily="34" charset="0"/>
              </a:rPr>
              <a:t>и</a:t>
            </a:r>
            <a:r>
              <a:rPr lang="en-US" dirty="0" smtClean="0">
                <a:latin typeface="Tahoma" pitchFamily="34" charset="0"/>
                <a:cs typeface="Tahoma" pitchFamily="34" charset="0"/>
              </a:rPr>
              <a:t> </a:t>
            </a:r>
            <a:r>
              <a:rPr lang="sr-Cyrl-CS" dirty="0" smtClean="0">
                <a:latin typeface="Tahoma" pitchFamily="34" charset="0"/>
                <a:cs typeface="Tahoma" pitchFamily="34" charset="0"/>
              </a:rPr>
              <a:t>авионски</a:t>
            </a:r>
            <a:r>
              <a:rPr lang="en-US" dirty="0" smtClean="0">
                <a:latin typeface="Tahoma" pitchFamily="34" charset="0"/>
                <a:cs typeface="Tahoma" pitchFamily="34" charset="0"/>
              </a:rPr>
              <a:t> </a:t>
            </a:r>
            <a:r>
              <a:rPr lang="sr-Cyrl-CS" dirty="0" smtClean="0">
                <a:latin typeface="Tahoma" pitchFamily="34" charset="0"/>
                <a:cs typeface="Tahoma" pitchFamily="34" charset="0"/>
              </a:rPr>
              <a:t>саобраћај</a:t>
            </a:r>
            <a:endParaRPr lang="en-US" dirty="0" smtClean="0">
              <a:latin typeface="Tahoma" pitchFamily="34" charset="0"/>
              <a:cs typeface="Tahoma" pitchFamily="34" charset="0"/>
            </a:endParaRPr>
          </a:p>
        </p:txBody>
      </p:sp>
    </p:spTree>
    <p:extLst>
      <p:ext uri="{BB962C8B-B14F-4D97-AF65-F5344CB8AC3E}">
        <p14:creationId xmlns:p14="http://schemas.microsoft.com/office/powerpoint/2010/main" val="3072827614"/>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solidFill>
            <a:schemeClr val="accent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68963" name="Rectangle 3"/>
          <p:cNvSpPr>
            <a:spLocks noGrp="1" noChangeArrowheads="1"/>
          </p:cNvSpPr>
          <p:nvPr>
            <p:ph type="title"/>
          </p:nvPr>
        </p:nvSpPr>
        <p:spPr>
          <a:xfrm>
            <a:off x="457347" y="636588"/>
            <a:ext cx="8229307" cy="490537"/>
          </a:xfrm>
        </p:spPr>
        <p:txBody>
          <a:bodyPr rtlCol="0">
            <a:normAutofit fontScale="90000"/>
          </a:bodyPr>
          <a:lstStyle/>
          <a:p>
            <a:pPr algn="just" eaLnBrk="1" fontAlgn="auto" hangingPunct="1">
              <a:spcAft>
                <a:spcPts val="0"/>
              </a:spcAft>
              <a:defRPr/>
            </a:pPr>
            <a:r>
              <a:rPr lang="sr-Latn-CS" sz="4000" b="1" smtClean="0">
                <a:solidFill>
                  <a:srgbClr val="000099"/>
                </a:solidFill>
                <a:latin typeface="Times New Roman" pitchFamily="18" charset="0"/>
              </a:rPr>
              <a:t>Употреба воде по глави становника</a:t>
            </a:r>
            <a:endParaRPr lang="en-US" sz="4000" b="1" smtClean="0">
              <a:solidFill>
                <a:srgbClr val="000099"/>
              </a:solidFill>
              <a:latin typeface="Times New Roman" pitchFamily="18" charset="0"/>
            </a:endParaRPr>
          </a:p>
        </p:txBody>
      </p:sp>
      <p:sp>
        <p:nvSpPr>
          <p:cNvPr id="168964" name="Rectangle 4"/>
          <p:cNvSpPr>
            <a:spLocks noGrp="1" noChangeArrowheads="1"/>
          </p:cNvSpPr>
          <p:nvPr>
            <p:ph idx="1"/>
          </p:nvPr>
        </p:nvSpPr>
        <p:spPr>
          <a:xfrm>
            <a:off x="457347" y="1773239"/>
            <a:ext cx="8229307" cy="1368425"/>
          </a:xfrm>
        </p:spPr>
        <p:txBody>
          <a:bodyPr rtlCol="0">
            <a:normAutofit lnSpcReduction="10000"/>
          </a:bodyPr>
          <a:lstStyle/>
          <a:p>
            <a:pPr algn="just" eaLnBrk="1" fontAlgn="auto" hangingPunct="1">
              <a:lnSpc>
                <a:spcPct val="90000"/>
              </a:lnSpc>
              <a:spcAft>
                <a:spcPts val="0"/>
              </a:spcAft>
              <a:buFont typeface="Wingdings" pitchFamily="2" charset="2"/>
              <a:buNone/>
              <a:defRPr/>
            </a:pPr>
            <a:r>
              <a:rPr lang="sr-Latn-CS" b="1" smtClean="0">
                <a:solidFill>
                  <a:srgbClr val="000099"/>
                </a:solidFill>
                <a:latin typeface="Times New Roman" pitchFamily="18" charset="0"/>
              </a:rPr>
              <a:t>Човеку је за пиће минимално потребно две литре воде дневно, што је мање од једног м</a:t>
            </a:r>
            <a:r>
              <a:rPr lang="sr-Latn-CS" b="1" baseline="30000" smtClean="0">
                <a:solidFill>
                  <a:srgbClr val="000099"/>
                </a:solidFill>
                <a:latin typeface="Times New Roman" pitchFamily="18" charset="0"/>
              </a:rPr>
              <a:t>3</a:t>
            </a:r>
            <a:r>
              <a:rPr lang="sr-Latn-CS" b="1" smtClean="0">
                <a:solidFill>
                  <a:srgbClr val="000099"/>
                </a:solidFill>
                <a:latin typeface="Times New Roman" pitchFamily="18" charset="0"/>
              </a:rPr>
              <a:t>/годину дана</a:t>
            </a:r>
            <a:r>
              <a:rPr lang="en-US" b="1" smtClean="0">
                <a:solidFill>
                  <a:srgbClr val="000099"/>
                </a:solidFill>
                <a:latin typeface="Times New Roman" pitchFamily="18" charset="0"/>
              </a:rPr>
              <a:t>.</a:t>
            </a:r>
          </a:p>
        </p:txBody>
      </p:sp>
      <p:pic>
        <p:nvPicPr>
          <p:cNvPr id="269317" name="Picture 5" descr="Upotreba vode per capi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542" y="3284538"/>
            <a:ext cx="5400208"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0518492"/>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sr-Cyrl-CS" sz="4800" smtClean="0">
                <a:solidFill>
                  <a:schemeClr val="hlink"/>
                </a:solidFill>
                <a:latin typeface="Times New Roman" pitchFamily="18" charset="0"/>
              </a:rPr>
              <a:t>Састав</a:t>
            </a:r>
            <a:r>
              <a:rPr lang="sr-Latn-CS" sz="4800" smtClean="0">
                <a:solidFill>
                  <a:schemeClr val="hlink"/>
                </a:solidFill>
                <a:latin typeface="Times New Roman" pitchFamily="18" charset="0"/>
              </a:rPr>
              <a:t> </a:t>
            </a:r>
            <a:r>
              <a:rPr lang="sr-Cyrl-CS" sz="4800" smtClean="0">
                <a:solidFill>
                  <a:schemeClr val="hlink"/>
                </a:solidFill>
                <a:latin typeface="Times New Roman" pitchFamily="18" charset="0"/>
              </a:rPr>
              <a:t>природних</a:t>
            </a:r>
            <a:r>
              <a:rPr lang="sr-Latn-CS" sz="4800" smtClean="0">
                <a:solidFill>
                  <a:schemeClr val="hlink"/>
                </a:solidFill>
                <a:latin typeface="Times New Roman" pitchFamily="18" charset="0"/>
              </a:rPr>
              <a:t> </a:t>
            </a:r>
            <a:r>
              <a:rPr lang="sr-Cyrl-CS" sz="4800" smtClean="0">
                <a:solidFill>
                  <a:schemeClr val="hlink"/>
                </a:solidFill>
                <a:latin typeface="Times New Roman" pitchFamily="18" charset="0"/>
              </a:rPr>
              <a:t>вода</a:t>
            </a:r>
            <a:endParaRPr lang="en-US" sz="4800" smtClean="0">
              <a:solidFill>
                <a:schemeClr val="hlink"/>
              </a:solidFill>
              <a:latin typeface="Times New Roman" pitchFamily="18" charset="0"/>
            </a:endParaRPr>
          </a:p>
        </p:txBody>
      </p:sp>
      <p:sp>
        <p:nvSpPr>
          <p:cNvPr id="77827" name="Rectangle 3"/>
          <p:cNvSpPr>
            <a:spLocks noGrp="1" noChangeArrowheads="1"/>
          </p:cNvSpPr>
          <p:nvPr>
            <p:ph type="body" idx="1"/>
          </p:nvPr>
        </p:nvSpPr>
        <p:spPr>
          <a:xfrm>
            <a:off x="457200" y="1905000"/>
            <a:ext cx="8458200" cy="4114800"/>
          </a:xfrm>
        </p:spPr>
        <p:txBody>
          <a:bodyPr/>
          <a:lstStyle/>
          <a:p>
            <a:pPr algn="just" eaLnBrk="1" hangingPunct="1">
              <a:lnSpc>
                <a:spcPct val="90000"/>
              </a:lnSpc>
            </a:pPr>
            <a:r>
              <a:rPr lang="sr-Cyrl-CS" dirty="0" smtClean="0">
                <a:solidFill>
                  <a:schemeClr val="hlink"/>
                </a:solidFill>
                <a:latin typeface="Times New Roman" pitchFamily="18" charset="0"/>
              </a:rPr>
              <a:t>Пре</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употребе</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воду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је</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неопходно</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припремити</a:t>
            </a:r>
            <a:endParaRPr lang="en-US" dirty="0" smtClean="0"/>
          </a:p>
          <a:p>
            <a:pPr algn="just" eaLnBrk="1" hangingPunct="1">
              <a:lnSpc>
                <a:spcPct val="90000"/>
              </a:lnSpc>
            </a:pPr>
            <a:r>
              <a:rPr lang="sr-Cyrl-CS" dirty="0" smtClean="0">
                <a:solidFill>
                  <a:schemeClr val="hlink"/>
                </a:solidFill>
                <a:latin typeface="Times New Roman" pitchFamily="18" charset="0"/>
              </a:rPr>
              <a:t>Састав</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природних</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вода</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одражава</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њихову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историју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хидролошком</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циклусу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односу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на</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утицај</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човека</a:t>
            </a:r>
            <a:r>
              <a:rPr lang="sr-Latn-CS" dirty="0" smtClean="0">
                <a:solidFill>
                  <a:schemeClr val="hlink"/>
                </a:solidFill>
                <a:latin typeface="Times New Roman" pitchFamily="18" charset="0"/>
              </a:rPr>
              <a:t>.</a:t>
            </a:r>
            <a:r>
              <a:rPr lang="en-US" dirty="0" smtClean="0">
                <a:solidFill>
                  <a:schemeClr val="hlink"/>
                </a:solidFill>
                <a:latin typeface="Times New Roman" pitchFamily="18" charset="0"/>
              </a:rPr>
              <a:t> </a:t>
            </a:r>
          </a:p>
          <a:p>
            <a:pPr algn="just" eaLnBrk="1" hangingPunct="1">
              <a:lnSpc>
                <a:spcPct val="90000"/>
              </a:lnSpc>
            </a:pPr>
            <a:r>
              <a:rPr lang="sr-Cyrl-CS" dirty="0" smtClean="0">
                <a:solidFill>
                  <a:schemeClr val="hlink"/>
                </a:solidFill>
                <a:latin typeface="Times New Roman" pitchFamily="18" charset="0"/>
              </a:rPr>
              <a:t>Све</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што</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себи</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вода</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носи</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условно</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се</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назива</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нечистоћа</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било</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да</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су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питању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природни</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састојци</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воде</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или</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су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воду</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доспели</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антропогеним</a:t>
            </a:r>
            <a:r>
              <a:rPr lang="sr-Latn-CS" dirty="0" smtClean="0">
                <a:solidFill>
                  <a:schemeClr val="hlink"/>
                </a:solidFill>
                <a:latin typeface="Times New Roman" pitchFamily="18" charset="0"/>
              </a:rPr>
              <a:t> </a:t>
            </a:r>
            <a:r>
              <a:rPr lang="sr-Cyrl-CS" dirty="0" smtClean="0">
                <a:solidFill>
                  <a:schemeClr val="hlink"/>
                </a:solidFill>
                <a:latin typeface="Times New Roman" pitchFamily="18" charset="0"/>
              </a:rPr>
              <a:t>утицајем</a:t>
            </a:r>
            <a:r>
              <a:rPr lang="sr-Latn-CS" dirty="0" smtClean="0">
                <a:solidFill>
                  <a:schemeClr val="hlink"/>
                </a:solidFill>
                <a:latin typeface="Times New Roman" pitchFamily="18" charset="0"/>
              </a:rPr>
              <a:t>.</a:t>
            </a:r>
            <a:endParaRPr lang="en-US" dirty="0" smtClean="0">
              <a:solidFill>
                <a:schemeClr val="hlink"/>
              </a:solidFill>
              <a:latin typeface="Times New Roman" pitchFamily="18" charset="0"/>
            </a:endParaRPr>
          </a:p>
        </p:txBody>
      </p:sp>
    </p:spTree>
    <p:extLst>
      <p:ext uri="{BB962C8B-B14F-4D97-AF65-F5344CB8AC3E}">
        <p14:creationId xmlns:p14="http://schemas.microsoft.com/office/powerpoint/2010/main" val="3103240847"/>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78850" name="Text Box 19"/>
          <p:cNvSpPr txBox="1">
            <a:spLocks noChangeArrowheads="1"/>
          </p:cNvSpPr>
          <p:nvPr/>
        </p:nvSpPr>
        <p:spPr bwMode="auto">
          <a:xfrm>
            <a:off x="0" y="259080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spcBef>
                <a:spcPct val="50000"/>
              </a:spcBef>
            </a:pPr>
            <a:endParaRPr lang="sr-Latn-RS">
              <a:latin typeface="Tahoma" pitchFamily="34" charset="0"/>
            </a:endParaRPr>
          </a:p>
        </p:txBody>
      </p:sp>
      <p:sp>
        <p:nvSpPr>
          <p:cNvPr id="78851" name="Text Box 28"/>
          <p:cNvSpPr txBox="1">
            <a:spLocks noChangeArrowheads="1"/>
          </p:cNvSpPr>
          <p:nvPr/>
        </p:nvSpPr>
        <p:spPr bwMode="auto">
          <a:xfrm>
            <a:off x="5181600" y="3733800"/>
            <a:ext cx="3200400" cy="860425"/>
          </a:xfrm>
          <a:prstGeom prst="rect">
            <a:avLst/>
          </a:prstGeom>
          <a:noFill/>
          <a:ln w="38100">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spcBef>
                <a:spcPct val="50000"/>
              </a:spcBef>
            </a:pPr>
            <a:r>
              <a:rPr lang="sr-Cyrl-CS" sz="2400" b="1">
                <a:solidFill>
                  <a:schemeClr val="hlink"/>
                </a:solidFill>
              </a:rPr>
              <a:t>СОЛИ</a:t>
            </a:r>
            <a:r>
              <a:rPr lang="sr-Latn-BA" sz="2400" b="1">
                <a:solidFill>
                  <a:schemeClr val="hlink"/>
                </a:solidFill>
              </a:rPr>
              <a:t> </a:t>
            </a:r>
            <a:r>
              <a:rPr lang="sr-Cyrl-CS" sz="2400" b="1">
                <a:solidFill>
                  <a:schemeClr val="hlink"/>
                </a:solidFill>
              </a:rPr>
              <a:t>КОЈЕ</a:t>
            </a:r>
            <a:r>
              <a:rPr lang="sr-Latn-BA" sz="2400" b="1">
                <a:solidFill>
                  <a:schemeClr val="hlink"/>
                </a:solidFill>
              </a:rPr>
              <a:t> </a:t>
            </a:r>
            <a:r>
              <a:rPr lang="sr-Cyrl-CS" sz="2400" b="1">
                <a:solidFill>
                  <a:schemeClr val="hlink"/>
                </a:solidFill>
              </a:rPr>
              <a:t>НЕ</a:t>
            </a:r>
            <a:r>
              <a:rPr lang="sr-Latn-BA" sz="2400" b="1">
                <a:solidFill>
                  <a:schemeClr val="hlink"/>
                </a:solidFill>
              </a:rPr>
              <a:t> </a:t>
            </a:r>
            <a:r>
              <a:rPr lang="sr-Cyrl-CS" sz="2400" b="1">
                <a:solidFill>
                  <a:schemeClr val="hlink"/>
                </a:solidFill>
              </a:rPr>
              <a:t>ЧИНЕ</a:t>
            </a:r>
            <a:r>
              <a:rPr lang="sr-Latn-BA" sz="2400" b="1">
                <a:solidFill>
                  <a:schemeClr val="hlink"/>
                </a:solidFill>
              </a:rPr>
              <a:t> </a:t>
            </a:r>
            <a:r>
              <a:rPr lang="sr-Cyrl-CS" sz="2400" b="1">
                <a:solidFill>
                  <a:schemeClr val="hlink"/>
                </a:solidFill>
              </a:rPr>
              <a:t>ТВРДОЋУ</a:t>
            </a:r>
            <a:endParaRPr lang="en-US" sz="2400" b="1">
              <a:solidFill>
                <a:schemeClr val="hlink"/>
              </a:solidFill>
            </a:endParaRPr>
          </a:p>
        </p:txBody>
      </p:sp>
      <p:grpSp>
        <p:nvGrpSpPr>
          <p:cNvPr id="78852" name="Group 40"/>
          <p:cNvGrpSpPr>
            <a:grpSpLocks/>
          </p:cNvGrpSpPr>
          <p:nvPr/>
        </p:nvGrpSpPr>
        <p:grpSpPr bwMode="auto">
          <a:xfrm>
            <a:off x="0" y="0"/>
            <a:ext cx="9144000" cy="7270750"/>
            <a:chOff x="0" y="0"/>
            <a:chExt cx="5760" cy="4580"/>
          </a:xfrm>
        </p:grpSpPr>
        <p:sp>
          <p:nvSpPr>
            <p:cNvPr id="78853" name="Text Box 5"/>
            <p:cNvSpPr txBox="1">
              <a:spLocks noChangeArrowheads="1"/>
            </p:cNvSpPr>
            <p:nvPr/>
          </p:nvSpPr>
          <p:spPr bwMode="auto">
            <a:xfrm>
              <a:off x="1584" y="0"/>
              <a:ext cx="2160" cy="306"/>
            </a:xfrm>
            <a:prstGeom prst="rect">
              <a:avLst/>
            </a:prstGeom>
            <a:noFill/>
            <a:ln w="28575">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spcBef>
                  <a:spcPct val="50000"/>
                </a:spcBef>
              </a:pPr>
              <a:r>
                <a:rPr lang="sr-Latn-BA" sz="2400" b="1">
                  <a:solidFill>
                    <a:schemeClr val="hlink"/>
                  </a:solidFill>
                </a:rPr>
                <a:t>NEČISTOĆE U VODI</a:t>
              </a:r>
              <a:endParaRPr lang="en-US" sz="2400" b="1">
                <a:solidFill>
                  <a:schemeClr val="hlink"/>
                </a:solidFill>
              </a:endParaRPr>
            </a:p>
          </p:txBody>
        </p:sp>
        <p:sp>
          <p:nvSpPr>
            <p:cNvPr id="78854" name="Text Box 7"/>
            <p:cNvSpPr txBox="1">
              <a:spLocks noChangeArrowheads="1"/>
            </p:cNvSpPr>
            <p:nvPr/>
          </p:nvSpPr>
          <p:spPr bwMode="auto">
            <a:xfrm>
              <a:off x="0" y="672"/>
              <a:ext cx="1056" cy="312"/>
            </a:xfrm>
            <a:prstGeom prst="rect">
              <a:avLst/>
            </a:prstGeom>
            <a:noFill/>
            <a:ln w="381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spcBef>
                  <a:spcPct val="50000"/>
                </a:spcBef>
              </a:pPr>
              <a:r>
                <a:rPr lang="sr-Latn-BA" sz="2400" b="1">
                  <a:solidFill>
                    <a:schemeClr val="hlink"/>
                  </a:solidFill>
                </a:rPr>
                <a:t>GASOVI</a:t>
              </a:r>
              <a:endParaRPr lang="en-US" sz="2400" b="1">
                <a:solidFill>
                  <a:schemeClr val="hlink"/>
                </a:solidFill>
              </a:endParaRPr>
            </a:p>
          </p:txBody>
        </p:sp>
        <p:sp>
          <p:nvSpPr>
            <p:cNvPr id="78855" name="Text Box 9"/>
            <p:cNvSpPr txBox="1">
              <a:spLocks noChangeArrowheads="1"/>
            </p:cNvSpPr>
            <p:nvPr/>
          </p:nvSpPr>
          <p:spPr bwMode="auto">
            <a:xfrm>
              <a:off x="1104" y="576"/>
              <a:ext cx="1632" cy="542"/>
            </a:xfrm>
            <a:prstGeom prst="rect">
              <a:avLst/>
            </a:prstGeom>
            <a:noFill/>
            <a:ln w="38100">
              <a:solidFill>
                <a:srgbClr val="99CC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spcBef>
                  <a:spcPct val="50000"/>
                </a:spcBef>
              </a:pPr>
              <a:r>
                <a:rPr lang="sr-Latn-BA" sz="2400">
                  <a:solidFill>
                    <a:schemeClr val="hlink"/>
                  </a:solidFill>
                  <a:latin typeface="Tahoma" pitchFamily="34" charset="0"/>
                </a:rPr>
                <a:t>SUSPENDOVANE ČESTICE</a:t>
              </a:r>
              <a:endParaRPr lang="en-US" sz="2400">
                <a:solidFill>
                  <a:schemeClr val="hlink"/>
                </a:solidFill>
                <a:latin typeface="Tahoma" pitchFamily="34" charset="0"/>
              </a:endParaRPr>
            </a:p>
          </p:txBody>
        </p:sp>
        <p:sp>
          <p:nvSpPr>
            <p:cNvPr id="78856" name="Text Box 10"/>
            <p:cNvSpPr txBox="1">
              <a:spLocks noChangeArrowheads="1"/>
            </p:cNvSpPr>
            <p:nvPr/>
          </p:nvSpPr>
          <p:spPr bwMode="auto">
            <a:xfrm>
              <a:off x="2784" y="576"/>
              <a:ext cx="1440" cy="542"/>
            </a:xfrm>
            <a:prstGeom prst="rect">
              <a:avLst/>
            </a:prstGeom>
            <a:noFill/>
            <a:ln w="38100">
              <a:solidFill>
                <a:srgbClr val="33CC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spcBef>
                  <a:spcPct val="50000"/>
                </a:spcBef>
              </a:pPr>
              <a:r>
                <a:rPr lang="sr-Latn-BA" sz="2400">
                  <a:solidFill>
                    <a:schemeClr val="hlink"/>
                  </a:solidFill>
                </a:rPr>
                <a:t>RASTVORENE SOLI</a:t>
              </a:r>
              <a:endParaRPr lang="en-US" sz="2400">
                <a:solidFill>
                  <a:schemeClr val="hlink"/>
                </a:solidFill>
              </a:endParaRPr>
            </a:p>
          </p:txBody>
        </p:sp>
        <p:sp>
          <p:nvSpPr>
            <p:cNvPr id="78857" name="Text Box 11"/>
            <p:cNvSpPr txBox="1">
              <a:spLocks noChangeArrowheads="1"/>
            </p:cNvSpPr>
            <p:nvPr/>
          </p:nvSpPr>
          <p:spPr bwMode="auto">
            <a:xfrm>
              <a:off x="4272" y="624"/>
              <a:ext cx="1488" cy="54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spcBef>
                  <a:spcPct val="50000"/>
                </a:spcBef>
              </a:pPr>
              <a:r>
                <a:rPr lang="sr-Latn-BA" sz="2400">
                  <a:solidFill>
                    <a:schemeClr val="hlink"/>
                  </a:solidFill>
                </a:rPr>
                <a:t>ORGANSKI SASTOJCI</a:t>
              </a:r>
              <a:endParaRPr lang="en-US" sz="2400">
                <a:solidFill>
                  <a:schemeClr val="hlink"/>
                </a:solidFill>
              </a:endParaRPr>
            </a:p>
          </p:txBody>
        </p:sp>
        <p:sp>
          <p:nvSpPr>
            <p:cNvPr id="78858" name="Line 12"/>
            <p:cNvSpPr>
              <a:spLocks noChangeShapeType="1"/>
            </p:cNvSpPr>
            <p:nvPr/>
          </p:nvSpPr>
          <p:spPr bwMode="auto">
            <a:xfrm>
              <a:off x="432" y="384"/>
              <a:ext cx="4032" cy="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59" name="Line 13"/>
            <p:cNvSpPr>
              <a:spLocks noChangeShapeType="1"/>
            </p:cNvSpPr>
            <p:nvPr/>
          </p:nvSpPr>
          <p:spPr bwMode="auto">
            <a:xfrm>
              <a:off x="2496" y="288"/>
              <a:ext cx="0" cy="96"/>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60" name="Line 14"/>
            <p:cNvSpPr>
              <a:spLocks noChangeShapeType="1"/>
            </p:cNvSpPr>
            <p:nvPr/>
          </p:nvSpPr>
          <p:spPr bwMode="auto">
            <a:xfrm>
              <a:off x="432" y="384"/>
              <a:ext cx="0" cy="288"/>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61" name="Line 15"/>
            <p:cNvSpPr>
              <a:spLocks noChangeShapeType="1"/>
            </p:cNvSpPr>
            <p:nvPr/>
          </p:nvSpPr>
          <p:spPr bwMode="auto">
            <a:xfrm>
              <a:off x="3168" y="384"/>
              <a:ext cx="0" cy="192"/>
            </a:xfrm>
            <a:prstGeom prst="line">
              <a:avLst/>
            </a:prstGeom>
            <a:noFill/>
            <a:ln w="28575">
              <a:solidFill>
                <a:srgbClr val="602D99"/>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62" name="Line 16"/>
            <p:cNvSpPr>
              <a:spLocks noChangeShapeType="1"/>
            </p:cNvSpPr>
            <p:nvPr/>
          </p:nvSpPr>
          <p:spPr bwMode="auto">
            <a:xfrm>
              <a:off x="4464" y="384"/>
              <a:ext cx="0" cy="240"/>
            </a:xfrm>
            <a:prstGeom prst="line">
              <a:avLst/>
            </a:prstGeom>
            <a:noFill/>
            <a:ln w="19050">
              <a:solidFill>
                <a:srgbClr val="B44C12"/>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63" name="Line 18"/>
            <p:cNvSpPr>
              <a:spLocks noChangeShapeType="1"/>
            </p:cNvSpPr>
            <p:nvPr/>
          </p:nvSpPr>
          <p:spPr bwMode="auto">
            <a:xfrm>
              <a:off x="1776" y="384"/>
              <a:ext cx="0" cy="19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64" name="Text Box 20"/>
            <p:cNvSpPr txBox="1">
              <a:spLocks noChangeArrowheads="1"/>
            </p:cNvSpPr>
            <p:nvPr/>
          </p:nvSpPr>
          <p:spPr bwMode="auto">
            <a:xfrm>
              <a:off x="0" y="1296"/>
              <a:ext cx="1392" cy="772"/>
            </a:xfrm>
            <a:prstGeom prst="rect">
              <a:avLst/>
            </a:prstGeom>
            <a:noFill/>
            <a:ln w="381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spcBef>
                  <a:spcPct val="50000"/>
                </a:spcBef>
              </a:pPr>
              <a:r>
                <a:rPr lang="sr-Latn-BA" sz="2400">
                  <a:solidFill>
                    <a:schemeClr val="hlink"/>
                  </a:solidFill>
                </a:rPr>
                <a:t>Kiseonik,azot, ugljendioksid, amonijak</a:t>
              </a:r>
              <a:endParaRPr lang="en-US" sz="2400">
                <a:solidFill>
                  <a:schemeClr val="hlink"/>
                </a:solidFill>
              </a:endParaRPr>
            </a:p>
          </p:txBody>
        </p:sp>
        <p:sp>
          <p:nvSpPr>
            <p:cNvPr id="78865" name="Line 21"/>
            <p:cNvSpPr>
              <a:spLocks noChangeShapeType="1"/>
            </p:cNvSpPr>
            <p:nvPr/>
          </p:nvSpPr>
          <p:spPr bwMode="auto">
            <a:xfrm>
              <a:off x="480" y="960"/>
              <a:ext cx="0" cy="336"/>
            </a:xfrm>
            <a:prstGeom prst="line">
              <a:avLst/>
            </a:prstGeom>
            <a:noFill/>
            <a:ln w="28575">
              <a:solidFill>
                <a:srgbClr val="B44C12"/>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66" name="Text Box 22"/>
            <p:cNvSpPr txBox="1">
              <a:spLocks noChangeArrowheads="1"/>
            </p:cNvSpPr>
            <p:nvPr/>
          </p:nvSpPr>
          <p:spPr bwMode="auto">
            <a:xfrm>
              <a:off x="1440" y="1248"/>
              <a:ext cx="1344" cy="542"/>
            </a:xfrm>
            <a:prstGeom prst="rect">
              <a:avLst/>
            </a:prstGeom>
            <a:noFill/>
            <a:ln w="38100">
              <a:solidFill>
                <a:srgbClr val="99CC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spcBef>
                  <a:spcPct val="50000"/>
                </a:spcBef>
              </a:pPr>
              <a:r>
                <a:rPr lang="sr-Latn-BA" sz="2400" b="1">
                  <a:solidFill>
                    <a:schemeClr val="hlink"/>
                  </a:solidFill>
                </a:rPr>
                <a:t>AlumosilikatiSkeleti biljaka</a:t>
              </a:r>
              <a:endParaRPr lang="en-US" sz="2400" b="1">
                <a:solidFill>
                  <a:schemeClr val="hlink"/>
                </a:solidFill>
              </a:endParaRPr>
            </a:p>
          </p:txBody>
        </p:sp>
        <p:sp>
          <p:nvSpPr>
            <p:cNvPr id="78867" name="Line 23"/>
            <p:cNvSpPr>
              <a:spLocks noChangeShapeType="1"/>
            </p:cNvSpPr>
            <p:nvPr/>
          </p:nvSpPr>
          <p:spPr bwMode="auto">
            <a:xfrm>
              <a:off x="2016" y="1104"/>
              <a:ext cx="0" cy="144"/>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68" name="Text Box 24"/>
            <p:cNvSpPr txBox="1">
              <a:spLocks noChangeArrowheads="1"/>
            </p:cNvSpPr>
            <p:nvPr/>
          </p:nvSpPr>
          <p:spPr bwMode="auto">
            <a:xfrm>
              <a:off x="4080" y="1296"/>
              <a:ext cx="1680" cy="100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spcBef>
                  <a:spcPct val="50000"/>
                </a:spcBef>
              </a:pPr>
              <a:r>
                <a:rPr lang="sr-Latn-BA" sz="2400" b="1">
                  <a:solidFill>
                    <a:schemeClr val="hlink"/>
                  </a:solidFill>
                </a:rPr>
                <a:t>Organske kiseline, šećeri, humusne i tresetne materije, mikrorganizmi</a:t>
              </a:r>
              <a:endParaRPr lang="en-US" sz="2400" b="1">
                <a:solidFill>
                  <a:schemeClr val="hlink"/>
                </a:solidFill>
              </a:endParaRPr>
            </a:p>
          </p:txBody>
        </p:sp>
        <p:sp>
          <p:nvSpPr>
            <p:cNvPr id="78869" name="Line 25"/>
            <p:cNvSpPr>
              <a:spLocks noChangeShapeType="1"/>
            </p:cNvSpPr>
            <p:nvPr/>
          </p:nvSpPr>
          <p:spPr bwMode="auto">
            <a:xfrm>
              <a:off x="5040" y="1152"/>
              <a:ext cx="0" cy="144"/>
            </a:xfrm>
            <a:prstGeom prst="line">
              <a:avLst/>
            </a:prstGeom>
            <a:noFill/>
            <a:ln w="38100">
              <a:solidFill>
                <a:srgbClr val="602D99"/>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70" name="Line 26"/>
            <p:cNvSpPr>
              <a:spLocks noChangeShapeType="1"/>
            </p:cNvSpPr>
            <p:nvPr/>
          </p:nvSpPr>
          <p:spPr bwMode="auto">
            <a:xfrm>
              <a:off x="3408" y="1104"/>
              <a:ext cx="0" cy="9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71" name="Text Box 27"/>
            <p:cNvSpPr txBox="1">
              <a:spLocks noChangeArrowheads="1"/>
            </p:cNvSpPr>
            <p:nvPr/>
          </p:nvSpPr>
          <p:spPr bwMode="auto">
            <a:xfrm>
              <a:off x="1296" y="2208"/>
              <a:ext cx="1728" cy="542"/>
            </a:xfrm>
            <a:prstGeom prst="rect">
              <a:avLst/>
            </a:prstGeom>
            <a:noFill/>
            <a:ln w="381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spcBef>
                  <a:spcPct val="50000"/>
                </a:spcBef>
              </a:pPr>
              <a:r>
                <a:rPr lang="sr-Latn-BA" sz="2400" b="1">
                  <a:solidFill>
                    <a:schemeClr val="hlink"/>
                  </a:solidFill>
                </a:rPr>
                <a:t>SOLI TVRDOĆE VODE</a:t>
              </a:r>
              <a:endParaRPr lang="en-US" sz="2400" b="1">
                <a:solidFill>
                  <a:schemeClr val="hlink"/>
                </a:solidFill>
              </a:endParaRPr>
            </a:p>
          </p:txBody>
        </p:sp>
        <p:sp>
          <p:nvSpPr>
            <p:cNvPr id="78872" name="Line 29"/>
            <p:cNvSpPr>
              <a:spLocks noChangeShapeType="1"/>
            </p:cNvSpPr>
            <p:nvPr/>
          </p:nvSpPr>
          <p:spPr bwMode="auto">
            <a:xfrm>
              <a:off x="2400" y="2016"/>
              <a:ext cx="15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73" name="Line 30"/>
            <p:cNvSpPr>
              <a:spLocks noChangeShapeType="1"/>
            </p:cNvSpPr>
            <p:nvPr/>
          </p:nvSpPr>
          <p:spPr bwMode="auto">
            <a:xfrm>
              <a:off x="2400" y="201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74" name="Line 31"/>
            <p:cNvSpPr>
              <a:spLocks noChangeShapeType="1"/>
            </p:cNvSpPr>
            <p:nvPr/>
          </p:nvSpPr>
          <p:spPr bwMode="auto">
            <a:xfrm>
              <a:off x="3984" y="2016"/>
              <a:ext cx="0" cy="3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75" name="Text Box 32"/>
            <p:cNvSpPr txBox="1">
              <a:spLocks noChangeArrowheads="1"/>
            </p:cNvSpPr>
            <p:nvPr/>
          </p:nvSpPr>
          <p:spPr bwMode="auto">
            <a:xfrm>
              <a:off x="0" y="2880"/>
              <a:ext cx="1872" cy="542"/>
            </a:xfrm>
            <a:prstGeom prst="rect">
              <a:avLst/>
            </a:prstGeom>
            <a:noFill/>
            <a:ln w="38100">
              <a:solidFill>
                <a:srgbClr val="00808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spcBef>
                  <a:spcPct val="50000"/>
                </a:spcBef>
              </a:pPr>
              <a:r>
                <a:rPr lang="sr-Latn-BA" sz="2400" b="1"/>
                <a:t>KARBONATNA TVRDOĆA</a:t>
              </a:r>
              <a:endParaRPr lang="en-US" sz="2400" b="1"/>
            </a:p>
          </p:txBody>
        </p:sp>
        <p:sp>
          <p:nvSpPr>
            <p:cNvPr id="78876" name="Text Box 33"/>
            <p:cNvSpPr txBox="1">
              <a:spLocks noChangeArrowheads="1"/>
            </p:cNvSpPr>
            <p:nvPr/>
          </p:nvSpPr>
          <p:spPr bwMode="auto">
            <a:xfrm>
              <a:off x="1968" y="2976"/>
              <a:ext cx="1824" cy="542"/>
            </a:xfrm>
            <a:prstGeom prst="rect">
              <a:avLst/>
            </a:prstGeom>
            <a:noFill/>
            <a:ln w="38100">
              <a:solidFill>
                <a:srgbClr val="00FF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spcBef>
                  <a:spcPct val="50000"/>
                </a:spcBef>
              </a:pPr>
              <a:r>
                <a:rPr lang="sr-Latn-BA" sz="2400" b="1"/>
                <a:t>NEKARBONATNA TVRDOĆA</a:t>
              </a:r>
              <a:endParaRPr lang="en-US" sz="2400" b="1"/>
            </a:p>
          </p:txBody>
        </p:sp>
        <p:sp>
          <p:nvSpPr>
            <p:cNvPr id="78877" name="Line 34"/>
            <p:cNvSpPr>
              <a:spLocks noChangeShapeType="1"/>
            </p:cNvSpPr>
            <p:nvPr/>
          </p:nvSpPr>
          <p:spPr bwMode="auto">
            <a:xfrm>
              <a:off x="1680" y="278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78" name="Line 35"/>
            <p:cNvSpPr>
              <a:spLocks noChangeShapeType="1"/>
            </p:cNvSpPr>
            <p:nvPr/>
          </p:nvSpPr>
          <p:spPr bwMode="auto">
            <a:xfrm>
              <a:off x="2544" y="2784"/>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8879" name="Text Box 37"/>
            <p:cNvSpPr txBox="1">
              <a:spLocks noChangeArrowheads="1"/>
            </p:cNvSpPr>
            <p:nvPr/>
          </p:nvSpPr>
          <p:spPr bwMode="auto">
            <a:xfrm>
              <a:off x="0" y="3600"/>
              <a:ext cx="1584"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spcBef>
                  <a:spcPct val="50000"/>
                </a:spcBef>
              </a:pPr>
              <a:r>
                <a:rPr lang="sr-Latn-BA">
                  <a:latin typeface="Tahoma" pitchFamily="34" charset="0"/>
                </a:rPr>
                <a:t>Ca(HCO</a:t>
              </a:r>
              <a:r>
                <a:rPr lang="sr-Latn-BA" baseline="-25000">
                  <a:latin typeface="Tahoma" pitchFamily="34" charset="0"/>
                </a:rPr>
                <a:t>3</a:t>
              </a:r>
              <a:r>
                <a:rPr lang="sr-Latn-BA">
                  <a:latin typeface="Tahoma" pitchFamily="34" charset="0"/>
                </a:rPr>
                <a:t>)</a:t>
              </a:r>
              <a:r>
                <a:rPr lang="sr-Latn-BA" baseline="-25000">
                  <a:latin typeface="Tahoma" pitchFamily="34" charset="0"/>
                </a:rPr>
                <a:t>2</a:t>
              </a:r>
            </a:p>
            <a:p>
              <a:pPr>
                <a:spcBef>
                  <a:spcPct val="50000"/>
                </a:spcBef>
              </a:pPr>
              <a:r>
                <a:rPr lang="sr-Latn-BA">
                  <a:latin typeface="Tahoma" pitchFamily="34" charset="0"/>
                </a:rPr>
                <a:t>Mg(HCO</a:t>
              </a:r>
              <a:r>
                <a:rPr lang="sr-Latn-BA" baseline="-25000">
                  <a:latin typeface="Tahoma" pitchFamily="34" charset="0"/>
                </a:rPr>
                <a:t>3</a:t>
              </a:r>
              <a:r>
                <a:rPr lang="sr-Latn-BA">
                  <a:latin typeface="Tahoma" pitchFamily="34" charset="0"/>
                </a:rPr>
                <a:t>)</a:t>
              </a:r>
              <a:r>
                <a:rPr lang="sr-Latn-BA" baseline="-25000">
                  <a:latin typeface="Tahoma" pitchFamily="34" charset="0"/>
                </a:rPr>
                <a:t>2</a:t>
              </a:r>
              <a:endParaRPr lang="en-US">
                <a:latin typeface="Tahoma" pitchFamily="34" charset="0"/>
              </a:endParaRPr>
            </a:p>
            <a:p>
              <a:pPr>
                <a:spcBef>
                  <a:spcPct val="50000"/>
                </a:spcBef>
              </a:pPr>
              <a:endParaRPr lang="en-US">
                <a:latin typeface="Tahoma" pitchFamily="34" charset="0"/>
              </a:endParaRPr>
            </a:p>
          </p:txBody>
        </p:sp>
        <p:sp>
          <p:nvSpPr>
            <p:cNvPr id="78880" name="Text Box 38"/>
            <p:cNvSpPr txBox="1">
              <a:spLocks noChangeArrowheads="1"/>
            </p:cNvSpPr>
            <p:nvPr/>
          </p:nvSpPr>
          <p:spPr bwMode="auto">
            <a:xfrm>
              <a:off x="2016" y="3569"/>
              <a:ext cx="1680" cy="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spcBef>
                  <a:spcPct val="50000"/>
                </a:spcBef>
              </a:pPr>
              <a:r>
                <a:rPr lang="sr-Latn-BA">
                  <a:latin typeface="Tahoma" pitchFamily="34" charset="0"/>
                </a:rPr>
                <a:t>CaSO</a:t>
              </a:r>
              <a:r>
                <a:rPr lang="sr-Latn-BA" baseline="-25000">
                  <a:latin typeface="Tahoma" pitchFamily="34" charset="0"/>
                </a:rPr>
                <a:t>4	</a:t>
              </a:r>
              <a:r>
                <a:rPr lang="sr-Latn-BA">
                  <a:latin typeface="Tahoma" pitchFamily="34" charset="0"/>
                </a:rPr>
                <a:t>MgSO</a:t>
              </a:r>
              <a:r>
                <a:rPr lang="sr-Latn-BA" baseline="-25000">
                  <a:latin typeface="Tahoma" pitchFamily="34" charset="0"/>
                </a:rPr>
                <a:t>4</a:t>
              </a:r>
              <a:endParaRPr lang="sr-Latn-BA">
                <a:latin typeface="Tahoma" pitchFamily="34" charset="0"/>
              </a:endParaRPr>
            </a:p>
            <a:p>
              <a:pPr>
                <a:spcBef>
                  <a:spcPct val="50000"/>
                </a:spcBef>
              </a:pPr>
              <a:r>
                <a:rPr lang="sr-Latn-BA">
                  <a:latin typeface="Tahoma" pitchFamily="34" charset="0"/>
                </a:rPr>
                <a:t>CaCl</a:t>
              </a:r>
              <a:r>
                <a:rPr lang="sr-Latn-BA" baseline="-25000">
                  <a:latin typeface="Tahoma" pitchFamily="34" charset="0"/>
                </a:rPr>
                <a:t>2</a:t>
              </a:r>
              <a:r>
                <a:rPr lang="sr-Latn-BA">
                  <a:latin typeface="Tahoma" pitchFamily="34" charset="0"/>
                </a:rPr>
                <a:t>	MgCl</a:t>
              </a:r>
              <a:r>
                <a:rPr lang="sr-Latn-BA" baseline="-25000">
                  <a:latin typeface="Tahoma" pitchFamily="34" charset="0"/>
                </a:rPr>
                <a:t>2</a:t>
              </a:r>
            </a:p>
            <a:p>
              <a:pPr>
                <a:spcBef>
                  <a:spcPct val="50000"/>
                </a:spcBef>
              </a:pPr>
              <a:r>
                <a:rPr lang="sr-Latn-BA">
                  <a:latin typeface="Tahoma" pitchFamily="34" charset="0"/>
                </a:rPr>
                <a:t>Ca(NO</a:t>
              </a:r>
              <a:r>
                <a:rPr lang="sr-Latn-BA" baseline="-25000">
                  <a:latin typeface="Tahoma" pitchFamily="34" charset="0"/>
                </a:rPr>
                <a:t>3</a:t>
              </a:r>
              <a:r>
                <a:rPr lang="sr-Latn-BA">
                  <a:latin typeface="Tahoma" pitchFamily="34" charset="0"/>
                </a:rPr>
                <a:t>)	Mg(NO</a:t>
              </a:r>
              <a:r>
                <a:rPr lang="sr-Latn-BA" baseline="-25000">
                  <a:latin typeface="Tahoma" pitchFamily="34" charset="0"/>
                </a:rPr>
                <a:t>3)</a:t>
              </a:r>
              <a:endParaRPr lang="sr-Latn-BA">
                <a:latin typeface="Tahoma" pitchFamily="34" charset="0"/>
              </a:endParaRPr>
            </a:p>
            <a:p>
              <a:pPr>
                <a:spcBef>
                  <a:spcPct val="50000"/>
                </a:spcBef>
              </a:pPr>
              <a:endParaRPr lang="en-US">
                <a:latin typeface="Tahoma" pitchFamily="34" charset="0"/>
              </a:endParaRPr>
            </a:p>
          </p:txBody>
        </p:sp>
        <p:sp>
          <p:nvSpPr>
            <p:cNvPr id="78881" name="Text Box 39"/>
            <p:cNvSpPr txBox="1">
              <a:spLocks noChangeArrowheads="1"/>
            </p:cNvSpPr>
            <p:nvPr/>
          </p:nvSpPr>
          <p:spPr bwMode="auto">
            <a:xfrm>
              <a:off x="4080" y="3120"/>
              <a:ext cx="1536" cy="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spcBef>
                  <a:spcPct val="50000"/>
                </a:spcBef>
              </a:pPr>
              <a:r>
                <a:rPr lang="sr-Latn-BA">
                  <a:latin typeface="Tahoma" pitchFamily="34" charset="0"/>
                </a:rPr>
                <a:t>Na</a:t>
              </a:r>
              <a:r>
                <a:rPr lang="sr-Latn-BA" baseline="-25000">
                  <a:latin typeface="Tahoma" pitchFamily="34" charset="0"/>
                </a:rPr>
                <a:t>2</a:t>
              </a:r>
              <a:r>
                <a:rPr lang="sr-Latn-BA">
                  <a:latin typeface="Tahoma" pitchFamily="34" charset="0"/>
                </a:rPr>
                <a:t>SO</a:t>
              </a:r>
              <a:r>
                <a:rPr lang="sr-Latn-BA" baseline="-25000">
                  <a:latin typeface="Tahoma" pitchFamily="34" charset="0"/>
                </a:rPr>
                <a:t>4	</a:t>
              </a:r>
              <a:r>
                <a:rPr lang="sr-Latn-BA">
                  <a:latin typeface="Tahoma" pitchFamily="34" charset="0"/>
                </a:rPr>
                <a:t>Fe(HCO</a:t>
              </a:r>
              <a:r>
                <a:rPr lang="sr-Latn-BA" baseline="-25000">
                  <a:latin typeface="Tahoma" pitchFamily="34" charset="0"/>
                </a:rPr>
                <a:t>3</a:t>
              </a:r>
              <a:r>
                <a:rPr lang="sr-Latn-BA">
                  <a:latin typeface="Tahoma" pitchFamily="34" charset="0"/>
                </a:rPr>
                <a:t>)</a:t>
              </a:r>
            </a:p>
            <a:p>
              <a:pPr>
                <a:spcBef>
                  <a:spcPct val="50000"/>
                </a:spcBef>
              </a:pPr>
              <a:r>
                <a:rPr lang="sr-Latn-BA">
                  <a:latin typeface="Tahoma" pitchFamily="34" charset="0"/>
                </a:rPr>
                <a:t>NaCl	KHCO</a:t>
              </a:r>
              <a:r>
                <a:rPr lang="sr-Latn-BA" baseline="-25000">
                  <a:latin typeface="Tahoma" pitchFamily="34" charset="0"/>
                </a:rPr>
                <a:t>3</a:t>
              </a:r>
              <a:endParaRPr lang="sr-Latn-BA">
                <a:latin typeface="Tahoma" pitchFamily="34" charset="0"/>
              </a:endParaRPr>
            </a:p>
            <a:p>
              <a:pPr>
                <a:spcBef>
                  <a:spcPct val="50000"/>
                </a:spcBef>
              </a:pPr>
              <a:r>
                <a:rPr lang="sr-Latn-BA">
                  <a:latin typeface="Tahoma" pitchFamily="34" charset="0"/>
                </a:rPr>
                <a:t>NaNO</a:t>
              </a:r>
              <a:r>
                <a:rPr lang="sr-Latn-BA" baseline="-25000">
                  <a:latin typeface="Tahoma" pitchFamily="34" charset="0"/>
                </a:rPr>
                <a:t>3</a:t>
              </a:r>
              <a:r>
                <a:rPr lang="sr-Latn-BA">
                  <a:latin typeface="Tahoma" pitchFamily="34" charset="0"/>
                </a:rPr>
                <a:t>	SiO</a:t>
              </a:r>
              <a:r>
                <a:rPr lang="sr-Latn-BA" baseline="-25000">
                  <a:latin typeface="Tahoma" pitchFamily="34" charset="0"/>
                </a:rPr>
                <a:t>2</a:t>
              </a:r>
              <a:endParaRPr lang="sr-Latn-BA">
                <a:latin typeface="Tahoma" pitchFamily="34" charset="0"/>
              </a:endParaRPr>
            </a:p>
            <a:p>
              <a:pPr>
                <a:spcBef>
                  <a:spcPct val="50000"/>
                </a:spcBef>
              </a:pPr>
              <a:r>
                <a:rPr lang="sr-Latn-BA">
                  <a:latin typeface="Tahoma" pitchFamily="34" charset="0"/>
                </a:rPr>
                <a:t>NaHCO</a:t>
              </a:r>
              <a:r>
                <a:rPr lang="sr-Latn-BA" baseline="-25000">
                  <a:latin typeface="Tahoma" pitchFamily="34" charset="0"/>
                </a:rPr>
                <a:t>3</a:t>
              </a:r>
              <a:endParaRPr lang="en-US">
                <a:latin typeface="Tahoma" pitchFamily="34" charset="0"/>
              </a:endParaRPr>
            </a:p>
          </p:txBody>
        </p:sp>
      </p:grpSp>
    </p:spTree>
    <p:extLst>
      <p:ext uri="{BB962C8B-B14F-4D97-AF65-F5344CB8AC3E}">
        <p14:creationId xmlns:p14="http://schemas.microsoft.com/office/powerpoint/2010/main" val="691624094"/>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lumMod val="95000"/>
              </a:schemeClr>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79874" name="Text Box 5"/>
          <p:cNvSpPr txBox="1">
            <a:spLocks noChangeArrowheads="1"/>
          </p:cNvSpPr>
          <p:nvPr/>
        </p:nvSpPr>
        <p:spPr bwMode="auto">
          <a:xfrm>
            <a:off x="0" y="1828800"/>
            <a:ext cx="89154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spcBef>
                <a:spcPct val="50000"/>
              </a:spcBef>
            </a:pPr>
            <a:r>
              <a:rPr lang="sr-Cyrl-CS" sz="2800">
                <a:solidFill>
                  <a:schemeClr val="hlink"/>
                </a:solidFill>
              </a:rPr>
              <a:t>Растворени</a:t>
            </a:r>
            <a:r>
              <a:rPr lang="sr-Latn-CS" sz="2800">
                <a:solidFill>
                  <a:schemeClr val="hlink"/>
                </a:solidFill>
              </a:rPr>
              <a:t> </a:t>
            </a:r>
            <a:r>
              <a:rPr lang="sr-Cyrl-CS" sz="2800">
                <a:solidFill>
                  <a:schemeClr val="hlink"/>
                </a:solidFill>
              </a:rPr>
              <a:t>гасови</a:t>
            </a:r>
            <a:r>
              <a:rPr lang="sr-Latn-CS" sz="2800">
                <a:solidFill>
                  <a:schemeClr val="hlink"/>
                </a:solidFill>
              </a:rPr>
              <a:t> (</a:t>
            </a:r>
            <a:r>
              <a:rPr lang="sr-Cyrl-CS" sz="2800">
                <a:solidFill>
                  <a:schemeClr val="hlink"/>
                </a:solidFill>
              </a:rPr>
              <a:t>кисеоник</a:t>
            </a:r>
            <a:r>
              <a:rPr lang="sr-Latn-CS" sz="2800">
                <a:solidFill>
                  <a:schemeClr val="hlink"/>
                </a:solidFill>
              </a:rPr>
              <a:t>, </a:t>
            </a:r>
            <a:r>
              <a:rPr lang="sr-Cyrl-CS" sz="2800">
                <a:solidFill>
                  <a:schemeClr val="hlink"/>
                </a:solidFill>
              </a:rPr>
              <a:t>азот</a:t>
            </a:r>
            <a:r>
              <a:rPr lang="sr-Latn-CS" sz="2800">
                <a:solidFill>
                  <a:schemeClr val="hlink"/>
                </a:solidFill>
              </a:rPr>
              <a:t>, </a:t>
            </a:r>
            <a:r>
              <a:rPr lang="sr-Cyrl-CS" sz="2800">
                <a:solidFill>
                  <a:schemeClr val="hlink"/>
                </a:solidFill>
              </a:rPr>
              <a:t>угљен</a:t>
            </a:r>
            <a:r>
              <a:rPr lang="sr-Latn-CS" sz="2800">
                <a:solidFill>
                  <a:schemeClr val="hlink"/>
                </a:solidFill>
              </a:rPr>
              <a:t> </a:t>
            </a:r>
            <a:r>
              <a:rPr lang="sr-Cyrl-CS" sz="2800">
                <a:solidFill>
                  <a:schemeClr val="hlink"/>
                </a:solidFill>
              </a:rPr>
              <a:t>диоксид</a:t>
            </a:r>
            <a:r>
              <a:rPr lang="sr-Latn-CS" sz="2800">
                <a:solidFill>
                  <a:schemeClr val="hlink"/>
                </a:solidFill>
              </a:rPr>
              <a:t>), </a:t>
            </a:r>
            <a:r>
              <a:rPr lang="sr-Cyrl-CS" sz="2800">
                <a:solidFill>
                  <a:schemeClr val="hlink"/>
                </a:solidFill>
              </a:rPr>
              <a:t>али</a:t>
            </a:r>
            <a:r>
              <a:rPr lang="sr-Latn-CS" sz="2800">
                <a:solidFill>
                  <a:schemeClr val="hlink"/>
                </a:solidFill>
              </a:rPr>
              <a:t> </a:t>
            </a:r>
            <a:r>
              <a:rPr lang="sr-Cyrl-CS" sz="2800">
                <a:solidFill>
                  <a:schemeClr val="hlink"/>
                </a:solidFill>
              </a:rPr>
              <a:t>може</a:t>
            </a:r>
            <a:r>
              <a:rPr lang="sr-Latn-CS" sz="2800">
                <a:solidFill>
                  <a:schemeClr val="hlink"/>
                </a:solidFill>
              </a:rPr>
              <a:t> </a:t>
            </a:r>
            <a:r>
              <a:rPr lang="sr-Cyrl-CS" sz="2800">
                <a:solidFill>
                  <a:schemeClr val="hlink"/>
                </a:solidFill>
              </a:rPr>
              <a:t>бити</a:t>
            </a:r>
            <a:r>
              <a:rPr lang="sr-Latn-CS" sz="2800">
                <a:solidFill>
                  <a:schemeClr val="hlink"/>
                </a:solidFill>
              </a:rPr>
              <a:t> </a:t>
            </a:r>
            <a:r>
              <a:rPr lang="sr-Cyrl-CS" sz="2800">
                <a:solidFill>
                  <a:schemeClr val="hlink"/>
                </a:solidFill>
              </a:rPr>
              <a:t>и</a:t>
            </a:r>
            <a:r>
              <a:rPr lang="sr-Latn-CS" sz="2800">
                <a:solidFill>
                  <a:schemeClr val="hlink"/>
                </a:solidFill>
              </a:rPr>
              <a:t> </a:t>
            </a:r>
            <a:r>
              <a:rPr lang="sr-Cyrl-CS" sz="2800">
                <a:solidFill>
                  <a:schemeClr val="hlink"/>
                </a:solidFill>
              </a:rPr>
              <a:t>амонијака</a:t>
            </a:r>
            <a:r>
              <a:rPr lang="sr-Latn-CS" sz="2800">
                <a:solidFill>
                  <a:schemeClr val="hlink"/>
                </a:solidFill>
              </a:rPr>
              <a:t> </a:t>
            </a:r>
            <a:r>
              <a:rPr lang="sr-Cyrl-CS" sz="2800">
                <a:solidFill>
                  <a:schemeClr val="hlink"/>
                </a:solidFill>
              </a:rPr>
              <a:t>сумпордиоксида</a:t>
            </a:r>
            <a:r>
              <a:rPr lang="sr-Latn-CS" sz="2800">
                <a:solidFill>
                  <a:schemeClr val="hlink"/>
                </a:solidFill>
              </a:rPr>
              <a:t> </a:t>
            </a:r>
            <a:r>
              <a:rPr lang="sr-Cyrl-CS" sz="2800">
                <a:solidFill>
                  <a:schemeClr val="hlink"/>
                </a:solidFill>
              </a:rPr>
              <a:t>и</a:t>
            </a:r>
            <a:r>
              <a:rPr lang="sr-Latn-CS" sz="2800">
                <a:solidFill>
                  <a:schemeClr val="hlink"/>
                </a:solidFill>
              </a:rPr>
              <a:t> </a:t>
            </a:r>
            <a:r>
              <a:rPr lang="sr-Cyrl-CS" sz="2800">
                <a:solidFill>
                  <a:schemeClr val="hlink"/>
                </a:solidFill>
              </a:rPr>
              <a:t>метана</a:t>
            </a:r>
            <a:r>
              <a:rPr lang="sr-Latn-CS" sz="2800">
                <a:solidFill>
                  <a:schemeClr val="hlink"/>
                </a:solidFill>
              </a:rPr>
              <a:t> </a:t>
            </a:r>
            <a:r>
              <a:rPr lang="sr-Cyrl-CS" sz="2800">
                <a:solidFill>
                  <a:schemeClr val="hlink"/>
                </a:solidFill>
              </a:rPr>
              <a:t>што</a:t>
            </a:r>
            <a:r>
              <a:rPr lang="sr-Latn-CS" sz="2800">
                <a:solidFill>
                  <a:schemeClr val="hlink"/>
                </a:solidFill>
              </a:rPr>
              <a:t> </a:t>
            </a:r>
            <a:r>
              <a:rPr lang="sr-Cyrl-CS" sz="2800">
                <a:solidFill>
                  <a:schemeClr val="hlink"/>
                </a:solidFill>
              </a:rPr>
              <a:t>је</a:t>
            </a:r>
            <a:r>
              <a:rPr lang="sr-Latn-CS" sz="2800">
                <a:solidFill>
                  <a:schemeClr val="hlink"/>
                </a:solidFill>
              </a:rPr>
              <a:t> </a:t>
            </a:r>
            <a:r>
              <a:rPr lang="sr-Cyrl-CS" sz="2800">
                <a:solidFill>
                  <a:schemeClr val="hlink"/>
                </a:solidFill>
              </a:rPr>
              <a:t>локалног</a:t>
            </a:r>
            <a:r>
              <a:rPr lang="sr-Latn-CS" sz="2800">
                <a:solidFill>
                  <a:schemeClr val="hlink"/>
                </a:solidFill>
              </a:rPr>
              <a:t> </a:t>
            </a:r>
            <a:r>
              <a:rPr lang="sr-Cyrl-CS" sz="2800">
                <a:solidFill>
                  <a:schemeClr val="hlink"/>
                </a:solidFill>
              </a:rPr>
              <a:t>карактера</a:t>
            </a:r>
            <a:r>
              <a:rPr lang="sr-Latn-CS" sz="2800">
                <a:solidFill>
                  <a:schemeClr val="hlink"/>
                </a:solidFill>
              </a:rPr>
              <a:t>. </a:t>
            </a:r>
            <a:r>
              <a:rPr lang="sr-Cyrl-CS" sz="2800">
                <a:solidFill>
                  <a:schemeClr val="hlink"/>
                </a:solidFill>
              </a:rPr>
              <a:t>Кисеоник</a:t>
            </a:r>
            <a:r>
              <a:rPr lang="sr-Latn-CS" sz="2800">
                <a:solidFill>
                  <a:schemeClr val="hlink"/>
                </a:solidFill>
              </a:rPr>
              <a:t>, </a:t>
            </a:r>
            <a:r>
              <a:rPr lang="sr-Cyrl-CS" sz="2800">
                <a:solidFill>
                  <a:schemeClr val="hlink"/>
                </a:solidFill>
              </a:rPr>
              <a:t>азот</a:t>
            </a:r>
            <a:r>
              <a:rPr lang="sr-Latn-CS" sz="2800">
                <a:solidFill>
                  <a:schemeClr val="hlink"/>
                </a:solidFill>
              </a:rPr>
              <a:t>, </a:t>
            </a:r>
            <a:r>
              <a:rPr lang="sr-Cyrl-CS" sz="2800">
                <a:solidFill>
                  <a:schemeClr val="hlink"/>
                </a:solidFill>
              </a:rPr>
              <a:t>угљендиоксид</a:t>
            </a:r>
            <a:r>
              <a:rPr lang="sr-Latn-CS" sz="2800">
                <a:solidFill>
                  <a:schemeClr val="hlink"/>
                </a:solidFill>
              </a:rPr>
              <a:t> </a:t>
            </a:r>
            <a:r>
              <a:rPr lang="sr-Cyrl-CS" sz="2800">
                <a:solidFill>
                  <a:schemeClr val="hlink"/>
                </a:solidFill>
              </a:rPr>
              <a:t>у</a:t>
            </a:r>
            <a:r>
              <a:rPr lang="sr-Latn-CS" sz="2800">
                <a:solidFill>
                  <a:schemeClr val="hlink"/>
                </a:solidFill>
              </a:rPr>
              <a:t> </a:t>
            </a:r>
            <a:r>
              <a:rPr lang="sr-Cyrl-CS" sz="2800">
                <a:solidFill>
                  <a:schemeClr val="hlink"/>
                </a:solidFill>
              </a:rPr>
              <a:t>воду</a:t>
            </a:r>
            <a:r>
              <a:rPr lang="sr-Latn-CS" sz="2800">
                <a:solidFill>
                  <a:schemeClr val="hlink"/>
                </a:solidFill>
              </a:rPr>
              <a:t> </a:t>
            </a:r>
            <a:r>
              <a:rPr lang="sr-Cyrl-CS" sz="2800">
                <a:solidFill>
                  <a:schemeClr val="hlink"/>
                </a:solidFill>
              </a:rPr>
              <a:t>најчешће</a:t>
            </a:r>
            <a:r>
              <a:rPr lang="sr-Latn-CS" sz="2800">
                <a:solidFill>
                  <a:schemeClr val="hlink"/>
                </a:solidFill>
              </a:rPr>
              <a:t> </a:t>
            </a:r>
            <a:r>
              <a:rPr lang="sr-Cyrl-CS" sz="2800">
                <a:solidFill>
                  <a:schemeClr val="hlink"/>
                </a:solidFill>
              </a:rPr>
              <a:t>доспевају</a:t>
            </a:r>
            <a:r>
              <a:rPr lang="sr-Latn-CS" sz="2800">
                <a:solidFill>
                  <a:schemeClr val="hlink"/>
                </a:solidFill>
              </a:rPr>
              <a:t> </a:t>
            </a:r>
            <a:r>
              <a:rPr lang="sr-Cyrl-CS" sz="2800">
                <a:solidFill>
                  <a:schemeClr val="hlink"/>
                </a:solidFill>
              </a:rPr>
              <a:t>непосредним</a:t>
            </a:r>
            <a:r>
              <a:rPr lang="sr-Latn-CS" sz="2800">
                <a:solidFill>
                  <a:schemeClr val="hlink"/>
                </a:solidFill>
              </a:rPr>
              <a:t> </a:t>
            </a:r>
            <a:r>
              <a:rPr lang="sr-Cyrl-CS" sz="2800">
                <a:solidFill>
                  <a:schemeClr val="hlink"/>
                </a:solidFill>
              </a:rPr>
              <a:t>растварањем</a:t>
            </a:r>
            <a:r>
              <a:rPr lang="sr-Latn-CS" sz="2800">
                <a:solidFill>
                  <a:schemeClr val="hlink"/>
                </a:solidFill>
              </a:rPr>
              <a:t> </a:t>
            </a:r>
            <a:r>
              <a:rPr lang="sr-Cyrl-CS" sz="2800">
                <a:solidFill>
                  <a:schemeClr val="hlink"/>
                </a:solidFill>
              </a:rPr>
              <a:t>при</a:t>
            </a:r>
            <a:r>
              <a:rPr lang="sr-Latn-CS" sz="2800">
                <a:solidFill>
                  <a:schemeClr val="hlink"/>
                </a:solidFill>
              </a:rPr>
              <a:t> </a:t>
            </a:r>
            <a:r>
              <a:rPr lang="sr-Cyrl-CS" sz="2800">
                <a:solidFill>
                  <a:schemeClr val="hlink"/>
                </a:solidFill>
              </a:rPr>
              <a:t>проласку</a:t>
            </a:r>
            <a:r>
              <a:rPr lang="sr-Latn-CS" sz="2800">
                <a:solidFill>
                  <a:schemeClr val="hlink"/>
                </a:solidFill>
              </a:rPr>
              <a:t> </a:t>
            </a:r>
            <a:r>
              <a:rPr lang="sr-Cyrl-CS" sz="2800">
                <a:solidFill>
                  <a:schemeClr val="hlink"/>
                </a:solidFill>
              </a:rPr>
              <a:t>капљица</a:t>
            </a:r>
            <a:r>
              <a:rPr lang="sr-Latn-CS" sz="2800">
                <a:solidFill>
                  <a:schemeClr val="hlink"/>
                </a:solidFill>
              </a:rPr>
              <a:t> </a:t>
            </a:r>
            <a:r>
              <a:rPr lang="sr-Cyrl-CS" sz="2800">
                <a:solidFill>
                  <a:schemeClr val="hlink"/>
                </a:solidFill>
              </a:rPr>
              <a:t>кише</a:t>
            </a:r>
            <a:r>
              <a:rPr lang="sr-Latn-CS" sz="2800">
                <a:solidFill>
                  <a:schemeClr val="hlink"/>
                </a:solidFill>
              </a:rPr>
              <a:t>, </a:t>
            </a:r>
            <a:r>
              <a:rPr lang="sr-Cyrl-CS" sz="2800">
                <a:solidFill>
                  <a:schemeClr val="hlink"/>
                </a:solidFill>
              </a:rPr>
              <a:t>пахуљица</a:t>
            </a:r>
            <a:r>
              <a:rPr lang="sr-Latn-CS" sz="2800">
                <a:solidFill>
                  <a:schemeClr val="hlink"/>
                </a:solidFill>
              </a:rPr>
              <a:t> </a:t>
            </a:r>
            <a:r>
              <a:rPr lang="sr-Cyrl-CS" sz="2800">
                <a:solidFill>
                  <a:schemeClr val="hlink"/>
                </a:solidFill>
              </a:rPr>
              <a:t>снега</a:t>
            </a:r>
            <a:r>
              <a:rPr lang="sr-Latn-CS" sz="2800">
                <a:solidFill>
                  <a:schemeClr val="hlink"/>
                </a:solidFill>
              </a:rPr>
              <a:t> </a:t>
            </a:r>
            <a:r>
              <a:rPr lang="sr-Cyrl-CS" sz="2800">
                <a:solidFill>
                  <a:schemeClr val="hlink"/>
                </a:solidFill>
              </a:rPr>
              <a:t>кроз</a:t>
            </a:r>
            <a:r>
              <a:rPr lang="sr-Latn-CS" sz="2800">
                <a:solidFill>
                  <a:schemeClr val="hlink"/>
                </a:solidFill>
              </a:rPr>
              <a:t> </a:t>
            </a:r>
            <a:r>
              <a:rPr lang="sr-Cyrl-CS" sz="2800">
                <a:solidFill>
                  <a:schemeClr val="hlink"/>
                </a:solidFill>
              </a:rPr>
              <a:t>атмосферу</a:t>
            </a:r>
            <a:r>
              <a:rPr lang="sr-Latn-CS" sz="2800">
                <a:solidFill>
                  <a:schemeClr val="hlink"/>
                </a:solidFill>
              </a:rPr>
              <a:t> </a:t>
            </a:r>
            <a:r>
              <a:rPr lang="sr-Cyrl-CS" sz="2800">
                <a:solidFill>
                  <a:schemeClr val="hlink"/>
                </a:solidFill>
              </a:rPr>
              <a:t>односно</a:t>
            </a:r>
            <a:r>
              <a:rPr lang="sr-Latn-CS" sz="2800">
                <a:solidFill>
                  <a:schemeClr val="hlink"/>
                </a:solidFill>
              </a:rPr>
              <a:t> </a:t>
            </a:r>
            <a:r>
              <a:rPr lang="sr-Cyrl-CS" sz="2800">
                <a:solidFill>
                  <a:schemeClr val="hlink"/>
                </a:solidFill>
              </a:rPr>
              <a:t>приликом</a:t>
            </a:r>
            <a:r>
              <a:rPr lang="sr-Latn-CS" sz="2800">
                <a:solidFill>
                  <a:schemeClr val="hlink"/>
                </a:solidFill>
              </a:rPr>
              <a:t> </a:t>
            </a:r>
            <a:r>
              <a:rPr lang="sr-Cyrl-CS" sz="2800">
                <a:solidFill>
                  <a:schemeClr val="hlink"/>
                </a:solidFill>
              </a:rPr>
              <a:t>кондезације</a:t>
            </a:r>
            <a:r>
              <a:rPr lang="sr-Latn-CS" sz="2800">
                <a:solidFill>
                  <a:schemeClr val="hlink"/>
                </a:solidFill>
              </a:rPr>
              <a:t> </a:t>
            </a:r>
            <a:r>
              <a:rPr lang="sr-Cyrl-CS" sz="2800">
                <a:solidFill>
                  <a:schemeClr val="hlink"/>
                </a:solidFill>
              </a:rPr>
              <a:t>нпр</a:t>
            </a:r>
            <a:r>
              <a:rPr lang="sr-Latn-CS" sz="2800">
                <a:solidFill>
                  <a:schemeClr val="hlink"/>
                </a:solidFill>
              </a:rPr>
              <a:t>. </a:t>
            </a:r>
            <a:r>
              <a:rPr lang="sr-Cyrl-CS" sz="2800">
                <a:solidFill>
                  <a:schemeClr val="hlink"/>
                </a:solidFill>
              </a:rPr>
              <a:t>роса</a:t>
            </a:r>
            <a:r>
              <a:rPr lang="sr-Latn-CS" sz="2800">
                <a:solidFill>
                  <a:schemeClr val="hlink"/>
                </a:solidFill>
              </a:rPr>
              <a:t>.</a:t>
            </a:r>
          </a:p>
          <a:p>
            <a:pPr algn="just">
              <a:spcBef>
                <a:spcPct val="50000"/>
              </a:spcBef>
            </a:pPr>
            <a:r>
              <a:rPr lang="sr-Latn-CS" sz="2800">
                <a:solidFill>
                  <a:schemeClr val="hlink"/>
                </a:solidFill>
              </a:rPr>
              <a:t> </a:t>
            </a:r>
            <a:r>
              <a:rPr lang="sr-Cyrl-CS" sz="2800">
                <a:solidFill>
                  <a:schemeClr val="hlink"/>
                </a:solidFill>
              </a:rPr>
              <a:t>Присуство</a:t>
            </a:r>
            <a:r>
              <a:rPr lang="sr-Latn-CS" sz="2800">
                <a:solidFill>
                  <a:schemeClr val="hlink"/>
                </a:solidFill>
              </a:rPr>
              <a:t> </a:t>
            </a:r>
            <a:r>
              <a:rPr lang="sr-Cyrl-CS" sz="2800">
                <a:solidFill>
                  <a:schemeClr val="hlink"/>
                </a:solidFill>
              </a:rPr>
              <a:t>амонијака</a:t>
            </a:r>
            <a:r>
              <a:rPr lang="sr-Latn-CS" sz="2800">
                <a:solidFill>
                  <a:schemeClr val="hlink"/>
                </a:solidFill>
              </a:rPr>
              <a:t> </a:t>
            </a:r>
            <a:r>
              <a:rPr lang="sr-Cyrl-CS" sz="2800">
                <a:solidFill>
                  <a:schemeClr val="hlink"/>
                </a:solidFill>
              </a:rPr>
              <a:t>у</a:t>
            </a:r>
            <a:r>
              <a:rPr lang="sr-Latn-CS" sz="2800">
                <a:solidFill>
                  <a:schemeClr val="hlink"/>
                </a:solidFill>
              </a:rPr>
              <a:t> </a:t>
            </a:r>
            <a:r>
              <a:rPr lang="sr-Cyrl-CS" sz="2800">
                <a:solidFill>
                  <a:schemeClr val="hlink"/>
                </a:solidFill>
              </a:rPr>
              <a:t>води</a:t>
            </a:r>
            <a:r>
              <a:rPr lang="sr-Latn-CS" sz="2800">
                <a:solidFill>
                  <a:schemeClr val="hlink"/>
                </a:solidFill>
              </a:rPr>
              <a:t> </a:t>
            </a:r>
            <a:r>
              <a:rPr lang="sr-Cyrl-CS" sz="2800">
                <a:solidFill>
                  <a:schemeClr val="hlink"/>
                </a:solidFill>
              </a:rPr>
              <a:t>последица</a:t>
            </a:r>
            <a:r>
              <a:rPr lang="sr-Latn-CS" sz="2800">
                <a:solidFill>
                  <a:schemeClr val="hlink"/>
                </a:solidFill>
              </a:rPr>
              <a:t> </a:t>
            </a:r>
            <a:r>
              <a:rPr lang="sr-Cyrl-CS" sz="2800">
                <a:solidFill>
                  <a:schemeClr val="hlink"/>
                </a:solidFill>
              </a:rPr>
              <a:t>је</a:t>
            </a:r>
            <a:r>
              <a:rPr lang="sr-Latn-CS" sz="2800">
                <a:solidFill>
                  <a:schemeClr val="hlink"/>
                </a:solidFill>
              </a:rPr>
              <a:t> </a:t>
            </a:r>
            <a:r>
              <a:rPr lang="sr-Cyrl-CS" sz="2800">
                <a:solidFill>
                  <a:schemeClr val="hlink"/>
                </a:solidFill>
              </a:rPr>
              <a:t>присуства</a:t>
            </a:r>
            <a:r>
              <a:rPr lang="sr-Latn-CS" sz="2800">
                <a:solidFill>
                  <a:schemeClr val="hlink"/>
                </a:solidFill>
              </a:rPr>
              <a:t> </a:t>
            </a:r>
            <a:r>
              <a:rPr lang="sr-Cyrl-CS" sz="2800">
                <a:solidFill>
                  <a:schemeClr val="hlink"/>
                </a:solidFill>
              </a:rPr>
              <a:t>органских</a:t>
            </a:r>
            <a:r>
              <a:rPr lang="sr-Latn-CS" sz="2800">
                <a:solidFill>
                  <a:schemeClr val="hlink"/>
                </a:solidFill>
              </a:rPr>
              <a:t> </a:t>
            </a:r>
            <a:r>
              <a:rPr lang="sr-Cyrl-CS" sz="2800">
                <a:solidFill>
                  <a:schemeClr val="hlink"/>
                </a:solidFill>
              </a:rPr>
              <a:t>супстанци</a:t>
            </a:r>
            <a:r>
              <a:rPr lang="sr-Latn-CS" sz="2800">
                <a:solidFill>
                  <a:schemeClr val="hlink"/>
                </a:solidFill>
              </a:rPr>
              <a:t> </a:t>
            </a:r>
            <a:r>
              <a:rPr lang="sr-Cyrl-CS" sz="2800">
                <a:solidFill>
                  <a:schemeClr val="hlink"/>
                </a:solidFill>
              </a:rPr>
              <a:t>у</a:t>
            </a:r>
            <a:r>
              <a:rPr lang="sr-Latn-CS" sz="2800">
                <a:solidFill>
                  <a:schemeClr val="hlink"/>
                </a:solidFill>
              </a:rPr>
              <a:t> </a:t>
            </a:r>
            <a:r>
              <a:rPr lang="sr-Cyrl-CS" sz="2800">
                <a:solidFill>
                  <a:schemeClr val="hlink"/>
                </a:solidFill>
              </a:rPr>
              <a:t>фази</a:t>
            </a:r>
            <a:r>
              <a:rPr lang="sr-Latn-CS" sz="2800">
                <a:solidFill>
                  <a:schemeClr val="hlink"/>
                </a:solidFill>
              </a:rPr>
              <a:t> </a:t>
            </a:r>
            <a:r>
              <a:rPr lang="sr-Cyrl-CS" sz="2800">
                <a:solidFill>
                  <a:schemeClr val="hlink"/>
                </a:solidFill>
              </a:rPr>
              <a:t>распадања</a:t>
            </a:r>
            <a:r>
              <a:rPr lang="sr-Latn-CS" sz="2800">
                <a:solidFill>
                  <a:schemeClr val="hlink"/>
                </a:solidFill>
              </a:rPr>
              <a:t> </a:t>
            </a:r>
            <a:r>
              <a:rPr lang="sr-Cyrl-CS" sz="2800">
                <a:solidFill>
                  <a:schemeClr val="hlink"/>
                </a:solidFill>
              </a:rPr>
              <a:t>и</a:t>
            </a:r>
            <a:r>
              <a:rPr lang="sr-Latn-CS" sz="2800">
                <a:solidFill>
                  <a:schemeClr val="hlink"/>
                </a:solidFill>
              </a:rPr>
              <a:t> </a:t>
            </a:r>
            <a:r>
              <a:rPr lang="sr-Cyrl-CS" sz="2800">
                <a:solidFill>
                  <a:schemeClr val="hlink"/>
                </a:solidFill>
              </a:rPr>
              <a:t>најчешће</a:t>
            </a:r>
            <a:r>
              <a:rPr lang="sr-Latn-CS" sz="2800">
                <a:solidFill>
                  <a:schemeClr val="hlink"/>
                </a:solidFill>
              </a:rPr>
              <a:t> </a:t>
            </a:r>
            <a:r>
              <a:rPr lang="sr-Cyrl-CS" sz="2800">
                <a:solidFill>
                  <a:schemeClr val="hlink"/>
                </a:solidFill>
              </a:rPr>
              <a:t>је</a:t>
            </a:r>
            <a:r>
              <a:rPr lang="sr-Latn-CS" sz="2800">
                <a:solidFill>
                  <a:schemeClr val="hlink"/>
                </a:solidFill>
              </a:rPr>
              <a:t> </a:t>
            </a:r>
            <a:r>
              <a:rPr lang="sr-Cyrl-CS" sz="2800">
                <a:solidFill>
                  <a:schemeClr val="hlink"/>
                </a:solidFill>
              </a:rPr>
              <a:t>знак</a:t>
            </a:r>
            <a:r>
              <a:rPr lang="sr-Latn-CS" sz="2800">
                <a:solidFill>
                  <a:schemeClr val="hlink"/>
                </a:solidFill>
              </a:rPr>
              <a:t> </a:t>
            </a:r>
            <a:r>
              <a:rPr lang="sr-Cyrl-CS" sz="2800">
                <a:solidFill>
                  <a:schemeClr val="hlink"/>
                </a:solidFill>
              </a:rPr>
              <a:t>фекалног</a:t>
            </a:r>
            <a:r>
              <a:rPr lang="sr-Latn-CS" sz="2800">
                <a:solidFill>
                  <a:schemeClr val="hlink"/>
                </a:solidFill>
              </a:rPr>
              <a:t> </a:t>
            </a:r>
            <a:r>
              <a:rPr lang="sr-Cyrl-CS" sz="2800">
                <a:solidFill>
                  <a:schemeClr val="hlink"/>
                </a:solidFill>
              </a:rPr>
              <a:t>загађења</a:t>
            </a:r>
            <a:r>
              <a:rPr lang="sr-Latn-CS" sz="2800">
                <a:solidFill>
                  <a:schemeClr val="hlink"/>
                </a:solidFill>
              </a:rPr>
              <a:t> </a:t>
            </a:r>
            <a:r>
              <a:rPr lang="sr-Cyrl-CS" sz="2800">
                <a:solidFill>
                  <a:schemeClr val="hlink"/>
                </a:solidFill>
              </a:rPr>
              <a:t>воде</a:t>
            </a:r>
            <a:r>
              <a:rPr lang="sr-Latn-CS" sz="2800">
                <a:solidFill>
                  <a:schemeClr val="hlink"/>
                </a:solidFill>
              </a:rPr>
              <a:t> </a:t>
            </a:r>
            <a:r>
              <a:rPr lang="sr-Cyrl-CS" sz="2800">
                <a:solidFill>
                  <a:schemeClr val="hlink"/>
                </a:solidFill>
              </a:rPr>
              <a:t>односно</a:t>
            </a:r>
            <a:r>
              <a:rPr lang="sr-Latn-CS" sz="2800">
                <a:solidFill>
                  <a:schemeClr val="hlink"/>
                </a:solidFill>
              </a:rPr>
              <a:t> </a:t>
            </a:r>
            <a:r>
              <a:rPr lang="sr-Cyrl-CS" sz="2800">
                <a:solidFill>
                  <a:schemeClr val="hlink"/>
                </a:solidFill>
              </a:rPr>
              <a:t>њеног</a:t>
            </a:r>
            <a:r>
              <a:rPr lang="sr-Latn-CS" sz="2800">
                <a:solidFill>
                  <a:schemeClr val="hlink"/>
                </a:solidFill>
              </a:rPr>
              <a:t> </a:t>
            </a:r>
            <a:r>
              <a:rPr lang="sr-Cyrl-CS" sz="2800">
                <a:solidFill>
                  <a:schemeClr val="hlink"/>
                </a:solidFill>
              </a:rPr>
              <a:t>додира</a:t>
            </a:r>
            <a:r>
              <a:rPr lang="sr-Latn-CS" sz="2800">
                <a:solidFill>
                  <a:schemeClr val="hlink"/>
                </a:solidFill>
              </a:rPr>
              <a:t> </a:t>
            </a:r>
            <a:r>
              <a:rPr lang="sr-Cyrl-CS" sz="2800">
                <a:solidFill>
                  <a:schemeClr val="hlink"/>
                </a:solidFill>
              </a:rPr>
              <a:t>са</a:t>
            </a:r>
            <a:r>
              <a:rPr lang="sr-Latn-CS" sz="2800">
                <a:solidFill>
                  <a:schemeClr val="hlink"/>
                </a:solidFill>
              </a:rPr>
              <a:t> </a:t>
            </a:r>
            <a:r>
              <a:rPr lang="sr-Cyrl-CS" sz="2800">
                <a:solidFill>
                  <a:schemeClr val="hlink"/>
                </a:solidFill>
              </a:rPr>
              <a:t>угинулим</a:t>
            </a:r>
            <a:r>
              <a:rPr lang="sr-Latn-CS" sz="2800">
                <a:solidFill>
                  <a:schemeClr val="hlink"/>
                </a:solidFill>
              </a:rPr>
              <a:t> </a:t>
            </a:r>
            <a:r>
              <a:rPr lang="sr-Cyrl-CS" sz="2800">
                <a:solidFill>
                  <a:schemeClr val="hlink"/>
                </a:solidFill>
              </a:rPr>
              <a:t>животињским</a:t>
            </a:r>
            <a:r>
              <a:rPr lang="sr-Latn-CS" sz="2800">
                <a:solidFill>
                  <a:schemeClr val="hlink"/>
                </a:solidFill>
              </a:rPr>
              <a:t> </a:t>
            </a:r>
            <a:r>
              <a:rPr lang="sr-Cyrl-CS" sz="2800">
                <a:solidFill>
                  <a:schemeClr val="hlink"/>
                </a:solidFill>
              </a:rPr>
              <a:t>организмима</a:t>
            </a:r>
            <a:r>
              <a:rPr lang="sr-Latn-CS" sz="2800">
                <a:solidFill>
                  <a:schemeClr val="hlink"/>
                </a:solidFill>
              </a:rPr>
              <a:t> </a:t>
            </a:r>
            <a:r>
              <a:rPr lang="sr-Cyrl-CS" sz="2800">
                <a:solidFill>
                  <a:schemeClr val="hlink"/>
                </a:solidFill>
              </a:rPr>
              <a:t>или</a:t>
            </a:r>
            <a:r>
              <a:rPr lang="sr-Latn-CS" sz="2800">
                <a:solidFill>
                  <a:schemeClr val="hlink"/>
                </a:solidFill>
              </a:rPr>
              <a:t> </a:t>
            </a:r>
            <a:r>
              <a:rPr lang="sr-Cyrl-CS" sz="2800">
                <a:solidFill>
                  <a:schemeClr val="hlink"/>
                </a:solidFill>
              </a:rPr>
              <a:t>загађења</a:t>
            </a:r>
            <a:r>
              <a:rPr lang="sr-Latn-CS" sz="2800">
                <a:solidFill>
                  <a:schemeClr val="hlink"/>
                </a:solidFill>
              </a:rPr>
              <a:t> </a:t>
            </a:r>
            <a:r>
              <a:rPr lang="sr-Cyrl-CS" sz="2800">
                <a:solidFill>
                  <a:schemeClr val="hlink"/>
                </a:solidFill>
              </a:rPr>
              <a:t>комуналним</a:t>
            </a:r>
            <a:r>
              <a:rPr lang="sr-Latn-CS" sz="2800">
                <a:solidFill>
                  <a:schemeClr val="hlink"/>
                </a:solidFill>
              </a:rPr>
              <a:t> </a:t>
            </a:r>
            <a:r>
              <a:rPr lang="sr-Cyrl-CS" sz="2800">
                <a:solidFill>
                  <a:schemeClr val="hlink"/>
                </a:solidFill>
              </a:rPr>
              <a:t>отпадним</a:t>
            </a:r>
            <a:r>
              <a:rPr lang="sr-Latn-CS" sz="2800">
                <a:solidFill>
                  <a:schemeClr val="hlink"/>
                </a:solidFill>
              </a:rPr>
              <a:t> </a:t>
            </a:r>
            <a:r>
              <a:rPr lang="sr-Cyrl-CS" sz="2800">
                <a:solidFill>
                  <a:schemeClr val="hlink"/>
                </a:solidFill>
              </a:rPr>
              <a:t>водама</a:t>
            </a:r>
            <a:r>
              <a:rPr lang="sr-Latn-CS" sz="2800">
                <a:solidFill>
                  <a:schemeClr val="hlink"/>
                </a:solidFill>
              </a:rPr>
              <a:t>.</a:t>
            </a:r>
            <a:endParaRPr lang="en-US" sz="2800">
              <a:solidFill>
                <a:schemeClr val="hlink"/>
              </a:solidFill>
            </a:endParaRPr>
          </a:p>
        </p:txBody>
      </p:sp>
      <p:sp>
        <p:nvSpPr>
          <p:cNvPr id="79875" name="Rectangle 6"/>
          <p:cNvSpPr>
            <a:spLocks noGrp="1" noChangeArrowheads="1"/>
          </p:cNvSpPr>
          <p:nvPr>
            <p:ph type="title"/>
          </p:nvPr>
        </p:nvSpPr>
        <p:spPr/>
        <p:txBody>
          <a:bodyPr/>
          <a:lstStyle/>
          <a:p>
            <a:pPr eaLnBrk="1" hangingPunct="1"/>
            <a:r>
              <a:rPr lang="sr-Cyrl-CS" sz="4000" smtClean="0">
                <a:solidFill>
                  <a:schemeClr val="hlink"/>
                </a:solidFill>
                <a:latin typeface="Times New Roman" pitchFamily="18" charset="0"/>
              </a:rPr>
              <a:t>Порекло</a:t>
            </a:r>
            <a:r>
              <a:rPr lang="sr-Latn-BA" sz="4000" smtClean="0">
                <a:solidFill>
                  <a:schemeClr val="hlink"/>
                </a:solidFill>
                <a:latin typeface="Times New Roman" pitchFamily="18" charset="0"/>
              </a:rPr>
              <a:t> </a:t>
            </a:r>
            <a:r>
              <a:rPr lang="sr-Cyrl-CS" sz="4000" smtClean="0">
                <a:solidFill>
                  <a:schemeClr val="hlink"/>
                </a:solidFill>
                <a:latin typeface="Times New Roman" pitchFamily="18" charset="0"/>
              </a:rPr>
              <a:t>појединих</a:t>
            </a:r>
            <a:r>
              <a:rPr lang="sr-Latn-BA" sz="4000" smtClean="0">
                <a:solidFill>
                  <a:schemeClr val="hlink"/>
                </a:solidFill>
                <a:latin typeface="Times New Roman" pitchFamily="18" charset="0"/>
              </a:rPr>
              <a:t> </a:t>
            </a:r>
            <a:r>
              <a:rPr lang="sr-Cyrl-CS" sz="4000" smtClean="0">
                <a:solidFill>
                  <a:schemeClr val="hlink"/>
                </a:solidFill>
                <a:latin typeface="Times New Roman" pitchFamily="18" charset="0"/>
              </a:rPr>
              <a:t>састојака</a:t>
            </a:r>
            <a:r>
              <a:rPr lang="sr-Latn-BA" sz="4000" smtClean="0">
                <a:solidFill>
                  <a:schemeClr val="hlink"/>
                </a:solidFill>
                <a:latin typeface="Times New Roman" pitchFamily="18" charset="0"/>
              </a:rPr>
              <a:t> </a:t>
            </a:r>
            <a:r>
              <a:rPr lang="sr-Cyrl-CS" sz="4000" smtClean="0">
                <a:solidFill>
                  <a:schemeClr val="hlink"/>
                </a:solidFill>
                <a:latin typeface="Times New Roman" pitchFamily="18" charset="0"/>
              </a:rPr>
              <a:t>воде</a:t>
            </a:r>
            <a:endParaRPr lang="en-US" sz="4000" smtClean="0">
              <a:solidFill>
                <a:schemeClr val="hlink"/>
              </a:solidFill>
              <a:latin typeface="Times New Roman" pitchFamily="18" charset="0"/>
            </a:endParaRPr>
          </a:p>
        </p:txBody>
      </p:sp>
    </p:spTree>
    <p:extLst>
      <p:ext uri="{BB962C8B-B14F-4D97-AF65-F5344CB8AC3E}">
        <p14:creationId xmlns:p14="http://schemas.microsoft.com/office/powerpoint/2010/main" val="187985644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7200" y="292100"/>
            <a:ext cx="8686800" cy="1384300"/>
          </a:xfrm>
        </p:spPr>
        <p:txBody>
          <a:bodyPr/>
          <a:lstStyle/>
          <a:p>
            <a:pPr eaLnBrk="1" hangingPunct="1"/>
            <a:r>
              <a:rPr lang="sr-Cyrl-CS" smtClean="0">
                <a:solidFill>
                  <a:schemeClr val="hlink"/>
                </a:solidFill>
                <a:latin typeface="Times New Roman" pitchFamily="18" charset="0"/>
              </a:rPr>
              <a:t>Порекло</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појединих</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састојака</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воде</a:t>
            </a:r>
            <a:endParaRPr lang="en-US" smtClean="0">
              <a:solidFill>
                <a:schemeClr val="hlink"/>
              </a:solidFill>
              <a:latin typeface="Times New Roman" pitchFamily="18" charset="0"/>
            </a:endParaRPr>
          </a:p>
        </p:txBody>
      </p:sp>
      <p:sp>
        <p:nvSpPr>
          <p:cNvPr id="80899" name="Rectangle 3"/>
          <p:cNvSpPr>
            <a:spLocks noGrp="1" noChangeArrowheads="1"/>
          </p:cNvSpPr>
          <p:nvPr>
            <p:ph type="body" idx="1"/>
          </p:nvPr>
        </p:nvSpPr>
        <p:spPr>
          <a:xfrm>
            <a:off x="457200" y="1905000"/>
            <a:ext cx="8458200" cy="4114800"/>
          </a:xfrm>
        </p:spPr>
        <p:txBody>
          <a:bodyPr/>
          <a:lstStyle/>
          <a:p>
            <a:pPr algn="just" eaLnBrk="1" hangingPunct="1"/>
            <a:r>
              <a:rPr lang="sr-Cyrl-CS" smtClean="0">
                <a:latin typeface="Times New Roman" pitchFamily="18" charset="0"/>
              </a:rPr>
              <a:t>Суспендоване</a:t>
            </a:r>
            <a:r>
              <a:rPr lang="sr-Latn-CS" smtClean="0">
                <a:latin typeface="Times New Roman" pitchFamily="18" charset="0"/>
              </a:rPr>
              <a:t> </a:t>
            </a:r>
            <a:r>
              <a:rPr lang="sr-Cyrl-CS" smtClean="0">
                <a:latin typeface="Times New Roman" pitchFamily="18" charset="0"/>
              </a:rPr>
              <a:t>честице</a:t>
            </a:r>
            <a:r>
              <a:rPr lang="sr-Latn-CS" smtClean="0">
                <a:latin typeface="Times New Roman" pitchFamily="18" charset="0"/>
              </a:rPr>
              <a:t> </a:t>
            </a:r>
            <a:r>
              <a:rPr lang="sr-Cyrl-CS" smtClean="0">
                <a:latin typeface="Times New Roman" pitchFamily="18" charset="0"/>
              </a:rPr>
              <a:t>се</a:t>
            </a:r>
            <a:r>
              <a:rPr lang="sr-Latn-CS" smtClean="0">
                <a:latin typeface="Times New Roman" pitchFamily="18" charset="0"/>
              </a:rPr>
              <a:t> </a:t>
            </a:r>
            <a:r>
              <a:rPr lang="sr-Cyrl-CS" smtClean="0">
                <a:latin typeface="Times New Roman" pitchFamily="18" charset="0"/>
              </a:rPr>
              <a:t>најчешће</a:t>
            </a:r>
            <a:r>
              <a:rPr lang="sr-Latn-CS" smtClean="0">
                <a:latin typeface="Times New Roman" pitchFamily="18" charset="0"/>
              </a:rPr>
              <a:t> </a:t>
            </a:r>
            <a:r>
              <a:rPr lang="sr-Cyrl-CS" smtClean="0">
                <a:latin typeface="Times New Roman" pitchFamily="18" charset="0"/>
              </a:rPr>
              <a:t>јављају</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површинским</a:t>
            </a:r>
            <a:r>
              <a:rPr lang="sr-Latn-CS" smtClean="0">
                <a:latin typeface="Times New Roman" pitchFamily="18" charset="0"/>
              </a:rPr>
              <a:t> </a:t>
            </a:r>
            <a:r>
              <a:rPr lang="sr-Cyrl-CS" smtClean="0">
                <a:latin typeface="Times New Roman" pitchFamily="18" charset="0"/>
              </a:rPr>
              <a:t>водама</a:t>
            </a:r>
            <a:r>
              <a:rPr lang="sr-Latn-CS" smtClean="0">
                <a:latin typeface="Times New Roman" pitchFamily="18" charset="0"/>
              </a:rPr>
              <a:t> </a:t>
            </a:r>
            <a:r>
              <a:rPr lang="sr-Cyrl-CS" smtClean="0">
                <a:latin typeface="Times New Roman" pitchFamily="18" charset="0"/>
              </a:rPr>
              <a:t>као</a:t>
            </a:r>
            <a:r>
              <a:rPr lang="sr-Latn-CS" smtClean="0">
                <a:latin typeface="Times New Roman" pitchFamily="18" charset="0"/>
              </a:rPr>
              <a:t> </a:t>
            </a:r>
            <a:r>
              <a:rPr lang="sr-Cyrl-CS" smtClean="0">
                <a:latin typeface="Times New Roman" pitchFamily="18" charset="0"/>
              </a:rPr>
              <a:t>последица</a:t>
            </a:r>
            <a:r>
              <a:rPr lang="sr-Latn-CS" smtClean="0">
                <a:latin typeface="Times New Roman" pitchFamily="18" charset="0"/>
              </a:rPr>
              <a:t> </a:t>
            </a:r>
            <a:r>
              <a:rPr lang="sr-Cyrl-CS" smtClean="0">
                <a:latin typeface="Times New Roman" pitchFamily="18" charset="0"/>
              </a:rPr>
              <a:t>испирања</a:t>
            </a:r>
            <a:r>
              <a:rPr lang="sr-Latn-CS" smtClean="0">
                <a:latin typeface="Times New Roman" pitchFamily="18" charset="0"/>
              </a:rPr>
              <a:t> </a:t>
            </a:r>
            <a:r>
              <a:rPr lang="sr-Cyrl-CS" smtClean="0">
                <a:latin typeface="Times New Roman" pitchFamily="18" charset="0"/>
              </a:rPr>
              <a:t>из</a:t>
            </a:r>
            <a:r>
              <a:rPr lang="sr-Latn-CS" smtClean="0">
                <a:latin typeface="Times New Roman" pitchFamily="18" charset="0"/>
              </a:rPr>
              <a:t> </a:t>
            </a:r>
            <a:r>
              <a:rPr lang="sr-Cyrl-CS" smtClean="0">
                <a:latin typeface="Times New Roman" pitchFamily="18" charset="0"/>
              </a:rPr>
              <a:t>земљишта</a:t>
            </a:r>
            <a:r>
              <a:rPr lang="sr-Latn-CS" smtClean="0">
                <a:latin typeface="Times New Roman" pitchFamily="18" charset="0"/>
              </a:rPr>
              <a:t> </a:t>
            </a:r>
            <a:r>
              <a:rPr lang="sr-Cyrl-CS" smtClean="0">
                <a:latin typeface="Times New Roman" pitchFamily="18" charset="0"/>
              </a:rPr>
              <a:t>или</a:t>
            </a:r>
            <a:r>
              <a:rPr lang="sr-Latn-CS" smtClean="0">
                <a:latin typeface="Times New Roman" pitchFamily="18" charset="0"/>
              </a:rPr>
              <a:t> </a:t>
            </a:r>
            <a:r>
              <a:rPr lang="sr-Cyrl-CS" smtClean="0">
                <a:latin typeface="Times New Roman" pitchFamily="18" charset="0"/>
              </a:rPr>
              <a:t>ерозионо</a:t>
            </a:r>
            <a:r>
              <a:rPr lang="sr-Latn-CS" smtClean="0">
                <a:latin typeface="Times New Roman" pitchFamily="18" charset="0"/>
              </a:rPr>
              <a:t> </a:t>
            </a:r>
            <a:r>
              <a:rPr lang="sr-Cyrl-CS" smtClean="0">
                <a:latin typeface="Times New Roman" pitchFamily="18" charset="0"/>
              </a:rPr>
              <a:t>дејства</a:t>
            </a:r>
            <a:r>
              <a:rPr lang="sr-Latn-CS" smtClean="0">
                <a:latin typeface="Times New Roman" pitchFamily="18" charset="0"/>
              </a:rPr>
              <a:t> </a:t>
            </a:r>
            <a:r>
              <a:rPr lang="sr-Cyrl-CS" smtClean="0">
                <a:latin typeface="Times New Roman" pitchFamily="18" charset="0"/>
              </a:rPr>
              <a:t>воде</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водотоковима</a:t>
            </a:r>
            <a:r>
              <a:rPr lang="sr-Latn-CS" smtClean="0">
                <a:latin typeface="Times New Roman" pitchFamily="18" charset="0"/>
              </a:rPr>
              <a:t>. </a:t>
            </a:r>
          </a:p>
          <a:p>
            <a:pPr algn="just" eaLnBrk="1" hangingPunct="1"/>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појединим</a:t>
            </a:r>
            <a:r>
              <a:rPr lang="sr-Latn-CS" smtClean="0">
                <a:latin typeface="Times New Roman" pitchFamily="18" charset="0"/>
              </a:rPr>
              <a:t> </a:t>
            </a:r>
            <a:r>
              <a:rPr lang="sr-Cyrl-CS" smtClean="0">
                <a:latin typeface="Times New Roman" pitchFamily="18" charset="0"/>
              </a:rPr>
              <a:t>случајевима</a:t>
            </a:r>
            <a:r>
              <a:rPr lang="sr-Latn-CS" smtClean="0">
                <a:latin typeface="Times New Roman" pitchFamily="18" charset="0"/>
              </a:rPr>
              <a:t> (</a:t>
            </a:r>
            <a:r>
              <a:rPr lang="sr-Cyrl-CS" smtClean="0">
                <a:latin typeface="Times New Roman" pitchFamily="18" charset="0"/>
              </a:rPr>
              <a:t>обилне</a:t>
            </a:r>
            <a:r>
              <a:rPr lang="sr-Latn-CS" smtClean="0">
                <a:latin typeface="Times New Roman" pitchFamily="18" charset="0"/>
              </a:rPr>
              <a:t> </a:t>
            </a:r>
            <a:r>
              <a:rPr lang="sr-Cyrl-CS" smtClean="0">
                <a:latin typeface="Times New Roman" pitchFamily="18" charset="0"/>
              </a:rPr>
              <a:t>кишне</a:t>
            </a:r>
            <a:r>
              <a:rPr lang="sr-Latn-CS" smtClean="0">
                <a:latin typeface="Times New Roman" pitchFamily="18" charset="0"/>
              </a:rPr>
              <a:t> </a:t>
            </a:r>
            <a:r>
              <a:rPr lang="sr-Cyrl-CS" smtClean="0">
                <a:latin typeface="Times New Roman" pitchFamily="18" charset="0"/>
              </a:rPr>
              <a:t>падавине</a:t>
            </a:r>
            <a:r>
              <a:rPr lang="sr-Latn-CS" smtClean="0">
                <a:latin typeface="Times New Roman" pitchFamily="18" charset="0"/>
              </a:rPr>
              <a:t>, </a:t>
            </a:r>
            <a:r>
              <a:rPr lang="sr-Cyrl-CS" smtClean="0">
                <a:latin typeface="Times New Roman" pitchFamily="18" charset="0"/>
              </a:rPr>
              <a:t>земљотреси</a:t>
            </a:r>
            <a:r>
              <a:rPr lang="sr-Latn-CS" smtClean="0">
                <a:latin typeface="Times New Roman" pitchFamily="18" charset="0"/>
              </a:rPr>
              <a:t>) </a:t>
            </a:r>
            <a:r>
              <a:rPr lang="sr-Cyrl-CS" smtClean="0">
                <a:latin typeface="Times New Roman" pitchFamily="18" charset="0"/>
              </a:rPr>
              <a:t>може</a:t>
            </a:r>
            <a:r>
              <a:rPr lang="sr-Latn-CS" smtClean="0">
                <a:latin typeface="Times New Roman" pitchFamily="18" charset="0"/>
              </a:rPr>
              <a:t> </a:t>
            </a:r>
            <a:r>
              <a:rPr lang="sr-Cyrl-CS" smtClean="0">
                <a:latin typeface="Times New Roman" pitchFamily="18" charset="0"/>
              </a:rPr>
              <a:t>доћи</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до</a:t>
            </a:r>
            <a:r>
              <a:rPr lang="sr-Latn-CS" smtClean="0">
                <a:latin typeface="Times New Roman" pitchFamily="18" charset="0"/>
              </a:rPr>
              <a:t> </a:t>
            </a:r>
            <a:r>
              <a:rPr lang="sr-Cyrl-CS" smtClean="0">
                <a:latin typeface="Times New Roman" pitchFamily="18" charset="0"/>
              </a:rPr>
              <a:t>замућења</a:t>
            </a:r>
            <a:r>
              <a:rPr lang="sr-Latn-CS" smtClean="0">
                <a:latin typeface="Times New Roman" pitchFamily="18" charset="0"/>
              </a:rPr>
              <a:t> </a:t>
            </a:r>
            <a:r>
              <a:rPr lang="sr-Cyrl-CS" smtClean="0">
                <a:latin typeface="Times New Roman" pitchFamily="18" charset="0"/>
              </a:rPr>
              <a:t>подземних</a:t>
            </a:r>
            <a:r>
              <a:rPr lang="sr-Latn-CS" smtClean="0">
                <a:latin typeface="Times New Roman" pitchFamily="18" charset="0"/>
              </a:rPr>
              <a:t> </a:t>
            </a:r>
            <a:r>
              <a:rPr lang="sr-Cyrl-CS" smtClean="0">
                <a:latin typeface="Times New Roman" pitchFamily="18" charset="0"/>
              </a:rPr>
              <a:t>вода</a:t>
            </a:r>
            <a:r>
              <a:rPr lang="sr-Latn-CS" smtClean="0">
                <a:latin typeface="Times New Roman" pitchFamily="18" charset="0"/>
              </a:rPr>
              <a:t> </a:t>
            </a:r>
            <a:r>
              <a:rPr lang="sr-Cyrl-CS" smtClean="0">
                <a:latin typeface="Times New Roman" pitchFamily="18" charset="0"/>
              </a:rPr>
              <a:t>суспендованим</a:t>
            </a:r>
            <a:r>
              <a:rPr lang="sr-Latn-CS" smtClean="0">
                <a:latin typeface="Times New Roman" pitchFamily="18" charset="0"/>
              </a:rPr>
              <a:t> </a:t>
            </a:r>
            <a:r>
              <a:rPr lang="sr-Cyrl-CS" smtClean="0">
                <a:latin typeface="Times New Roman" pitchFamily="18" charset="0"/>
              </a:rPr>
              <a:t>честицама</a:t>
            </a:r>
            <a:r>
              <a:rPr lang="sr-Latn-CS" smtClean="0">
                <a:latin typeface="Times New Roman" pitchFamily="18" charset="0"/>
              </a:rPr>
              <a:t>.</a:t>
            </a:r>
            <a:endParaRPr lang="en-US" smtClean="0">
              <a:latin typeface="Times New Roman" pitchFamily="18" charset="0"/>
            </a:endParaRPr>
          </a:p>
        </p:txBody>
      </p:sp>
    </p:spTree>
    <p:extLst>
      <p:ext uri="{BB962C8B-B14F-4D97-AF65-F5344CB8AC3E}">
        <p14:creationId xmlns:p14="http://schemas.microsoft.com/office/powerpoint/2010/main" val="109536168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28600" y="292100"/>
            <a:ext cx="8458200" cy="1384300"/>
          </a:xfrm>
        </p:spPr>
        <p:txBody>
          <a:bodyPr/>
          <a:lstStyle/>
          <a:p>
            <a:pPr eaLnBrk="1" hangingPunct="1"/>
            <a:r>
              <a:rPr lang="sr-Cyrl-CS" smtClean="0">
                <a:solidFill>
                  <a:schemeClr val="hlink"/>
                </a:solidFill>
                <a:latin typeface="Times New Roman" pitchFamily="18" charset="0"/>
              </a:rPr>
              <a:t>Порекло</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појединих</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састојака</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воде</a:t>
            </a:r>
            <a:endParaRPr lang="en-US" smtClean="0">
              <a:solidFill>
                <a:schemeClr val="hlink"/>
              </a:solidFill>
              <a:latin typeface="Times New Roman" pitchFamily="18" charset="0"/>
            </a:endParaRPr>
          </a:p>
        </p:txBody>
      </p:sp>
      <p:sp>
        <p:nvSpPr>
          <p:cNvPr id="81923" name="Rectangle 3"/>
          <p:cNvSpPr>
            <a:spLocks noGrp="1" noChangeArrowheads="1"/>
          </p:cNvSpPr>
          <p:nvPr>
            <p:ph type="body" idx="1"/>
          </p:nvPr>
        </p:nvSpPr>
        <p:spPr/>
        <p:txBody>
          <a:bodyPr/>
          <a:lstStyle/>
          <a:p>
            <a:pPr algn="just" eaLnBrk="1" hangingPunct="1"/>
            <a:r>
              <a:rPr lang="sr-Cyrl-CS" smtClean="0">
                <a:latin typeface="Times New Roman" pitchFamily="18" charset="0"/>
              </a:rPr>
              <a:t>Органске</a:t>
            </a:r>
            <a:r>
              <a:rPr lang="sr-Latn-CS" smtClean="0">
                <a:latin typeface="Times New Roman" pitchFamily="18" charset="0"/>
              </a:rPr>
              <a:t> </a:t>
            </a:r>
            <a:r>
              <a:rPr lang="sr-Cyrl-CS" smtClean="0">
                <a:latin typeface="Times New Roman" pitchFamily="18" charset="0"/>
              </a:rPr>
              <a:t>суспстанце</a:t>
            </a:r>
            <a:r>
              <a:rPr lang="sr-Latn-CS" smtClean="0">
                <a:latin typeface="Times New Roman" pitchFamily="18" charset="0"/>
              </a:rPr>
              <a:t> </a:t>
            </a:r>
            <a:r>
              <a:rPr lang="sr-Cyrl-CS" smtClean="0">
                <a:latin typeface="Times New Roman" pitchFamily="18" charset="0"/>
              </a:rPr>
              <a:t>су</a:t>
            </a:r>
            <a:r>
              <a:rPr lang="sr-Latn-CS" smtClean="0">
                <a:latin typeface="Times New Roman" pitchFamily="18" charset="0"/>
              </a:rPr>
              <a:t> </a:t>
            </a:r>
            <a:r>
              <a:rPr lang="sr-Cyrl-CS" smtClean="0">
                <a:latin typeface="Times New Roman" pitchFamily="18" charset="0"/>
              </a:rPr>
              <a:t>као</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амонијак</a:t>
            </a:r>
            <a:r>
              <a:rPr lang="sr-Latn-CS" smtClean="0">
                <a:latin typeface="Times New Roman" pitchFamily="18" charset="0"/>
              </a:rPr>
              <a:t> </a:t>
            </a:r>
            <a:r>
              <a:rPr lang="sr-Cyrl-CS" smtClean="0">
                <a:latin typeface="Times New Roman" pitchFamily="18" charset="0"/>
              </a:rPr>
              <a:t>последица</a:t>
            </a:r>
            <a:r>
              <a:rPr lang="sr-Latn-CS" smtClean="0">
                <a:latin typeface="Times New Roman" pitchFamily="18" charset="0"/>
              </a:rPr>
              <a:t> </a:t>
            </a:r>
            <a:r>
              <a:rPr lang="sr-Cyrl-CS" smtClean="0">
                <a:latin typeface="Times New Roman" pitchFamily="18" charset="0"/>
              </a:rPr>
              <a:t>микробиолошког</a:t>
            </a:r>
            <a:r>
              <a:rPr lang="sr-Latn-CS" smtClean="0">
                <a:latin typeface="Times New Roman" pitchFamily="18" charset="0"/>
              </a:rPr>
              <a:t> </a:t>
            </a:r>
            <a:r>
              <a:rPr lang="sr-Cyrl-CS" smtClean="0">
                <a:latin typeface="Times New Roman" pitchFamily="18" charset="0"/>
              </a:rPr>
              <a:t>распадања</a:t>
            </a:r>
            <a:r>
              <a:rPr lang="sr-Latn-CS" smtClean="0">
                <a:latin typeface="Times New Roman" pitchFamily="18" charset="0"/>
              </a:rPr>
              <a:t> </a:t>
            </a:r>
            <a:r>
              <a:rPr lang="sr-Cyrl-CS" smtClean="0">
                <a:latin typeface="Times New Roman" pitchFamily="18" charset="0"/>
              </a:rPr>
              <a:t>биљних</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животињских</a:t>
            </a:r>
            <a:r>
              <a:rPr lang="sr-Latn-CS" smtClean="0">
                <a:latin typeface="Times New Roman" pitchFamily="18" charset="0"/>
              </a:rPr>
              <a:t> </a:t>
            </a:r>
            <a:r>
              <a:rPr lang="sr-Cyrl-CS" smtClean="0">
                <a:latin typeface="Times New Roman" pitchFamily="18" charset="0"/>
              </a:rPr>
              <a:t>микроорганизама</a:t>
            </a:r>
            <a:r>
              <a:rPr lang="sr-Latn-CS" smtClean="0">
                <a:latin typeface="Times New Roman" pitchFamily="18" charset="0"/>
              </a:rPr>
              <a:t> </a:t>
            </a:r>
            <a:r>
              <a:rPr lang="sr-Cyrl-CS" smtClean="0">
                <a:latin typeface="Times New Roman" pitchFamily="18" charset="0"/>
              </a:rPr>
              <a:t>или</a:t>
            </a:r>
            <a:r>
              <a:rPr lang="sr-Latn-CS" smtClean="0">
                <a:latin typeface="Times New Roman" pitchFamily="18" charset="0"/>
              </a:rPr>
              <a:t> </a:t>
            </a:r>
            <a:r>
              <a:rPr lang="sr-Cyrl-CS" smtClean="0">
                <a:latin typeface="Times New Roman" pitchFamily="18" charset="0"/>
              </a:rPr>
              <a:t>метаболичких</a:t>
            </a:r>
            <a:r>
              <a:rPr lang="sr-Latn-CS" smtClean="0">
                <a:latin typeface="Times New Roman" pitchFamily="18" charset="0"/>
              </a:rPr>
              <a:t> </a:t>
            </a:r>
            <a:r>
              <a:rPr lang="sr-Cyrl-CS" smtClean="0">
                <a:latin typeface="Times New Roman" pitchFamily="18" charset="0"/>
              </a:rPr>
              <a:t>активности</a:t>
            </a:r>
            <a:r>
              <a:rPr lang="sr-Latn-CS" smtClean="0">
                <a:latin typeface="Times New Roman" pitchFamily="18" charset="0"/>
              </a:rPr>
              <a:t> </a:t>
            </a:r>
            <a:r>
              <a:rPr lang="sr-Cyrl-CS" smtClean="0">
                <a:latin typeface="Times New Roman" pitchFamily="18" charset="0"/>
              </a:rPr>
              <a:t>уопште</a:t>
            </a:r>
            <a:r>
              <a:rPr lang="sr-Latn-CS" smtClean="0">
                <a:latin typeface="Times New Roman" pitchFamily="18" charset="0"/>
              </a:rPr>
              <a:t>.</a:t>
            </a:r>
            <a:endParaRPr lang="en-US" smtClean="0">
              <a:latin typeface="Times New Roman" pitchFamily="18" charset="0"/>
            </a:endParaRPr>
          </a:p>
        </p:txBody>
      </p:sp>
    </p:spTree>
    <p:extLst>
      <p:ext uri="{BB962C8B-B14F-4D97-AF65-F5344CB8AC3E}">
        <p14:creationId xmlns:p14="http://schemas.microsoft.com/office/powerpoint/2010/main" val="74640167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200" y="292100"/>
            <a:ext cx="8458200" cy="1384300"/>
          </a:xfrm>
        </p:spPr>
        <p:txBody>
          <a:bodyPr/>
          <a:lstStyle/>
          <a:p>
            <a:pPr eaLnBrk="1" hangingPunct="1"/>
            <a:r>
              <a:rPr lang="sr-Cyrl-CS" smtClean="0">
                <a:solidFill>
                  <a:schemeClr val="hlink"/>
                </a:solidFill>
                <a:latin typeface="Times New Roman" pitchFamily="18" charset="0"/>
              </a:rPr>
              <a:t>Порекло</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појединих</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састојака</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воде</a:t>
            </a:r>
            <a:endParaRPr lang="en-US" smtClean="0">
              <a:solidFill>
                <a:schemeClr val="hlink"/>
              </a:solidFill>
              <a:latin typeface="Times New Roman" pitchFamily="18" charset="0"/>
            </a:endParaRPr>
          </a:p>
        </p:txBody>
      </p:sp>
      <p:sp>
        <p:nvSpPr>
          <p:cNvPr id="82947" name="Rectangle 3"/>
          <p:cNvSpPr>
            <a:spLocks noGrp="1" noChangeArrowheads="1"/>
          </p:cNvSpPr>
          <p:nvPr>
            <p:ph type="body" idx="1"/>
          </p:nvPr>
        </p:nvSpPr>
        <p:spPr>
          <a:xfrm>
            <a:off x="228600" y="1905000"/>
            <a:ext cx="8610600" cy="4114800"/>
          </a:xfrm>
        </p:spPr>
        <p:txBody>
          <a:bodyPr/>
          <a:lstStyle/>
          <a:p>
            <a:pPr algn="just" eaLnBrk="1" hangingPunct="1">
              <a:lnSpc>
                <a:spcPct val="80000"/>
              </a:lnSpc>
            </a:pPr>
            <a:r>
              <a:rPr lang="sr-Cyrl-CS" sz="2800" smtClean="0">
                <a:latin typeface="Times New Roman" pitchFamily="18" charset="0"/>
              </a:rPr>
              <a:t>Растворене</a:t>
            </a:r>
            <a:r>
              <a:rPr lang="sr-Latn-CS" sz="2800" smtClean="0">
                <a:latin typeface="Times New Roman" pitchFamily="18" charset="0"/>
              </a:rPr>
              <a:t> </a:t>
            </a:r>
            <a:r>
              <a:rPr lang="sr-Cyrl-CS" sz="2800" smtClean="0">
                <a:latin typeface="Times New Roman" pitchFamily="18" charset="0"/>
              </a:rPr>
              <a:t>соли</a:t>
            </a:r>
            <a:r>
              <a:rPr lang="sr-Latn-CS" sz="2800" smtClean="0">
                <a:latin typeface="Times New Roman" pitchFamily="18" charset="0"/>
              </a:rPr>
              <a:t> </a:t>
            </a:r>
            <a:r>
              <a:rPr lang="sr-Cyrl-CS" sz="2800" smtClean="0">
                <a:latin typeface="Times New Roman" pitchFamily="18" charset="0"/>
              </a:rPr>
              <a:t>највећим</a:t>
            </a:r>
            <a:r>
              <a:rPr lang="sr-Latn-CS" sz="2800" smtClean="0">
                <a:latin typeface="Times New Roman" pitchFamily="18" charset="0"/>
              </a:rPr>
              <a:t> </a:t>
            </a:r>
            <a:r>
              <a:rPr lang="sr-Cyrl-CS" sz="2800" smtClean="0">
                <a:latin typeface="Times New Roman" pitchFamily="18" charset="0"/>
              </a:rPr>
              <a:t>делом</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воду</a:t>
            </a:r>
            <a:r>
              <a:rPr lang="sr-Latn-CS" sz="2800" smtClean="0">
                <a:latin typeface="Times New Roman" pitchFamily="18" charset="0"/>
              </a:rPr>
              <a:t> </a:t>
            </a:r>
            <a:r>
              <a:rPr lang="sr-Cyrl-CS" sz="2800" smtClean="0">
                <a:latin typeface="Times New Roman" pitchFamily="18" charset="0"/>
              </a:rPr>
              <a:t>доспевају</a:t>
            </a:r>
            <a:r>
              <a:rPr lang="sr-Latn-CS" sz="2800" smtClean="0">
                <a:latin typeface="Times New Roman" pitchFamily="18" charset="0"/>
              </a:rPr>
              <a:t> </a:t>
            </a:r>
            <a:r>
              <a:rPr lang="sr-Cyrl-CS" sz="2800" smtClean="0">
                <a:latin typeface="Times New Roman" pitchFamily="18" charset="0"/>
              </a:rPr>
              <a:t>путем</a:t>
            </a:r>
            <a:r>
              <a:rPr lang="sr-Latn-CS" sz="2800" smtClean="0">
                <a:latin typeface="Times New Roman" pitchFamily="18" charset="0"/>
              </a:rPr>
              <a:t> </a:t>
            </a:r>
            <a:r>
              <a:rPr lang="sr-Cyrl-CS" sz="2800" smtClean="0">
                <a:latin typeface="Times New Roman" pitchFamily="18" charset="0"/>
              </a:rPr>
              <a:t>непосредног</a:t>
            </a:r>
            <a:r>
              <a:rPr lang="sr-Latn-CS" sz="2800" smtClean="0">
                <a:latin typeface="Times New Roman" pitchFamily="18" charset="0"/>
              </a:rPr>
              <a:t> </a:t>
            </a:r>
            <a:r>
              <a:rPr lang="sr-Cyrl-CS" sz="2800" smtClean="0">
                <a:latin typeface="Times New Roman" pitchFamily="18" charset="0"/>
              </a:rPr>
              <a:t>растварања</a:t>
            </a:r>
            <a:r>
              <a:rPr lang="sr-Latn-CS" sz="2800" smtClean="0">
                <a:latin typeface="Times New Roman" pitchFamily="18" charset="0"/>
              </a:rPr>
              <a:t> </a:t>
            </a:r>
            <a:r>
              <a:rPr lang="sr-Cyrl-CS" sz="2800" smtClean="0">
                <a:latin typeface="Times New Roman" pitchFamily="18" charset="0"/>
              </a:rPr>
              <a:t>минерала</a:t>
            </a:r>
            <a:r>
              <a:rPr lang="sr-Latn-CS" sz="2800" smtClean="0">
                <a:latin typeface="Times New Roman" pitchFamily="18" charset="0"/>
              </a:rPr>
              <a:t> </a:t>
            </a:r>
            <a:r>
              <a:rPr lang="sr-Cyrl-CS" sz="2800" smtClean="0">
                <a:latin typeface="Times New Roman" pitchFamily="18" charset="0"/>
              </a:rPr>
              <a:t>из</a:t>
            </a:r>
            <a:r>
              <a:rPr lang="sr-Latn-CS" sz="2800" smtClean="0">
                <a:latin typeface="Times New Roman" pitchFamily="18" charset="0"/>
              </a:rPr>
              <a:t> </a:t>
            </a:r>
            <a:r>
              <a:rPr lang="sr-Cyrl-CS" sz="2800" smtClean="0">
                <a:latin typeface="Times New Roman" pitchFamily="18" charset="0"/>
              </a:rPr>
              <a:t>земљине</a:t>
            </a:r>
            <a:r>
              <a:rPr lang="sr-Latn-CS" sz="2800" smtClean="0">
                <a:latin typeface="Times New Roman" pitchFamily="18" charset="0"/>
              </a:rPr>
              <a:t> </a:t>
            </a:r>
            <a:r>
              <a:rPr lang="sr-Cyrl-CS" sz="2800" smtClean="0">
                <a:latin typeface="Times New Roman" pitchFamily="18" charset="0"/>
              </a:rPr>
              <a:t>коре</a:t>
            </a:r>
            <a:r>
              <a:rPr lang="sr-Latn-CS" sz="2800" smtClean="0">
                <a:latin typeface="Times New Roman" pitchFamily="18" charset="0"/>
              </a:rPr>
              <a:t>. </a:t>
            </a:r>
            <a:r>
              <a:rPr lang="sr-Cyrl-CS" sz="2800" smtClean="0">
                <a:latin typeface="Times New Roman" pitchFamily="18" charset="0"/>
              </a:rPr>
              <a:t>На</a:t>
            </a:r>
            <a:r>
              <a:rPr lang="sr-Latn-CS" sz="2800" smtClean="0">
                <a:latin typeface="Times New Roman" pitchFamily="18" charset="0"/>
              </a:rPr>
              <a:t> </a:t>
            </a:r>
            <a:r>
              <a:rPr lang="sr-Cyrl-CS" sz="2800" smtClean="0">
                <a:latin typeface="Times New Roman" pitchFamily="18" charset="0"/>
              </a:rPr>
              <a:t>овај</a:t>
            </a:r>
            <a:r>
              <a:rPr lang="sr-Latn-CS" sz="2800" smtClean="0">
                <a:latin typeface="Times New Roman" pitchFamily="18" charset="0"/>
              </a:rPr>
              <a:t> </a:t>
            </a:r>
            <a:r>
              <a:rPr lang="sr-Cyrl-CS" sz="2800" smtClean="0">
                <a:latin typeface="Times New Roman" pitchFamily="18" charset="0"/>
              </a:rPr>
              <a:t>начин</a:t>
            </a:r>
            <a:r>
              <a:rPr lang="sr-Latn-CS" sz="2800" smtClean="0">
                <a:latin typeface="Times New Roman" pitchFamily="18" charset="0"/>
              </a:rPr>
              <a:t> </a:t>
            </a:r>
            <a:r>
              <a:rPr lang="sr-Cyrl-CS" sz="2800" smtClean="0">
                <a:latin typeface="Times New Roman" pitchFamily="18" charset="0"/>
              </a:rPr>
              <a:t>се</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води</a:t>
            </a:r>
            <a:r>
              <a:rPr lang="sr-Latn-CS" sz="2800" smtClean="0">
                <a:latin typeface="Times New Roman" pitchFamily="18" charset="0"/>
              </a:rPr>
              <a:t> </a:t>
            </a:r>
            <a:r>
              <a:rPr lang="sr-Cyrl-CS" sz="2800" smtClean="0">
                <a:latin typeface="Times New Roman" pitchFamily="18" charset="0"/>
              </a:rPr>
              <a:t>јављају</a:t>
            </a:r>
            <a:r>
              <a:rPr lang="sr-Latn-CS" sz="2800" smtClean="0">
                <a:latin typeface="Times New Roman" pitchFamily="18" charset="0"/>
              </a:rPr>
              <a:t> </a:t>
            </a:r>
            <a:r>
              <a:rPr lang="sr-Cyrl-CS" sz="2800" smtClean="0">
                <a:latin typeface="Times New Roman" pitchFamily="18" charset="0"/>
              </a:rPr>
              <a:t>нпр</a:t>
            </a:r>
            <a:r>
              <a:rPr lang="sr-Latn-CS" sz="2800" smtClean="0">
                <a:latin typeface="Times New Roman" pitchFamily="18" charset="0"/>
              </a:rPr>
              <a:t>. </a:t>
            </a:r>
            <a:r>
              <a:rPr lang="sr-Cyrl-CS" sz="2800" smtClean="0">
                <a:latin typeface="Times New Roman" pitchFamily="18" charset="0"/>
              </a:rPr>
              <a:t>сулфати</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хлориди</a:t>
            </a:r>
            <a:r>
              <a:rPr lang="sr-Latn-CS" sz="2800" smtClean="0">
                <a:latin typeface="Times New Roman" pitchFamily="18" charset="0"/>
              </a:rPr>
              <a:t> </a:t>
            </a:r>
            <a:r>
              <a:rPr lang="sr-Cyrl-CS" sz="2800" smtClean="0">
                <a:latin typeface="Times New Roman" pitchFamily="18" charset="0"/>
              </a:rPr>
              <a:t>калцијума</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магнезијума</a:t>
            </a:r>
            <a:r>
              <a:rPr lang="sr-Latn-CS" sz="2800" smtClean="0">
                <a:latin typeface="Times New Roman" pitchFamily="18" charset="0"/>
              </a:rPr>
              <a:t> </a:t>
            </a:r>
            <a:r>
              <a:rPr lang="sr-Cyrl-CS" sz="2800" smtClean="0">
                <a:latin typeface="Times New Roman" pitchFamily="18" charset="0"/>
              </a:rPr>
              <a:t>као</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већина</a:t>
            </a:r>
            <a:r>
              <a:rPr lang="sr-Latn-CS" sz="2800" smtClean="0">
                <a:latin typeface="Times New Roman" pitchFamily="18" charset="0"/>
              </a:rPr>
              <a:t> </a:t>
            </a:r>
            <a:r>
              <a:rPr lang="sr-Cyrl-CS" sz="2800" smtClean="0">
                <a:latin typeface="Times New Roman" pitchFamily="18" charset="0"/>
              </a:rPr>
              <a:t>соли</a:t>
            </a:r>
            <a:r>
              <a:rPr lang="sr-Latn-CS" sz="2800" smtClean="0">
                <a:latin typeface="Times New Roman" pitchFamily="18" charset="0"/>
              </a:rPr>
              <a:t> </a:t>
            </a:r>
            <a:r>
              <a:rPr lang="sr-Cyrl-CS" sz="2800" smtClean="0">
                <a:latin typeface="Times New Roman" pitchFamily="18" charset="0"/>
              </a:rPr>
              <a:t>алкалних</a:t>
            </a:r>
            <a:r>
              <a:rPr lang="sr-Latn-CS" sz="2800" smtClean="0">
                <a:latin typeface="Times New Roman" pitchFamily="18" charset="0"/>
              </a:rPr>
              <a:t> </a:t>
            </a:r>
            <a:r>
              <a:rPr lang="sr-Cyrl-CS" sz="2800" smtClean="0">
                <a:latin typeface="Times New Roman" pitchFamily="18" charset="0"/>
              </a:rPr>
              <a:t>метала</a:t>
            </a:r>
            <a:r>
              <a:rPr lang="sr-Latn-CS" sz="2800" smtClean="0">
                <a:latin typeface="Times New Roman" pitchFamily="18" charset="0"/>
              </a:rPr>
              <a:t>. </a:t>
            </a:r>
          </a:p>
          <a:p>
            <a:pPr algn="just" eaLnBrk="1" hangingPunct="1">
              <a:lnSpc>
                <a:spcPct val="80000"/>
              </a:lnSpc>
            </a:pPr>
            <a:r>
              <a:rPr lang="sr-Cyrl-CS" sz="2800" smtClean="0">
                <a:latin typeface="Times New Roman" pitchFamily="18" charset="0"/>
              </a:rPr>
              <a:t>Метаболичке</a:t>
            </a:r>
            <a:r>
              <a:rPr lang="sr-Latn-CS" sz="2800" smtClean="0">
                <a:latin typeface="Times New Roman" pitchFamily="18" charset="0"/>
              </a:rPr>
              <a:t> </a:t>
            </a:r>
            <a:r>
              <a:rPr lang="sr-Cyrl-CS" sz="2800" smtClean="0">
                <a:latin typeface="Times New Roman" pitchFamily="18" charset="0"/>
              </a:rPr>
              <a:t>активности</a:t>
            </a:r>
            <a:r>
              <a:rPr lang="sr-Latn-CS" sz="2800" smtClean="0">
                <a:latin typeface="Times New Roman" pitchFamily="18" charset="0"/>
              </a:rPr>
              <a:t> </a:t>
            </a:r>
            <a:r>
              <a:rPr lang="sr-Cyrl-CS" sz="2800" smtClean="0">
                <a:latin typeface="Times New Roman" pitchFamily="18" charset="0"/>
              </a:rPr>
              <a:t>микроорганизама</a:t>
            </a:r>
            <a:r>
              <a:rPr lang="sr-Latn-CS" sz="2800" smtClean="0">
                <a:latin typeface="Times New Roman" pitchFamily="18" charset="0"/>
              </a:rPr>
              <a:t>, </a:t>
            </a:r>
            <a:r>
              <a:rPr lang="sr-Cyrl-CS" sz="2800" smtClean="0">
                <a:latin typeface="Times New Roman" pitchFamily="18" charset="0"/>
              </a:rPr>
              <a:t>биљака</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животиња</a:t>
            </a:r>
            <a:r>
              <a:rPr lang="sr-Latn-CS" sz="2800" smtClean="0">
                <a:latin typeface="Times New Roman" pitchFamily="18" charset="0"/>
              </a:rPr>
              <a:t> </a:t>
            </a:r>
            <a:r>
              <a:rPr lang="sr-Cyrl-CS" sz="2800" smtClean="0">
                <a:latin typeface="Times New Roman" pitchFamily="18" charset="0"/>
              </a:rPr>
              <a:t>могу</a:t>
            </a:r>
            <a:r>
              <a:rPr lang="sr-Latn-CS" sz="2800" smtClean="0">
                <a:latin typeface="Times New Roman" pitchFamily="18" charset="0"/>
              </a:rPr>
              <a:t> </a:t>
            </a:r>
            <a:r>
              <a:rPr lang="sr-Cyrl-CS" sz="2800" smtClean="0">
                <a:latin typeface="Times New Roman" pitchFamily="18" charset="0"/>
              </a:rPr>
              <a:t>довести</a:t>
            </a:r>
            <a:r>
              <a:rPr lang="sr-Latn-CS" sz="2800" smtClean="0">
                <a:latin typeface="Times New Roman" pitchFamily="18" charset="0"/>
              </a:rPr>
              <a:t> </a:t>
            </a:r>
            <a:r>
              <a:rPr lang="sr-Cyrl-CS" sz="2800" smtClean="0">
                <a:latin typeface="Times New Roman" pitchFamily="18" charset="0"/>
              </a:rPr>
              <a:t>до</a:t>
            </a:r>
            <a:r>
              <a:rPr lang="sr-Latn-CS" sz="2800" smtClean="0">
                <a:latin typeface="Times New Roman" pitchFamily="18" charset="0"/>
              </a:rPr>
              <a:t> </a:t>
            </a:r>
            <a:r>
              <a:rPr lang="sr-Cyrl-CS" sz="2800" smtClean="0">
                <a:latin typeface="Times New Roman" pitchFamily="18" charset="0"/>
              </a:rPr>
              <a:t>појаве</a:t>
            </a:r>
            <a:r>
              <a:rPr lang="sr-Latn-CS" sz="2800" smtClean="0">
                <a:latin typeface="Times New Roman" pitchFamily="18" charset="0"/>
              </a:rPr>
              <a:t> </a:t>
            </a:r>
            <a:r>
              <a:rPr lang="sr-Cyrl-CS" sz="2800" smtClean="0">
                <a:latin typeface="Times New Roman" pitchFamily="18" charset="0"/>
              </a:rPr>
              <a:t>нитрата</a:t>
            </a:r>
            <a:r>
              <a:rPr lang="sr-Latn-CS" sz="2800" smtClean="0">
                <a:latin typeface="Times New Roman" pitchFamily="18" charset="0"/>
              </a:rPr>
              <a:t>. </a:t>
            </a:r>
            <a:r>
              <a:rPr lang="sr-Cyrl-CS" sz="2800" smtClean="0">
                <a:latin typeface="Times New Roman" pitchFamily="18" charset="0"/>
              </a:rPr>
              <a:t>За</a:t>
            </a:r>
            <a:r>
              <a:rPr lang="sr-Latn-CS" sz="2800" smtClean="0">
                <a:latin typeface="Times New Roman" pitchFamily="18" charset="0"/>
              </a:rPr>
              <a:t> </a:t>
            </a:r>
            <a:r>
              <a:rPr lang="sr-Cyrl-CS" sz="2800" smtClean="0">
                <a:latin typeface="Times New Roman" pitchFamily="18" charset="0"/>
              </a:rPr>
              <a:t>настајање</a:t>
            </a:r>
            <a:r>
              <a:rPr lang="sr-Latn-CS" sz="2800" smtClean="0">
                <a:latin typeface="Times New Roman" pitchFamily="18" charset="0"/>
              </a:rPr>
              <a:t> </a:t>
            </a:r>
            <a:r>
              <a:rPr lang="sr-Cyrl-CS" sz="2800" smtClean="0">
                <a:latin typeface="Times New Roman" pitchFamily="18" charset="0"/>
              </a:rPr>
              <a:t>бикарбоната</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води</a:t>
            </a:r>
            <a:r>
              <a:rPr lang="sr-Latn-CS" sz="2800" smtClean="0">
                <a:latin typeface="Times New Roman" pitchFamily="18" charset="0"/>
              </a:rPr>
              <a:t> </a:t>
            </a:r>
            <a:r>
              <a:rPr lang="sr-Cyrl-CS" sz="2800" smtClean="0">
                <a:latin typeface="Times New Roman" pitchFamily="18" charset="0"/>
              </a:rPr>
              <a:t>веома</a:t>
            </a:r>
            <a:r>
              <a:rPr lang="sr-Latn-CS" sz="2800" smtClean="0">
                <a:latin typeface="Times New Roman" pitchFamily="18" charset="0"/>
              </a:rPr>
              <a:t> </a:t>
            </a:r>
            <a:r>
              <a:rPr lang="sr-Cyrl-CS" sz="2800" smtClean="0">
                <a:latin typeface="Times New Roman" pitchFamily="18" charset="0"/>
              </a:rPr>
              <a:t>је</a:t>
            </a:r>
            <a:r>
              <a:rPr lang="sr-Latn-CS" sz="2800" smtClean="0">
                <a:latin typeface="Times New Roman" pitchFamily="18" charset="0"/>
              </a:rPr>
              <a:t> </a:t>
            </a:r>
            <a:r>
              <a:rPr lang="sr-Cyrl-CS" sz="2800" smtClean="0">
                <a:latin typeface="Times New Roman" pitchFamily="18" charset="0"/>
              </a:rPr>
              <a:t>битно</a:t>
            </a:r>
            <a:r>
              <a:rPr lang="sr-Latn-CS" sz="2800" smtClean="0">
                <a:latin typeface="Times New Roman" pitchFamily="18" charset="0"/>
              </a:rPr>
              <a:t> </a:t>
            </a:r>
            <a:r>
              <a:rPr lang="sr-Cyrl-CS" sz="2800" smtClean="0">
                <a:latin typeface="Times New Roman" pitchFamily="18" charset="0"/>
              </a:rPr>
              <a:t>присуство</a:t>
            </a:r>
            <a:r>
              <a:rPr lang="sr-Latn-CS" sz="2800" smtClean="0">
                <a:latin typeface="Times New Roman" pitchFamily="18" charset="0"/>
              </a:rPr>
              <a:t> </a:t>
            </a:r>
            <a:r>
              <a:rPr lang="sr-Cyrl-CS" sz="2800" smtClean="0">
                <a:latin typeface="Times New Roman" pitchFamily="18" charset="0"/>
              </a:rPr>
              <a:t>угљен</a:t>
            </a:r>
            <a:r>
              <a:rPr lang="sr-Latn-CS" sz="2800" smtClean="0">
                <a:latin typeface="Times New Roman" pitchFamily="18" charset="0"/>
              </a:rPr>
              <a:t> </a:t>
            </a:r>
            <a:r>
              <a:rPr lang="sr-Cyrl-CS" sz="2800" smtClean="0">
                <a:latin typeface="Times New Roman" pitchFamily="18" charset="0"/>
              </a:rPr>
              <a:t>диоксида</a:t>
            </a:r>
            <a:r>
              <a:rPr lang="sr-Latn-CS" sz="2800" smtClean="0">
                <a:latin typeface="Times New Roman" pitchFamily="18" charset="0"/>
              </a:rPr>
              <a:t> (</a:t>
            </a:r>
            <a:r>
              <a:rPr lang="sr-Cyrl-CS" sz="2800" smtClean="0">
                <a:latin typeface="Times New Roman" pitchFamily="18" charset="0"/>
              </a:rPr>
              <a:t>доспео</a:t>
            </a:r>
            <a:r>
              <a:rPr lang="sr-Latn-CS" sz="2800" smtClean="0">
                <a:latin typeface="Times New Roman" pitchFamily="18" charset="0"/>
              </a:rPr>
              <a:t> </a:t>
            </a:r>
            <a:r>
              <a:rPr lang="sr-Cyrl-CS" sz="2800" smtClean="0">
                <a:latin typeface="Times New Roman" pitchFamily="18" charset="0"/>
              </a:rPr>
              <a:t>из</a:t>
            </a:r>
            <a:r>
              <a:rPr lang="sr-Latn-CS" sz="2800" smtClean="0">
                <a:latin typeface="Times New Roman" pitchFamily="18" charset="0"/>
              </a:rPr>
              <a:t> </a:t>
            </a:r>
            <a:r>
              <a:rPr lang="sr-Cyrl-CS" sz="2800" smtClean="0">
                <a:latin typeface="Times New Roman" pitchFamily="18" charset="0"/>
              </a:rPr>
              <a:t>атмосфере</a:t>
            </a:r>
            <a:r>
              <a:rPr lang="sr-Latn-CS" sz="2800" smtClean="0">
                <a:latin typeface="Times New Roman" pitchFamily="18" charset="0"/>
              </a:rPr>
              <a:t> </a:t>
            </a:r>
            <a:r>
              <a:rPr lang="sr-Cyrl-CS" sz="2800" smtClean="0">
                <a:latin typeface="Times New Roman" pitchFamily="18" charset="0"/>
              </a:rPr>
              <a:t>или</a:t>
            </a:r>
            <a:r>
              <a:rPr lang="sr-Latn-CS" sz="2800" smtClean="0">
                <a:latin typeface="Times New Roman" pitchFamily="18" charset="0"/>
              </a:rPr>
              <a:t> </a:t>
            </a:r>
            <a:r>
              <a:rPr lang="sr-Cyrl-CS" sz="2800" smtClean="0">
                <a:latin typeface="Times New Roman" pitchFamily="18" charset="0"/>
              </a:rPr>
              <a:t>је</a:t>
            </a:r>
            <a:r>
              <a:rPr lang="sr-Latn-CS" sz="2800" smtClean="0">
                <a:latin typeface="Times New Roman" pitchFamily="18" charset="0"/>
              </a:rPr>
              <a:t> </a:t>
            </a:r>
            <a:r>
              <a:rPr lang="sr-Cyrl-CS" sz="2800" smtClean="0">
                <a:latin typeface="Times New Roman" pitchFamily="18" charset="0"/>
              </a:rPr>
              <a:t>продукт</a:t>
            </a:r>
            <a:r>
              <a:rPr lang="sr-Latn-CS" sz="2800" smtClean="0">
                <a:latin typeface="Times New Roman" pitchFamily="18" charset="0"/>
              </a:rPr>
              <a:t> </a:t>
            </a:r>
            <a:r>
              <a:rPr lang="sr-Cyrl-CS" sz="2800" smtClean="0">
                <a:latin typeface="Times New Roman" pitchFamily="18" charset="0"/>
              </a:rPr>
              <a:t>метаболизма</a:t>
            </a:r>
            <a:r>
              <a:rPr lang="sr-Latn-CS" sz="2800" smtClean="0">
                <a:latin typeface="Times New Roman" pitchFamily="18" charset="0"/>
              </a:rPr>
              <a:t> </a:t>
            </a:r>
            <a:r>
              <a:rPr lang="sr-Cyrl-CS" sz="2800" smtClean="0">
                <a:latin typeface="Times New Roman" pitchFamily="18" charset="0"/>
              </a:rPr>
              <a:t>живих</a:t>
            </a:r>
            <a:r>
              <a:rPr lang="sr-Latn-CS" sz="2800" smtClean="0">
                <a:latin typeface="Times New Roman" pitchFamily="18" charset="0"/>
              </a:rPr>
              <a:t> </a:t>
            </a:r>
            <a:r>
              <a:rPr lang="sr-Cyrl-CS" sz="2800" smtClean="0">
                <a:latin typeface="Times New Roman" pitchFamily="18" charset="0"/>
              </a:rPr>
              <a:t>организама</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горњим</a:t>
            </a:r>
            <a:r>
              <a:rPr lang="sr-Latn-CS" sz="2800" smtClean="0">
                <a:latin typeface="Times New Roman" pitchFamily="18" charset="0"/>
              </a:rPr>
              <a:t> </a:t>
            </a:r>
            <a:r>
              <a:rPr lang="sr-Cyrl-CS" sz="2800" smtClean="0">
                <a:latin typeface="Times New Roman" pitchFamily="18" charset="0"/>
              </a:rPr>
              <a:t>слојевима</a:t>
            </a:r>
            <a:r>
              <a:rPr lang="sr-Latn-CS" sz="2800" smtClean="0">
                <a:latin typeface="Times New Roman" pitchFamily="18" charset="0"/>
              </a:rPr>
              <a:t> </a:t>
            </a:r>
            <a:r>
              <a:rPr lang="sr-Cyrl-CS" sz="2800" smtClean="0">
                <a:latin typeface="Times New Roman" pitchFamily="18" charset="0"/>
              </a:rPr>
              <a:t>земљине</a:t>
            </a:r>
            <a:r>
              <a:rPr lang="sr-Latn-CS" sz="2800" smtClean="0">
                <a:latin typeface="Times New Roman" pitchFamily="18" charset="0"/>
              </a:rPr>
              <a:t> </a:t>
            </a:r>
            <a:r>
              <a:rPr lang="sr-Cyrl-CS" sz="2800" smtClean="0">
                <a:latin typeface="Times New Roman" pitchFamily="18" charset="0"/>
              </a:rPr>
              <a:t>коре</a:t>
            </a:r>
            <a:r>
              <a:rPr lang="sr-Latn-CS" sz="2800" smtClean="0">
                <a:latin typeface="Times New Roman" pitchFamily="18" charset="0"/>
              </a:rPr>
              <a:t>.</a:t>
            </a:r>
            <a:r>
              <a:rPr lang="en-US" sz="2800" smtClean="0">
                <a:latin typeface="Times New Roman" pitchFamily="18" charset="0"/>
              </a:rPr>
              <a:t> </a:t>
            </a:r>
          </a:p>
        </p:txBody>
      </p:sp>
    </p:spTree>
    <p:extLst>
      <p:ext uri="{BB962C8B-B14F-4D97-AF65-F5344CB8AC3E}">
        <p14:creationId xmlns:p14="http://schemas.microsoft.com/office/powerpoint/2010/main" val="3640906261"/>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228600" y="292100"/>
            <a:ext cx="8458200" cy="1384300"/>
          </a:xfrm>
        </p:spPr>
        <p:txBody>
          <a:bodyPr/>
          <a:lstStyle/>
          <a:p>
            <a:pPr eaLnBrk="1" hangingPunct="1"/>
            <a:r>
              <a:rPr lang="sr-Cyrl-CS" smtClean="0">
                <a:solidFill>
                  <a:schemeClr val="hlink"/>
                </a:solidFill>
                <a:latin typeface="Times New Roman" pitchFamily="18" charset="0"/>
              </a:rPr>
              <a:t>Порекло</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појединих</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састојака</a:t>
            </a:r>
            <a:r>
              <a:rPr lang="sr-Latn-BA" smtClean="0">
                <a:solidFill>
                  <a:schemeClr val="hlink"/>
                </a:solidFill>
                <a:latin typeface="Times New Roman" pitchFamily="18" charset="0"/>
              </a:rPr>
              <a:t> </a:t>
            </a:r>
            <a:r>
              <a:rPr lang="sr-Cyrl-CS" smtClean="0">
                <a:solidFill>
                  <a:schemeClr val="hlink"/>
                </a:solidFill>
                <a:latin typeface="Times New Roman" pitchFamily="18" charset="0"/>
              </a:rPr>
              <a:t>воде</a:t>
            </a:r>
            <a:endParaRPr lang="en-US" smtClean="0">
              <a:solidFill>
                <a:schemeClr val="hlink"/>
              </a:solidFill>
              <a:latin typeface="Times New Roman" pitchFamily="18" charset="0"/>
            </a:endParaRPr>
          </a:p>
        </p:txBody>
      </p:sp>
      <p:sp>
        <p:nvSpPr>
          <p:cNvPr id="83971" name="Rectangle 3"/>
          <p:cNvSpPr>
            <a:spLocks noGrp="1" noChangeArrowheads="1"/>
          </p:cNvSpPr>
          <p:nvPr>
            <p:ph type="body" idx="1"/>
          </p:nvPr>
        </p:nvSpPr>
        <p:spPr/>
        <p:txBody>
          <a:bodyPr/>
          <a:lstStyle/>
          <a:p>
            <a:pPr algn="just" eaLnBrk="1" hangingPunct="1"/>
            <a:r>
              <a:rPr lang="sr-Cyrl-CS" dirty="0" smtClean="0">
                <a:latin typeface="Times New Roman" pitchFamily="18" charset="0"/>
              </a:rPr>
              <a:t>Угљен</a:t>
            </a:r>
            <a:r>
              <a:rPr lang="sr-Latn-CS" dirty="0" smtClean="0">
                <a:latin typeface="Times New Roman" pitchFamily="18" charset="0"/>
              </a:rPr>
              <a:t> </a:t>
            </a:r>
            <a:r>
              <a:rPr lang="sr-Cyrl-CS" dirty="0" smtClean="0">
                <a:latin typeface="Times New Roman" pitchFamily="18" charset="0"/>
              </a:rPr>
              <a:t>диоксид</a:t>
            </a:r>
            <a:r>
              <a:rPr lang="sr-Latn-CS" dirty="0" smtClean="0">
                <a:latin typeface="Times New Roman" pitchFamily="18" charset="0"/>
              </a:rPr>
              <a:t> </a:t>
            </a:r>
            <a:r>
              <a:rPr lang="sr-Cyrl-CS" dirty="0" smtClean="0">
                <a:latin typeface="Times New Roman" pitchFamily="18" charset="0"/>
              </a:rPr>
              <a:t>реагује</a:t>
            </a:r>
            <a:r>
              <a:rPr lang="sr-Latn-CS" dirty="0" smtClean="0">
                <a:latin typeface="Times New Roman" pitchFamily="18" charset="0"/>
              </a:rPr>
              <a:t> </a:t>
            </a:r>
            <a:r>
              <a:rPr lang="sr-Cyrl-CS" dirty="0" smtClean="0">
                <a:latin typeface="Times New Roman" pitchFamily="18" charset="0"/>
              </a:rPr>
              <a:t>са</a:t>
            </a:r>
            <a:r>
              <a:rPr lang="sr-Latn-CS" dirty="0" smtClean="0">
                <a:latin typeface="Times New Roman" pitchFamily="18" charset="0"/>
              </a:rPr>
              <a:t> </a:t>
            </a:r>
            <a:r>
              <a:rPr lang="sr-Cyrl-CS" dirty="0" smtClean="0">
                <a:latin typeface="Times New Roman" pitchFamily="18" charset="0"/>
              </a:rPr>
              <a:t>тешко</a:t>
            </a:r>
            <a:r>
              <a:rPr lang="sr-Latn-CS" dirty="0" smtClean="0">
                <a:latin typeface="Times New Roman" pitchFamily="18" charset="0"/>
              </a:rPr>
              <a:t> </a:t>
            </a:r>
            <a:r>
              <a:rPr lang="sr-Cyrl-CS" dirty="0" smtClean="0">
                <a:latin typeface="Times New Roman" pitchFamily="18" charset="0"/>
              </a:rPr>
              <a:t>растворним</a:t>
            </a:r>
            <a:r>
              <a:rPr lang="sr-Latn-CS" dirty="0" smtClean="0">
                <a:latin typeface="Times New Roman" pitchFamily="18" charset="0"/>
              </a:rPr>
              <a:t> </a:t>
            </a:r>
            <a:r>
              <a:rPr lang="sr-Cyrl-CS" dirty="0" smtClean="0">
                <a:latin typeface="Times New Roman" pitchFamily="18" charset="0"/>
              </a:rPr>
              <a:t>састојцима</a:t>
            </a:r>
            <a:r>
              <a:rPr lang="sr-Latn-CS" dirty="0" smtClean="0">
                <a:latin typeface="Times New Roman" pitchFamily="18" charset="0"/>
              </a:rPr>
              <a:t> </a:t>
            </a:r>
            <a:r>
              <a:rPr lang="sr-Cyrl-CS" dirty="0" smtClean="0">
                <a:latin typeface="Times New Roman" pitchFamily="18" charset="0"/>
              </a:rPr>
              <a:t>земљине</a:t>
            </a:r>
            <a:r>
              <a:rPr lang="sr-Latn-CS" dirty="0" smtClean="0">
                <a:latin typeface="Times New Roman" pitchFamily="18" charset="0"/>
              </a:rPr>
              <a:t> </a:t>
            </a:r>
            <a:r>
              <a:rPr lang="sr-Cyrl-CS" dirty="0" smtClean="0">
                <a:latin typeface="Times New Roman" pitchFamily="18" charset="0"/>
              </a:rPr>
              <a:t>коре</a:t>
            </a:r>
            <a:r>
              <a:rPr lang="sr-Latn-CS" dirty="0" smtClean="0">
                <a:latin typeface="Times New Roman" pitchFamily="18" charset="0"/>
              </a:rPr>
              <a:t> (</a:t>
            </a:r>
            <a:r>
              <a:rPr lang="sr-Cyrl-CS" dirty="0" smtClean="0">
                <a:latin typeface="Times New Roman" pitchFamily="18" charset="0"/>
              </a:rPr>
              <a:t>кречњаком</a:t>
            </a:r>
            <a:r>
              <a:rPr lang="sr-Latn-CS" dirty="0" smtClean="0">
                <a:latin typeface="Times New Roman" pitchFamily="18" charset="0"/>
              </a:rPr>
              <a:t>, </a:t>
            </a:r>
            <a:r>
              <a:rPr lang="sr-Cyrl-CS" dirty="0" smtClean="0">
                <a:latin typeface="Times New Roman" pitchFamily="18" charset="0"/>
              </a:rPr>
              <a:t>магнезитом</a:t>
            </a:r>
            <a:r>
              <a:rPr lang="sr-Latn-CS" dirty="0" smtClean="0">
                <a:latin typeface="Times New Roman" pitchFamily="18" charset="0"/>
              </a:rPr>
              <a:t>, </a:t>
            </a:r>
            <a:r>
              <a:rPr lang="sr-Cyrl-CS" dirty="0" smtClean="0">
                <a:latin typeface="Times New Roman" pitchFamily="18" charset="0"/>
              </a:rPr>
              <a:t>доломитом</a:t>
            </a:r>
            <a:r>
              <a:rPr lang="sr-Latn-CS" dirty="0" smtClean="0">
                <a:latin typeface="Times New Roman" pitchFamily="18" charset="0"/>
              </a:rPr>
              <a:t> </a:t>
            </a:r>
            <a:r>
              <a:rPr lang="sr-Cyrl-CS" dirty="0" smtClean="0">
                <a:latin typeface="Times New Roman" pitchFamily="18" charset="0"/>
              </a:rPr>
              <a:t>или</a:t>
            </a:r>
            <a:r>
              <a:rPr lang="sr-Latn-CS" dirty="0" smtClean="0">
                <a:latin typeface="Times New Roman" pitchFamily="18" charset="0"/>
              </a:rPr>
              <a:t> </a:t>
            </a:r>
            <a:r>
              <a:rPr lang="sr-Cyrl-CS" dirty="0" smtClean="0">
                <a:latin typeface="Times New Roman" pitchFamily="18" charset="0"/>
              </a:rPr>
              <a:t>пиритом</a:t>
            </a:r>
            <a:r>
              <a:rPr lang="sr-Latn-CS" dirty="0" smtClean="0">
                <a:latin typeface="Times New Roman" pitchFamily="18" charset="0"/>
              </a:rPr>
              <a:t>)</a:t>
            </a:r>
          </a:p>
          <a:p>
            <a:pPr algn="just" eaLnBrk="1" hangingPunct="1"/>
            <a:r>
              <a:rPr lang="en-US" dirty="0" smtClean="0">
                <a:latin typeface="Times New Roman" pitchFamily="18" charset="0"/>
              </a:rPr>
              <a:t>C</a:t>
            </a:r>
            <a:r>
              <a:rPr lang="sr-Cyrl-CS" dirty="0" smtClean="0">
                <a:latin typeface="Times New Roman" pitchFamily="18" charset="0"/>
              </a:rPr>
              <a:t>а</a:t>
            </a:r>
            <a:r>
              <a:rPr lang="en-US" dirty="0" smtClean="0">
                <a:latin typeface="Times New Roman" pitchFamily="18" charset="0"/>
              </a:rPr>
              <a:t>C</a:t>
            </a:r>
            <a:r>
              <a:rPr lang="sr-Cyrl-CS" dirty="0" smtClean="0">
                <a:latin typeface="Times New Roman" pitchFamily="18" charset="0"/>
              </a:rPr>
              <a:t>О</a:t>
            </a:r>
            <a:r>
              <a:rPr lang="sr-Latn-CS" baseline="-25000" dirty="0" smtClean="0">
                <a:latin typeface="Times New Roman" pitchFamily="18" charset="0"/>
              </a:rPr>
              <a:t>3</a:t>
            </a:r>
            <a:r>
              <a:rPr lang="sr-Latn-CS" dirty="0" smtClean="0">
                <a:latin typeface="Times New Roman" pitchFamily="18" charset="0"/>
              </a:rPr>
              <a:t> (</a:t>
            </a:r>
            <a:r>
              <a:rPr lang="sr-Cyrl-CS" dirty="0" smtClean="0">
                <a:latin typeface="Times New Roman" pitchFamily="18" charset="0"/>
              </a:rPr>
              <a:t>слабо</a:t>
            </a:r>
            <a:r>
              <a:rPr lang="sr-Latn-CS" dirty="0" smtClean="0">
                <a:latin typeface="Times New Roman" pitchFamily="18" charset="0"/>
              </a:rPr>
              <a:t> </a:t>
            </a:r>
            <a:r>
              <a:rPr lang="sr-Cyrl-CS" dirty="0" smtClean="0">
                <a:latin typeface="Times New Roman" pitchFamily="18" charset="0"/>
              </a:rPr>
              <a:t>растворљив</a:t>
            </a:r>
            <a:r>
              <a:rPr lang="sr-Latn-CS" dirty="0" smtClean="0">
                <a:latin typeface="Times New Roman" pitchFamily="18" charset="0"/>
              </a:rPr>
              <a:t>) + </a:t>
            </a:r>
            <a:r>
              <a:rPr lang="en-US" dirty="0">
                <a:latin typeface="Times New Roman" pitchFamily="18" charset="0"/>
              </a:rPr>
              <a:t>C</a:t>
            </a:r>
            <a:r>
              <a:rPr lang="sr-Cyrl-CS" dirty="0" smtClean="0">
                <a:latin typeface="Times New Roman" pitchFamily="18" charset="0"/>
              </a:rPr>
              <a:t>О</a:t>
            </a:r>
            <a:r>
              <a:rPr lang="sr-Latn-CS" baseline="-25000" dirty="0" smtClean="0">
                <a:latin typeface="Times New Roman" pitchFamily="18" charset="0"/>
              </a:rPr>
              <a:t>2 </a:t>
            </a:r>
            <a:r>
              <a:rPr lang="sr-Latn-CS" dirty="0" smtClean="0">
                <a:latin typeface="Times New Roman" pitchFamily="18" charset="0"/>
              </a:rPr>
              <a:t>+ </a:t>
            </a:r>
            <a:r>
              <a:rPr lang="en-US" dirty="0">
                <a:latin typeface="Times New Roman" pitchFamily="18" charset="0"/>
              </a:rPr>
              <a:t>H</a:t>
            </a:r>
            <a:r>
              <a:rPr lang="sr-Latn-CS" baseline="-25000" dirty="0" smtClean="0">
                <a:latin typeface="Times New Roman" pitchFamily="18" charset="0"/>
              </a:rPr>
              <a:t>2</a:t>
            </a:r>
            <a:r>
              <a:rPr lang="sr-Cyrl-CS" dirty="0" smtClean="0">
                <a:latin typeface="Times New Roman" pitchFamily="18" charset="0"/>
              </a:rPr>
              <a:t>О</a:t>
            </a:r>
            <a:r>
              <a:rPr lang="sr-Latn-CS" dirty="0" smtClean="0">
                <a:latin typeface="Times New Roman" pitchFamily="18" charset="0"/>
              </a:rPr>
              <a:t> → </a:t>
            </a:r>
            <a:r>
              <a:rPr lang="en-US" dirty="0">
                <a:latin typeface="Times New Roman" pitchFamily="18" charset="0"/>
              </a:rPr>
              <a:t>C</a:t>
            </a:r>
            <a:r>
              <a:rPr lang="sr-Cyrl-CS" dirty="0" smtClean="0">
                <a:latin typeface="Times New Roman" pitchFamily="18" charset="0"/>
              </a:rPr>
              <a:t>а</a:t>
            </a:r>
            <a:r>
              <a:rPr lang="sr-Latn-CS" dirty="0" smtClean="0">
                <a:latin typeface="Times New Roman" pitchFamily="18" charset="0"/>
              </a:rPr>
              <a:t>(</a:t>
            </a:r>
            <a:r>
              <a:rPr lang="en-US" dirty="0" smtClean="0">
                <a:latin typeface="Times New Roman" pitchFamily="18" charset="0"/>
              </a:rPr>
              <a:t>HC</a:t>
            </a:r>
            <a:r>
              <a:rPr lang="sr-Cyrl-CS" dirty="0" smtClean="0">
                <a:latin typeface="Times New Roman" pitchFamily="18" charset="0"/>
              </a:rPr>
              <a:t>О</a:t>
            </a:r>
            <a:r>
              <a:rPr lang="sr-Latn-CS" baseline="-25000" dirty="0" smtClean="0">
                <a:latin typeface="Times New Roman" pitchFamily="18" charset="0"/>
              </a:rPr>
              <a:t>3</a:t>
            </a:r>
            <a:r>
              <a:rPr lang="sr-Latn-CS" dirty="0" smtClean="0">
                <a:latin typeface="Times New Roman" pitchFamily="18" charset="0"/>
              </a:rPr>
              <a:t>)</a:t>
            </a:r>
            <a:r>
              <a:rPr lang="sr-Latn-CS" baseline="-25000" dirty="0" smtClean="0">
                <a:latin typeface="Times New Roman" pitchFamily="18" charset="0"/>
              </a:rPr>
              <a:t>2</a:t>
            </a:r>
            <a:r>
              <a:rPr lang="sr-Latn-CS" dirty="0" smtClean="0">
                <a:latin typeface="Times New Roman" pitchFamily="18" charset="0"/>
              </a:rPr>
              <a:t> (</a:t>
            </a:r>
            <a:r>
              <a:rPr lang="sr-Cyrl-CS" dirty="0" smtClean="0">
                <a:latin typeface="Times New Roman" pitchFamily="18" charset="0"/>
              </a:rPr>
              <a:t>лако</a:t>
            </a:r>
            <a:r>
              <a:rPr lang="sr-Latn-CS" dirty="0" smtClean="0">
                <a:latin typeface="Times New Roman" pitchFamily="18" charset="0"/>
              </a:rPr>
              <a:t> </a:t>
            </a:r>
            <a:r>
              <a:rPr lang="sr-Cyrl-CS" dirty="0" smtClean="0">
                <a:latin typeface="Times New Roman" pitchFamily="18" charset="0"/>
              </a:rPr>
              <a:t>растворан</a:t>
            </a:r>
            <a:r>
              <a:rPr lang="sr-Latn-CS" dirty="0" smtClean="0">
                <a:latin typeface="Times New Roman" pitchFamily="18" charset="0"/>
              </a:rPr>
              <a:t>)</a:t>
            </a:r>
          </a:p>
          <a:p>
            <a:pPr algn="just" eaLnBrk="1" hangingPunct="1"/>
            <a:r>
              <a:rPr lang="en-US" dirty="0">
                <a:latin typeface="Times New Roman" pitchFamily="18" charset="0"/>
              </a:rPr>
              <a:t>F</a:t>
            </a:r>
            <a:r>
              <a:rPr lang="sr-Cyrl-CS" dirty="0" smtClean="0">
                <a:latin typeface="Times New Roman" pitchFamily="18" charset="0"/>
              </a:rPr>
              <a:t>е</a:t>
            </a:r>
            <a:r>
              <a:rPr lang="en-US" dirty="0" smtClean="0">
                <a:latin typeface="Times New Roman" pitchFamily="18" charset="0"/>
              </a:rPr>
              <a:t>S</a:t>
            </a:r>
            <a:r>
              <a:rPr lang="sr-Latn-CS" baseline="-25000" dirty="0" smtClean="0">
                <a:latin typeface="Times New Roman" pitchFamily="18" charset="0"/>
              </a:rPr>
              <a:t>2</a:t>
            </a:r>
            <a:r>
              <a:rPr lang="sr-Latn-CS" dirty="0" smtClean="0">
                <a:latin typeface="Times New Roman" pitchFamily="18" charset="0"/>
              </a:rPr>
              <a:t> </a:t>
            </a:r>
            <a:r>
              <a:rPr lang="sr-Latn-CS" dirty="0" smtClean="0">
                <a:latin typeface="Times New Roman" pitchFamily="18" charset="0"/>
              </a:rPr>
              <a:t>+ </a:t>
            </a:r>
            <a:r>
              <a:rPr lang="sr-Latn-CS" dirty="0" smtClean="0">
                <a:latin typeface="Times New Roman" pitchFamily="18" charset="0"/>
              </a:rPr>
              <a:t>2</a:t>
            </a:r>
            <a:r>
              <a:rPr lang="en-US" dirty="0">
                <a:latin typeface="Times New Roman" pitchFamily="18" charset="0"/>
              </a:rPr>
              <a:t>C</a:t>
            </a:r>
            <a:r>
              <a:rPr lang="sr-Cyrl-CS" dirty="0" smtClean="0">
                <a:latin typeface="Times New Roman" pitchFamily="18" charset="0"/>
              </a:rPr>
              <a:t>О</a:t>
            </a:r>
            <a:r>
              <a:rPr lang="sr-Latn-CS" baseline="-25000" dirty="0" smtClean="0">
                <a:latin typeface="Times New Roman" pitchFamily="18" charset="0"/>
              </a:rPr>
              <a:t>2 </a:t>
            </a:r>
            <a:r>
              <a:rPr lang="sr-Latn-CS" dirty="0" smtClean="0">
                <a:latin typeface="Times New Roman" pitchFamily="18" charset="0"/>
              </a:rPr>
              <a:t>+ </a:t>
            </a:r>
            <a:r>
              <a:rPr lang="sr-Latn-CS" dirty="0" smtClean="0">
                <a:latin typeface="Times New Roman" pitchFamily="18" charset="0"/>
              </a:rPr>
              <a:t>2</a:t>
            </a:r>
            <a:r>
              <a:rPr lang="en-US" dirty="0">
                <a:latin typeface="Times New Roman" pitchFamily="18" charset="0"/>
              </a:rPr>
              <a:t>H</a:t>
            </a:r>
            <a:r>
              <a:rPr lang="sr-Latn-CS" baseline="-25000" dirty="0" smtClean="0">
                <a:latin typeface="Times New Roman" pitchFamily="18" charset="0"/>
              </a:rPr>
              <a:t>2</a:t>
            </a:r>
            <a:r>
              <a:rPr lang="sr-Cyrl-CS" dirty="0" smtClean="0">
                <a:latin typeface="Times New Roman" pitchFamily="18" charset="0"/>
              </a:rPr>
              <a:t>О</a:t>
            </a:r>
            <a:r>
              <a:rPr lang="sr-Latn-CS" dirty="0" smtClean="0">
                <a:latin typeface="Times New Roman" pitchFamily="18" charset="0"/>
              </a:rPr>
              <a:t> → </a:t>
            </a:r>
            <a:r>
              <a:rPr lang="en-US" dirty="0">
                <a:latin typeface="Times New Roman" pitchFamily="18" charset="0"/>
              </a:rPr>
              <a:t>F</a:t>
            </a:r>
            <a:r>
              <a:rPr lang="sr-Cyrl-CS" dirty="0" smtClean="0">
                <a:latin typeface="Times New Roman" pitchFamily="18" charset="0"/>
              </a:rPr>
              <a:t>е</a:t>
            </a:r>
            <a:r>
              <a:rPr lang="sr-Latn-CS" dirty="0" smtClean="0">
                <a:latin typeface="Times New Roman" pitchFamily="18" charset="0"/>
              </a:rPr>
              <a:t>(</a:t>
            </a:r>
            <a:r>
              <a:rPr lang="en-US" dirty="0" smtClean="0">
                <a:latin typeface="Times New Roman" pitchFamily="18" charset="0"/>
              </a:rPr>
              <a:t>HC</a:t>
            </a:r>
            <a:r>
              <a:rPr lang="sr-Cyrl-CS" dirty="0" smtClean="0">
                <a:latin typeface="Times New Roman" pitchFamily="18" charset="0"/>
              </a:rPr>
              <a:t>О</a:t>
            </a:r>
            <a:r>
              <a:rPr lang="sr-Latn-CS" baseline="-25000" dirty="0" smtClean="0">
                <a:latin typeface="Times New Roman" pitchFamily="18" charset="0"/>
              </a:rPr>
              <a:t>3</a:t>
            </a:r>
            <a:r>
              <a:rPr lang="sr-Latn-CS" dirty="0" smtClean="0">
                <a:latin typeface="Times New Roman" pitchFamily="18" charset="0"/>
              </a:rPr>
              <a:t>)</a:t>
            </a:r>
            <a:r>
              <a:rPr lang="sr-Latn-CS" baseline="-25000" dirty="0" smtClean="0">
                <a:latin typeface="Times New Roman" pitchFamily="18" charset="0"/>
              </a:rPr>
              <a:t>2</a:t>
            </a:r>
            <a:r>
              <a:rPr lang="sr-Latn-CS" dirty="0" smtClean="0">
                <a:latin typeface="Times New Roman" pitchFamily="18" charset="0"/>
              </a:rPr>
              <a:t> (</a:t>
            </a:r>
            <a:r>
              <a:rPr lang="sr-Cyrl-CS" dirty="0" smtClean="0">
                <a:latin typeface="Times New Roman" pitchFamily="18" charset="0"/>
              </a:rPr>
              <a:t>лако</a:t>
            </a:r>
            <a:r>
              <a:rPr lang="sr-Latn-CS" dirty="0" smtClean="0">
                <a:latin typeface="Times New Roman" pitchFamily="18" charset="0"/>
              </a:rPr>
              <a:t> </a:t>
            </a:r>
            <a:r>
              <a:rPr lang="sr-Cyrl-CS" dirty="0" smtClean="0">
                <a:latin typeface="Times New Roman" pitchFamily="18" charset="0"/>
              </a:rPr>
              <a:t>растворан</a:t>
            </a:r>
            <a:r>
              <a:rPr lang="sr-Latn-CS" dirty="0" smtClean="0">
                <a:latin typeface="Times New Roman" pitchFamily="18" charset="0"/>
              </a:rPr>
              <a:t>) + </a:t>
            </a:r>
            <a:r>
              <a:rPr lang="en-US" dirty="0">
                <a:latin typeface="Times New Roman" pitchFamily="18" charset="0"/>
              </a:rPr>
              <a:t>H</a:t>
            </a:r>
            <a:r>
              <a:rPr lang="sr-Latn-CS" baseline="-25000" dirty="0" smtClean="0">
                <a:latin typeface="Times New Roman" pitchFamily="18" charset="0"/>
              </a:rPr>
              <a:t>2</a:t>
            </a:r>
            <a:r>
              <a:rPr lang="sr-Cyrl-CS" dirty="0" smtClean="0">
                <a:latin typeface="Times New Roman" pitchFamily="18" charset="0"/>
              </a:rPr>
              <a:t>С</a:t>
            </a:r>
            <a:r>
              <a:rPr lang="sr-Latn-CS" dirty="0" smtClean="0">
                <a:latin typeface="Times New Roman" pitchFamily="18" charset="0"/>
              </a:rPr>
              <a:t>↑ + </a:t>
            </a:r>
            <a:r>
              <a:rPr lang="en-US" dirty="0">
                <a:latin typeface="Times New Roman" pitchFamily="18" charset="0"/>
              </a:rPr>
              <a:t>S</a:t>
            </a:r>
            <a:r>
              <a:rPr lang="sr-Latn-CS" dirty="0" smtClean="0">
                <a:latin typeface="Times New Roman" pitchFamily="18" charset="0"/>
                <a:cs typeface="Times New Roman" pitchFamily="18" charset="0"/>
              </a:rPr>
              <a:t>↓</a:t>
            </a:r>
            <a:r>
              <a:rPr lang="sr-Latn-CS" dirty="0" smtClean="0">
                <a:latin typeface="Times New Roman" pitchFamily="18" charset="0"/>
              </a:rPr>
              <a:t> </a:t>
            </a:r>
            <a:r>
              <a:rPr lang="sr-Latn-CS" dirty="0" smtClean="0">
                <a:latin typeface="Times New Roman" pitchFamily="18" charset="0"/>
              </a:rPr>
              <a:t>(</a:t>
            </a:r>
            <a:r>
              <a:rPr lang="sr-Cyrl-CS" dirty="0" smtClean="0">
                <a:latin typeface="Times New Roman" pitchFamily="18" charset="0"/>
              </a:rPr>
              <a:t>мути</a:t>
            </a:r>
            <a:r>
              <a:rPr lang="sr-Latn-CS" dirty="0" smtClean="0">
                <a:latin typeface="Times New Roman" pitchFamily="18" charset="0"/>
              </a:rPr>
              <a:t> </a:t>
            </a:r>
            <a:r>
              <a:rPr lang="sr-Cyrl-CS" dirty="0" smtClean="0">
                <a:latin typeface="Times New Roman" pitchFamily="18" charset="0"/>
              </a:rPr>
              <a:t>воду</a:t>
            </a:r>
            <a:r>
              <a:rPr lang="sr-Latn-CS" dirty="0" smtClean="0">
                <a:latin typeface="Times New Roman" pitchFamily="18" charset="0"/>
              </a:rPr>
              <a:t>)</a:t>
            </a:r>
            <a:endParaRPr lang="en-US" dirty="0" smtClean="0">
              <a:latin typeface="Times New Roman" pitchFamily="18" charset="0"/>
            </a:endParaRPr>
          </a:p>
        </p:txBody>
      </p:sp>
    </p:spTree>
    <p:extLst>
      <p:ext uri="{BB962C8B-B14F-4D97-AF65-F5344CB8AC3E}">
        <p14:creationId xmlns:p14="http://schemas.microsoft.com/office/powerpoint/2010/main" val="3074840292"/>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84995" name="Rectangle 3"/>
          <p:cNvSpPr>
            <a:spLocks noGrp="1" noChangeArrowheads="1"/>
          </p:cNvSpPr>
          <p:nvPr>
            <p:ph type="body" idx="1"/>
          </p:nvPr>
        </p:nvSpPr>
        <p:spPr/>
        <p:txBody>
          <a:bodyPr>
            <a:normAutofit lnSpcReduction="10000"/>
          </a:bodyPr>
          <a:lstStyle/>
          <a:p>
            <a:pPr algn="just" eaLnBrk="1" hangingPunct="1"/>
            <a:r>
              <a:rPr lang="sr-Cyrl-CS" sz="2800" smtClean="0">
                <a:latin typeface="Times New Roman" pitchFamily="18" charset="0"/>
              </a:rPr>
              <a:t>Под</a:t>
            </a:r>
            <a:r>
              <a:rPr lang="sr-Latn-CS" sz="2800" smtClean="0">
                <a:latin typeface="Times New Roman" pitchFamily="18" charset="0"/>
              </a:rPr>
              <a:t> </a:t>
            </a:r>
            <a:r>
              <a:rPr lang="sr-Cyrl-CS" sz="2800" smtClean="0">
                <a:latin typeface="Times New Roman" pitchFamily="18" charset="0"/>
              </a:rPr>
              <a:t>загађивањем</a:t>
            </a:r>
            <a:r>
              <a:rPr lang="sr-Latn-CS" sz="2800" smtClean="0">
                <a:latin typeface="Times New Roman" pitchFamily="18" charset="0"/>
              </a:rPr>
              <a:t> </a:t>
            </a:r>
            <a:r>
              <a:rPr lang="sr-Cyrl-CS" sz="2800" smtClean="0">
                <a:latin typeface="Times New Roman" pitchFamily="18" charset="0"/>
              </a:rPr>
              <a:t>природних</a:t>
            </a:r>
            <a:r>
              <a:rPr lang="sr-Latn-CS" sz="2800" smtClean="0">
                <a:latin typeface="Times New Roman" pitchFamily="18" charset="0"/>
              </a:rPr>
              <a:t> </a:t>
            </a:r>
            <a:r>
              <a:rPr lang="sr-Cyrl-CS" sz="2800" smtClean="0">
                <a:latin typeface="Times New Roman" pitchFamily="18" charset="0"/>
              </a:rPr>
              <a:t>вода</a:t>
            </a:r>
            <a:r>
              <a:rPr lang="sr-Latn-CS" sz="2800" smtClean="0">
                <a:latin typeface="Times New Roman" pitchFamily="18" charset="0"/>
              </a:rPr>
              <a:t> </a:t>
            </a:r>
            <a:r>
              <a:rPr lang="sr-Cyrl-CS" sz="2800" smtClean="0">
                <a:latin typeface="Times New Roman" pitchFamily="18" charset="0"/>
              </a:rPr>
              <a:t>могу</a:t>
            </a:r>
            <a:r>
              <a:rPr lang="sr-Latn-CS" sz="2800" smtClean="0">
                <a:latin typeface="Times New Roman" pitchFamily="18" charset="0"/>
              </a:rPr>
              <a:t> </a:t>
            </a:r>
            <a:r>
              <a:rPr lang="sr-Cyrl-CS" sz="2800" smtClean="0">
                <a:latin typeface="Times New Roman" pitchFamily="18" charset="0"/>
              </a:rPr>
              <a:t>се</a:t>
            </a:r>
            <a:r>
              <a:rPr lang="sr-Latn-CS" sz="2800" smtClean="0">
                <a:latin typeface="Times New Roman" pitchFamily="18" charset="0"/>
              </a:rPr>
              <a:t> </a:t>
            </a:r>
            <a:r>
              <a:rPr lang="sr-Cyrl-CS" sz="2800" smtClean="0">
                <a:latin typeface="Times New Roman" pitchFamily="18" charset="0"/>
              </a:rPr>
              <a:t>сматрати</a:t>
            </a:r>
            <a:r>
              <a:rPr lang="sr-Latn-CS" sz="2800" smtClean="0">
                <a:latin typeface="Times New Roman" pitchFamily="18" charset="0"/>
              </a:rPr>
              <a:t> </a:t>
            </a:r>
            <a:r>
              <a:rPr lang="sr-Cyrl-CS" sz="2800" smtClean="0">
                <a:latin typeface="Times New Roman" pitchFamily="18" charset="0"/>
              </a:rPr>
              <a:t>практично</a:t>
            </a:r>
            <a:r>
              <a:rPr lang="sr-Latn-CS" sz="2800" smtClean="0">
                <a:latin typeface="Times New Roman" pitchFamily="18" charset="0"/>
              </a:rPr>
              <a:t> </a:t>
            </a:r>
            <a:r>
              <a:rPr lang="sr-Cyrl-CS" sz="2800" smtClean="0">
                <a:latin typeface="Times New Roman" pitchFamily="18" charset="0"/>
              </a:rPr>
              <a:t>све</a:t>
            </a:r>
            <a:r>
              <a:rPr lang="sr-Latn-CS" sz="2800" smtClean="0">
                <a:latin typeface="Times New Roman" pitchFamily="18" charset="0"/>
              </a:rPr>
              <a:t> </a:t>
            </a:r>
            <a:r>
              <a:rPr lang="sr-Cyrl-CS" sz="2800" smtClean="0">
                <a:latin typeface="Times New Roman" pitchFamily="18" charset="0"/>
              </a:rPr>
              <a:t>активности</a:t>
            </a:r>
            <a:r>
              <a:rPr lang="sr-Latn-CS" sz="2800" smtClean="0">
                <a:latin typeface="Times New Roman" pitchFamily="18" charset="0"/>
              </a:rPr>
              <a:t> </a:t>
            </a:r>
            <a:r>
              <a:rPr lang="sr-Cyrl-CS" sz="2800" smtClean="0">
                <a:latin typeface="Times New Roman" pitchFamily="18" charset="0"/>
              </a:rPr>
              <a:t>човека</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којима</a:t>
            </a:r>
            <a:r>
              <a:rPr lang="sr-Latn-CS" sz="2800" smtClean="0">
                <a:latin typeface="Times New Roman" pitchFamily="18" charset="0"/>
              </a:rPr>
              <a:t> </a:t>
            </a:r>
            <a:r>
              <a:rPr lang="sr-Cyrl-CS" sz="2800" smtClean="0">
                <a:latin typeface="Times New Roman" pitchFamily="18" charset="0"/>
              </a:rPr>
              <a:t>он</a:t>
            </a:r>
            <a:r>
              <a:rPr lang="sr-Latn-CS" sz="2800" smtClean="0">
                <a:latin typeface="Times New Roman" pitchFamily="18" charset="0"/>
              </a:rPr>
              <a:t> </a:t>
            </a:r>
            <a:r>
              <a:rPr lang="sr-Cyrl-CS" sz="2800" smtClean="0">
                <a:latin typeface="Times New Roman" pitchFamily="18" charset="0"/>
              </a:rPr>
              <a:t>користи</a:t>
            </a:r>
            <a:r>
              <a:rPr lang="sr-Latn-CS" sz="2800" smtClean="0">
                <a:latin typeface="Times New Roman" pitchFamily="18" charset="0"/>
              </a:rPr>
              <a:t> </a:t>
            </a:r>
            <a:r>
              <a:rPr lang="sr-Cyrl-CS" sz="2800" smtClean="0">
                <a:latin typeface="Times New Roman" pitchFamily="18" charset="0"/>
              </a:rPr>
              <a:t>воду</a:t>
            </a:r>
            <a:r>
              <a:rPr lang="sr-Latn-CS" sz="2800" smtClean="0">
                <a:latin typeface="Times New Roman" pitchFamily="18" charset="0"/>
              </a:rPr>
              <a:t>, </a:t>
            </a:r>
            <a:r>
              <a:rPr lang="sr-Cyrl-CS" sz="2800" smtClean="0">
                <a:latin typeface="Times New Roman" pitchFamily="18" charset="0"/>
              </a:rPr>
              <a:t>односно</a:t>
            </a:r>
            <a:r>
              <a:rPr lang="sr-Latn-CS" sz="2800" smtClean="0">
                <a:latin typeface="Times New Roman" pitchFamily="18" charset="0"/>
              </a:rPr>
              <a:t> </a:t>
            </a:r>
            <a:r>
              <a:rPr lang="sr-Cyrl-CS" sz="2800" smtClean="0">
                <a:latin typeface="Times New Roman" pitchFamily="18" charset="0"/>
              </a:rPr>
              <a:t>долази</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додир</a:t>
            </a:r>
            <a:r>
              <a:rPr lang="sr-Latn-CS" sz="2800" smtClean="0">
                <a:latin typeface="Times New Roman" pitchFamily="18" charset="0"/>
              </a:rPr>
              <a:t> </a:t>
            </a:r>
            <a:r>
              <a:rPr lang="sr-Cyrl-CS" sz="2800" smtClean="0">
                <a:latin typeface="Times New Roman" pitchFamily="18" charset="0"/>
              </a:rPr>
              <a:t>са</a:t>
            </a:r>
            <a:r>
              <a:rPr lang="sr-Latn-CS" sz="2800" smtClean="0">
                <a:latin typeface="Times New Roman" pitchFamily="18" charset="0"/>
              </a:rPr>
              <a:t> </a:t>
            </a:r>
            <a:r>
              <a:rPr lang="sr-Cyrl-CS" sz="2800" smtClean="0">
                <a:latin typeface="Times New Roman" pitchFamily="18" charset="0"/>
              </a:rPr>
              <a:t>њом</a:t>
            </a:r>
            <a:r>
              <a:rPr lang="sr-Latn-CS" sz="2800" smtClean="0">
                <a:latin typeface="Times New Roman" pitchFamily="18" charset="0"/>
              </a:rPr>
              <a:t>. </a:t>
            </a:r>
          </a:p>
          <a:p>
            <a:pPr algn="just" eaLnBrk="1" hangingPunct="1"/>
            <a:r>
              <a:rPr lang="sr-Cyrl-CS" sz="2800" smtClean="0">
                <a:latin typeface="Times New Roman" pitchFamily="18" charset="0"/>
              </a:rPr>
              <a:t>Пољопривреда</a:t>
            </a:r>
            <a:r>
              <a:rPr lang="sr-Latn-CS" sz="2800" smtClean="0">
                <a:latin typeface="Times New Roman" pitchFamily="18" charset="0"/>
              </a:rPr>
              <a:t> </a:t>
            </a:r>
            <a:r>
              <a:rPr lang="sr-Cyrl-CS" sz="2800" smtClean="0">
                <a:latin typeface="Times New Roman" pitchFamily="18" charset="0"/>
              </a:rPr>
              <a:t>загађује</a:t>
            </a:r>
            <a:r>
              <a:rPr lang="sr-Latn-CS" sz="2800" smtClean="0">
                <a:latin typeface="Times New Roman" pitchFamily="18" charset="0"/>
              </a:rPr>
              <a:t> </a:t>
            </a:r>
            <a:r>
              <a:rPr lang="sr-Cyrl-CS" sz="2800" smtClean="0">
                <a:latin typeface="Times New Roman" pitchFamily="18" charset="0"/>
              </a:rPr>
              <a:t>воду</a:t>
            </a:r>
            <a:r>
              <a:rPr lang="sr-Latn-CS" sz="2800" smtClean="0">
                <a:latin typeface="Times New Roman" pitchFamily="18" charset="0"/>
              </a:rPr>
              <a:t> </a:t>
            </a:r>
            <a:r>
              <a:rPr lang="sr-Cyrl-CS" sz="2800" smtClean="0">
                <a:latin typeface="Times New Roman" pitchFamily="18" charset="0"/>
              </a:rPr>
              <a:t>путем</a:t>
            </a:r>
            <a:r>
              <a:rPr lang="sr-Latn-CS" sz="2800" smtClean="0">
                <a:latin typeface="Times New Roman" pitchFamily="18" charset="0"/>
              </a:rPr>
              <a:t> </a:t>
            </a:r>
            <a:r>
              <a:rPr lang="sr-Cyrl-CS" sz="2800" smtClean="0">
                <a:latin typeface="Times New Roman" pitchFamily="18" charset="0"/>
              </a:rPr>
              <a:t>растурања</a:t>
            </a:r>
            <a:r>
              <a:rPr lang="sr-Latn-CS" sz="2800" smtClean="0">
                <a:latin typeface="Times New Roman" pitchFamily="18" charset="0"/>
              </a:rPr>
              <a:t> </a:t>
            </a:r>
            <a:r>
              <a:rPr lang="sr-Cyrl-CS" sz="2800" smtClean="0">
                <a:latin typeface="Times New Roman" pitchFamily="18" charset="0"/>
              </a:rPr>
              <a:t>стајњака</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минералних</a:t>
            </a:r>
            <a:r>
              <a:rPr lang="sr-Latn-CS" sz="2800" smtClean="0">
                <a:latin typeface="Times New Roman" pitchFamily="18" charset="0"/>
              </a:rPr>
              <a:t> </a:t>
            </a:r>
            <a:r>
              <a:rPr lang="sr-Cyrl-CS" sz="2800" smtClean="0">
                <a:latin typeface="Times New Roman" pitchFamily="18" charset="0"/>
              </a:rPr>
              <a:t>ђубрива</a:t>
            </a:r>
            <a:r>
              <a:rPr lang="sr-Latn-CS" sz="2800" smtClean="0">
                <a:latin typeface="Times New Roman" pitchFamily="18" charset="0"/>
              </a:rPr>
              <a:t> </a:t>
            </a:r>
            <a:r>
              <a:rPr lang="sr-Cyrl-CS" sz="2800" smtClean="0">
                <a:latin typeface="Times New Roman" pitchFamily="18" charset="0"/>
              </a:rPr>
              <a:t>као</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применом</a:t>
            </a:r>
            <a:r>
              <a:rPr lang="sr-Latn-CS" sz="2800" smtClean="0">
                <a:latin typeface="Times New Roman" pitchFamily="18" charset="0"/>
              </a:rPr>
              <a:t> </a:t>
            </a:r>
            <a:r>
              <a:rPr lang="sr-Cyrl-CS" sz="2800" smtClean="0">
                <a:latin typeface="Times New Roman" pitchFamily="18" charset="0"/>
              </a:rPr>
              <a:t>различитих</a:t>
            </a:r>
            <a:r>
              <a:rPr lang="sr-Latn-CS" sz="2800" smtClean="0">
                <a:latin typeface="Times New Roman" pitchFamily="18" charset="0"/>
              </a:rPr>
              <a:t> </a:t>
            </a:r>
            <a:r>
              <a:rPr lang="sr-Cyrl-CS" sz="2800" smtClean="0">
                <a:latin typeface="Times New Roman" pitchFamily="18" charset="0"/>
              </a:rPr>
              <a:t>средстава</a:t>
            </a:r>
            <a:r>
              <a:rPr lang="sr-Latn-CS" sz="2800" smtClean="0">
                <a:latin typeface="Times New Roman" pitchFamily="18" charset="0"/>
              </a:rPr>
              <a:t> </a:t>
            </a:r>
            <a:r>
              <a:rPr lang="sr-Cyrl-CS" sz="2800" smtClean="0">
                <a:latin typeface="Times New Roman" pitchFamily="18" charset="0"/>
              </a:rPr>
              <a:t>агротехничке</a:t>
            </a:r>
            <a:r>
              <a:rPr lang="sr-Latn-CS" sz="2800" smtClean="0">
                <a:latin typeface="Times New Roman" pitchFamily="18" charset="0"/>
              </a:rPr>
              <a:t> </a:t>
            </a:r>
            <a:r>
              <a:rPr lang="sr-Cyrl-CS" sz="2800" smtClean="0">
                <a:latin typeface="Times New Roman" pitchFamily="18" charset="0"/>
              </a:rPr>
              <a:t>заштите</a:t>
            </a:r>
            <a:r>
              <a:rPr lang="sr-Latn-CS" sz="2800" smtClean="0">
                <a:latin typeface="Times New Roman" pitchFamily="18" charset="0"/>
              </a:rPr>
              <a:t> (</a:t>
            </a:r>
            <a:r>
              <a:rPr lang="sr-Cyrl-CS" sz="2800" smtClean="0">
                <a:latin typeface="Times New Roman" pitchFamily="18" charset="0"/>
              </a:rPr>
              <a:t>доспевају</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подземне</a:t>
            </a:r>
            <a:r>
              <a:rPr lang="sr-Latn-CS" sz="2800" smtClean="0">
                <a:latin typeface="Times New Roman" pitchFamily="18" charset="0"/>
              </a:rPr>
              <a:t> </a:t>
            </a:r>
            <a:r>
              <a:rPr lang="sr-Cyrl-CS" sz="2800" smtClean="0">
                <a:latin typeface="Times New Roman" pitchFamily="18" charset="0"/>
              </a:rPr>
              <a:t>воде</a:t>
            </a:r>
            <a:r>
              <a:rPr lang="sr-Latn-CS" sz="2800" smtClean="0">
                <a:latin typeface="Times New Roman" pitchFamily="18" charset="0"/>
              </a:rPr>
              <a:t>). </a:t>
            </a:r>
          </a:p>
          <a:p>
            <a:pPr algn="just" eaLnBrk="1" hangingPunct="1"/>
            <a:r>
              <a:rPr lang="sr-Cyrl-CS" sz="2800" smtClean="0">
                <a:latin typeface="Times New Roman" pitchFamily="18" charset="0"/>
              </a:rPr>
              <a:t>Највећу</a:t>
            </a:r>
            <a:r>
              <a:rPr lang="sr-Latn-CS" sz="2800" smtClean="0">
                <a:latin typeface="Times New Roman" pitchFamily="18" charset="0"/>
              </a:rPr>
              <a:t> </a:t>
            </a:r>
            <a:r>
              <a:rPr lang="sr-Cyrl-CS" sz="2800" smtClean="0">
                <a:latin typeface="Times New Roman" pitchFamily="18" charset="0"/>
              </a:rPr>
              <a:t>опасност</a:t>
            </a:r>
            <a:r>
              <a:rPr lang="sr-Latn-CS" sz="2800" smtClean="0">
                <a:latin typeface="Times New Roman" pitchFamily="18" charset="0"/>
              </a:rPr>
              <a:t> </a:t>
            </a:r>
            <a:r>
              <a:rPr lang="sr-Cyrl-CS" sz="2800" smtClean="0">
                <a:latin typeface="Times New Roman" pitchFamily="18" charset="0"/>
              </a:rPr>
              <a:t>представљају</a:t>
            </a:r>
            <a:r>
              <a:rPr lang="sr-Latn-CS" sz="2800" smtClean="0">
                <a:latin typeface="Times New Roman" pitchFamily="18" charset="0"/>
              </a:rPr>
              <a:t> </a:t>
            </a:r>
            <a:r>
              <a:rPr lang="sr-Cyrl-CS" sz="2800" smtClean="0">
                <a:latin typeface="Times New Roman" pitchFamily="18" charset="0"/>
              </a:rPr>
              <a:t>хемијске</a:t>
            </a:r>
            <a:r>
              <a:rPr lang="sr-Latn-CS" sz="2800" smtClean="0">
                <a:latin typeface="Times New Roman" pitchFamily="18" charset="0"/>
              </a:rPr>
              <a:t> </a:t>
            </a:r>
            <a:r>
              <a:rPr lang="sr-Cyrl-CS" sz="2800" smtClean="0">
                <a:latin typeface="Times New Roman" pitchFamily="18" charset="0"/>
              </a:rPr>
              <a:t>супстанце</a:t>
            </a:r>
            <a:r>
              <a:rPr lang="sr-Latn-CS" sz="2800" smtClean="0">
                <a:latin typeface="Times New Roman" pitchFamily="18" charset="0"/>
              </a:rPr>
              <a:t> </a:t>
            </a:r>
            <a:r>
              <a:rPr lang="sr-Cyrl-CS" sz="2800" smtClean="0">
                <a:latin typeface="Times New Roman" pitchFamily="18" charset="0"/>
              </a:rPr>
              <a:t>па</a:t>
            </a:r>
            <a:r>
              <a:rPr lang="sr-Latn-CS" sz="2800" smtClean="0">
                <a:latin typeface="Times New Roman" pitchFamily="18" charset="0"/>
              </a:rPr>
              <a:t> </a:t>
            </a:r>
            <a:r>
              <a:rPr lang="sr-Cyrl-CS" sz="2800" smtClean="0">
                <a:latin typeface="Times New Roman" pitchFamily="18" charset="0"/>
              </a:rPr>
              <a:t>је</a:t>
            </a:r>
            <a:r>
              <a:rPr lang="sr-Latn-CS" sz="2800" smtClean="0">
                <a:latin typeface="Times New Roman" pitchFamily="18" charset="0"/>
              </a:rPr>
              <a:t> </a:t>
            </a:r>
            <a:r>
              <a:rPr lang="sr-Cyrl-CS" sz="2800" smtClean="0">
                <a:latin typeface="Times New Roman" pitchFamily="18" charset="0"/>
              </a:rPr>
              <a:t>веома</a:t>
            </a:r>
            <a:r>
              <a:rPr lang="sr-Latn-CS" sz="2800" smtClean="0">
                <a:latin typeface="Times New Roman" pitchFamily="18" charset="0"/>
              </a:rPr>
              <a:t> </a:t>
            </a:r>
            <a:r>
              <a:rPr lang="sr-Cyrl-CS" sz="2800" smtClean="0">
                <a:latin typeface="Times New Roman" pitchFamily="18" charset="0"/>
              </a:rPr>
              <a:t>битан</a:t>
            </a:r>
            <a:r>
              <a:rPr lang="sr-Latn-CS" sz="2800" smtClean="0">
                <a:latin typeface="Times New Roman" pitchFamily="18" charset="0"/>
              </a:rPr>
              <a:t> </a:t>
            </a:r>
            <a:r>
              <a:rPr lang="sr-Cyrl-CS" sz="2800" smtClean="0">
                <a:latin typeface="Times New Roman" pitchFamily="18" charset="0"/>
              </a:rPr>
              <a:t>њихов</a:t>
            </a:r>
            <a:r>
              <a:rPr lang="sr-Latn-CS" sz="2800" smtClean="0">
                <a:latin typeface="Times New Roman" pitchFamily="18" charset="0"/>
              </a:rPr>
              <a:t> </a:t>
            </a:r>
            <a:r>
              <a:rPr lang="sr-Cyrl-CS" sz="2800" smtClean="0">
                <a:latin typeface="Times New Roman" pitchFamily="18" charset="0"/>
              </a:rPr>
              <a:t>утицај</a:t>
            </a:r>
            <a:r>
              <a:rPr lang="sr-Latn-CS" sz="2800" smtClean="0">
                <a:latin typeface="Times New Roman" pitchFamily="18" charset="0"/>
              </a:rPr>
              <a:t> </a:t>
            </a:r>
            <a:r>
              <a:rPr lang="sr-Cyrl-CS" sz="2800" smtClean="0">
                <a:latin typeface="Times New Roman" pitchFamily="18" charset="0"/>
              </a:rPr>
              <a:t>али</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порекло</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води</a:t>
            </a:r>
            <a:r>
              <a:rPr lang="sr-Latn-CS" sz="2800" smtClean="0">
                <a:latin typeface="Times New Roman" pitchFamily="18" charset="0"/>
              </a:rPr>
              <a:t>.</a:t>
            </a:r>
            <a:r>
              <a:rPr lang="en-US" sz="2800" smtClean="0">
                <a:latin typeface="Times New Roman" pitchFamily="18" charset="0"/>
              </a:rPr>
              <a:t> </a:t>
            </a:r>
          </a:p>
        </p:txBody>
      </p:sp>
    </p:spTree>
    <p:extLst>
      <p:ext uri="{BB962C8B-B14F-4D97-AF65-F5344CB8AC3E}">
        <p14:creationId xmlns:p14="http://schemas.microsoft.com/office/powerpoint/2010/main" val="224971419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86019" name="Rectangle 3"/>
          <p:cNvSpPr>
            <a:spLocks noGrp="1" noChangeArrowheads="1"/>
          </p:cNvSpPr>
          <p:nvPr>
            <p:ph type="body" idx="1"/>
          </p:nvPr>
        </p:nvSpPr>
        <p:spPr/>
        <p:txBody>
          <a:bodyPr/>
          <a:lstStyle/>
          <a:p>
            <a:pPr algn="just" eaLnBrk="1" hangingPunct="1">
              <a:lnSpc>
                <a:spcPct val="90000"/>
              </a:lnSpc>
            </a:pPr>
            <a:r>
              <a:rPr lang="sr-Cyrl-CS" smtClean="0">
                <a:latin typeface="Times New Roman" pitchFamily="18" charset="0"/>
              </a:rPr>
              <a:t>Нитрати</a:t>
            </a:r>
            <a:r>
              <a:rPr lang="sr-Latn-CS" smtClean="0">
                <a:latin typeface="Times New Roman" pitchFamily="18" charset="0"/>
              </a:rPr>
              <a:t> </a:t>
            </a:r>
            <a:r>
              <a:rPr lang="sr-Cyrl-CS" smtClean="0">
                <a:latin typeface="Times New Roman" pitchFamily="18" charset="0"/>
              </a:rPr>
              <a:t>настају</a:t>
            </a:r>
            <a:r>
              <a:rPr lang="sr-Latn-CS" smtClean="0">
                <a:latin typeface="Times New Roman" pitchFamily="18" charset="0"/>
              </a:rPr>
              <a:t> </a:t>
            </a:r>
            <a:r>
              <a:rPr lang="sr-Cyrl-CS" smtClean="0">
                <a:latin typeface="Times New Roman" pitchFamily="18" charset="0"/>
              </a:rPr>
              <a:t>аеробном</a:t>
            </a:r>
            <a:r>
              <a:rPr lang="sr-Latn-CS" smtClean="0">
                <a:latin typeface="Times New Roman" pitchFamily="18" charset="0"/>
              </a:rPr>
              <a:t> </a:t>
            </a:r>
            <a:r>
              <a:rPr lang="sr-Cyrl-CS" smtClean="0">
                <a:latin typeface="Times New Roman" pitchFamily="18" charset="0"/>
              </a:rPr>
              <a:t>микробиолошком</a:t>
            </a:r>
            <a:r>
              <a:rPr lang="sr-Latn-CS" smtClean="0">
                <a:latin typeface="Times New Roman" pitchFamily="18" charset="0"/>
              </a:rPr>
              <a:t> </a:t>
            </a:r>
            <a:r>
              <a:rPr lang="sr-Cyrl-CS" smtClean="0">
                <a:latin typeface="Times New Roman" pitchFamily="18" charset="0"/>
              </a:rPr>
              <a:t>разградњом</a:t>
            </a:r>
            <a:r>
              <a:rPr lang="sr-Latn-CS" smtClean="0">
                <a:latin typeface="Times New Roman" pitchFamily="18" charset="0"/>
              </a:rPr>
              <a:t> </a:t>
            </a:r>
            <a:r>
              <a:rPr lang="sr-Cyrl-CS" smtClean="0">
                <a:latin typeface="Times New Roman" pitchFamily="18" charset="0"/>
              </a:rPr>
              <a:t>беланчевина</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других</a:t>
            </a:r>
            <a:r>
              <a:rPr lang="sr-Latn-CS" smtClean="0">
                <a:latin typeface="Times New Roman" pitchFamily="18" charset="0"/>
              </a:rPr>
              <a:t> </a:t>
            </a:r>
            <a:r>
              <a:rPr lang="sr-Cyrl-CS" smtClean="0">
                <a:latin typeface="Times New Roman" pitchFamily="18" charset="0"/>
              </a:rPr>
              <a:t>састојака</a:t>
            </a:r>
            <a:r>
              <a:rPr lang="sr-Latn-CS" smtClean="0">
                <a:latin typeface="Times New Roman" pitchFamily="18" charset="0"/>
              </a:rPr>
              <a:t> </a:t>
            </a:r>
            <a:r>
              <a:rPr lang="sr-Cyrl-CS" smtClean="0">
                <a:latin typeface="Times New Roman" pitchFamily="18" charset="0"/>
              </a:rPr>
              <a:t>са</a:t>
            </a:r>
            <a:r>
              <a:rPr lang="sr-Latn-CS" smtClean="0">
                <a:latin typeface="Times New Roman" pitchFamily="18" charset="0"/>
              </a:rPr>
              <a:t> </a:t>
            </a:r>
            <a:r>
              <a:rPr lang="sr-Cyrl-CS" smtClean="0">
                <a:latin typeface="Times New Roman" pitchFamily="18" charset="0"/>
              </a:rPr>
              <a:t>азотом</a:t>
            </a:r>
            <a:r>
              <a:rPr lang="sr-Latn-CS" smtClean="0">
                <a:latin typeface="Times New Roman" pitchFamily="18" charset="0"/>
              </a:rPr>
              <a:t> </a:t>
            </a:r>
            <a:r>
              <a:rPr lang="sr-Cyrl-CS" smtClean="0">
                <a:latin typeface="Times New Roman" pitchFamily="18" charset="0"/>
              </a:rPr>
              <a:t>или</a:t>
            </a:r>
            <a:r>
              <a:rPr lang="sr-Latn-CS" smtClean="0">
                <a:latin typeface="Times New Roman" pitchFamily="18" charset="0"/>
              </a:rPr>
              <a:t> </a:t>
            </a:r>
            <a:r>
              <a:rPr lang="sr-Cyrl-CS" smtClean="0">
                <a:latin typeface="Times New Roman" pitchFamily="18" charset="0"/>
              </a:rPr>
              <a:t>применом</a:t>
            </a:r>
            <a:r>
              <a:rPr lang="sr-Latn-CS" smtClean="0">
                <a:latin typeface="Times New Roman" pitchFamily="18" charset="0"/>
              </a:rPr>
              <a:t> </a:t>
            </a:r>
            <a:r>
              <a:rPr lang="sr-Cyrl-CS" smtClean="0">
                <a:latin typeface="Times New Roman" pitchFamily="18" charset="0"/>
              </a:rPr>
              <a:t>агрохемијских</a:t>
            </a:r>
            <a:r>
              <a:rPr lang="sr-Latn-CS" smtClean="0">
                <a:latin typeface="Times New Roman" pitchFamily="18" charset="0"/>
              </a:rPr>
              <a:t> </a:t>
            </a:r>
            <a:r>
              <a:rPr lang="sr-Cyrl-CS" smtClean="0">
                <a:latin typeface="Times New Roman" pitchFamily="18" charset="0"/>
              </a:rPr>
              <a:t>средстава</a:t>
            </a:r>
            <a:r>
              <a:rPr lang="sr-Latn-CS" smtClean="0">
                <a:latin typeface="Times New Roman" pitchFamily="18" charset="0"/>
              </a:rPr>
              <a:t>. </a:t>
            </a:r>
            <a:r>
              <a:rPr lang="sr-Cyrl-CS" smtClean="0">
                <a:latin typeface="Times New Roman" pitchFamily="18" charset="0"/>
              </a:rPr>
              <a:t>Услед</a:t>
            </a:r>
            <a:r>
              <a:rPr lang="sr-Latn-CS" smtClean="0">
                <a:latin typeface="Times New Roman" pitchFamily="18" charset="0"/>
              </a:rPr>
              <a:t> </a:t>
            </a:r>
            <a:r>
              <a:rPr lang="sr-Cyrl-CS" smtClean="0">
                <a:latin typeface="Times New Roman" pitchFamily="18" charset="0"/>
              </a:rPr>
              <a:t>уношења</a:t>
            </a:r>
            <a:r>
              <a:rPr lang="sr-Latn-CS" smtClean="0">
                <a:latin typeface="Times New Roman" pitchFamily="18" charset="0"/>
              </a:rPr>
              <a:t> </a:t>
            </a:r>
            <a:r>
              <a:rPr lang="sr-Cyrl-CS" smtClean="0">
                <a:latin typeface="Times New Roman" pitchFamily="18" charset="0"/>
              </a:rPr>
              <a:t>повећаних</a:t>
            </a:r>
            <a:r>
              <a:rPr lang="sr-Latn-CS" smtClean="0">
                <a:latin typeface="Times New Roman" pitchFamily="18" charset="0"/>
              </a:rPr>
              <a:t> </a:t>
            </a:r>
            <a:r>
              <a:rPr lang="sr-Cyrl-CS" smtClean="0">
                <a:latin typeface="Times New Roman" pitchFamily="18" charset="0"/>
              </a:rPr>
              <a:t>количина</a:t>
            </a:r>
            <a:r>
              <a:rPr lang="sr-Latn-CS" smtClean="0">
                <a:latin typeface="Times New Roman" pitchFamily="18" charset="0"/>
              </a:rPr>
              <a:t> </a:t>
            </a:r>
            <a:r>
              <a:rPr lang="sr-Cyrl-CS" smtClean="0">
                <a:latin typeface="Times New Roman" pitchFamily="18" charset="0"/>
              </a:rPr>
              <a:t>нитрата</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организму</a:t>
            </a:r>
            <a:r>
              <a:rPr lang="sr-Latn-CS" smtClean="0">
                <a:latin typeface="Times New Roman" pitchFamily="18" charset="0"/>
              </a:rPr>
              <a:t> </a:t>
            </a:r>
            <a:r>
              <a:rPr lang="sr-Cyrl-CS" smtClean="0">
                <a:latin typeface="Times New Roman" pitchFamily="18" charset="0"/>
              </a:rPr>
              <a:t>долази</a:t>
            </a:r>
            <a:r>
              <a:rPr lang="sr-Latn-CS" smtClean="0">
                <a:latin typeface="Times New Roman" pitchFamily="18" charset="0"/>
              </a:rPr>
              <a:t> </a:t>
            </a:r>
            <a:r>
              <a:rPr lang="sr-Cyrl-CS" smtClean="0">
                <a:latin typeface="Times New Roman" pitchFamily="18" charset="0"/>
              </a:rPr>
              <a:t>до</a:t>
            </a:r>
            <a:r>
              <a:rPr lang="sr-Latn-CS" smtClean="0">
                <a:latin typeface="Times New Roman" pitchFamily="18" charset="0"/>
              </a:rPr>
              <a:t> </a:t>
            </a:r>
            <a:r>
              <a:rPr lang="sr-Cyrl-CS" smtClean="0">
                <a:latin typeface="Times New Roman" pitchFamily="18" charset="0"/>
              </a:rPr>
              <a:t>тровања</a:t>
            </a:r>
            <a:r>
              <a:rPr lang="sr-Latn-CS" smtClean="0">
                <a:latin typeface="Times New Roman" pitchFamily="18" charset="0"/>
              </a:rPr>
              <a:t> (</a:t>
            </a:r>
            <a:r>
              <a:rPr lang="sr-Cyrl-CS" smtClean="0">
                <a:latin typeface="Times New Roman" pitchFamily="18" charset="0"/>
              </a:rPr>
              <a:t>дубље</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отежано</a:t>
            </a:r>
            <a:r>
              <a:rPr lang="sr-Latn-CS" smtClean="0">
                <a:latin typeface="Times New Roman" pitchFamily="18" charset="0"/>
              </a:rPr>
              <a:t> </a:t>
            </a:r>
            <a:r>
              <a:rPr lang="sr-Cyrl-CS" smtClean="0">
                <a:latin typeface="Times New Roman" pitchFamily="18" charset="0"/>
              </a:rPr>
              <a:t>дисање</a:t>
            </a:r>
            <a:r>
              <a:rPr lang="sr-Latn-CS" smtClean="0">
                <a:latin typeface="Times New Roman" pitchFamily="18" charset="0"/>
              </a:rPr>
              <a:t>, </a:t>
            </a:r>
            <a:r>
              <a:rPr lang="sr-Cyrl-CS" smtClean="0">
                <a:latin typeface="Times New Roman" pitchFamily="18" charset="0"/>
              </a:rPr>
              <a:t>појава</a:t>
            </a:r>
            <a:r>
              <a:rPr lang="sr-Latn-CS" smtClean="0">
                <a:latin typeface="Times New Roman" pitchFamily="18" charset="0"/>
              </a:rPr>
              <a:t> </a:t>
            </a:r>
            <a:r>
              <a:rPr lang="sr-Cyrl-CS" smtClean="0">
                <a:latin typeface="Times New Roman" pitchFamily="18" charset="0"/>
              </a:rPr>
              <a:t>плаветнила</a:t>
            </a:r>
            <a:r>
              <a:rPr lang="sr-Latn-CS" smtClean="0">
                <a:latin typeface="Times New Roman" pitchFamily="18" charset="0"/>
              </a:rPr>
              <a:t> </a:t>
            </a:r>
            <a:r>
              <a:rPr lang="sr-Cyrl-CS" smtClean="0">
                <a:latin typeface="Times New Roman" pitchFamily="18" charset="0"/>
              </a:rPr>
              <a:t>лица</a:t>
            </a:r>
            <a:r>
              <a:rPr lang="sr-Latn-CS" smtClean="0">
                <a:latin typeface="Times New Roman" pitchFamily="18" charset="0"/>
              </a:rPr>
              <a:t>, </a:t>
            </a:r>
            <a:r>
              <a:rPr lang="sr-Cyrl-CS" smtClean="0">
                <a:latin typeface="Times New Roman" pitchFamily="18" charset="0"/>
              </a:rPr>
              <a:t>губитак</a:t>
            </a:r>
            <a:r>
              <a:rPr lang="sr-Latn-CS" smtClean="0">
                <a:latin typeface="Times New Roman" pitchFamily="18" charset="0"/>
              </a:rPr>
              <a:t> </a:t>
            </a:r>
            <a:r>
              <a:rPr lang="sr-Cyrl-CS" smtClean="0">
                <a:latin typeface="Times New Roman" pitchFamily="18" charset="0"/>
              </a:rPr>
              <a:t>свести</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евентуална</a:t>
            </a:r>
            <a:r>
              <a:rPr lang="sr-Latn-CS" smtClean="0">
                <a:latin typeface="Times New Roman" pitchFamily="18" charset="0"/>
              </a:rPr>
              <a:t> </a:t>
            </a:r>
            <a:r>
              <a:rPr lang="sr-Cyrl-CS" smtClean="0">
                <a:latin typeface="Times New Roman" pitchFamily="18" charset="0"/>
              </a:rPr>
              <a:t>смрт</a:t>
            </a:r>
            <a:r>
              <a:rPr lang="sr-Latn-CS" smtClean="0">
                <a:latin typeface="Times New Roman" pitchFamily="18" charset="0"/>
              </a:rPr>
              <a:t>). </a:t>
            </a:r>
            <a:r>
              <a:rPr lang="sr-Cyrl-CS" b="1" i="1" smtClean="0">
                <a:latin typeface="Times New Roman" pitchFamily="18" charset="0"/>
              </a:rPr>
              <a:t>Нитрати</a:t>
            </a:r>
            <a:r>
              <a:rPr lang="sr-Latn-CS" b="1" i="1" smtClean="0">
                <a:latin typeface="Times New Roman" pitchFamily="18" charset="0"/>
              </a:rPr>
              <a:t> </a:t>
            </a:r>
            <a:r>
              <a:rPr lang="sr-Cyrl-CS" b="1" i="1" smtClean="0">
                <a:latin typeface="Times New Roman" pitchFamily="18" charset="0"/>
              </a:rPr>
              <a:t>су</a:t>
            </a:r>
            <a:r>
              <a:rPr lang="sr-Latn-CS" b="1" i="1" smtClean="0">
                <a:latin typeface="Times New Roman" pitchFamily="18" charset="0"/>
              </a:rPr>
              <a:t> </a:t>
            </a:r>
            <a:r>
              <a:rPr lang="sr-Cyrl-CS" b="1" i="1" smtClean="0">
                <a:latin typeface="Times New Roman" pitchFamily="18" charset="0"/>
              </a:rPr>
              <a:t>посебно</a:t>
            </a:r>
            <a:r>
              <a:rPr lang="sr-Latn-CS" b="1" i="1" smtClean="0">
                <a:latin typeface="Times New Roman" pitchFamily="18" charset="0"/>
              </a:rPr>
              <a:t> </a:t>
            </a:r>
            <a:r>
              <a:rPr lang="sr-Cyrl-CS" b="1" i="1" smtClean="0">
                <a:latin typeface="Times New Roman" pitchFamily="18" charset="0"/>
              </a:rPr>
              <a:t>опасни</a:t>
            </a:r>
            <a:r>
              <a:rPr lang="sr-Latn-CS" b="1" i="1" smtClean="0">
                <a:latin typeface="Times New Roman" pitchFamily="18" charset="0"/>
              </a:rPr>
              <a:t> </a:t>
            </a:r>
            <a:r>
              <a:rPr lang="sr-Cyrl-CS" b="1" i="1" smtClean="0">
                <a:latin typeface="Times New Roman" pitchFamily="18" charset="0"/>
              </a:rPr>
              <a:t>за</a:t>
            </a:r>
            <a:r>
              <a:rPr lang="sr-Latn-CS" b="1" i="1" smtClean="0">
                <a:latin typeface="Times New Roman" pitchFamily="18" charset="0"/>
              </a:rPr>
              <a:t> </a:t>
            </a:r>
            <a:r>
              <a:rPr lang="sr-Cyrl-CS" b="1" i="1" smtClean="0">
                <a:latin typeface="Times New Roman" pitchFamily="18" charset="0"/>
              </a:rPr>
              <a:t>бебе</a:t>
            </a:r>
            <a:r>
              <a:rPr lang="sr-Latn-CS" b="1" i="1" smtClean="0">
                <a:latin typeface="Times New Roman" pitchFamily="18" charset="0"/>
              </a:rPr>
              <a:t> </a:t>
            </a:r>
            <a:r>
              <a:rPr lang="sr-Cyrl-CS" b="1" i="1" smtClean="0">
                <a:latin typeface="Times New Roman" pitchFamily="18" charset="0"/>
              </a:rPr>
              <a:t>и</a:t>
            </a:r>
            <a:r>
              <a:rPr lang="sr-Latn-CS" b="1" i="1" smtClean="0">
                <a:latin typeface="Times New Roman" pitchFamily="18" charset="0"/>
              </a:rPr>
              <a:t> </a:t>
            </a:r>
            <a:r>
              <a:rPr lang="sr-Cyrl-CS" b="1" i="1" smtClean="0">
                <a:latin typeface="Times New Roman" pitchFamily="18" charset="0"/>
              </a:rPr>
              <a:t>децу</a:t>
            </a:r>
            <a:r>
              <a:rPr lang="sr-Latn-CS" b="1" i="1" smtClean="0">
                <a:latin typeface="Times New Roman" pitchFamily="18" charset="0"/>
              </a:rPr>
              <a:t>, </a:t>
            </a:r>
            <a:r>
              <a:rPr lang="sr-Cyrl-CS" b="1" i="1" smtClean="0">
                <a:latin typeface="Times New Roman" pitchFamily="18" charset="0"/>
              </a:rPr>
              <a:t>јер</a:t>
            </a:r>
            <a:r>
              <a:rPr lang="sr-Latn-CS" b="1" i="1" smtClean="0">
                <a:latin typeface="Times New Roman" pitchFamily="18" charset="0"/>
              </a:rPr>
              <a:t> </a:t>
            </a:r>
            <a:r>
              <a:rPr lang="sr-Cyrl-CS" b="1" i="1" smtClean="0">
                <a:latin typeface="Times New Roman" pitchFamily="18" charset="0"/>
              </a:rPr>
              <a:t>могу</a:t>
            </a:r>
            <a:r>
              <a:rPr lang="sr-Latn-CS" b="1" i="1" smtClean="0">
                <a:latin typeface="Times New Roman" pitchFamily="18" charset="0"/>
              </a:rPr>
              <a:t> </a:t>
            </a:r>
            <a:r>
              <a:rPr lang="sr-Cyrl-CS" b="1" i="1" smtClean="0">
                <a:latin typeface="Times New Roman" pitchFamily="18" charset="0"/>
              </a:rPr>
              <a:t>да</a:t>
            </a:r>
            <a:r>
              <a:rPr lang="sr-Latn-CS" b="1" i="1" smtClean="0">
                <a:latin typeface="Times New Roman" pitchFamily="18" charset="0"/>
              </a:rPr>
              <a:t> </a:t>
            </a:r>
            <a:r>
              <a:rPr lang="sr-Cyrl-CS" b="1" i="1" smtClean="0">
                <a:latin typeface="Times New Roman" pitchFamily="18" charset="0"/>
              </a:rPr>
              <a:t>изазову</a:t>
            </a:r>
            <a:r>
              <a:rPr lang="sr-Latn-CS" b="1" i="1" smtClean="0">
                <a:latin typeface="Times New Roman" pitchFamily="18" charset="0"/>
              </a:rPr>
              <a:t> </a:t>
            </a:r>
            <a:r>
              <a:rPr lang="sr-Cyrl-CS" b="1" i="1" smtClean="0">
                <a:latin typeface="Times New Roman" pitchFamily="18" charset="0"/>
              </a:rPr>
              <a:t>обољење</a:t>
            </a:r>
            <a:r>
              <a:rPr lang="sr-Latn-CS" b="1" i="1" smtClean="0">
                <a:latin typeface="Times New Roman" pitchFamily="18" charset="0"/>
              </a:rPr>
              <a:t> </a:t>
            </a:r>
            <a:r>
              <a:rPr lang="sr-Cyrl-CS" b="1" i="1" smtClean="0">
                <a:latin typeface="Times New Roman" pitchFamily="18" charset="0"/>
              </a:rPr>
              <a:t>крви</a:t>
            </a:r>
            <a:r>
              <a:rPr lang="sr-Latn-CS" b="1" i="1" smtClean="0">
                <a:latin typeface="Times New Roman" pitchFamily="18" charset="0"/>
              </a:rPr>
              <a:t>-</a:t>
            </a:r>
            <a:r>
              <a:rPr lang="sr-Cyrl-CS" b="1" i="1" smtClean="0">
                <a:latin typeface="Times New Roman" pitchFamily="18" charset="0"/>
              </a:rPr>
              <a:t>метхемоглобија</a:t>
            </a:r>
            <a:endParaRPr lang="en-US" b="1" i="1" smtClean="0">
              <a:latin typeface="Times New Roman" pitchFamily="18" charset="0"/>
            </a:endParaRPr>
          </a:p>
        </p:txBody>
      </p:sp>
    </p:spTree>
    <p:extLst>
      <p:ext uri="{BB962C8B-B14F-4D97-AF65-F5344CB8AC3E}">
        <p14:creationId xmlns:p14="http://schemas.microsoft.com/office/powerpoint/2010/main" val="465974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0" y="3581400"/>
            <a:ext cx="853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charset="0"/>
                <a:cs typeface="Arial" charset="0"/>
              </a:defRPr>
            </a:lvl1pPr>
            <a:lvl2pPr marL="742950" indent="-285750" eaLnBrk="0" hangingPunct="0">
              <a:defRPr sz="3600">
                <a:solidFill>
                  <a:schemeClr val="tx1"/>
                </a:solidFill>
                <a:latin typeface="Arial" charset="0"/>
                <a:cs typeface="Arial" charset="0"/>
              </a:defRPr>
            </a:lvl2pPr>
            <a:lvl3pPr marL="1143000" indent="-228600" eaLnBrk="0" hangingPunct="0">
              <a:defRPr sz="3600">
                <a:solidFill>
                  <a:schemeClr val="tx1"/>
                </a:solidFill>
                <a:latin typeface="Arial" charset="0"/>
                <a:cs typeface="Arial" charset="0"/>
              </a:defRPr>
            </a:lvl3pPr>
            <a:lvl4pPr marL="1600200" indent="-228600" eaLnBrk="0" hangingPunct="0">
              <a:defRPr sz="3600">
                <a:solidFill>
                  <a:schemeClr val="tx1"/>
                </a:solidFill>
                <a:latin typeface="Arial" charset="0"/>
                <a:cs typeface="Arial" charset="0"/>
              </a:defRPr>
            </a:lvl4pPr>
            <a:lvl5pPr marL="2057400" indent="-228600" eaLnBrk="0" hangingPunct="0">
              <a:defRPr sz="3600">
                <a:solidFill>
                  <a:schemeClr val="tx1"/>
                </a:solidFill>
                <a:latin typeface="Arial" charset="0"/>
                <a:cs typeface="Arial" charset="0"/>
              </a:defRPr>
            </a:lvl5pPr>
            <a:lvl6pPr marL="2514600" indent="-228600" eaLnBrk="0" fontAlgn="base" hangingPunct="0">
              <a:spcBef>
                <a:spcPct val="0"/>
              </a:spcBef>
              <a:spcAft>
                <a:spcPct val="0"/>
              </a:spcAft>
              <a:defRPr sz="3600">
                <a:solidFill>
                  <a:schemeClr val="tx1"/>
                </a:solidFill>
                <a:latin typeface="Arial" charset="0"/>
                <a:cs typeface="Arial" charset="0"/>
              </a:defRPr>
            </a:lvl6pPr>
            <a:lvl7pPr marL="2971800" indent="-228600" eaLnBrk="0" fontAlgn="base" hangingPunct="0">
              <a:spcBef>
                <a:spcPct val="0"/>
              </a:spcBef>
              <a:spcAft>
                <a:spcPct val="0"/>
              </a:spcAft>
              <a:defRPr sz="3600">
                <a:solidFill>
                  <a:schemeClr val="tx1"/>
                </a:solidFill>
                <a:latin typeface="Arial" charset="0"/>
                <a:cs typeface="Arial" charset="0"/>
              </a:defRPr>
            </a:lvl7pPr>
            <a:lvl8pPr marL="3429000" indent="-228600" eaLnBrk="0" fontAlgn="base" hangingPunct="0">
              <a:spcBef>
                <a:spcPct val="0"/>
              </a:spcBef>
              <a:spcAft>
                <a:spcPct val="0"/>
              </a:spcAft>
              <a:defRPr sz="3600">
                <a:solidFill>
                  <a:schemeClr val="tx1"/>
                </a:solidFill>
                <a:latin typeface="Arial" charset="0"/>
                <a:cs typeface="Arial" charset="0"/>
              </a:defRPr>
            </a:lvl8pPr>
            <a:lvl9pPr marL="3886200" indent="-228600" eaLnBrk="0" fontAlgn="base" hangingPunct="0">
              <a:spcBef>
                <a:spcPct val="0"/>
              </a:spcBef>
              <a:spcAft>
                <a:spcPct val="0"/>
              </a:spcAft>
              <a:defRPr sz="3600">
                <a:solidFill>
                  <a:schemeClr val="tx1"/>
                </a:solidFill>
                <a:latin typeface="Arial" charset="0"/>
                <a:cs typeface="Arial" charset="0"/>
              </a:defRPr>
            </a:lvl9pPr>
          </a:lstStyle>
          <a:p>
            <a:pPr algn="r" rtl="1" eaLnBrk="1" hangingPunct="1">
              <a:spcBef>
                <a:spcPct val="50000"/>
              </a:spcBef>
            </a:pPr>
            <a:endParaRPr lang="en-US" sz="1800"/>
          </a:p>
        </p:txBody>
      </p:sp>
      <p:sp>
        <p:nvSpPr>
          <p:cNvPr id="73732" name="Text Box 4"/>
          <p:cNvSpPr txBox="1">
            <a:spLocks noChangeArrowheads="1"/>
          </p:cNvSpPr>
          <p:nvPr/>
        </p:nvSpPr>
        <p:spPr bwMode="auto">
          <a:xfrm>
            <a:off x="1066800" y="1600200"/>
            <a:ext cx="7162800" cy="3539430"/>
          </a:xfrm>
          <a:prstGeom prst="rect">
            <a:avLst/>
          </a:prstGeom>
          <a:noFill/>
          <a:ln w="9525">
            <a:noFill/>
            <a:miter lim="800000"/>
            <a:headEnd/>
            <a:tailEnd/>
          </a:ln>
          <a:effectLst/>
        </p:spPr>
        <p:txBody>
          <a:bodyPr wrap="square">
            <a:spAutoFit/>
          </a:bodyPr>
          <a:lstStyle>
            <a:lvl1pPr eaLnBrk="0" hangingPunct="0">
              <a:defRPr sz="3600">
                <a:solidFill>
                  <a:schemeClr val="tx1"/>
                </a:solidFill>
                <a:latin typeface="Arial" charset="0"/>
                <a:cs typeface="Arial" charset="0"/>
              </a:defRPr>
            </a:lvl1pPr>
            <a:lvl2pPr marL="742950" indent="-285750" eaLnBrk="0" hangingPunct="0">
              <a:defRPr sz="3600">
                <a:solidFill>
                  <a:schemeClr val="tx1"/>
                </a:solidFill>
                <a:latin typeface="Arial" charset="0"/>
                <a:cs typeface="Arial" charset="0"/>
              </a:defRPr>
            </a:lvl2pPr>
            <a:lvl3pPr marL="1143000" indent="-228600" eaLnBrk="0" hangingPunct="0">
              <a:defRPr sz="3600">
                <a:solidFill>
                  <a:schemeClr val="tx1"/>
                </a:solidFill>
                <a:latin typeface="Arial" charset="0"/>
                <a:cs typeface="Arial" charset="0"/>
              </a:defRPr>
            </a:lvl3pPr>
            <a:lvl4pPr marL="1600200" indent="-228600" eaLnBrk="0" hangingPunct="0">
              <a:defRPr sz="3600">
                <a:solidFill>
                  <a:schemeClr val="tx1"/>
                </a:solidFill>
                <a:latin typeface="Arial" charset="0"/>
                <a:cs typeface="Arial" charset="0"/>
              </a:defRPr>
            </a:lvl4pPr>
            <a:lvl5pPr marL="2057400" indent="-228600" eaLnBrk="0" hangingPunct="0">
              <a:defRPr sz="3600">
                <a:solidFill>
                  <a:schemeClr val="tx1"/>
                </a:solidFill>
                <a:latin typeface="Arial" charset="0"/>
                <a:cs typeface="Arial" charset="0"/>
              </a:defRPr>
            </a:lvl5pPr>
            <a:lvl6pPr marL="2514600" indent="-228600" eaLnBrk="0" fontAlgn="base" hangingPunct="0">
              <a:spcBef>
                <a:spcPct val="0"/>
              </a:spcBef>
              <a:spcAft>
                <a:spcPct val="0"/>
              </a:spcAft>
              <a:defRPr sz="3600">
                <a:solidFill>
                  <a:schemeClr val="tx1"/>
                </a:solidFill>
                <a:latin typeface="Arial" charset="0"/>
                <a:cs typeface="Arial" charset="0"/>
              </a:defRPr>
            </a:lvl6pPr>
            <a:lvl7pPr marL="2971800" indent="-228600" eaLnBrk="0" fontAlgn="base" hangingPunct="0">
              <a:spcBef>
                <a:spcPct val="0"/>
              </a:spcBef>
              <a:spcAft>
                <a:spcPct val="0"/>
              </a:spcAft>
              <a:defRPr sz="3600">
                <a:solidFill>
                  <a:schemeClr val="tx1"/>
                </a:solidFill>
                <a:latin typeface="Arial" charset="0"/>
                <a:cs typeface="Arial" charset="0"/>
              </a:defRPr>
            </a:lvl7pPr>
            <a:lvl8pPr marL="3429000" indent="-228600" eaLnBrk="0" fontAlgn="base" hangingPunct="0">
              <a:spcBef>
                <a:spcPct val="0"/>
              </a:spcBef>
              <a:spcAft>
                <a:spcPct val="0"/>
              </a:spcAft>
              <a:defRPr sz="3600">
                <a:solidFill>
                  <a:schemeClr val="tx1"/>
                </a:solidFill>
                <a:latin typeface="Arial" charset="0"/>
                <a:cs typeface="Arial" charset="0"/>
              </a:defRPr>
            </a:lvl8pPr>
            <a:lvl9pPr marL="3886200" indent="-228600" eaLnBrk="0" fontAlgn="base" hangingPunct="0">
              <a:spcBef>
                <a:spcPct val="0"/>
              </a:spcBef>
              <a:spcAft>
                <a:spcPct val="0"/>
              </a:spcAft>
              <a:defRPr sz="3600">
                <a:solidFill>
                  <a:schemeClr val="tx1"/>
                </a:solidFill>
                <a:latin typeface="Arial" charset="0"/>
                <a:cs typeface="Arial" charset="0"/>
              </a:defRPr>
            </a:lvl9pPr>
          </a:lstStyle>
          <a:p>
            <a:pPr algn="ctr" rtl="1" eaLnBrk="1" hangingPunct="1"/>
            <a:r>
              <a:rPr lang="sr-Cyrl-CS" sz="2400" b="1" dirty="0" smtClean="0">
                <a:solidFill>
                  <a:srgbClr val="00B050"/>
                </a:solidFill>
                <a:effectLst>
                  <a:outerShdw blurRad="38100" dist="38100" dir="2700000" algn="tl">
                    <a:srgbClr val="C0C0C0"/>
                  </a:outerShdw>
                </a:effectLst>
                <a:latin typeface="Tahoma" pitchFamily="34" charset="0"/>
                <a:cs typeface="Tahoma" pitchFamily="34" charset="0"/>
              </a:rPr>
              <a:t>ЕКОЛОГИЈА</a:t>
            </a:r>
            <a:r>
              <a:rPr lang="sr-Latn-CS" sz="2400" b="1" dirty="0"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СЕ</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БАВИ</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ОДНОСОМ</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ИЗМЕЂУ</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ЖИВИХ</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БИЋА</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И</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ЊИХОВЕ</a:t>
            </a:r>
            <a:r>
              <a:rPr lang="en-U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ЖИВОТНЕ</a:t>
            </a:r>
            <a:r>
              <a:rPr lang="en-U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СРЕДИНЕ</a:t>
            </a:r>
            <a:r>
              <a:rPr lang="sr-Latn-CS" sz="2400" b="1" dirty="0" smtClean="0">
                <a:effectLst>
                  <a:outerShdw blurRad="38100" dist="38100" dir="2700000" algn="tl">
                    <a:srgbClr val="C0C0C0"/>
                  </a:outerShdw>
                </a:effectLst>
                <a:latin typeface="Tahoma" pitchFamily="34" charset="0"/>
                <a:cs typeface="Tahoma" pitchFamily="34" charset="0"/>
              </a:rPr>
              <a:t> </a:t>
            </a:r>
            <a:endParaRPr lang="en-US" sz="2400" b="1" dirty="0" smtClean="0">
              <a:effectLst>
                <a:outerShdw blurRad="38100" dist="38100" dir="2700000" algn="tl">
                  <a:srgbClr val="C0C0C0"/>
                </a:outerShdw>
              </a:effectLst>
              <a:latin typeface="Tahoma" pitchFamily="34" charset="0"/>
              <a:cs typeface="Tahoma" pitchFamily="34" charset="0"/>
            </a:endParaRPr>
          </a:p>
          <a:p>
            <a:pPr algn="ctr" rtl="1" eaLnBrk="1" hangingPunct="1"/>
            <a:endParaRPr lang="en-US" sz="2400" b="1" dirty="0" smtClean="0">
              <a:latin typeface="Tahoma" pitchFamily="34" charset="0"/>
              <a:cs typeface="Tahoma" pitchFamily="34" charset="0"/>
            </a:endParaRPr>
          </a:p>
          <a:p>
            <a:pPr algn="ctr" rtl="1" eaLnBrk="1" hangingPunct="1"/>
            <a:endParaRPr lang="en-US" sz="2000" dirty="0">
              <a:latin typeface="Tahoma" pitchFamily="34" charset="0"/>
              <a:cs typeface="Tahoma" pitchFamily="34" charset="0"/>
            </a:endParaRPr>
          </a:p>
          <a:p>
            <a:pPr algn="ctr" eaLnBrk="1" hangingPunct="1">
              <a:lnSpc>
                <a:spcPct val="90000"/>
              </a:lnSpc>
              <a:spcBef>
                <a:spcPct val="20000"/>
              </a:spcBef>
              <a:buClr>
                <a:schemeClr val="hlink"/>
              </a:buClr>
              <a:buSzPct val="60000"/>
              <a:buFont typeface="Wingdings" pitchFamily="2" charset="2"/>
              <a:buNone/>
            </a:pPr>
            <a:r>
              <a:rPr lang="sr-Cyrl-CS" sz="2400" b="1" dirty="0" smtClean="0">
                <a:effectLst>
                  <a:outerShdw blurRad="38100" dist="38100" dir="2700000" algn="tl">
                    <a:srgbClr val="C0C0C0"/>
                  </a:outerShdw>
                </a:effectLst>
                <a:latin typeface="Tahoma" pitchFamily="34" charset="0"/>
                <a:cs typeface="Tahoma" pitchFamily="34" charset="0"/>
              </a:rPr>
              <a:t>ЕКОТОКСИКОЛОГИЈА</a:t>
            </a:r>
            <a:r>
              <a:rPr lang="sr-Latn-CS" sz="2400" b="1" dirty="0" smtClean="0">
                <a:effectLst>
                  <a:outerShdw blurRad="38100" dist="38100" dir="2700000" algn="tl">
                    <a:srgbClr val="C0C0C0"/>
                  </a:outerShdw>
                </a:effectLst>
                <a:latin typeface="Tahoma" pitchFamily="34" charset="0"/>
                <a:cs typeface="Tahoma" pitchFamily="34" charset="0"/>
              </a:rPr>
              <a:t> </a:t>
            </a:r>
            <a:r>
              <a:rPr lang="sr-Latn-CS" sz="2400" b="1" dirty="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НАУКА</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О</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ОТРОВИМА</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У</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ЖИВОТНОЈ</a:t>
            </a:r>
            <a:r>
              <a:rPr lang="sr-Latn-CS" sz="2400" b="1" dirty="0" smtClean="0">
                <a:effectLst>
                  <a:outerShdw blurRad="38100" dist="38100" dir="2700000" algn="tl">
                    <a:srgbClr val="C0C0C0"/>
                  </a:outerShdw>
                </a:effectLst>
                <a:latin typeface="Tahoma" pitchFamily="34" charset="0"/>
                <a:cs typeface="Tahoma" pitchFamily="34" charset="0"/>
              </a:rPr>
              <a:t> </a:t>
            </a:r>
            <a:r>
              <a:rPr lang="sr-Cyrl-CS" sz="2400" b="1" dirty="0" smtClean="0">
                <a:effectLst>
                  <a:outerShdw blurRad="38100" dist="38100" dir="2700000" algn="tl">
                    <a:srgbClr val="C0C0C0"/>
                  </a:outerShdw>
                </a:effectLst>
                <a:latin typeface="Tahoma" pitchFamily="34" charset="0"/>
                <a:cs typeface="Tahoma" pitchFamily="34" charset="0"/>
              </a:rPr>
              <a:t>СРЕДИНИ</a:t>
            </a:r>
            <a:endParaRPr lang="sr-Latn-CS" sz="2400" b="1" dirty="0">
              <a:effectLst>
                <a:outerShdw blurRad="38100" dist="38100" dir="2700000" algn="tl">
                  <a:srgbClr val="C0C0C0"/>
                </a:outerShdw>
              </a:effectLst>
              <a:latin typeface="Tahoma" pitchFamily="34" charset="0"/>
              <a:cs typeface="Tahoma" pitchFamily="34" charset="0"/>
            </a:endParaRPr>
          </a:p>
          <a:p>
            <a:pPr rtl="1" eaLnBrk="1" hangingPunct="1"/>
            <a:endParaRPr lang="en-US" sz="2000" b="1" dirty="0">
              <a:latin typeface="Tahoma" pitchFamily="34" charset="0"/>
              <a:cs typeface="Tahoma" pitchFamily="34" charset="0"/>
            </a:endParaRPr>
          </a:p>
          <a:p>
            <a:pPr rtl="1" eaLnBrk="1" hangingPunct="1"/>
            <a:endParaRPr lang="en-US" sz="2000" b="1" dirty="0">
              <a:latin typeface="Tahoma" pitchFamily="34" charset="0"/>
              <a:cs typeface="Tahoma" pitchFamily="34" charset="0"/>
            </a:endParaRPr>
          </a:p>
          <a:p>
            <a:pPr algn="ctr" rtl="1" eaLnBrk="1" hangingPunct="1"/>
            <a:endParaRPr lang="en-US" sz="2000" b="1" dirty="0">
              <a:effectLst>
                <a:outerShdw blurRad="38100" dist="38100" dir="2700000" algn="tl">
                  <a:srgbClr val="C0C0C0"/>
                </a:outerShdw>
              </a:effectLst>
              <a:latin typeface="Tahoma" pitchFamily="34" charset="0"/>
              <a:cs typeface="Tahoma" pitchFamily="34" charset="0"/>
            </a:endParaRPr>
          </a:p>
        </p:txBody>
      </p:sp>
    </p:spTree>
    <p:extLst>
      <p:ext uri="{BB962C8B-B14F-4D97-AF65-F5344CB8AC3E}">
        <p14:creationId xmlns:p14="http://schemas.microsoft.com/office/powerpoint/2010/main" val="28250048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AutoShape 2"/>
          <p:cNvSpPr>
            <a:spLocks noGrp="1" noChangeAspect="1" noChangeArrowheads="1"/>
          </p:cNvSpPr>
          <p:nvPr>
            <p:ph type="title"/>
          </p:nvPr>
        </p:nvSpPr>
        <p:spPr/>
        <p:txBody>
          <a:bodyPr/>
          <a:lstStyle/>
          <a:p>
            <a:pPr eaLnBrk="1" hangingPunct="1"/>
            <a:r>
              <a:rPr lang="sr-Cyrl-CS" b="1" smtClean="0">
                <a:latin typeface="Tahoma" pitchFamily="34" charset="0"/>
                <a:cs typeface="Tahoma" pitchFamily="34" charset="0"/>
              </a:rPr>
              <a:t>Атмосфера</a:t>
            </a:r>
            <a:r>
              <a:rPr lang="en-US" b="1" smtClean="0">
                <a:latin typeface="Tahoma" pitchFamily="34" charset="0"/>
                <a:cs typeface="Tahoma" pitchFamily="34" charset="0"/>
              </a:rPr>
              <a:t> - </a:t>
            </a:r>
            <a:r>
              <a:rPr lang="sr-Cyrl-CS" b="1" smtClean="0">
                <a:latin typeface="Tahoma" pitchFamily="34" charset="0"/>
                <a:cs typeface="Tahoma" pitchFamily="34" charset="0"/>
              </a:rPr>
              <a:t>загађење</a:t>
            </a:r>
            <a:endParaRPr lang="en-US" b="1" smtClean="0">
              <a:latin typeface="Tahoma" pitchFamily="34" charset="0"/>
              <a:cs typeface="Tahoma" pitchFamily="34" charset="0"/>
            </a:endParaRPr>
          </a:p>
        </p:txBody>
      </p:sp>
      <p:sp>
        <p:nvSpPr>
          <p:cNvPr id="76803" name="Rectangle 3"/>
          <p:cNvSpPr>
            <a:spLocks noGrp="1" noChangeArrowheads="1"/>
          </p:cNvSpPr>
          <p:nvPr>
            <p:ph sz="half" idx="1"/>
          </p:nvPr>
        </p:nvSpPr>
        <p:spPr/>
        <p:txBody>
          <a:bodyPr>
            <a:normAutofit/>
          </a:bodyPr>
          <a:lstStyle/>
          <a:p>
            <a:pPr eaLnBrk="1" hangingPunct="1"/>
            <a:r>
              <a:rPr lang="en-US" sz="2600" b="1" i="1" dirty="0" smtClean="0">
                <a:latin typeface="Tahoma" pitchFamily="34" charset="0"/>
                <a:cs typeface="Tahoma" pitchFamily="34" charset="0"/>
              </a:rPr>
              <a:t>II </a:t>
            </a:r>
            <a:r>
              <a:rPr lang="sr-Cyrl-CS" sz="2600" b="1" i="1" dirty="0" smtClean="0">
                <a:latin typeface="Tahoma" pitchFamily="34" charset="0"/>
                <a:cs typeface="Tahoma" pitchFamily="34" charset="0"/>
              </a:rPr>
              <a:t>употреба</a:t>
            </a:r>
            <a:r>
              <a:rPr lang="en-US" sz="2600" b="1" i="1" dirty="0" smtClean="0">
                <a:latin typeface="Tahoma" pitchFamily="34" charset="0"/>
                <a:cs typeface="Tahoma" pitchFamily="34" charset="0"/>
              </a:rPr>
              <a:t> </a:t>
            </a:r>
            <a:r>
              <a:rPr lang="sr-Cyrl-CS" sz="2600" b="1" i="1" dirty="0" smtClean="0">
                <a:latin typeface="Tahoma" pitchFamily="34" charset="0"/>
                <a:cs typeface="Tahoma" pitchFamily="34" charset="0"/>
              </a:rPr>
              <a:t>пестицида</a:t>
            </a:r>
            <a:r>
              <a:rPr lang="en-US" sz="2600" dirty="0" smtClean="0">
                <a:latin typeface="Tahoma" pitchFamily="34" charset="0"/>
                <a:cs typeface="Tahoma" pitchFamily="34" charset="0"/>
              </a:rPr>
              <a:t> </a:t>
            </a:r>
          </a:p>
          <a:p>
            <a:pPr eaLnBrk="1" hangingPunct="1"/>
            <a:r>
              <a:rPr lang="en-US" sz="2600" b="1" i="1" dirty="0" smtClean="0">
                <a:latin typeface="Tahoma" pitchFamily="34" charset="0"/>
                <a:cs typeface="Tahoma" pitchFamily="34" charset="0"/>
              </a:rPr>
              <a:t>III </a:t>
            </a:r>
            <a:r>
              <a:rPr lang="sr-Cyrl-CS" sz="2600" b="1" i="1" dirty="0" smtClean="0">
                <a:latin typeface="Tahoma" pitchFamily="34" charset="0"/>
                <a:cs typeface="Tahoma" pitchFamily="34" charset="0"/>
              </a:rPr>
              <a:t>радиохемијско</a:t>
            </a:r>
            <a:r>
              <a:rPr lang="en-US" sz="2600" b="1" i="1" dirty="0" smtClean="0">
                <a:latin typeface="Tahoma" pitchFamily="34" charset="0"/>
                <a:cs typeface="Tahoma" pitchFamily="34" charset="0"/>
              </a:rPr>
              <a:t> </a:t>
            </a:r>
            <a:r>
              <a:rPr lang="sr-Cyrl-CS" sz="2600" b="1" i="1" dirty="0" smtClean="0">
                <a:latin typeface="Tahoma" pitchFamily="34" charset="0"/>
                <a:cs typeface="Tahoma" pitchFamily="34" charset="0"/>
              </a:rPr>
              <a:t>загађење</a:t>
            </a:r>
            <a:r>
              <a:rPr lang="en-US" sz="2600" dirty="0" smtClean="0">
                <a:latin typeface="Tahoma" pitchFamily="34" charset="0"/>
                <a:cs typeface="Tahoma" pitchFamily="34" charset="0"/>
              </a:rPr>
              <a:t> (</a:t>
            </a:r>
            <a:r>
              <a:rPr lang="sr-Cyrl-CS" sz="2600" dirty="0" smtClean="0">
                <a:latin typeface="Tahoma" pitchFamily="34" charset="0"/>
                <a:cs typeface="Tahoma" pitchFamily="34" charset="0"/>
              </a:rPr>
              <a:t>Чернобил</a:t>
            </a:r>
            <a:r>
              <a:rPr lang="en-US" sz="2600" dirty="0" smtClean="0">
                <a:latin typeface="Tahoma" pitchFamily="34" charset="0"/>
                <a:cs typeface="Tahoma" pitchFamily="34" charset="0"/>
              </a:rPr>
              <a:t> 1986. </a:t>
            </a:r>
            <a:r>
              <a:rPr lang="sr-Cyrl-CS" sz="2600" dirty="0" smtClean="0">
                <a:latin typeface="Tahoma" pitchFamily="34" charset="0"/>
                <a:cs typeface="Tahoma" pitchFamily="34" charset="0"/>
              </a:rPr>
              <a:t>Украина</a:t>
            </a:r>
            <a:r>
              <a:rPr lang="en-US" sz="2600" dirty="0" smtClean="0">
                <a:latin typeface="Tahoma" pitchFamily="34" charset="0"/>
                <a:cs typeface="Tahoma" pitchFamily="34" charset="0"/>
              </a:rPr>
              <a:t>) (</a:t>
            </a:r>
            <a:r>
              <a:rPr lang="sr-Cyrl-CS" sz="2600" dirty="0" smtClean="0">
                <a:latin typeface="Tahoma" pitchFamily="34" charset="0"/>
                <a:cs typeface="Tahoma" pitchFamily="34" charset="0"/>
              </a:rPr>
              <a:t>половина</a:t>
            </a:r>
            <a:r>
              <a:rPr lang="en-US" sz="2600" dirty="0" smtClean="0">
                <a:latin typeface="Tahoma" pitchFamily="34" charset="0"/>
                <a:cs typeface="Tahoma" pitchFamily="34" charset="0"/>
              </a:rPr>
              <a:t> </a:t>
            </a:r>
            <a:r>
              <a:rPr lang="sr-Cyrl-CS" sz="2600" dirty="0" smtClean="0">
                <a:latin typeface="Tahoma" pitchFamily="34" charset="0"/>
                <a:cs typeface="Tahoma" pitchFamily="34" charset="0"/>
              </a:rPr>
              <a:t>садржаја</a:t>
            </a:r>
            <a:r>
              <a:rPr lang="en-US" sz="2600" dirty="0" smtClean="0">
                <a:latin typeface="Tahoma" pitchFamily="34" charset="0"/>
                <a:cs typeface="Tahoma" pitchFamily="34" charset="0"/>
              </a:rPr>
              <a:t> </a:t>
            </a:r>
            <a:r>
              <a:rPr lang="sr-Cyrl-CS" sz="2600" dirty="0" smtClean="0">
                <a:latin typeface="Tahoma" pitchFamily="34" charset="0"/>
                <a:cs typeface="Tahoma" pitchFamily="34" charset="0"/>
              </a:rPr>
              <a:t>реактора</a:t>
            </a:r>
            <a:r>
              <a:rPr lang="en-US" sz="2600" dirty="0" smtClean="0">
                <a:latin typeface="Tahoma" pitchFamily="34" charset="0"/>
                <a:cs typeface="Tahoma" pitchFamily="34" charset="0"/>
              </a:rPr>
              <a:t> </a:t>
            </a:r>
            <a:r>
              <a:rPr lang="sr-Cyrl-CS" sz="2600" dirty="0" smtClean="0">
                <a:latin typeface="Tahoma" pitchFamily="34" charset="0"/>
                <a:cs typeface="Tahoma" pitchFamily="34" charset="0"/>
              </a:rPr>
              <a:t>се</a:t>
            </a:r>
            <a:r>
              <a:rPr lang="en-US" sz="2600" dirty="0" smtClean="0">
                <a:latin typeface="Tahoma" pitchFamily="34" charset="0"/>
                <a:cs typeface="Tahoma" pitchFamily="34" charset="0"/>
              </a:rPr>
              <a:t> </a:t>
            </a:r>
            <a:r>
              <a:rPr lang="sr-Cyrl-CS" sz="2600" dirty="0" smtClean="0">
                <a:latin typeface="Tahoma" pitchFamily="34" charset="0"/>
                <a:cs typeface="Tahoma" pitchFamily="34" charset="0"/>
              </a:rPr>
              <a:t>раширила</a:t>
            </a:r>
            <a:r>
              <a:rPr lang="en-US" sz="2600" dirty="0" smtClean="0">
                <a:latin typeface="Tahoma" pitchFamily="34" charset="0"/>
                <a:cs typeface="Tahoma" pitchFamily="34" charset="0"/>
              </a:rPr>
              <a:t> </a:t>
            </a:r>
            <a:r>
              <a:rPr lang="sr-Cyrl-CS" sz="2600" dirty="0" smtClean="0">
                <a:latin typeface="Tahoma" pitchFamily="34" charset="0"/>
                <a:cs typeface="Tahoma" pitchFamily="34" charset="0"/>
              </a:rPr>
              <a:t>ваздухом</a:t>
            </a:r>
            <a:r>
              <a:rPr lang="en-US" sz="2600" dirty="0" smtClean="0">
                <a:latin typeface="Tahoma" pitchFamily="34" charset="0"/>
                <a:cs typeface="Tahoma" pitchFamily="34" charset="0"/>
              </a:rPr>
              <a:t> </a:t>
            </a:r>
            <a:r>
              <a:rPr lang="sr-Cyrl-CS" sz="2600" dirty="0" smtClean="0">
                <a:latin typeface="Tahoma" pitchFamily="34" charset="0"/>
                <a:cs typeface="Tahoma" pitchFamily="34" charset="0"/>
              </a:rPr>
              <a:t>по</a:t>
            </a:r>
            <a:r>
              <a:rPr lang="en-US" sz="2600" dirty="0" smtClean="0">
                <a:latin typeface="Tahoma" pitchFamily="34" charset="0"/>
                <a:cs typeface="Tahoma" pitchFamily="34" charset="0"/>
              </a:rPr>
              <a:t> </a:t>
            </a:r>
            <a:r>
              <a:rPr lang="sr-Cyrl-CS" sz="2600" dirty="0" smtClean="0">
                <a:latin typeface="Tahoma" pitchFamily="34" charset="0"/>
                <a:cs typeface="Tahoma" pitchFamily="34" charset="0"/>
              </a:rPr>
              <a:t>Европи</a:t>
            </a:r>
            <a:r>
              <a:rPr lang="en-US" sz="2600" dirty="0" smtClean="0">
                <a:latin typeface="Tahoma" pitchFamily="34" charset="0"/>
                <a:cs typeface="Tahoma" pitchFamily="34" charset="0"/>
              </a:rPr>
              <a:t>)</a:t>
            </a:r>
          </a:p>
          <a:p>
            <a:pPr eaLnBrk="1" hangingPunct="1"/>
            <a:r>
              <a:rPr lang="sr-Cyrl-CS" sz="2000" b="1" dirty="0" smtClean="0">
                <a:latin typeface="Tahoma" pitchFamily="34" charset="0"/>
                <a:cs typeface="Tahoma" pitchFamily="34" charset="0"/>
              </a:rPr>
              <a:t>Радиоактивни</a:t>
            </a:r>
            <a:r>
              <a:rPr lang="en-US" sz="2000" b="1" dirty="0" smtClean="0">
                <a:latin typeface="Tahoma" pitchFamily="34" charset="0"/>
                <a:cs typeface="Tahoma" pitchFamily="34" charset="0"/>
              </a:rPr>
              <a:t> </a:t>
            </a:r>
            <a:r>
              <a:rPr lang="sr-Cyrl-CS" sz="2000" b="1" dirty="0" smtClean="0">
                <a:latin typeface="Tahoma" pitchFamily="34" charset="0"/>
                <a:cs typeface="Tahoma" pitchFamily="34" charset="0"/>
              </a:rPr>
              <a:t>облак</a:t>
            </a:r>
            <a:r>
              <a:rPr lang="en-US" sz="2000" b="1" dirty="0" smtClean="0">
                <a:latin typeface="Tahoma" pitchFamily="34" charset="0"/>
                <a:cs typeface="Tahoma" pitchFamily="34" charset="0"/>
              </a:rPr>
              <a:t>,  </a:t>
            </a:r>
            <a:r>
              <a:rPr lang="sr-Cyrl-CS" sz="2000" b="1" dirty="0" smtClean="0">
                <a:latin typeface="Tahoma" pitchFamily="34" charset="0"/>
                <a:cs typeface="Tahoma" pitchFamily="34" charset="0"/>
              </a:rPr>
              <a:t>Април</a:t>
            </a:r>
            <a:r>
              <a:rPr lang="en-US" sz="2000" b="1" dirty="0" smtClean="0">
                <a:latin typeface="Tahoma" pitchFamily="34" charset="0"/>
                <a:cs typeface="Tahoma" pitchFamily="34" charset="0"/>
              </a:rPr>
              <a:t> 27, 1986 (</a:t>
            </a:r>
            <a:r>
              <a:rPr lang="sr-Cyrl-CS" sz="2000" b="1" dirty="0" smtClean="0">
                <a:latin typeface="Tahoma" pitchFamily="34" charset="0"/>
                <a:cs typeface="Tahoma" pitchFamily="34" charset="0"/>
              </a:rPr>
              <a:t>црвено</a:t>
            </a:r>
            <a:r>
              <a:rPr lang="en-US" sz="2000" b="1" dirty="0" smtClean="0">
                <a:latin typeface="Tahoma" pitchFamily="34" charset="0"/>
                <a:cs typeface="Tahoma" pitchFamily="34" charset="0"/>
              </a:rPr>
              <a:t>) </a:t>
            </a:r>
            <a:r>
              <a:rPr lang="sr-Cyrl-CS" sz="2000" b="1" dirty="0" smtClean="0">
                <a:latin typeface="Tahoma" pitchFamily="34" charset="0"/>
                <a:cs typeface="Tahoma" pitchFamily="34" charset="0"/>
              </a:rPr>
              <a:t>и</a:t>
            </a:r>
            <a:r>
              <a:rPr lang="en-US" sz="2000" b="1" dirty="0" smtClean="0">
                <a:latin typeface="Tahoma" pitchFamily="34" charset="0"/>
                <a:cs typeface="Tahoma" pitchFamily="34" charset="0"/>
              </a:rPr>
              <a:t> </a:t>
            </a:r>
            <a:r>
              <a:rPr lang="sr-Cyrl-CS" sz="2000" b="1" dirty="0" smtClean="0">
                <a:latin typeface="Tahoma" pitchFamily="34" charset="0"/>
                <a:cs typeface="Tahoma" pitchFamily="34" charset="0"/>
              </a:rPr>
              <a:t>Мај</a:t>
            </a:r>
            <a:r>
              <a:rPr lang="en-US" sz="2000" b="1" dirty="0" smtClean="0">
                <a:latin typeface="Tahoma" pitchFamily="34" charset="0"/>
                <a:cs typeface="Tahoma" pitchFamily="34" charset="0"/>
              </a:rPr>
              <a:t> 6, 1986 (</a:t>
            </a:r>
            <a:r>
              <a:rPr lang="sr-Cyrl-CS" sz="2000" b="1" dirty="0" smtClean="0">
                <a:latin typeface="Tahoma" pitchFamily="34" charset="0"/>
                <a:cs typeface="Tahoma" pitchFamily="34" charset="0"/>
              </a:rPr>
              <a:t>плаво</a:t>
            </a:r>
            <a:r>
              <a:rPr lang="en-US" sz="2000" b="1" dirty="0" smtClean="0">
                <a:latin typeface="Tahoma" pitchFamily="34" charset="0"/>
                <a:cs typeface="Tahoma" pitchFamily="34" charset="0"/>
              </a:rPr>
              <a:t>)</a:t>
            </a:r>
          </a:p>
          <a:p>
            <a:pPr eaLnBrk="1" hangingPunct="1"/>
            <a:endParaRPr lang="en-US" sz="2000" dirty="0" smtClean="0">
              <a:latin typeface="Tahoma" pitchFamily="34" charset="0"/>
              <a:cs typeface="Tahoma" pitchFamily="34" charset="0"/>
            </a:endParaRPr>
          </a:p>
          <a:p>
            <a:pPr eaLnBrk="1" hangingPunct="1"/>
            <a:endParaRPr lang="en-US" sz="2600" dirty="0" smtClean="0">
              <a:latin typeface="Tahoma" pitchFamily="34" charset="0"/>
              <a:cs typeface="Tahoma" pitchFamily="34" charset="0"/>
            </a:endParaRPr>
          </a:p>
        </p:txBody>
      </p:sp>
      <p:pic>
        <p:nvPicPr>
          <p:cNvPr id="76804" name="Picture 5" descr="chernobyl"/>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827727"/>
            <a:ext cx="4038600" cy="4070908"/>
          </a:xfrm>
          <a:noFill/>
        </p:spPr>
      </p:pic>
    </p:spTree>
    <p:extLst>
      <p:ext uri="{BB962C8B-B14F-4D97-AF65-F5344CB8AC3E}">
        <p14:creationId xmlns:p14="http://schemas.microsoft.com/office/powerpoint/2010/main" val="1872307581"/>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87043" name="Rectangle 3"/>
          <p:cNvSpPr>
            <a:spLocks noGrp="1" noChangeArrowheads="1"/>
          </p:cNvSpPr>
          <p:nvPr>
            <p:ph type="body" idx="1"/>
          </p:nvPr>
        </p:nvSpPr>
        <p:spPr/>
        <p:txBody>
          <a:bodyPr>
            <a:normAutofit/>
          </a:bodyPr>
          <a:lstStyle/>
          <a:p>
            <a:pPr algn="just">
              <a:lnSpc>
                <a:spcPct val="90000"/>
              </a:lnSpc>
            </a:pPr>
            <a:r>
              <a:rPr lang="sr-Cyrl-CS" sz="2800" dirty="0" smtClean="0">
                <a:latin typeface="Times New Roman" pitchFamily="18" charset="0"/>
              </a:rPr>
              <a:t>Сумпорводоник</a:t>
            </a:r>
            <a:r>
              <a:rPr lang="sr-Latn-CS" sz="2800" dirty="0" smtClean="0">
                <a:latin typeface="Times New Roman" pitchFamily="18" charset="0"/>
              </a:rPr>
              <a:t> </a:t>
            </a:r>
            <a:r>
              <a:rPr lang="sr-Cyrl-CS" sz="2800" dirty="0" smtClean="0">
                <a:latin typeface="Times New Roman" pitchFamily="18" charset="0"/>
              </a:rPr>
              <a:t>је</a:t>
            </a:r>
            <a:r>
              <a:rPr lang="sr-Latn-CS" sz="2800" dirty="0" smtClean="0">
                <a:latin typeface="Times New Roman" pitchFamily="18" charset="0"/>
              </a:rPr>
              <a:t> </a:t>
            </a:r>
            <a:r>
              <a:rPr lang="sr-Cyrl-CS" sz="2800" dirty="0" smtClean="0">
                <a:latin typeface="Times New Roman" pitchFamily="18" charset="0"/>
              </a:rPr>
              <a:t>последица</a:t>
            </a:r>
            <a:r>
              <a:rPr lang="sr-Latn-CS" sz="2800" dirty="0" smtClean="0">
                <a:latin typeface="Times New Roman" pitchFamily="18" charset="0"/>
              </a:rPr>
              <a:t> </a:t>
            </a:r>
            <a:r>
              <a:rPr lang="sr-Cyrl-CS" sz="2800" dirty="0" smtClean="0">
                <a:latin typeface="Times New Roman" pitchFamily="18" charset="0"/>
              </a:rPr>
              <a:t>метаболизма</a:t>
            </a:r>
            <a:r>
              <a:rPr lang="sr-Latn-CS" sz="2800" dirty="0" smtClean="0">
                <a:latin typeface="Times New Roman" pitchFamily="18" charset="0"/>
              </a:rPr>
              <a:t> </a:t>
            </a:r>
            <a:r>
              <a:rPr lang="sr-Cyrl-CS" sz="2800" dirty="0" smtClean="0">
                <a:latin typeface="Times New Roman" pitchFamily="18" charset="0"/>
              </a:rPr>
              <a:t>сулфата</a:t>
            </a:r>
            <a:r>
              <a:rPr lang="sr-Latn-CS" sz="2800" dirty="0" smtClean="0">
                <a:latin typeface="Times New Roman" pitchFamily="18" charset="0"/>
              </a:rPr>
              <a:t> </a:t>
            </a:r>
            <a:r>
              <a:rPr lang="sr-Cyrl-CS" sz="2800" dirty="0" smtClean="0">
                <a:latin typeface="Times New Roman" pitchFamily="18" charset="0"/>
              </a:rPr>
              <a:t>појединих</a:t>
            </a:r>
            <a:r>
              <a:rPr lang="sr-Latn-CS" sz="2800" dirty="0" smtClean="0">
                <a:latin typeface="Times New Roman" pitchFamily="18" charset="0"/>
              </a:rPr>
              <a:t> </a:t>
            </a:r>
            <a:r>
              <a:rPr lang="sr-Cyrl-CS" sz="2800" dirty="0" smtClean="0">
                <a:latin typeface="Times New Roman" pitchFamily="18" charset="0"/>
              </a:rPr>
              <a:t>врста</a:t>
            </a:r>
            <a:r>
              <a:rPr lang="sr-Latn-CS" sz="2800" dirty="0" smtClean="0">
                <a:latin typeface="Times New Roman" pitchFamily="18" charset="0"/>
              </a:rPr>
              <a:t> </a:t>
            </a:r>
            <a:r>
              <a:rPr lang="sr-Cyrl-CS" sz="2800" dirty="0" smtClean="0">
                <a:latin typeface="Times New Roman" pitchFamily="18" charset="0"/>
              </a:rPr>
              <a:t>микроорганизама</a:t>
            </a:r>
            <a:r>
              <a:rPr lang="sr-Latn-CS" sz="2800" dirty="0" smtClean="0">
                <a:latin typeface="Times New Roman" pitchFamily="18" charset="0"/>
              </a:rPr>
              <a:t> </a:t>
            </a:r>
            <a:r>
              <a:rPr lang="sr-Latn-CS" sz="2800" dirty="0" smtClean="0">
                <a:latin typeface="Times New Roman" pitchFamily="18" charset="0"/>
              </a:rPr>
              <a:t>(</a:t>
            </a:r>
            <a:r>
              <a:rPr lang="sr-Cyrl-CS" sz="2800" i="1" dirty="0"/>
              <a:t>Spirillum i Microsporija</a:t>
            </a:r>
            <a:r>
              <a:rPr lang="sr-Latn-RS" sz="2800" i="1" dirty="0"/>
              <a:t>, </a:t>
            </a:r>
            <a:r>
              <a:rPr lang="sr-Cyrl-CS" sz="2800" dirty="0"/>
              <a:t>bakterija </a:t>
            </a:r>
            <a:r>
              <a:rPr lang="sr-Cyrl-CS" sz="2800" i="1" dirty="0"/>
              <a:t>Vibrio desulfuricans</a:t>
            </a:r>
            <a:r>
              <a:rPr lang="sr-Latn-RS" sz="2800" i="1" dirty="0"/>
              <a:t>, </a:t>
            </a:r>
            <a:r>
              <a:rPr lang="sr-Cyrl-CS" sz="2800" i="1" dirty="0"/>
              <a:t>V</a:t>
            </a:r>
            <a:r>
              <a:rPr lang="sr-Latn-RS" sz="2800" i="1" dirty="0"/>
              <a:t>. </a:t>
            </a:r>
            <a:r>
              <a:rPr lang="sr-Cyrl-CS" sz="2800" i="1" dirty="0"/>
              <a:t>Thermodesulfurikans</a:t>
            </a:r>
            <a:r>
              <a:rPr lang="sr-Latn-RS" sz="2800" i="1" dirty="0"/>
              <a:t>, </a:t>
            </a:r>
            <a:r>
              <a:rPr lang="sr-Cyrl-CS" sz="2800" i="1" dirty="0"/>
              <a:t>V</a:t>
            </a:r>
            <a:r>
              <a:rPr lang="sr-Latn-RS" sz="2800" i="1" dirty="0"/>
              <a:t>. </a:t>
            </a:r>
            <a:r>
              <a:rPr lang="sr-Cyrl-CS" sz="2800" i="1" dirty="0" smtClean="0"/>
              <a:t>Estuartii</a:t>
            </a:r>
            <a:r>
              <a:rPr lang="sr-Latn-CS" sz="2800" i="1" dirty="0" smtClean="0">
                <a:latin typeface="Times New Roman" pitchFamily="18" charset="0"/>
              </a:rPr>
              <a:t>)</a:t>
            </a:r>
            <a:r>
              <a:rPr lang="sr-Latn-CS" sz="2800" dirty="0" smtClean="0">
                <a:latin typeface="Times New Roman" pitchFamily="18" charset="0"/>
              </a:rPr>
              <a:t> </a:t>
            </a:r>
            <a:r>
              <a:rPr lang="sr-Cyrl-CS" sz="2800" dirty="0" smtClean="0">
                <a:latin typeface="Times New Roman" pitchFamily="18" charset="0"/>
              </a:rPr>
              <a:t>тако</a:t>
            </a:r>
            <a:r>
              <a:rPr lang="sr-Latn-CS" sz="2800" dirty="0" smtClean="0">
                <a:latin typeface="Times New Roman" pitchFamily="18" charset="0"/>
              </a:rPr>
              <a:t> </a:t>
            </a:r>
            <a:r>
              <a:rPr lang="sr-Cyrl-CS" sz="2800" dirty="0" smtClean="0">
                <a:latin typeface="Times New Roman" pitchFamily="18" charset="0"/>
              </a:rPr>
              <a:t>да</a:t>
            </a:r>
            <a:r>
              <a:rPr lang="sr-Latn-CS" sz="2800" dirty="0" smtClean="0">
                <a:latin typeface="Times New Roman" pitchFamily="18" charset="0"/>
              </a:rPr>
              <a:t> </a:t>
            </a:r>
            <a:r>
              <a:rPr lang="sr-Cyrl-CS" sz="2800" dirty="0" smtClean="0">
                <a:latin typeface="Times New Roman" pitchFamily="18" charset="0"/>
              </a:rPr>
              <a:t>се</a:t>
            </a:r>
            <a:r>
              <a:rPr lang="sr-Latn-CS" sz="2800" dirty="0" smtClean="0">
                <a:latin typeface="Times New Roman" pitchFamily="18" charset="0"/>
              </a:rPr>
              <a:t> </a:t>
            </a:r>
            <a:r>
              <a:rPr lang="sr-Cyrl-CS" sz="2800" dirty="0" smtClean="0">
                <a:latin typeface="Times New Roman" pitchFamily="18" charset="0"/>
              </a:rPr>
              <a:t>могу</a:t>
            </a:r>
            <a:r>
              <a:rPr lang="sr-Latn-CS" sz="2800" dirty="0" smtClean="0">
                <a:latin typeface="Times New Roman" pitchFamily="18" charset="0"/>
              </a:rPr>
              <a:t> </a:t>
            </a:r>
            <a:r>
              <a:rPr lang="sr-Cyrl-CS" sz="2800" dirty="0" smtClean="0">
                <a:latin typeface="Times New Roman" pitchFamily="18" charset="0"/>
              </a:rPr>
              <a:t>појавити</a:t>
            </a:r>
            <a:r>
              <a:rPr lang="sr-Latn-CS" sz="2800" dirty="0" smtClean="0">
                <a:latin typeface="Times New Roman" pitchFamily="18" charset="0"/>
              </a:rPr>
              <a:t> </a:t>
            </a:r>
            <a:r>
              <a:rPr lang="sr-Cyrl-CS" sz="2800" dirty="0" smtClean="0">
                <a:latin typeface="Times New Roman" pitchFamily="18" charset="0"/>
              </a:rPr>
              <a:t>у</a:t>
            </a:r>
            <a:r>
              <a:rPr lang="sr-Latn-CS" sz="2800" dirty="0" smtClean="0">
                <a:latin typeface="Times New Roman" pitchFamily="18" charset="0"/>
              </a:rPr>
              <a:t> </a:t>
            </a:r>
            <a:r>
              <a:rPr lang="sr-Cyrl-CS" sz="2800" dirty="0" smtClean="0">
                <a:latin typeface="Times New Roman" pitchFamily="18" charset="0"/>
              </a:rPr>
              <a:t>води</a:t>
            </a:r>
            <a:r>
              <a:rPr lang="sr-Latn-CS" sz="2800" dirty="0" smtClean="0">
                <a:latin typeface="Times New Roman" pitchFamily="18" charset="0"/>
              </a:rPr>
              <a:t> </a:t>
            </a:r>
            <a:r>
              <a:rPr lang="sr-Cyrl-CS" sz="2800" dirty="0" smtClean="0">
                <a:latin typeface="Times New Roman" pitchFamily="18" charset="0"/>
              </a:rPr>
              <a:t>јаловишта</a:t>
            </a:r>
            <a:r>
              <a:rPr lang="sr-Latn-CS" sz="2800" dirty="0" smtClean="0">
                <a:latin typeface="Times New Roman" pitchFamily="18" charset="0"/>
              </a:rPr>
              <a:t> </a:t>
            </a:r>
            <a:r>
              <a:rPr lang="sr-Cyrl-CS" sz="2800" dirty="0" smtClean="0">
                <a:latin typeface="Times New Roman" pitchFamily="18" charset="0"/>
              </a:rPr>
              <a:t>у</a:t>
            </a:r>
            <a:r>
              <a:rPr lang="sr-Latn-CS" sz="2800" dirty="0" smtClean="0">
                <a:latin typeface="Times New Roman" pitchFamily="18" charset="0"/>
              </a:rPr>
              <a:t> </a:t>
            </a:r>
            <a:r>
              <a:rPr lang="sr-Cyrl-CS" sz="2800" dirty="0" smtClean="0">
                <a:latin typeface="Times New Roman" pitchFamily="18" charset="0"/>
              </a:rPr>
              <a:t>рударству</a:t>
            </a:r>
            <a:r>
              <a:rPr lang="sr-Latn-CS" sz="2800" dirty="0" smtClean="0">
                <a:latin typeface="Times New Roman" pitchFamily="18" charset="0"/>
              </a:rPr>
              <a:t> </a:t>
            </a:r>
            <a:r>
              <a:rPr lang="sr-Cyrl-CS" sz="2800" dirty="0" smtClean="0">
                <a:latin typeface="Times New Roman" pitchFamily="18" charset="0"/>
              </a:rPr>
              <a:t>или</a:t>
            </a:r>
            <a:r>
              <a:rPr lang="sr-Latn-CS" sz="2800" dirty="0" smtClean="0">
                <a:latin typeface="Times New Roman" pitchFamily="18" charset="0"/>
              </a:rPr>
              <a:t> </a:t>
            </a:r>
            <a:r>
              <a:rPr lang="sr-Cyrl-CS" sz="2800" dirty="0" smtClean="0">
                <a:latin typeface="Times New Roman" pitchFamily="18" charset="0"/>
              </a:rPr>
              <a:t>металургији</a:t>
            </a:r>
            <a:r>
              <a:rPr lang="sr-Latn-CS" sz="2800" dirty="0" smtClean="0">
                <a:latin typeface="Times New Roman" pitchFamily="18" charset="0"/>
              </a:rPr>
              <a:t>. </a:t>
            </a:r>
            <a:r>
              <a:rPr lang="sr-Cyrl-CS" sz="2800" dirty="0" smtClean="0">
                <a:latin typeface="Times New Roman" pitchFamily="18" charset="0"/>
              </a:rPr>
              <a:t>Сумпорводоник</a:t>
            </a:r>
            <a:r>
              <a:rPr lang="sr-Latn-CS" sz="2800" dirty="0" smtClean="0">
                <a:latin typeface="Times New Roman" pitchFamily="18" charset="0"/>
              </a:rPr>
              <a:t> </a:t>
            </a:r>
            <a:r>
              <a:rPr lang="sr-Cyrl-CS" sz="2800" dirty="0" smtClean="0">
                <a:latin typeface="Times New Roman" pitchFamily="18" charset="0"/>
              </a:rPr>
              <a:t>може</a:t>
            </a:r>
            <a:r>
              <a:rPr lang="sr-Latn-CS" sz="2800" dirty="0" smtClean="0">
                <a:latin typeface="Times New Roman" pitchFamily="18" charset="0"/>
              </a:rPr>
              <a:t> </a:t>
            </a:r>
            <a:r>
              <a:rPr lang="sr-Cyrl-CS" sz="2800" dirty="0" smtClean="0">
                <a:latin typeface="Times New Roman" pitchFamily="18" charset="0"/>
              </a:rPr>
              <a:t>бити</a:t>
            </a:r>
            <a:r>
              <a:rPr lang="sr-Latn-CS" sz="2800" dirty="0" smtClean="0">
                <a:latin typeface="Times New Roman" pitchFamily="18" charset="0"/>
              </a:rPr>
              <a:t> </a:t>
            </a:r>
            <a:r>
              <a:rPr lang="sr-Cyrl-CS" sz="2800" dirty="0" smtClean="0">
                <a:latin typeface="Times New Roman" pitchFamily="18" charset="0"/>
              </a:rPr>
              <a:t>и</a:t>
            </a:r>
            <a:r>
              <a:rPr lang="sr-Latn-CS" sz="2800" dirty="0" smtClean="0">
                <a:latin typeface="Times New Roman" pitchFamily="18" charset="0"/>
              </a:rPr>
              <a:t> </a:t>
            </a:r>
            <a:r>
              <a:rPr lang="sr-Cyrl-CS" sz="2800" dirty="0" smtClean="0">
                <a:latin typeface="Times New Roman" pitchFamily="18" charset="0"/>
              </a:rPr>
              <a:t>природан</a:t>
            </a:r>
            <a:r>
              <a:rPr lang="sr-Latn-CS" sz="2800" dirty="0" smtClean="0">
                <a:latin typeface="Times New Roman" pitchFamily="18" charset="0"/>
              </a:rPr>
              <a:t> </a:t>
            </a:r>
            <a:r>
              <a:rPr lang="sr-Cyrl-CS" sz="2800" dirty="0" smtClean="0">
                <a:latin typeface="Times New Roman" pitchFamily="18" charset="0"/>
              </a:rPr>
              <a:t>сатојак</a:t>
            </a:r>
            <a:r>
              <a:rPr lang="sr-Latn-CS" sz="2800" dirty="0" smtClean="0">
                <a:latin typeface="Times New Roman" pitchFamily="18" charset="0"/>
              </a:rPr>
              <a:t> </a:t>
            </a:r>
            <a:r>
              <a:rPr lang="sr-Cyrl-CS" sz="2800" dirty="0" smtClean="0">
                <a:latin typeface="Times New Roman" pitchFamily="18" charset="0"/>
              </a:rPr>
              <a:t>воде</a:t>
            </a:r>
            <a:r>
              <a:rPr lang="sr-Latn-CS" sz="2800" dirty="0" smtClean="0">
                <a:latin typeface="Times New Roman" pitchFamily="18" charset="0"/>
              </a:rPr>
              <a:t>, </a:t>
            </a:r>
            <a:r>
              <a:rPr lang="sr-Cyrl-CS" sz="2800" dirty="0" smtClean="0">
                <a:latin typeface="Times New Roman" pitchFamily="18" charset="0"/>
              </a:rPr>
              <a:t>јер</a:t>
            </a:r>
            <a:r>
              <a:rPr lang="sr-Latn-CS" sz="2800" dirty="0" smtClean="0">
                <a:latin typeface="Times New Roman" pitchFamily="18" charset="0"/>
              </a:rPr>
              <a:t> </a:t>
            </a:r>
            <a:r>
              <a:rPr lang="sr-Cyrl-CS" sz="2800" dirty="0" smtClean="0">
                <a:latin typeface="Times New Roman" pitchFamily="18" charset="0"/>
              </a:rPr>
              <a:t>настаје</a:t>
            </a:r>
            <a:r>
              <a:rPr lang="sr-Latn-CS" sz="2800" dirty="0" smtClean="0">
                <a:latin typeface="Times New Roman" pitchFamily="18" charset="0"/>
              </a:rPr>
              <a:t> </a:t>
            </a:r>
            <a:r>
              <a:rPr lang="sr-Cyrl-CS" sz="2800" dirty="0" smtClean="0">
                <a:latin typeface="Times New Roman" pitchFamily="18" charset="0"/>
              </a:rPr>
              <a:t>у</a:t>
            </a:r>
            <a:r>
              <a:rPr lang="sr-Latn-CS" sz="2800" dirty="0" smtClean="0">
                <a:latin typeface="Times New Roman" pitchFamily="18" charset="0"/>
              </a:rPr>
              <a:t> </a:t>
            </a:r>
            <a:r>
              <a:rPr lang="sr-Cyrl-CS" sz="2800" dirty="0" smtClean="0">
                <a:latin typeface="Times New Roman" pitchFamily="18" charset="0"/>
              </a:rPr>
              <a:t>реакцији</a:t>
            </a:r>
            <a:r>
              <a:rPr lang="sr-Latn-CS" sz="2800" dirty="0" smtClean="0">
                <a:latin typeface="Times New Roman" pitchFamily="18" charset="0"/>
              </a:rPr>
              <a:t> </a:t>
            </a:r>
            <a:r>
              <a:rPr lang="sr-Cyrl-CS" sz="2800" dirty="0" smtClean="0">
                <a:latin typeface="Times New Roman" pitchFamily="18" charset="0"/>
              </a:rPr>
              <a:t>сулфида</a:t>
            </a:r>
            <a:r>
              <a:rPr lang="sr-Latn-CS" sz="2800" dirty="0" smtClean="0">
                <a:latin typeface="Times New Roman" pitchFamily="18" charset="0"/>
              </a:rPr>
              <a:t> </a:t>
            </a:r>
            <a:r>
              <a:rPr lang="sr-Cyrl-CS" sz="2800" dirty="0" smtClean="0">
                <a:latin typeface="Times New Roman" pitchFamily="18" charset="0"/>
              </a:rPr>
              <a:t>и</a:t>
            </a:r>
            <a:r>
              <a:rPr lang="sr-Latn-CS" sz="2800" dirty="0" smtClean="0">
                <a:latin typeface="Times New Roman" pitchFamily="18" charset="0"/>
              </a:rPr>
              <a:t> </a:t>
            </a:r>
            <a:r>
              <a:rPr lang="sr-Cyrl-CS" sz="2800" dirty="0" smtClean="0">
                <a:latin typeface="Times New Roman" pitchFamily="18" charset="0"/>
              </a:rPr>
              <a:t>земљине</a:t>
            </a:r>
            <a:r>
              <a:rPr lang="sr-Latn-CS" sz="2800" dirty="0" smtClean="0">
                <a:latin typeface="Times New Roman" pitchFamily="18" charset="0"/>
              </a:rPr>
              <a:t> </a:t>
            </a:r>
            <a:r>
              <a:rPr lang="sr-Cyrl-CS" sz="2800" dirty="0" smtClean="0">
                <a:latin typeface="Times New Roman" pitchFamily="18" charset="0"/>
              </a:rPr>
              <a:t>коре</a:t>
            </a:r>
            <a:r>
              <a:rPr lang="sr-Latn-CS" sz="2800" dirty="0" smtClean="0">
                <a:latin typeface="Times New Roman" pitchFamily="18" charset="0"/>
              </a:rPr>
              <a:t> </a:t>
            </a:r>
            <a:r>
              <a:rPr lang="sr-Cyrl-CS" sz="2800" dirty="0" smtClean="0">
                <a:latin typeface="Times New Roman" pitchFamily="18" charset="0"/>
              </a:rPr>
              <a:t>и</a:t>
            </a:r>
            <a:r>
              <a:rPr lang="sr-Latn-CS" sz="2800" dirty="0" smtClean="0">
                <a:latin typeface="Times New Roman" pitchFamily="18" charset="0"/>
              </a:rPr>
              <a:t> </a:t>
            </a:r>
            <a:r>
              <a:rPr lang="sr-Cyrl-CS" sz="2800" dirty="0" smtClean="0">
                <a:latin typeface="Times New Roman" pitchFamily="18" charset="0"/>
              </a:rPr>
              <a:t>угљене</a:t>
            </a:r>
            <a:r>
              <a:rPr lang="sr-Latn-CS" sz="2800" dirty="0" smtClean="0">
                <a:latin typeface="Times New Roman" pitchFamily="18" charset="0"/>
              </a:rPr>
              <a:t> </a:t>
            </a:r>
            <a:r>
              <a:rPr lang="sr-Cyrl-CS" sz="2800" dirty="0" smtClean="0">
                <a:latin typeface="Times New Roman" pitchFamily="18" charset="0"/>
              </a:rPr>
              <a:t>киселине</a:t>
            </a:r>
            <a:r>
              <a:rPr lang="sr-Latn-CS" sz="2800" dirty="0" smtClean="0">
                <a:latin typeface="Times New Roman" pitchFamily="18" charset="0"/>
              </a:rPr>
              <a:t> </a:t>
            </a:r>
            <a:r>
              <a:rPr lang="sr-Cyrl-CS" sz="2800" dirty="0" smtClean="0">
                <a:latin typeface="Times New Roman" pitchFamily="18" charset="0"/>
              </a:rPr>
              <a:t>из</a:t>
            </a:r>
            <a:r>
              <a:rPr lang="sr-Latn-CS" sz="2800" dirty="0" smtClean="0">
                <a:latin typeface="Times New Roman" pitchFamily="18" charset="0"/>
              </a:rPr>
              <a:t> </a:t>
            </a:r>
            <a:r>
              <a:rPr lang="sr-Cyrl-CS" sz="2800" dirty="0" smtClean="0">
                <a:latin typeface="Times New Roman" pitchFamily="18" charset="0"/>
              </a:rPr>
              <a:t>воде</a:t>
            </a:r>
            <a:r>
              <a:rPr lang="sr-Latn-CS" sz="2800" dirty="0" smtClean="0">
                <a:latin typeface="Times New Roman" pitchFamily="18" charset="0"/>
              </a:rPr>
              <a:t>. </a:t>
            </a:r>
            <a:r>
              <a:rPr lang="sr-Cyrl-CS" sz="2800" dirty="0" smtClean="0">
                <a:latin typeface="Times New Roman" pitchFamily="18" charset="0"/>
              </a:rPr>
              <a:t>Вода</a:t>
            </a:r>
            <a:r>
              <a:rPr lang="sr-Latn-CS" sz="2800" dirty="0" smtClean="0">
                <a:latin typeface="Times New Roman" pitchFamily="18" charset="0"/>
              </a:rPr>
              <a:t> </a:t>
            </a:r>
            <a:r>
              <a:rPr lang="sr-Cyrl-CS" sz="2800" dirty="0" smtClean="0">
                <a:latin typeface="Times New Roman" pitchFamily="18" charset="0"/>
              </a:rPr>
              <a:t>са</a:t>
            </a:r>
            <a:r>
              <a:rPr lang="sr-Latn-CS" sz="2800" dirty="0" smtClean="0">
                <a:latin typeface="Times New Roman" pitchFamily="18" charset="0"/>
              </a:rPr>
              <a:t> </a:t>
            </a:r>
            <a:r>
              <a:rPr lang="sr-Cyrl-CS" sz="2800" dirty="0" smtClean="0">
                <a:latin typeface="Times New Roman" pitchFamily="18" charset="0"/>
              </a:rPr>
              <a:t>водониксулфидом</a:t>
            </a:r>
            <a:r>
              <a:rPr lang="sr-Latn-CS" sz="2800" dirty="0" smtClean="0">
                <a:latin typeface="Times New Roman" pitchFamily="18" charset="0"/>
              </a:rPr>
              <a:t> </a:t>
            </a:r>
            <a:r>
              <a:rPr lang="sr-Cyrl-CS" sz="2800" dirty="0" smtClean="0">
                <a:latin typeface="Times New Roman" pitchFamily="18" charset="0"/>
              </a:rPr>
              <a:t>има</a:t>
            </a:r>
            <a:r>
              <a:rPr lang="sr-Latn-CS" sz="2800" dirty="0" smtClean="0">
                <a:latin typeface="Times New Roman" pitchFamily="18" charset="0"/>
              </a:rPr>
              <a:t> </a:t>
            </a:r>
            <a:r>
              <a:rPr lang="sr-Cyrl-CS" sz="2800" dirty="0" smtClean="0">
                <a:latin typeface="Times New Roman" pitchFamily="18" charset="0"/>
              </a:rPr>
              <a:t>непријатан</a:t>
            </a:r>
            <a:r>
              <a:rPr lang="sr-Latn-CS" sz="2800" dirty="0" smtClean="0">
                <a:latin typeface="Times New Roman" pitchFamily="18" charset="0"/>
              </a:rPr>
              <a:t> </a:t>
            </a:r>
            <a:r>
              <a:rPr lang="sr-Cyrl-CS" sz="2800" dirty="0" smtClean="0">
                <a:latin typeface="Times New Roman" pitchFamily="18" charset="0"/>
              </a:rPr>
              <a:t>мирис</a:t>
            </a:r>
            <a:r>
              <a:rPr lang="sr-Latn-CS" sz="2800" dirty="0" smtClean="0">
                <a:latin typeface="Times New Roman" pitchFamily="18" charset="0"/>
              </a:rPr>
              <a:t> </a:t>
            </a:r>
            <a:r>
              <a:rPr lang="sr-Cyrl-CS" sz="2800" dirty="0" smtClean="0">
                <a:latin typeface="Times New Roman" pitchFamily="18" charset="0"/>
              </a:rPr>
              <a:t>на</a:t>
            </a:r>
            <a:r>
              <a:rPr lang="sr-Latn-CS" sz="2800" dirty="0" smtClean="0">
                <a:latin typeface="Times New Roman" pitchFamily="18" charset="0"/>
              </a:rPr>
              <a:t> </a:t>
            </a:r>
            <a:r>
              <a:rPr lang="sr-Cyrl-CS" sz="2800" dirty="0" smtClean="0">
                <a:latin typeface="Times New Roman" pitchFamily="18" charset="0"/>
              </a:rPr>
              <a:t>покварена</a:t>
            </a:r>
            <a:r>
              <a:rPr lang="sr-Latn-CS" sz="2800" dirty="0" smtClean="0">
                <a:latin typeface="Times New Roman" pitchFamily="18" charset="0"/>
              </a:rPr>
              <a:t> </a:t>
            </a:r>
            <a:r>
              <a:rPr lang="sr-Cyrl-CS" sz="2800" dirty="0" smtClean="0">
                <a:latin typeface="Times New Roman" pitchFamily="18" charset="0"/>
              </a:rPr>
              <a:t>јаја</a:t>
            </a:r>
            <a:r>
              <a:rPr lang="sr-Latn-CS" sz="2800" dirty="0" smtClean="0">
                <a:latin typeface="Times New Roman" pitchFamily="18" charset="0"/>
              </a:rPr>
              <a:t>, </a:t>
            </a:r>
            <a:r>
              <a:rPr lang="sr-Cyrl-CS" sz="2800" dirty="0" smtClean="0">
                <a:latin typeface="Times New Roman" pitchFamily="18" charset="0"/>
              </a:rPr>
              <a:t>а</a:t>
            </a:r>
            <a:r>
              <a:rPr lang="sr-Latn-CS" sz="2800" dirty="0" smtClean="0">
                <a:latin typeface="Times New Roman" pitchFamily="18" charset="0"/>
              </a:rPr>
              <a:t> </a:t>
            </a:r>
            <a:r>
              <a:rPr lang="sr-Cyrl-CS" sz="2800" dirty="0" smtClean="0">
                <a:latin typeface="Times New Roman" pitchFamily="18" charset="0"/>
              </a:rPr>
              <a:t>његово</a:t>
            </a:r>
            <a:r>
              <a:rPr lang="sr-Latn-CS" sz="2800" dirty="0" smtClean="0">
                <a:latin typeface="Times New Roman" pitchFamily="18" charset="0"/>
              </a:rPr>
              <a:t> </a:t>
            </a:r>
            <a:r>
              <a:rPr lang="sr-Cyrl-CS" sz="2800" dirty="0" smtClean="0">
                <a:latin typeface="Times New Roman" pitchFamily="18" charset="0"/>
              </a:rPr>
              <a:t>присуство</a:t>
            </a:r>
            <a:r>
              <a:rPr lang="sr-Latn-CS" sz="2800" dirty="0" smtClean="0">
                <a:latin typeface="Times New Roman" pitchFamily="18" charset="0"/>
              </a:rPr>
              <a:t> </a:t>
            </a:r>
            <a:r>
              <a:rPr lang="sr-Cyrl-CS" sz="2800" dirty="0" smtClean="0">
                <a:latin typeface="Times New Roman" pitchFamily="18" charset="0"/>
              </a:rPr>
              <a:t>може</a:t>
            </a:r>
            <a:r>
              <a:rPr lang="sr-Latn-CS" sz="2800" dirty="0" smtClean="0">
                <a:latin typeface="Times New Roman" pitchFamily="18" charset="0"/>
              </a:rPr>
              <a:t> </a:t>
            </a:r>
            <a:r>
              <a:rPr lang="sr-Cyrl-CS" sz="2800" dirty="0" smtClean="0">
                <a:latin typeface="Times New Roman" pitchFamily="18" charset="0"/>
              </a:rPr>
              <a:t>указивати</a:t>
            </a:r>
            <a:r>
              <a:rPr lang="sr-Latn-CS" sz="2800" dirty="0" smtClean="0">
                <a:latin typeface="Times New Roman" pitchFamily="18" charset="0"/>
              </a:rPr>
              <a:t> </a:t>
            </a:r>
            <a:r>
              <a:rPr lang="sr-Cyrl-CS" sz="2800" dirty="0" smtClean="0">
                <a:latin typeface="Times New Roman" pitchFamily="18" charset="0"/>
              </a:rPr>
              <a:t>и</a:t>
            </a:r>
            <a:r>
              <a:rPr lang="sr-Latn-CS" sz="2800" dirty="0" smtClean="0">
                <a:latin typeface="Times New Roman" pitchFamily="18" charset="0"/>
              </a:rPr>
              <a:t> </a:t>
            </a:r>
            <a:r>
              <a:rPr lang="sr-Cyrl-CS" sz="2800" dirty="0" smtClean="0">
                <a:latin typeface="Times New Roman" pitchFamily="18" charset="0"/>
              </a:rPr>
              <a:t>на</a:t>
            </a:r>
            <a:r>
              <a:rPr lang="sr-Latn-CS" sz="2800" dirty="0" smtClean="0">
                <a:latin typeface="Times New Roman" pitchFamily="18" charset="0"/>
              </a:rPr>
              <a:t> </a:t>
            </a:r>
            <a:r>
              <a:rPr lang="sr-Cyrl-CS" sz="2800" dirty="0" smtClean="0">
                <a:latin typeface="Times New Roman" pitchFamily="18" charset="0"/>
              </a:rPr>
              <a:t>фекална</a:t>
            </a:r>
            <a:r>
              <a:rPr lang="sr-Latn-CS" sz="2800" dirty="0" smtClean="0">
                <a:latin typeface="Times New Roman" pitchFamily="18" charset="0"/>
              </a:rPr>
              <a:t> </a:t>
            </a:r>
            <a:r>
              <a:rPr lang="sr-Cyrl-CS" sz="2800" dirty="0" smtClean="0">
                <a:latin typeface="Times New Roman" pitchFamily="18" charset="0"/>
              </a:rPr>
              <a:t>загађења</a:t>
            </a:r>
            <a:r>
              <a:rPr lang="sr-Latn-CS" sz="2800" dirty="0" smtClean="0">
                <a:latin typeface="Times New Roman" pitchFamily="18" charset="0"/>
              </a:rPr>
              <a:t>.</a:t>
            </a:r>
            <a:endParaRPr lang="en-US" sz="2800" dirty="0" smtClean="0">
              <a:latin typeface="Times New Roman" pitchFamily="18" charset="0"/>
            </a:endParaRPr>
          </a:p>
        </p:txBody>
      </p:sp>
    </p:spTree>
    <p:extLst>
      <p:ext uri="{BB962C8B-B14F-4D97-AF65-F5344CB8AC3E}">
        <p14:creationId xmlns:p14="http://schemas.microsoft.com/office/powerpoint/2010/main" val="352700898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88067" name="Rectangle 3"/>
          <p:cNvSpPr>
            <a:spLocks noGrp="1" noChangeArrowheads="1"/>
          </p:cNvSpPr>
          <p:nvPr>
            <p:ph type="body" idx="1"/>
          </p:nvPr>
        </p:nvSpPr>
        <p:spPr/>
        <p:txBody>
          <a:bodyPr/>
          <a:lstStyle/>
          <a:p>
            <a:pPr algn="just" eaLnBrk="1" hangingPunct="1"/>
            <a:r>
              <a:rPr lang="sr-Cyrl-CS" dirty="0" smtClean="0">
                <a:latin typeface="Times New Roman" pitchFamily="18" charset="0"/>
              </a:rPr>
              <a:t>Олово</a:t>
            </a:r>
            <a:r>
              <a:rPr lang="sr-Latn-CS" dirty="0" smtClean="0">
                <a:latin typeface="Times New Roman" pitchFamily="18" charset="0"/>
              </a:rPr>
              <a:t> </a:t>
            </a:r>
            <a:r>
              <a:rPr lang="sr-Cyrl-CS" dirty="0" smtClean="0">
                <a:latin typeface="Times New Roman" pitchFamily="18" charset="0"/>
              </a:rPr>
              <a:t>карактеришу</a:t>
            </a:r>
            <a:r>
              <a:rPr lang="sr-Latn-CS" dirty="0" smtClean="0">
                <a:latin typeface="Times New Roman" pitchFamily="18" charset="0"/>
              </a:rPr>
              <a:t> </a:t>
            </a:r>
            <a:r>
              <a:rPr lang="sr-Cyrl-CS" dirty="0" smtClean="0">
                <a:latin typeface="Times New Roman" pitchFamily="18" charset="0"/>
              </a:rPr>
              <a:t>једињења</a:t>
            </a:r>
            <a:r>
              <a:rPr lang="sr-Latn-CS" dirty="0" smtClean="0">
                <a:latin typeface="Times New Roman" pitchFamily="18" charset="0"/>
              </a:rPr>
              <a:t> </a:t>
            </a:r>
            <a:r>
              <a:rPr lang="sr-Cyrl-CS" dirty="0" smtClean="0">
                <a:latin typeface="Times New Roman" pitchFamily="18" charset="0"/>
              </a:rPr>
              <a:t>која</a:t>
            </a:r>
            <a:r>
              <a:rPr lang="sr-Latn-CS" dirty="0" smtClean="0">
                <a:latin typeface="Times New Roman" pitchFamily="18" charset="0"/>
              </a:rPr>
              <a:t> </a:t>
            </a:r>
            <a:r>
              <a:rPr lang="sr-Cyrl-CS" dirty="0" smtClean="0">
                <a:latin typeface="Times New Roman" pitchFamily="18" charset="0"/>
              </a:rPr>
              <a:t>се</a:t>
            </a:r>
            <a:r>
              <a:rPr lang="sr-Latn-CS" dirty="0" smtClean="0">
                <a:latin typeface="Times New Roman" pitchFamily="18" charset="0"/>
              </a:rPr>
              <a:t> </a:t>
            </a:r>
            <a:r>
              <a:rPr lang="sr-Cyrl-CS" dirty="0" smtClean="0">
                <a:latin typeface="Times New Roman" pitchFamily="18" charset="0"/>
              </a:rPr>
              <a:t>слабо</a:t>
            </a:r>
            <a:r>
              <a:rPr lang="sr-Latn-CS" dirty="0" smtClean="0">
                <a:latin typeface="Times New Roman" pitchFamily="18" charset="0"/>
              </a:rPr>
              <a:t> </a:t>
            </a:r>
            <a:r>
              <a:rPr lang="sr-Cyrl-CS" dirty="0" smtClean="0">
                <a:latin typeface="Times New Roman" pitchFamily="18" charset="0"/>
              </a:rPr>
              <a:t>растварају</a:t>
            </a:r>
            <a:r>
              <a:rPr lang="sr-Latn-CS" dirty="0" smtClean="0">
                <a:latin typeface="Times New Roman" pitchFamily="18" charset="0"/>
              </a:rPr>
              <a:t> </a:t>
            </a:r>
            <a:r>
              <a:rPr lang="sr-Cyrl-CS" dirty="0" smtClean="0">
                <a:latin typeface="Times New Roman" pitchFamily="18" charset="0"/>
              </a:rPr>
              <a:t>у</a:t>
            </a:r>
            <a:r>
              <a:rPr lang="sr-Latn-CS" dirty="0" smtClean="0">
                <a:latin typeface="Times New Roman" pitchFamily="18" charset="0"/>
              </a:rPr>
              <a:t> </a:t>
            </a:r>
            <a:r>
              <a:rPr lang="sr-Cyrl-CS" dirty="0" smtClean="0">
                <a:latin typeface="Times New Roman" pitchFamily="18" charset="0"/>
              </a:rPr>
              <a:t>неутралној</a:t>
            </a:r>
            <a:r>
              <a:rPr lang="sr-Latn-CS" dirty="0" smtClean="0">
                <a:latin typeface="Times New Roman" pitchFamily="18" charset="0"/>
              </a:rPr>
              <a:t> </a:t>
            </a:r>
            <a:r>
              <a:rPr lang="sr-Cyrl-CS" dirty="0" smtClean="0">
                <a:latin typeface="Times New Roman" pitchFamily="18" charset="0"/>
              </a:rPr>
              <a:t>и</a:t>
            </a:r>
            <a:r>
              <a:rPr lang="sr-Latn-CS" dirty="0" smtClean="0">
                <a:latin typeface="Times New Roman" pitchFamily="18" charset="0"/>
              </a:rPr>
              <a:t> </a:t>
            </a:r>
            <a:r>
              <a:rPr lang="sr-Cyrl-CS" dirty="0" smtClean="0">
                <a:latin typeface="Times New Roman" pitchFamily="18" charset="0"/>
              </a:rPr>
              <a:t>базној</a:t>
            </a:r>
            <a:r>
              <a:rPr lang="sr-Latn-CS" dirty="0" smtClean="0">
                <a:latin typeface="Times New Roman" pitchFamily="18" charset="0"/>
              </a:rPr>
              <a:t> </a:t>
            </a:r>
            <a:r>
              <a:rPr lang="sr-Cyrl-CS" dirty="0" smtClean="0">
                <a:latin typeface="Times New Roman" pitchFamily="18" charset="0"/>
              </a:rPr>
              <a:t>средини</a:t>
            </a:r>
            <a:r>
              <a:rPr lang="sr-Latn-CS" dirty="0" smtClean="0">
                <a:latin typeface="Times New Roman" pitchFamily="18" charset="0"/>
              </a:rPr>
              <a:t>, </a:t>
            </a:r>
            <a:r>
              <a:rPr lang="sr-Cyrl-CS" dirty="0" smtClean="0">
                <a:latin typeface="Times New Roman" pitchFamily="18" charset="0"/>
              </a:rPr>
              <a:t>мало</a:t>
            </a:r>
            <a:r>
              <a:rPr lang="sr-Latn-CS" dirty="0" smtClean="0">
                <a:latin typeface="Times New Roman" pitchFamily="18" charset="0"/>
              </a:rPr>
              <a:t> </a:t>
            </a:r>
            <a:r>
              <a:rPr lang="sr-Cyrl-CS" dirty="0" smtClean="0">
                <a:latin typeface="Times New Roman" pitchFamily="18" charset="0"/>
              </a:rPr>
              <a:t>га</a:t>
            </a:r>
            <a:r>
              <a:rPr lang="sr-Latn-CS" dirty="0" smtClean="0">
                <a:latin typeface="Times New Roman" pitchFamily="18" charset="0"/>
              </a:rPr>
              <a:t> </a:t>
            </a:r>
            <a:r>
              <a:rPr lang="sr-Cyrl-CS" dirty="0" smtClean="0">
                <a:latin typeface="Times New Roman" pitchFamily="18" charset="0"/>
              </a:rPr>
              <a:t>има</a:t>
            </a:r>
            <a:r>
              <a:rPr lang="sr-Latn-CS" dirty="0" smtClean="0">
                <a:latin typeface="Times New Roman" pitchFamily="18" charset="0"/>
              </a:rPr>
              <a:t> </a:t>
            </a:r>
            <a:r>
              <a:rPr lang="sr-Cyrl-CS" dirty="0" smtClean="0">
                <a:latin typeface="Times New Roman" pitchFamily="18" charset="0"/>
              </a:rPr>
              <a:t>у</a:t>
            </a:r>
            <a:r>
              <a:rPr lang="sr-Latn-CS" dirty="0" smtClean="0">
                <a:latin typeface="Times New Roman" pitchFamily="18" charset="0"/>
              </a:rPr>
              <a:t> </a:t>
            </a:r>
            <a:r>
              <a:rPr lang="sr-Cyrl-CS" dirty="0" smtClean="0">
                <a:latin typeface="Times New Roman" pitchFamily="18" charset="0"/>
              </a:rPr>
              <a:t>подземним</a:t>
            </a:r>
            <a:r>
              <a:rPr lang="sr-Latn-CS" dirty="0" smtClean="0">
                <a:latin typeface="Times New Roman" pitchFamily="18" charset="0"/>
              </a:rPr>
              <a:t> </a:t>
            </a:r>
            <a:r>
              <a:rPr lang="sr-Cyrl-CS" dirty="0" smtClean="0">
                <a:latin typeface="Times New Roman" pitchFamily="18" charset="0"/>
              </a:rPr>
              <a:t>водама</a:t>
            </a:r>
            <a:r>
              <a:rPr lang="sr-Latn-CS" dirty="0" smtClean="0">
                <a:latin typeface="Times New Roman" pitchFamily="18" charset="0"/>
              </a:rPr>
              <a:t>, </a:t>
            </a:r>
            <a:r>
              <a:rPr lang="sr-Cyrl-CS" dirty="0" smtClean="0">
                <a:latin typeface="Times New Roman" pitchFamily="18" charset="0"/>
              </a:rPr>
              <a:t>али</a:t>
            </a:r>
            <a:r>
              <a:rPr lang="sr-Latn-CS" dirty="0" smtClean="0">
                <a:latin typeface="Times New Roman" pitchFamily="18" charset="0"/>
              </a:rPr>
              <a:t> </a:t>
            </a:r>
            <a:r>
              <a:rPr lang="sr-Cyrl-CS" dirty="0" smtClean="0">
                <a:latin typeface="Times New Roman" pitchFamily="18" charset="0"/>
              </a:rPr>
              <a:t>га</a:t>
            </a:r>
            <a:r>
              <a:rPr lang="sr-Latn-CS" dirty="0" smtClean="0">
                <a:latin typeface="Times New Roman" pitchFamily="18" charset="0"/>
              </a:rPr>
              <a:t> </a:t>
            </a:r>
            <a:r>
              <a:rPr lang="sr-Cyrl-CS" dirty="0" smtClean="0">
                <a:latin typeface="Times New Roman" pitchFamily="18" charset="0"/>
              </a:rPr>
              <a:t>може</a:t>
            </a:r>
            <a:r>
              <a:rPr lang="sr-Latn-CS" dirty="0" smtClean="0">
                <a:latin typeface="Times New Roman" pitchFamily="18" charset="0"/>
              </a:rPr>
              <a:t> </a:t>
            </a:r>
            <a:r>
              <a:rPr lang="sr-Cyrl-CS" dirty="0" smtClean="0">
                <a:latin typeface="Times New Roman" pitchFamily="18" charset="0"/>
              </a:rPr>
              <a:t>бити</a:t>
            </a:r>
            <a:r>
              <a:rPr lang="sr-Latn-CS" dirty="0" smtClean="0">
                <a:latin typeface="Times New Roman" pitchFamily="18" charset="0"/>
              </a:rPr>
              <a:t> </a:t>
            </a:r>
            <a:r>
              <a:rPr lang="sr-Cyrl-CS" dirty="0" smtClean="0">
                <a:latin typeface="Times New Roman" pitchFamily="18" charset="0"/>
              </a:rPr>
              <a:t>и</a:t>
            </a:r>
            <a:r>
              <a:rPr lang="sr-Latn-CS" dirty="0" smtClean="0">
                <a:latin typeface="Times New Roman" pitchFamily="18" charset="0"/>
              </a:rPr>
              <a:t> </a:t>
            </a:r>
            <a:r>
              <a:rPr lang="sr-Cyrl-CS" dirty="0" smtClean="0">
                <a:latin typeface="Times New Roman" pitchFamily="18" charset="0"/>
              </a:rPr>
              <a:t>до</a:t>
            </a:r>
            <a:r>
              <a:rPr lang="sr-Latn-CS" dirty="0" smtClean="0">
                <a:latin typeface="Times New Roman" pitchFamily="18" charset="0"/>
              </a:rPr>
              <a:t> 0.4 </a:t>
            </a:r>
            <a:r>
              <a:rPr lang="sr-Latn-CS" dirty="0" smtClean="0">
                <a:latin typeface="Times New Roman" pitchFamily="18" charset="0"/>
              </a:rPr>
              <a:t>μ</a:t>
            </a:r>
            <a:r>
              <a:rPr lang="en-US" dirty="0">
                <a:latin typeface="Times New Roman" pitchFamily="18" charset="0"/>
              </a:rPr>
              <a:t>g</a:t>
            </a:r>
            <a:r>
              <a:rPr lang="sr-Latn-CS" dirty="0" smtClean="0">
                <a:latin typeface="Times New Roman" pitchFamily="18" charset="0"/>
              </a:rPr>
              <a:t>/</a:t>
            </a:r>
            <a:r>
              <a:rPr lang="en-US" dirty="0" smtClean="0">
                <a:latin typeface="Times New Roman" pitchFamily="18" charset="0"/>
              </a:rPr>
              <a:t>l</a:t>
            </a:r>
            <a:r>
              <a:rPr lang="sr-Latn-CS" dirty="0" smtClean="0">
                <a:latin typeface="Times New Roman" pitchFamily="18" charset="0"/>
              </a:rPr>
              <a:t> </a:t>
            </a:r>
            <a:r>
              <a:rPr lang="sr-Latn-CS" dirty="0" smtClean="0">
                <a:latin typeface="Times New Roman" pitchFamily="18" charset="0"/>
              </a:rPr>
              <a:t>(</a:t>
            </a:r>
            <a:r>
              <a:rPr lang="sr-Cyrl-CS" dirty="0" smtClean="0">
                <a:latin typeface="Times New Roman" pitchFamily="18" charset="0"/>
              </a:rPr>
              <a:t>из</a:t>
            </a:r>
            <a:r>
              <a:rPr lang="sr-Latn-CS" dirty="0" smtClean="0">
                <a:latin typeface="Times New Roman" pitchFamily="18" charset="0"/>
              </a:rPr>
              <a:t> </a:t>
            </a:r>
            <a:r>
              <a:rPr lang="sr-Cyrl-CS" dirty="0" smtClean="0">
                <a:latin typeface="Times New Roman" pitchFamily="18" charset="0"/>
              </a:rPr>
              <a:t>бензина</a:t>
            </a:r>
            <a:r>
              <a:rPr lang="sr-Latn-CS" dirty="0" smtClean="0">
                <a:latin typeface="Times New Roman" pitchFamily="18" charset="0"/>
              </a:rPr>
              <a:t>). </a:t>
            </a:r>
          </a:p>
          <a:p>
            <a:pPr algn="just" eaLnBrk="1" hangingPunct="1"/>
            <a:r>
              <a:rPr lang="sr-Cyrl-CS" dirty="0" smtClean="0">
                <a:latin typeface="Times New Roman" pitchFamily="18" charset="0"/>
              </a:rPr>
              <a:t>У</a:t>
            </a:r>
            <a:r>
              <a:rPr lang="sr-Latn-CS" dirty="0" smtClean="0">
                <a:latin typeface="Times New Roman" pitchFamily="18" charset="0"/>
              </a:rPr>
              <a:t> </a:t>
            </a:r>
            <a:r>
              <a:rPr lang="sr-Cyrl-CS" dirty="0" smtClean="0">
                <a:latin typeface="Times New Roman" pitchFamily="18" charset="0"/>
              </a:rPr>
              <a:t>питању</a:t>
            </a:r>
            <a:r>
              <a:rPr lang="sr-Latn-CS" dirty="0" smtClean="0">
                <a:latin typeface="Times New Roman" pitchFamily="18" charset="0"/>
              </a:rPr>
              <a:t> </a:t>
            </a:r>
            <a:r>
              <a:rPr lang="sr-Cyrl-CS" dirty="0" smtClean="0">
                <a:latin typeface="Times New Roman" pitchFamily="18" charset="0"/>
              </a:rPr>
              <a:t>је</a:t>
            </a:r>
            <a:r>
              <a:rPr lang="sr-Latn-CS" dirty="0" smtClean="0">
                <a:latin typeface="Times New Roman" pitchFamily="18" charset="0"/>
              </a:rPr>
              <a:t> </a:t>
            </a:r>
            <a:r>
              <a:rPr lang="sr-Cyrl-CS" dirty="0" smtClean="0">
                <a:latin typeface="Times New Roman" pitchFamily="18" charset="0"/>
              </a:rPr>
              <a:t>општи</a:t>
            </a:r>
            <a:r>
              <a:rPr lang="sr-Latn-CS" dirty="0" smtClean="0">
                <a:latin typeface="Times New Roman" pitchFamily="18" charset="0"/>
              </a:rPr>
              <a:t> </a:t>
            </a:r>
            <a:r>
              <a:rPr lang="sr-Cyrl-CS" dirty="0" smtClean="0">
                <a:latin typeface="Times New Roman" pitchFamily="18" charset="0"/>
              </a:rPr>
              <a:t>отров</a:t>
            </a:r>
            <a:r>
              <a:rPr lang="sr-Latn-CS" dirty="0" smtClean="0">
                <a:latin typeface="Times New Roman" pitchFamily="18" charset="0"/>
              </a:rPr>
              <a:t> </a:t>
            </a:r>
            <a:r>
              <a:rPr lang="sr-Cyrl-CS" dirty="0" smtClean="0">
                <a:latin typeface="Times New Roman" pitchFamily="18" charset="0"/>
              </a:rPr>
              <a:t>који</a:t>
            </a:r>
            <a:r>
              <a:rPr lang="sr-Latn-CS" dirty="0" smtClean="0">
                <a:latin typeface="Times New Roman" pitchFamily="18" charset="0"/>
              </a:rPr>
              <a:t> </a:t>
            </a:r>
            <a:r>
              <a:rPr lang="sr-Cyrl-CS" dirty="0" smtClean="0">
                <a:latin typeface="Times New Roman" pitchFamily="18" charset="0"/>
              </a:rPr>
              <a:t>изазива</a:t>
            </a:r>
            <a:r>
              <a:rPr lang="sr-Latn-CS" dirty="0" smtClean="0">
                <a:latin typeface="Times New Roman" pitchFamily="18" charset="0"/>
              </a:rPr>
              <a:t> </a:t>
            </a:r>
            <a:r>
              <a:rPr lang="sr-Cyrl-CS" dirty="0" smtClean="0">
                <a:latin typeface="Times New Roman" pitchFamily="18" charset="0"/>
              </a:rPr>
              <a:t>оштећење</a:t>
            </a:r>
            <a:r>
              <a:rPr lang="sr-Latn-CS" dirty="0" smtClean="0">
                <a:latin typeface="Times New Roman" pitchFamily="18" charset="0"/>
              </a:rPr>
              <a:t> </a:t>
            </a:r>
            <a:r>
              <a:rPr lang="sr-Cyrl-CS" dirty="0" smtClean="0">
                <a:latin typeface="Times New Roman" pitchFamily="18" charset="0"/>
              </a:rPr>
              <a:t>јетре</a:t>
            </a:r>
            <a:r>
              <a:rPr lang="sr-Latn-CS" dirty="0" smtClean="0">
                <a:latin typeface="Times New Roman" pitchFamily="18" charset="0"/>
              </a:rPr>
              <a:t>, </a:t>
            </a:r>
            <a:r>
              <a:rPr lang="sr-Cyrl-CS" dirty="0" smtClean="0">
                <a:latin typeface="Times New Roman" pitchFamily="18" charset="0"/>
              </a:rPr>
              <a:t>крви</a:t>
            </a:r>
            <a:r>
              <a:rPr lang="sr-Latn-CS" dirty="0" smtClean="0">
                <a:latin typeface="Times New Roman" pitchFamily="18" charset="0"/>
              </a:rPr>
              <a:t> </a:t>
            </a:r>
            <a:r>
              <a:rPr lang="sr-Cyrl-CS" dirty="0" smtClean="0">
                <a:latin typeface="Times New Roman" pitchFamily="18" charset="0"/>
              </a:rPr>
              <a:t>и</a:t>
            </a:r>
            <a:r>
              <a:rPr lang="sr-Latn-CS" dirty="0" smtClean="0">
                <a:latin typeface="Times New Roman" pitchFamily="18" charset="0"/>
              </a:rPr>
              <a:t> </a:t>
            </a:r>
            <a:r>
              <a:rPr lang="sr-Cyrl-CS" dirty="0" smtClean="0">
                <a:latin typeface="Times New Roman" pitchFamily="18" charset="0"/>
              </a:rPr>
              <a:t>крвних</a:t>
            </a:r>
            <a:r>
              <a:rPr lang="sr-Latn-CS" dirty="0" smtClean="0">
                <a:latin typeface="Times New Roman" pitchFamily="18" charset="0"/>
              </a:rPr>
              <a:t> </a:t>
            </a:r>
            <a:r>
              <a:rPr lang="sr-Cyrl-CS" dirty="0" smtClean="0">
                <a:latin typeface="Times New Roman" pitchFamily="18" charset="0"/>
              </a:rPr>
              <a:t>судова</a:t>
            </a:r>
            <a:r>
              <a:rPr lang="sr-Latn-CS" dirty="0" smtClean="0">
                <a:latin typeface="Times New Roman" pitchFamily="18" charset="0"/>
              </a:rPr>
              <a:t>.</a:t>
            </a:r>
            <a:endParaRPr lang="en-US" dirty="0" smtClean="0">
              <a:latin typeface="Times New Roman" pitchFamily="18" charset="0"/>
            </a:endParaRPr>
          </a:p>
        </p:txBody>
      </p:sp>
    </p:spTree>
    <p:extLst>
      <p:ext uri="{BB962C8B-B14F-4D97-AF65-F5344CB8AC3E}">
        <p14:creationId xmlns:p14="http://schemas.microsoft.com/office/powerpoint/2010/main" val="36650647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89091" name="Rectangle 3"/>
          <p:cNvSpPr>
            <a:spLocks noGrp="1" noChangeArrowheads="1"/>
          </p:cNvSpPr>
          <p:nvPr>
            <p:ph type="body" idx="1"/>
          </p:nvPr>
        </p:nvSpPr>
        <p:spPr/>
        <p:txBody>
          <a:bodyPr/>
          <a:lstStyle/>
          <a:p>
            <a:pPr algn="just" eaLnBrk="1" hangingPunct="1"/>
            <a:r>
              <a:rPr lang="sr-Cyrl-CS" smtClean="0">
                <a:latin typeface="Times New Roman" pitchFamily="18" charset="0"/>
              </a:rPr>
              <a:t>Арсен</a:t>
            </a:r>
            <a:r>
              <a:rPr lang="sr-Latn-CS" smtClean="0">
                <a:latin typeface="Times New Roman" pitchFamily="18" charset="0"/>
              </a:rPr>
              <a:t> </a:t>
            </a:r>
            <a:r>
              <a:rPr lang="sr-Cyrl-CS" smtClean="0">
                <a:latin typeface="Times New Roman" pitchFamily="18" charset="0"/>
              </a:rPr>
              <a:t>потиче</a:t>
            </a:r>
            <a:r>
              <a:rPr lang="sr-Latn-CS" smtClean="0">
                <a:latin typeface="Times New Roman" pitchFamily="18" charset="0"/>
              </a:rPr>
              <a:t> </a:t>
            </a:r>
            <a:r>
              <a:rPr lang="sr-Cyrl-CS" smtClean="0">
                <a:latin typeface="Times New Roman" pitchFamily="18" charset="0"/>
              </a:rPr>
              <a:t>из</a:t>
            </a:r>
            <a:r>
              <a:rPr lang="sr-Latn-CS" smtClean="0">
                <a:latin typeface="Times New Roman" pitchFamily="18" charset="0"/>
              </a:rPr>
              <a:t> </a:t>
            </a:r>
            <a:r>
              <a:rPr lang="sr-Cyrl-CS" smtClean="0">
                <a:latin typeface="Times New Roman" pitchFamily="18" charset="0"/>
              </a:rPr>
              <a:t>пестицида</a:t>
            </a:r>
            <a:r>
              <a:rPr lang="sr-Latn-CS" smtClean="0">
                <a:latin typeface="Times New Roman" pitchFamily="18" charset="0"/>
              </a:rPr>
              <a:t>, </a:t>
            </a:r>
            <a:r>
              <a:rPr lang="sr-Cyrl-CS" smtClean="0">
                <a:latin typeface="Times New Roman" pitchFamily="18" charset="0"/>
              </a:rPr>
              <a:t>као</a:t>
            </a:r>
            <a:r>
              <a:rPr lang="sr-Latn-CS" smtClean="0">
                <a:latin typeface="Times New Roman" pitchFamily="18" charset="0"/>
              </a:rPr>
              <a:t> </a:t>
            </a:r>
            <a:r>
              <a:rPr lang="sr-Cyrl-CS" smtClean="0">
                <a:latin typeface="Times New Roman" pitchFamily="18" charset="0"/>
              </a:rPr>
              <a:t>последица</a:t>
            </a:r>
            <a:r>
              <a:rPr lang="sr-Latn-CS" smtClean="0">
                <a:latin typeface="Times New Roman" pitchFamily="18" charset="0"/>
              </a:rPr>
              <a:t> </a:t>
            </a:r>
            <a:r>
              <a:rPr lang="sr-Cyrl-CS" smtClean="0">
                <a:latin typeface="Times New Roman" pitchFamily="18" charset="0"/>
              </a:rPr>
              <a:t>топљења</a:t>
            </a:r>
            <a:r>
              <a:rPr lang="sr-Latn-CS" smtClean="0">
                <a:latin typeface="Times New Roman" pitchFamily="18" charset="0"/>
              </a:rPr>
              <a:t> </a:t>
            </a:r>
            <a:r>
              <a:rPr lang="sr-Cyrl-CS" smtClean="0">
                <a:latin typeface="Times New Roman" pitchFamily="18" charset="0"/>
              </a:rPr>
              <a:t>сулфидних</a:t>
            </a:r>
            <a:r>
              <a:rPr lang="sr-Latn-CS" smtClean="0">
                <a:latin typeface="Times New Roman" pitchFamily="18" charset="0"/>
              </a:rPr>
              <a:t> </a:t>
            </a:r>
            <a:r>
              <a:rPr lang="sr-Cyrl-CS" smtClean="0">
                <a:latin typeface="Times New Roman" pitchFamily="18" charset="0"/>
              </a:rPr>
              <a:t>руда</a:t>
            </a:r>
            <a:r>
              <a:rPr lang="sr-Latn-CS" smtClean="0">
                <a:latin typeface="Times New Roman" pitchFamily="18" charset="0"/>
              </a:rPr>
              <a:t>, </a:t>
            </a:r>
            <a:r>
              <a:rPr lang="sr-Cyrl-CS" smtClean="0">
                <a:latin typeface="Times New Roman" pitchFamily="18" charset="0"/>
              </a:rPr>
              <a:t>пепела</a:t>
            </a:r>
            <a:r>
              <a:rPr lang="sr-Latn-CS" smtClean="0">
                <a:latin typeface="Times New Roman" pitchFamily="18" charset="0"/>
              </a:rPr>
              <a:t> </a:t>
            </a:r>
            <a:r>
              <a:rPr lang="sr-Cyrl-CS" smtClean="0">
                <a:latin typeface="Times New Roman" pitchFamily="18" charset="0"/>
              </a:rPr>
              <a:t>од</a:t>
            </a:r>
            <a:r>
              <a:rPr lang="sr-Latn-CS" smtClean="0">
                <a:latin typeface="Times New Roman" pitchFamily="18" charset="0"/>
              </a:rPr>
              <a:t> </a:t>
            </a:r>
            <a:r>
              <a:rPr lang="sr-Cyrl-CS" smtClean="0">
                <a:latin typeface="Times New Roman" pitchFamily="18" charset="0"/>
              </a:rPr>
              <a:t>сагоревања</a:t>
            </a:r>
            <a:r>
              <a:rPr lang="sr-Latn-CS" smtClean="0">
                <a:latin typeface="Times New Roman" pitchFamily="18" charset="0"/>
              </a:rPr>
              <a:t> </a:t>
            </a:r>
            <a:r>
              <a:rPr lang="sr-Cyrl-CS" smtClean="0">
                <a:latin typeface="Times New Roman" pitchFamily="18" charset="0"/>
              </a:rPr>
              <a:t>угља</a:t>
            </a:r>
            <a:r>
              <a:rPr lang="sr-Latn-CS" smtClean="0">
                <a:latin typeface="Times New Roman" pitchFamily="18" charset="0"/>
              </a:rPr>
              <a:t>, </a:t>
            </a:r>
            <a:r>
              <a:rPr lang="sr-Cyrl-CS" smtClean="0">
                <a:latin typeface="Times New Roman" pitchFamily="18" charset="0"/>
              </a:rPr>
              <a:t>али</a:t>
            </a:r>
            <a:r>
              <a:rPr lang="sr-Latn-CS" smtClean="0">
                <a:latin typeface="Times New Roman" pitchFamily="18" charset="0"/>
              </a:rPr>
              <a:t> </a:t>
            </a:r>
            <a:r>
              <a:rPr lang="sr-Cyrl-CS" smtClean="0">
                <a:latin typeface="Times New Roman" pitchFamily="18" charset="0"/>
              </a:rPr>
              <a:t>га</a:t>
            </a:r>
            <a:r>
              <a:rPr lang="sr-Latn-CS" smtClean="0">
                <a:latin typeface="Times New Roman" pitchFamily="18" charset="0"/>
              </a:rPr>
              <a:t> </a:t>
            </a:r>
            <a:r>
              <a:rPr lang="sr-Cyrl-CS" smtClean="0">
                <a:latin typeface="Times New Roman" pitchFamily="18" charset="0"/>
              </a:rPr>
              <a:t>може</a:t>
            </a:r>
            <a:r>
              <a:rPr lang="sr-Latn-CS" smtClean="0">
                <a:latin typeface="Times New Roman" pitchFamily="18" charset="0"/>
              </a:rPr>
              <a:t> </a:t>
            </a:r>
            <a:r>
              <a:rPr lang="sr-Cyrl-CS" smtClean="0">
                <a:latin typeface="Times New Roman" pitchFamily="18" charset="0"/>
              </a:rPr>
              <a:t>бити</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земљишту</a:t>
            </a:r>
            <a:r>
              <a:rPr lang="sr-Latn-CS" smtClean="0">
                <a:latin typeface="Times New Roman" pitchFamily="18" charset="0"/>
              </a:rPr>
              <a:t> </a:t>
            </a:r>
            <a:r>
              <a:rPr lang="sr-Cyrl-CS" smtClean="0">
                <a:latin typeface="Times New Roman" pitchFamily="18" charset="0"/>
              </a:rPr>
              <a:t>из</a:t>
            </a:r>
            <a:r>
              <a:rPr lang="sr-Latn-CS" smtClean="0">
                <a:latin typeface="Times New Roman" pitchFamily="18" charset="0"/>
              </a:rPr>
              <a:t> </a:t>
            </a:r>
            <a:r>
              <a:rPr lang="sr-Cyrl-CS" smtClean="0">
                <a:latin typeface="Times New Roman" pitchFamily="18" charset="0"/>
              </a:rPr>
              <a:t>кога</a:t>
            </a:r>
            <a:r>
              <a:rPr lang="sr-Latn-CS" smtClean="0">
                <a:latin typeface="Times New Roman" pitchFamily="18" charset="0"/>
              </a:rPr>
              <a:t> </a:t>
            </a:r>
            <a:r>
              <a:rPr lang="sr-Cyrl-CS" smtClean="0">
                <a:latin typeface="Times New Roman" pitchFamily="18" charset="0"/>
              </a:rPr>
              <a:t>доспева</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подземне</a:t>
            </a:r>
            <a:r>
              <a:rPr lang="sr-Latn-CS" smtClean="0">
                <a:latin typeface="Times New Roman" pitchFamily="18" charset="0"/>
              </a:rPr>
              <a:t> </a:t>
            </a:r>
            <a:r>
              <a:rPr lang="sr-Cyrl-CS" smtClean="0">
                <a:latin typeface="Times New Roman" pitchFamily="18" charset="0"/>
              </a:rPr>
              <a:t>воде</a:t>
            </a:r>
            <a:r>
              <a:rPr lang="sr-Latn-CS" smtClean="0">
                <a:latin typeface="Times New Roman" pitchFamily="18" charset="0"/>
              </a:rPr>
              <a:t>.</a:t>
            </a:r>
            <a:endParaRPr lang="en-US" smtClean="0">
              <a:latin typeface="Times New Roman" pitchFamily="18" charset="0"/>
            </a:endParaRPr>
          </a:p>
        </p:txBody>
      </p:sp>
    </p:spTree>
    <p:extLst>
      <p:ext uri="{BB962C8B-B14F-4D97-AF65-F5344CB8AC3E}">
        <p14:creationId xmlns:p14="http://schemas.microsoft.com/office/powerpoint/2010/main" val="3364500031"/>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90115" name="Rectangle 3"/>
          <p:cNvSpPr>
            <a:spLocks noGrp="1" noChangeArrowheads="1"/>
          </p:cNvSpPr>
          <p:nvPr>
            <p:ph type="body" idx="1"/>
          </p:nvPr>
        </p:nvSpPr>
        <p:spPr/>
        <p:txBody>
          <a:bodyPr>
            <a:normAutofit lnSpcReduction="10000"/>
          </a:bodyPr>
          <a:lstStyle/>
          <a:p>
            <a:pPr algn="just" eaLnBrk="1" hangingPunct="1"/>
            <a:r>
              <a:rPr lang="sr-Cyrl-CS" smtClean="0">
                <a:latin typeface="Times New Roman" pitchFamily="18" charset="0"/>
              </a:rPr>
              <a:t>Кадмијум</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воду</a:t>
            </a:r>
            <a:r>
              <a:rPr lang="sr-Latn-CS" smtClean="0">
                <a:latin typeface="Times New Roman" pitchFamily="18" charset="0"/>
              </a:rPr>
              <a:t> </a:t>
            </a:r>
            <a:r>
              <a:rPr lang="sr-Cyrl-CS" smtClean="0">
                <a:latin typeface="Times New Roman" pitchFamily="18" charset="0"/>
              </a:rPr>
              <a:t>доспева</a:t>
            </a:r>
            <a:r>
              <a:rPr lang="sr-Latn-CS" smtClean="0">
                <a:latin typeface="Times New Roman" pitchFamily="18" charset="0"/>
              </a:rPr>
              <a:t> </a:t>
            </a:r>
            <a:r>
              <a:rPr lang="sr-Cyrl-CS" smtClean="0">
                <a:latin typeface="Times New Roman" pitchFamily="18" charset="0"/>
              </a:rPr>
              <a:t>из</a:t>
            </a:r>
            <a:r>
              <a:rPr lang="sr-Latn-CS" smtClean="0">
                <a:latin typeface="Times New Roman" pitchFamily="18" charset="0"/>
              </a:rPr>
              <a:t> </a:t>
            </a:r>
            <a:r>
              <a:rPr lang="sr-Cyrl-CS" smtClean="0">
                <a:latin typeface="Times New Roman" pitchFamily="18" charset="0"/>
              </a:rPr>
              <a:t>отпадних</a:t>
            </a:r>
            <a:r>
              <a:rPr lang="sr-Latn-CS" smtClean="0">
                <a:latin typeface="Times New Roman" pitchFamily="18" charset="0"/>
              </a:rPr>
              <a:t> </a:t>
            </a:r>
            <a:r>
              <a:rPr lang="sr-Cyrl-CS" smtClean="0">
                <a:latin typeface="Times New Roman" pitchFamily="18" charset="0"/>
              </a:rPr>
              <a:t>вода</a:t>
            </a:r>
            <a:r>
              <a:rPr lang="sr-Latn-CS" smtClean="0">
                <a:latin typeface="Times New Roman" pitchFamily="18" charset="0"/>
              </a:rPr>
              <a:t> </a:t>
            </a:r>
            <a:r>
              <a:rPr lang="sr-Cyrl-CS" smtClean="0">
                <a:latin typeface="Times New Roman" pitchFamily="18" charset="0"/>
              </a:rPr>
              <a:t>индустрије</a:t>
            </a:r>
            <a:r>
              <a:rPr lang="sr-Latn-CS" smtClean="0">
                <a:latin typeface="Times New Roman" pitchFamily="18" charset="0"/>
              </a:rPr>
              <a:t> (</a:t>
            </a:r>
            <a:r>
              <a:rPr lang="sr-Cyrl-CS" smtClean="0">
                <a:latin typeface="Times New Roman" pitchFamily="18" charset="0"/>
              </a:rPr>
              <a:t>електроиндустрија</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галванизација</a:t>
            </a:r>
            <a:r>
              <a:rPr lang="sr-Latn-CS" smtClean="0">
                <a:latin typeface="Times New Roman" pitchFamily="18" charset="0"/>
              </a:rPr>
              <a:t>). </a:t>
            </a:r>
            <a:r>
              <a:rPr lang="sr-Cyrl-CS" smtClean="0">
                <a:latin typeface="Times New Roman" pitchFamily="18" charset="0"/>
              </a:rPr>
              <a:t>Последице</a:t>
            </a:r>
            <a:r>
              <a:rPr lang="sr-Latn-CS" smtClean="0">
                <a:latin typeface="Times New Roman" pitchFamily="18" charset="0"/>
              </a:rPr>
              <a:t> </a:t>
            </a:r>
            <a:r>
              <a:rPr lang="sr-Cyrl-CS" smtClean="0">
                <a:latin typeface="Times New Roman" pitchFamily="18" charset="0"/>
              </a:rPr>
              <a:t>тровања</a:t>
            </a:r>
            <a:r>
              <a:rPr lang="sr-Latn-CS" smtClean="0">
                <a:latin typeface="Times New Roman" pitchFamily="18" charset="0"/>
              </a:rPr>
              <a:t> </a:t>
            </a:r>
            <a:r>
              <a:rPr lang="sr-Cyrl-CS" smtClean="0">
                <a:latin typeface="Times New Roman" pitchFamily="18" charset="0"/>
              </a:rPr>
              <a:t>кадмијумом</a:t>
            </a:r>
            <a:r>
              <a:rPr lang="sr-Latn-CS" smtClean="0">
                <a:latin typeface="Times New Roman" pitchFamily="18" charset="0"/>
              </a:rPr>
              <a:t> </a:t>
            </a:r>
            <a:r>
              <a:rPr lang="sr-Cyrl-CS" smtClean="0">
                <a:latin typeface="Times New Roman" pitchFamily="18" charset="0"/>
              </a:rPr>
              <a:t>из</a:t>
            </a:r>
            <a:r>
              <a:rPr lang="sr-Latn-CS" smtClean="0">
                <a:latin typeface="Times New Roman" pitchFamily="18" charset="0"/>
              </a:rPr>
              <a:t> </a:t>
            </a:r>
            <a:r>
              <a:rPr lang="sr-Cyrl-CS" smtClean="0">
                <a:latin typeface="Times New Roman" pitchFamily="18" charset="0"/>
              </a:rPr>
              <a:t>воде</a:t>
            </a:r>
            <a:r>
              <a:rPr lang="sr-Latn-CS" smtClean="0">
                <a:latin typeface="Times New Roman" pitchFamily="18" charset="0"/>
              </a:rPr>
              <a:t> </a:t>
            </a:r>
            <a:r>
              <a:rPr lang="sr-Cyrl-CS" smtClean="0">
                <a:latin typeface="Times New Roman" pitchFamily="18" charset="0"/>
              </a:rPr>
              <a:t>за</a:t>
            </a:r>
            <a:r>
              <a:rPr lang="sr-Latn-CS" smtClean="0">
                <a:latin typeface="Times New Roman" pitchFamily="18" charset="0"/>
              </a:rPr>
              <a:t> </a:t>
            </a:r>
            <a:r>
              <a:rPr lang="sr-Cyrl-CS" smtClean="0">
                <a:latin typeface="Times New Roman" pitchFamily="18" charset="0"/>
              </a:rPr>
              <a:t>пиће</a:t>
            </a:r>
            <a:r>
              <a:rPr lang="sr-Latn-CS" smtClean="0">
                <a:latin typeface="Times New Roman" pitchFamily="18" charset="0"/>
              </a:rPr>
              <a:t> </a:t>
            </a:r>
            <a:r>
              <a:rPr lang="sr-Cyrl-CS" smtClean="0">
                <a:latin typeface="Times New Roman" pitchFamily="18" charset="0"/>
              </a:rPr>
              <a:t>су</a:t>
            </a:r>
            <a:r>
              <a:rPr lang="sr-Latn-CS" smtClean="0">
                <a:latin typeface="Times New Roman" pitchFamily="18" charset="0"/>
              </a:rPr>
              <a:t> </a:t>
            </a:r>
            <a:r>
              <a:rPr lang="sr-Cyrl-CS" smtClean="0">
                <a:latin typeface="Times New Roman" pitchFamily="18" charset="0"/>
              </a:rPr>
              <a:t>тешки</a:t>
            </a:r>
            <a:r>
              <a:rPr lang="sr-Latn-CS" smtClean="0">
                <a:latin typeface="Times New Roman" pitchFamily="18" charset="0"/>
              </a:rPr>
              <a:t> </a:t>
            </a:r>
            <a:r>
              <a:rPr lang="sr-Cyrl-CS" smtClean="0">
                <a:latin typeface="Times New Roman" pitchFamily="18" charset="0"/>
              </a:rPr>
              <a:t>болови</a:t>
            </a:r>
            <a:r>
              <a:rPr lang="sr-Latn-CS" smtClean="0">
                <a:latin typeface="Times New Roman" pitchFamily="18" charset="0"/>
              </a:rPr>
              <a:t>, </a:t>
            </a:r>
            <a:r>
              <a:rPr lang="sr-Cyrl-CS" smtClean="0">
                <a:latin typeface="Times New Roman" pitchFamily="18" charset="0"/>
              </a:rPr>
              <a:t>отежан</a:t>
            </a:r>
            <a:r>
              <a:rPr lang="sr-Latn-CS" smtClean="0">
                <a:latin typeface="Times New Roman" pitchFamily="18" charset="0"/>
              </a:rPr>
              <a:t> </a:t>
            </a:r>
            <a:r>
              <a:rPr lang="sr-Cyrl-CS" smtClean="0">
                <a:latin typeface="Times New Roman" pitchFamily="18" charset="0"/>
              </a:rPr>
              <a:t>ход</a:t>
            </a:r>
            <a:r>
              <a:rPr lang="sr-Latn-CS" smtClean="0">
                <a:latin typeface="Times New Roman" pitchFamily="18" charset="0"/>
              </a:rPr>
              <a:t>, </a:t>
            </a:r>
            <a:r>
              <a:rPr lang="sr-Cyrl-CS" smtClean="0">
                <a:latin typeface="Times New Roman" pitchFamily="18" charset="0"/>
              </a:rPr>
              <a:t>непокретност</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знатном</a:t>
            </a:r>
            <a:r>
              <a:rPr lang="sr-Latn-CS" smtClean="0">
                <a:latin typeface="Times New Roman" pitchFamily="18" charset="0"/>
              </a:rPr>
              <a:t> </a:t>
            </a:r>
            <a:r>
              <a:rPr lang="sr-Cyrl-CS" smtClean="0">
                <a:latin typeface="Times New Roman" pitchFamily="18" charset="0"/>
              </a:rPr>
              <a:t>броју</a:t>
            </a:r>
            <a:r>
              <a:rPr lang="sr-Latn-CS" smtClean="0">
                <a:latin typeface="Times New Roman" pitchFamily="18" charset="0"/>
              </a:rPr>
              <a:t> </a:t>
            </a:r>
            <a:r>
              <a:rPr lang="sr-Cyrl-CS" smtClean="0">
                <a:latin typeface="Times New Roman" pitchFamily="18" charset="0"/>
              </a:rPr>
              <a:t>случајева</a:t>
            </a:r>
            <a:r>
              <a:rPr lang="sr-Latn-CS" smtClean="0">
                <a:latin typeface="Times New Roman" pitchFamily="18" charset="0"/>
              </a:rPr>
              <a:t>, </a:t>
            </a:r>
            <a:r>
              <a:rPr lang="sr-Cyrl-CS" smtClean="0">
                <a:latin typeface="Times New Roman" pitchFamily="18" charset="0"/>
              </a:rPr>
              <a:t>смрт</a:t>
            </a:r>
            <a:r>
              <a:rPr lang="sr-Latn-CS" smtClean="0">
                <a:latin typeface="Times New Roman" pitchFamily="18" charset="0"/>
              </a:rPr>
              <a:t>. </a:t>
            </a:r>
          </a:p>
          <a:p>
            <a:pPr algn="just" eaLnBrk="1" hangingPunct="1"/>
            <a:r>
              <a:rPr lang="sr-Cyrl-CS" smtClean="0">
                <a:latin typeface="Times New Roman" pitchFamily="18" charset="0"/>
              </a:rPr>
              <a:t>Обољење</a:t>
            </a:r>
            <a:r>
              <a:rPr lang="sr-Latn-CS" smtClean="0">
                <a:latin typeface="Times New Roman" pitchFamily="18" charset="0"/>
              </a:rPr>
              <a:t> </a:t>
            </a:r>
            <a:r>
              <a:rPr lang="sr-Cyrl-CS" smtClean="0">
                <a:latin typeface="Times New Roman" pitchFamily="18" charset="0"/>
              </a:rPr>
              <a:t>изазвано</a:t>
            </a:r>
            <a:r>
              <a:rPr lang="sr-Latn-CS" smtClean="0">
                <a:latin typeface="Times New Roman" pitchFamily="18" charset="0"/>
              </a:rPr>
              <a:t> </a:t>
            </a:r>
            <a:r>
              <a:rPr lang="sr-Cyrl-CS" smtClean="0">
                <a:latin typeface="Times New Roman" pitchFamily="18" charset="0"/>
              </a:rPr>
              <a:t>кадмијумом</a:t>
            </a:r>
            <a:r>
              <a:rPr lang="sr-Latn-CS" smtClean="0">
                <a:latin typeface="Times New Roman" pitchFamily="18" charset="0"/>
              </a:rPr>
              <a:t> </a:t>
            </a:r>
            <a:r>
              <a:rPr lang="sr-Cyrl-CS" smtClean="0">
                <a:latin typeface="Times New Roman" pitchFamily="18" charset="0"/>
              </a:rPr>
              <a:t>карактеришу</a:t>
            </a:r>
            <a:r>
              <a:rPr lang="sr-Latn-CS" smtClean="0">
                <a:latin typeface="Times New Roman" pitchFamily="18" charset="0"/>
              </a:rPr>
              <a:t> </a:t>
            </a:r>
            <a:r>
              <a:rPr lang="sr-Cyrl-CS" smtClean="0">
                <a:latin typeface="Times New Roman" pitchFamily="18" charset="0"/>
              </a:rPr>
              <a:t>неиздрживи</a:t>
            </a:r>
            <a:r>
              <a:rPr lang="sr-Latn-CS" smtClean="0">
                <a:latin typeface="Times New Roman" pitchFamily="18" charset="0"/>
              </a:rPr>
              <a:t> </a:t>
            </a:r>
            <a:r>
              <a:rPr lang="sr-Cyrl-CS" smtClean="0">
                <a:latin typeface="Times New Roman" pitchFamily="18" charset="0"/>
              </a:rPr>
              <a:t>болови</a:t>
            </a:r>
            <a:r>
              <a:rPr lang="sr-Latn-CS" smtClean="0">
                <a:latin typeface="Times New Roman" pitchFamily="18" charset="0"/>
              </a:rPr>
              <a:t> (</a:t>
            </a:r>
            <a:r>
              <a:rPr lang="sr-Cyrl-CS" smtClean="0">
                <a:latin typeface="Times New Roman" pitchFamily="18" charset="0"/>
              </a:rPr>
              <a:t>јапански</a:t>
            </a:r>
            <a:r>
              <a:rPr lang="sr-Latn-CS" smtClean="0">
                <a:latin typeface="Times New Roman" pitchFamily="18" charset="0"/>
              </a:rPr>
              <a:t> </a:t>
            </a:r>
            <a:r>
              <a:rPr lang="sr-Cyrl-CS" smtClean="0">
                <a:latin typeface="Times New Roman" pitchFamily="18" charset="0"/>
              </a:rPr>
              <a:t>назив</a:t>
            </a:r>
            <a:r>
              <a:rPr lang="sr-Latn-CS" smtClean="0">
                <a:latin typeface="Times New Roman" pitchFamily="18" charset="0"/>
              </a:rPr>
              <a:t> </a:t>
            </a:r>
            <a:r>
              <a:rPr lang="sr-Cyrl-CS" smtClean="0">
                <a:latin typeface="Times New Roman" pitchFamily="18" charset="0"/>
              </a:rPr>
              <a:t>итаи</a:t>
            </a:r>
            <a:r>
              <a:rPr lang="sr-Latn-CS" smtClean="0">
                <a:latin typeface="Times New Roman" pitchFamily="18" charset="0"/>
              </a:rPr>
              <a:t>-</a:t>
            </a:r>
            <a:r>
              <a:rPr lang="sr-Cyrl-CS" smtClean="0">
                <a:latin typeface="Times New Roman" pitchFamily="18" charset="0"/>
              </a:rPr>
              <a:t>итаи</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преводу</a:t>
            </a:r>
            <a:r>
              <a:rPr lang="sr-Latn-CS" smtClean="0">
                <a:latin typeface="Times New Roman" pitchFamily="18" charset="0"/>
              </a:rPr>
              <a:t> </a:t>
            </a:r>
            <a:r>
              <a:rPr lang="sr-Cyrl-CS" smtClean="0">
                <a:latin typeface="Times New Roman" pitchFamily="18" charset="0"/>
              </a:rPr>
              <a:t>јао</a:t>
            </a:r>
            <a:r>
              <a:rPr lang="sr-Latn-CS" smtClean="0">
                <a:latin typeface="Times New Roman" pitchFamily="18" charset="0"/>
              </a:rPr>
              <a:t>-</a:t>
            </a:r>
            <a:r>
              <a:rPr lang="sr-Cyrl-CS" smtClean="0">
                <a:latin typeface="Times New Roman" pitchFamily="18" charset="0"/>
              </a:rPr>
              <a:t>јао</a:t>
            </a:r>
            <a:r>
              <a:rPr lang="sr-Latn-CS" smtClean="0">
                <a:latin typeface="Times New Roman" pitchFamily="18" charset="0"/>
              </a:rPr>
              <a:t>.</a:t>
            </a:r>
            <a:endParaRPr lang="en-US" smtClean="0">
              <a:latin typeface="Times New Roman" pitchFamily="18" charset="0"/>
            </a:endParaRPr>
          </a:p>
        </p:txBody>
      </p:sp>
    </p:spTree>
    <p:extLst>
      <p:ext uri="{BB962C8B-B14F-4D97-AF65-F5344CB8AC3E}">
        <p14:creationId xmlns:p14="http://schemas.microsoft.com/office/powerpoint/2010/main" val="19224881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91139" name="Rectangle 3"/>
          <p:cNvSpPr>
            <a:spLocks noGrp="1" noChangeArrowheads="1"/>
          </p:cNvSpPr>
          <p:nvPr>
            <p:ph type="body" idx="1"/>
          </p:nvPr>
        </p:nvSpPr>
        <p:spPr>
          <a:xfrm>
            <a:off x="457200" y="1905000"/>
            <a:ext cx="8458200" cy="4114800"/>
          </a:xfrm>
        </p:spPr>
        <p:txBody>
          <a:bodyPr>
            <a:normAutofit lnSpcReduction="10000"/>
          </a:bodyPr>
          <a:lstStyle/>
          <a:p>
            <a:pPr algn="just" eaLnBrk="1" hangingPunct="1">
              <a:lnSpc>
                <a:spcPct val="90000"/>
              </a:lnSpc>
            </a:pPr>
            <a:r>
              <a:rPr lang="sr-Cyrl-CS" sz="2800" smtClean="0">
                <a:latin typeface="Times New Roman" pitchFamily="18" charset="0"/>
              </a:rPr>
              <a:t>Жива</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воду</a:t>
            </a:r>
            <a:r>
              <a:rPr lang="sr-Latn-CS" sz="2800" smtClean="0">
                <a:latin typeface="Times New Roman" pitchFamily="18" charset="0"/>
              </a:rPr>
              <a:t> </a:t>
            </a:r>
            <a:r>
              <a:rPr lang="sr-Cyrl-CS" sz="2800" smtClean="0">
                <a:latin typeface="Times New Roman" pitchFamily="18" charset="0"/>
              </a:rPr>
              <a:t>доспева</a:t>
            </a:r>
            <a:r>
              <a:rPr lang="sr-Latn-CS" sz="2800" smtClean="0">
                <a:latin typeface="Times New Roman" pitchFamily="18" charset="0"/>
              </a:rPr>
              <a:t> </a:t>
            </a:r>
            <a:r>
              <a:rPr lang="sr-Cyrl-CS" sz="2800" smtClean="0">
                <a:latin typeface="Times New Roman" pitchFamily="18" charset="0"/>
              </a:rPr>
              <a:t>индустријским</a:t>
            </a:r>
            <a:r>
              <a:rPr lang="sr-Latn-CS" sz="2800" smtClean="0">
                <a:latin typeface="Times New Roman" pitchFamily="18" charset="0"/>
              </a:rPr>
              <a:t> </a:t>
            </a:r>
            <a:r>
              <a:rPr lang="sr-Cyrl-CS" sz="2800" smtClean="0">
                <a:latin typeface="Times New Roman" pitchFamily="18" charset="0"/>
              </a:rPr>
              <a:t>загађивањем</a:t>
            </a:r>
            <a:r>
              <a:rPr lang="sr-Latn-CS" sz="2800" smtClean="0">
                <a:latin typeface="Times New Roman" pitchFamily="18" charset="0"/>
              </a:rPr>
              <a:t>, </a:t>
            </a:r>
            <a:r>
              <a:rPr lang="sr-Cyrl-CS" sz="2800" smtClean="0">
                <a:latin typeface="Times New Roman" pitchFamily="18" charset="0"/>
              </a:rPr>
              <a:t>из</a:t>
            </a:r>
            <a:r>
              <a:rPr lang="sr-Latn-CS" sz="2800" smtClean="0">
                <a:latin typeface="Times New Roman" pitchFamily="18" charset="0"/>
              </a:rPr>
              <a:t> </a:t>
            </a:r>
            <a:r>
              <a:rPr lang="sr-Cyrl-CS" sz="2800" smtClean="0">
                <a:latin typeface="Times New Roman" pitchFamily="18" charset="0"/>
              </a:rPr>
              <a:t>пољопривреде</a:t>
            </a:r>
            <a:r>
              <a:rPr lang="sr-Latn-CS" sz="2800" smtClean="0">
                <a:latin typeface="Times New Roman" pitchFamily="18" charset="0"/>
              </a:rPr>
              <a:t>, </a:t>
            </a:r>
            <a:r>
              <a:rPr lang="sr-Cyrl-CS" sz="2800" smtClean="0">
                <a:latin typeface="Times New Roman" pitchFamily="18" charset="0"/>
              </a:rPr>
              <a:t>примене</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зубарству</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лабораторијама</a:t>
            </a:r>
            <a:r>
              <a:rPr lang="sr-Latn-CS" sz="2800" smtClean="0">
                <a:latin typeface="Times New Roman" pitchFamily="18" charset="0"/>
              </a:rPr>
              <a:t>. </a:t>
            </a:r>
          </a:p>
          <a:p>
            <a:pPr algn="just" eaLnBrk="1" hangingPunct="1">
              <a:lnSpc>
                <a:spcPct val="90000"/>
              </a:lnSpc>
            </a:pPr>
            <a:r>
              <a:rPr lang="sr-Cyrl-CS" sz="2800" smtClean="0">
                <a:latin typeface="Times New Roman" pitchFamily="18" charset="0"/>
              </a:rPr>
              <a:t>Отровна</a:t>
            </a:r>
            <a:r>
              <a:rPr lang="sr-Latn-CS" sz="2800" smtClean="0">
                <a:latin typeface="Times New Roman" pitchFamily="18" charset="0"/>
              </a:rPr>
              <a:t> </a:t>
            </a:r>
            <a:r>
              <a:rPr lang="sr-Cyrl-CS" sz="2800" smtClean="0">
                <a:latin typeface="Times New Roman" pitchFamily="18" charset="0"/>
              </a:rPr>
              <a:t>је</a:t>
            </a:r>
            <a:r>
              <a:rPr lang="sr-Latn-CS" sz="2800" smtClean="0">
                <a:latin typeface="Times New Roman" pitchFamily="18" charset="0"/>
              </a:rPr>
              <a:t> </a:t>
            </a:r>
            <a:r>
              <a:rPr lang="sr-Cyrl-CS" sz="2800" smtClean="0">
                <a:latin typeface="Times New Roman" pitchFamily="18" charset="0"/>
              </a:rPr>
              <a:t>како</a:t>
            </a:r>
            <a:r>
              <a:rPr lang="sr-Latn-CS" sz="2800" smtClean="0">
                <a:latin typeface="Times New Roman" pitchFamily="18" charset="0"/>
              </a:rPr>
              <a:t> </a:t>
            </a:r>
            <a:r>
              <a:rPr lang="sr-Cyrl-CS" sz="2800" smtClean="0">
                <a:latin typeface="Times New Roman" pitchFamily="18" charset="0"/>
              </a:rPr>
              <a:t>метална</a:t>
            </a:r>
            <a:r>
              <a:rPr lang="sr-Latn-CS" sz="2800" smtClean="0">
                <a:latin typeface="Times New Roman" pitchFamily="18" charset="0"/>
              </a:rPr>
              <a:t> </a:t>
            </a:r>
            <a:r>
              <a:rPr lang="sr-Cyrl-CS" sz="2800" smtClean="0">
                <a:latin typeface="Times New Roman" pitchFamily="18" charset="0"/>
              </a:rPr>
              <a:t>тако</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виду</a:t>
            </a:r>
            <a:r>
              <a:rPr lang="sr-Latn-CS" sz="2800" smtClean="0">
                <a:latin typeface="Times New Roman" pitchFamily="18" charset="0"/>
              </a:rPr>
              <a:t> </a:t>
            </a:r>
            <a:r>
              <a:rPr lang="sr-Cyrl-CS" sz="2800" smtClean="0">
                <a:latin typeface="Times New Roman" pitchFamily="18" charset="0"/>
              </a:rPr>
              <a:t>својих</a:t>
            </a:r>
            <a:r>
              <a:rPr lang="sr-Latn-CS" sz="2800" smtClean="0">
                <a:latin typeface="Times New Roman" pitchFamily="18" charset="0"/>
              </a:rPr>
              <a:t> </a:t>
            </a:r>
            <a:r>
              <a:rPr lang="sr-Cyrl-CS" sz="2800" smtClean="0">
                <a:latin typeface="Times New Roman" pitchFamily="18" charset="0"/>
              </a:rPr>
              <a:t>неорганских</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органских</a:t>
            </a:r>
            <a:r>
              <a:rPr lang="sr-Latn-CS" sz="2800" smtClean="0">
                <a:latin typeface="Times New Roman" pitchFamily="18" charset="0"/>
              </a:rPr>
              <a:t> </a:t>
            </a:r>
            <a:r>
              <a:rPr lang="sr-Cyrl-CS" sz="2800" smtClean="0">
                <a:latin typeface="Times New Roman" pitchFamily="18" charset="0"/>
              </a:rPr>
              <a:t>једињења</a:t>
            </a:r>
            <a:r>
              <a:rPr lang="sr-Latn-CS" sz="2800" smtClean="0">
                <a:latin typeface="Times New Roman" pitchFamily="18" charset="0"/>
              </a:rPr>
              <a:t>. </a:t>
            </a:r>
          </a:p>
          <a:p>
            <a:pPr algn="just" eaLnBrk="1" hangingPunct="1">
              <a:lnSpc>
                <a:spcPct val="90000"/>
              </a:lnSpc>
            </a:pPr>
            <a:r>
              <a:rPr lang="sr-Cyrl-CS" sz="2800" smtClean="0">
                <a:latin typeface="Times New Roman" pitchFamily="18" charset="0"/>
              </a:rPr>
              <a:t>Концентрише</a:t>
            </a:r>
            <a:r>
              <a:rPr lang="sr-Latn-CS" sz="2800" smtClean="0">
                <a:latin typeface="Times New Roman" pitchFamily="18" charset="0"/>
              </a:rPr>
              <a:t> </a:t>
            </a:r>
            <a:r>
              <a:rPr lang="sr-Cyrl-CS" sz="2800" smtClean="0">
                <a:latin typeface="Times New Roman" pitchFamily="18" charset="0"/>
              </a:rPr>
              <a:t>се</a:t>
            </a:r>
            <a:r>
              <a:rPr lang="sr-Latn-CS" sz="2800" smtClean="0">
                <a:latin typeface="Times New Roman" pitchFamily="18" charset="0"/>
              </a:rPr>
              <a:t> </a:t>
            </a:r>
            <a:r>
              <a:rPr lang="sr-Cyrl-CS" sz="2800" smtClean="0">
                <a:latin typeface="Times New Roman" pitchFamily="18" charset="0"/>
              </a:rPr>
              <a:t>у</a:t>
            </a:r>
            <a:r>
              <a:rPr lang="sr-Latn-CS" sz="2800" smtClean="0">
                <a:latin typeface="Times New Roman" pitchFamily="18" charset="0"/>
              </a:rPr>
              <a:t> </a:t>
            </a:r>
            <a:r>
              <a:rPr lang="sr-Cyrl-CS" sz="2800" smtClean="0">
                <a:latin typeface="Times New Roman" pitchFamily="18" charset="0"/>
              </a:rPr>
              <a:t>низу</a:t>
            </a:r>
            <a:r>
              <a:rPr lang="sr-Latn-CS" sz="2800" smtClean="0">
                <a:latin typeface="Times New Roman" pitchFamily="18" charset="0"/>
              </a:rPr>
              <a:t> </a:t>
            </a:r>
            <a:r>
              <a:rPr lang="sr-Cyrl-CS" sz="2800" smtClean="0">
                <a:latin typeface="Times New Roman" pitchFamily="18" charset="0"/>
              </a:rPr>
              <a:t>акватичних</a:t>
            </a:r>
            <a:r>
              <a:rPr lang="sr-Latn-CS" sz="2800" smtClean="0">
                <a:latin typeface="Times New Roman" pitchFamily="18" charset="0"/>
              </a:rPr>
              <a:t> </a:t>
            </a:r>
            <a:r>
              <a:rPr lang="sr-Cyrl-CS" sz="2800" smtClean="0">
                <a:latin typeface="Times New Roman" pitchFamily="18" charset="0"/>
              </a:rPr>
              <a:t>организама</a:t>
            </a:r>
            <a:r>
              <a:rPr lang="sr-Latn-CS" sz="2800" smtClean="0">
                <a:latin typeface="Times New Roman" pitchFamily="18" charset="0"/>
              </a:rPr>
              <a:t>, </a:t>
            </a:r>
            <a:r>
              <a:rPr lang="sr-Cyrl-CS" sz="2800" smtClean="0">
                <a:latin typeface="Times New Roman" pitchFamily="18" charset="0"/>
              </a:rPr>
              <a:t>а</a:t>
            </a:r>
            <a:r>
              <a:rPr lang="sr-Latn-CS" sz="2800" smtClean="0">
                <a:latin typeface="Times New Roman" pitchFamily="18" charset="0"/>
              </a:rPr>
              <a:t> </a:t>
            </a:r>
            <a:r>
              <a:rPr lang="sr-Cyrl-CS" sz="2800" smtClean="0">
                <a:latin typeface="Times New Roman" pitchFamily="18" charset="0"/>
              </a:rPr>
              <a:t>симптоми</a:t>
            </a:r>
            <a:r>
              <a:rPr lang="sr-Latn-CS" sz="2800" smtClean="0">
                <a:latin typeface="Times New Roman" pitchFamily="18" charset="0"/>
              </a:rPr>
              <a:t> </a:t>
            </a:r>
            <a:r>
              <a:rPr lang="sr-Cyrl-CS" sz="2800" smtClean="0">
                <a:latin typeface="Times New Roman" pitchFamily="18" charset="0"/>
              </a:rPr>
              <a:t>тровања</a:t>
            </a:r>
            <a:r>
              <a:rPr lang="sr-Latn-CS" sz="2800" smtClean="0">
                <a:latin typeface="Times New Roman" pitchFamily="18" charset="0"/>
              </a:rPr>
              <a:t> </a:t>
            </a:r>
            <a:r>
              <a:rPr lang="sr-Cyrl-CS" sz="2800" smtClean="0">
                <a:latin typeface="Times New Roman" pitchFamily="18" charset="0"/>
              </a:rPr>
              <a:t>слични</a:t>
            </a:r>
            <a:r>
              <a:rPr lang="sr-Latn-CS" sz="2800" smtClean="0">
                <a:latin typeface="Times New Roman" pitchFamily="18" charset="0"/>
              </a:rPr>
              <a:t> </a:t>
            </a:r>
            <a:r>
              <a:rPr lang="sr-Cyrl-CS" sz="2800" smtClean="0">
                <a:latin typeface="Times New Roman" pitchFamily="18" charset="0"/>
              </a:rPr>
              <a:t>су</a:t>
            </a:r>
            <a:r>
              <a:rPr lang="sr-Latn-CS" sz="2800" smtClean="0">
                <a:latin typeface="Times New Roman" pitchFamily="18" charset="0"/>
              </a:rPr>
              <a:t> </a:t>
            </a:r>
            <a:r>
              <a:rPr lang="sr-Cyrl-CS" sz="2800" smtClean="0">
                <a:latin typeface="Times New Roman" pitchFamily="18" charset="0"/>
              </a:rPr>
              <a:t>оним</a:t>
            </a:r>
            <a:r>
              <a:rPr lang="sr-Latn-CS" sz="2800" smtClean="0">
                <a:latin typeface="Times New Roman" pitchFamily="18" charset="0"/>
              </a:rPr>
              <a:t> </a:t>
            </a:r>
            <a:r>
              <a:rPr lang="sr-Cyrl-CS" sz="2800" smtClean="0">
                <a:latin typeface="Times New Roman" pitchFamily="18" charset="0"/>
              </a:rPr>
              <a:t>код</a:t>
            </a:r>
            <a:r>
              <a:rPr lang="sr-Latn-CS" sz="2800" smtClean="0">
                <a:latin typeface="Times New Roman" pitchFamily="18" charset="0"/>
              </a:rPr>
              <a:t> </a:t>
            </a:r>
            <a:r>
              <a:rPr lang="sr-Cyrl-CS" sz="2800" smtClean="0">
                <a:latin typeface="Times New Roman" pitchFamily="18" charset="0"/>
              </a:rPr>
              <a:t>тровања</a:t>
            </a:r>
            <a:r>
              <a:rPr lang="sr-Latn-CS" sz="2800" smtClean="0">
                <a:latin typeface="Times New Roman" pitchFamily="18" charset="0"/>
              </a:rPr>
              <a:t> </a:t>
            </a:r>
            <a:r>
              <a:rPr lang="sr-Cyrl-CS" sz="2800" smtClean="0">
                <a:latin typeface="Times New Roman" pitchFamily="18" charset="0"/>
              </a:rPr>
              <a:t>кадмијумом</a:t>
            </a:r>
            <a:r>
              <a:rPr lang="sr-Latn-CS" sz="2800" smtClean="0">
                <a:latin typeface="Times New Roman" pitchFamily="18" charset="0"/>
              </a:rPr>
              <a:t>. </a:t>
            </a:r>
          </a:p>
          <a:p>
            <a:pPr algn="just" eaLnBrk="1" hangingPunct="1">
              <a:lnSpc>
                <a:spcPct val="90000"/>
              </a:lnSpc>
            </a:pPr>
            <a:r>
              <a:rPr lang="sr-Cyrl-CS" sz="2800" smtClean="0">
                <a:latin typeface="Times New Roman" pitchFamily="18" charset="0"/>
              </a:rPr>
              <a:t>Жива</a:t>
            </a:r>
            <a:r>
              <a:rPr lang="sr-Latn-CS" sz="2800" smtClean="0">
                <a:latin typeface="Times New Roman" pitchFamily="18" charset="0"/>
              </a:rPr>
              <a:t> </a:t>
            </a:r>
            <a:r>
              <a:rPr lang="sr-Cyrl-CS" sz="2800" smtClean="0">
                <a:latin typeface="Times New Roman" pitchFamily="18" charset="0"/>
              </a:rPr>
              <a:t>делује</a:t>
            </a:r>
            <a:r>
              <a:rPr lang="sr-Latn-CS" sz="2800" smtClean="0">
                <a:latin typeface="Times New Roman" pitchFamily="18" charset="0"/>
              </a:rPr>
              <a:t> </a:t>
            </a:r>
            <a:r>
              <a:rPr lang="sr-Cyrl-CS" sz="2800" smtClean="0">
                <a:latin typeface="Times New Roman" pitchFamily="18" charset="0"/>
              </a:rPr>
              <a:t>мутагено</a:t>
            </a:r>
            <a:r>
              <a:rPr lang="sr-Latn-CS" sz="2800" smtClean="0">
                <a:latin typeface="Times New Roman" pitchFamily="18" charset="0"/>
              </a:rPr>
              <a:t> </a:t>
            </a:r>
            <a:r>
              <a:rPr lang="sr-Cyrl-CS" sz="2800" smtClean="0">
                <a:latin typeface="Times New Roman" pitchFamily="18" charset="0"/>
              </a:rPr>
              <a:t>и</a:t>
            </a:r>
            <a:r>
              <a:rPr lang="sr-Latn-CS" sz="2800" smtClean="0">
                <a:latin typeface="Times New Roman" pitchFamily="18" charset="0"/>
              </a:rPr>
              <a:t> </a:t>
            </a:r>
            <a:r>
              <a:rPr lang="sr-Cyrl-CS" sz="2800" smtClean="0">
                <a:latin typeface="Times New Roman" pitchFamily="18" charset="0"/>
              </a:rPr>
              <a:t>изазива</a:t>
            </a:r>
            <a:r>
              <a:rPr lang="sr-Latn-CS" sz="2800" smtClean="0">
                <a:latin typeface="Times New Roman" pitchFamily="18" charset="0"/>
              </a:rPr>
              <a:t> </a:t>
            </a:r>
            <a:r>
              <a:rPr lang="sr-Cyrl-CS" sz="2800" smtClean="0">
                <a:latin typeface="Times New Roman" pitchFamily="18" charset="0"/>
              </a:rPr>
              <a:t>промене</a:t>
            </a:r>
            <a:r>
              <a:rPr lang="sr-Latn-CS" sz="2800" smtClean="0">
                <a:latin typeface="Times New Roman" pitchFamily="18" charset="0"/>
              </a:rPr>
              <a:t> </a:t>
            </a:r>
            <a:r>
              <a:rPr lang="sr-Cyrl-CS" sz="2800" smtClean="0">
                <a:latin typeface="Times New Roman" pitchFamily="18" charset="0"/>
              </a:rPr>
              <a:t>на</a:t>
            </a:r>
            <a:r>
              <a:rPr lang="sr-Latn-CS" sz="2800" smtClean="0">
                <a:latin typeface="Times New Roman" pitchFamily="18" charset="0"/>
              </a:rPr>
              <a:t> </a:t>
            </a:r>
            <a:r>
              <a:rPr lang="sr-Cyrl-CS" sz="2800" smtClean="0">
                <a:latin typeface="Times New Roman" pitchFamily="18" charset="0"/>
              </a:rPr>
              <a:t>хромозомима</a:t>
            </a:r>
            <a:r>
              <a:rPr lang="sr-Latn-CS" sz="2800" smtClean="0">
                <a:latin typeface="Times New Roman" pitchFamily="18" charset="0"/>
              </a:rPr>
              <a:t>.</a:t>
            </a:r>
            <a:endParaRPr lang="en-US" sz="2800" smtClean="0">
              <a:latin typeface="Times New Roman" pitchFamily="18" charset="0"/>
            </a:endParaRPr>
          </a:p>
        </p:txBody>
      </p:sp>
    </p:spTree>
    <p:extLst>
      <p:ext uri="{BB962C8B-B14F-4D97-AF65-F5344CB8AC3E}">
        <p14:creationId xmlns:p14="http://schemas.microsoft.com/office/powerpoint/2010/main" val="221121262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92163" name="Rectangle 3"/>
          <p:cNvSpPr>
            <a:spLocks noGrp="1" noChangeArrowheads="1"/>
          </p:cNvSpPr>
          <p:nvPr>
            <p:ph type="body" idx="1"/>
          </p:nvPr>
        </p:nvSpPr>
        <p:spPr>
          <a:xfrm>
            <a:off x="228600" y="1905000"/>
            <a:ext cx="8686800" cy="4114800"/>
          </a:xfrm>
        </p:spPr>
        <p:txBody>
          <a:bodyPr/>
          <a:lstStyle/>
          <a:p>
            <a:pPr algn="just" eaLnBrk="1" hangingPunct="1"/>
            <a:r>
              <a:rPr lang="sr-Cyrl-CS" smtClean="0">
                <a:latin typeface="Times New Roman" pitchFamily="18" charset="0"/>
              </a:rPr>
              <a:t>Манган</a:t>
            </a:r>
            <a:r>
              <a:rPr lang="sr-Latn-CS" smtClean="0">
                <a:latin typeface="Times New Roman" pitchFamily="18" charset="0"/>
              </a:rPr>
              <a:t> </a:t>
            </a:r>
            <a:r>
              <a:rPr lang="sr-Cyrl-CS" smtClean="0">
                <a:latin typeface="Times New Roman" pitchFamily="18" charset="0"/>
              </a:rPr>
              <a:t>се</a:t>
            </a:r>
            <a:r>
              <a:rPr lang="sr-Latn-CS" smtClean="0">
                <a:latin typeface="Times New Roman" pitchFamily="18" charset="0"/>
              </a:rPr>
              <a:t> </a:t>
            </a:r>
            <a:r>
              <a:rPr lang="sr-Cyrl-CS" smtClean="0">
                <a:latin typeface="Times New Roman" pitchFamily="18" charset="0"/>
              </a:rPr>
              <a:t>природно</a:t>
            </a:r>
            <a:r>
              <a:rPr lang="sr-Latn-CS" smtClean="0">
                <a:latin typeface="Times New Roman" pitchFamily="18" charset="0"/>
              </a:rPr>
              <a:t> </a:t>
            </a:r>
            <a:r>
              <a:rPr lang="sr-Cyrl-CS" smtClean="0">
                <a:latin typeface="Times New Roman" pitchFamily="18" charset="0"/>
              </a:rPr>
              <a:t>налази</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води</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есенцијалан</a:t>
            </a:r>
            <a:r>
              <a:rPr lang="sr-Latn-CS" smtClean="0">
                <a:latin typeface="Times New Roman" pitchFamily="18" charset="0"/>
              </a:rPr>
              <a:t> </a:t>
            </a:r>
            <a:r>
              <a:rPr lang="sr-Cyrl-CS" smtClean="0">
                <a:latin typeface="Times New Roman" pitchFamily="18" charset="0"/>
              </a:rPr>
              <a:t>је</a:t>
            </a:r>
            <a:r>
              <a:rPr lang="sr-Latn-CS" smtClean="0">
                <a:latin typeface="Times New Roman" pitchFamily="18" charset="0"/>
              </a:rPr>
              <a:t> </a:t>
            </a:r>
            <a:r>
              <a:rPr lang="sr-Cyrl-CS" smtClean="0">
                <a:latin typeface="Times New Roman" pitchFamily="18" charset="0"/>
              </a:rPr>
              <a:t>за</a:t>
            </a:r>
            <a:r>
              <a:rPr lang="sr-Latn-CS" smtClean="0">
                <a:latin typeface="Times New Roman" pitchFamily="18" charset="0"/>
              </a:rPr>
              <a:t> </a:t>
            </a:r>
            <a:r>
              <a:rPr lang="sr-Cyrl-CS" smtClean="0">
                <a:latin typeface="Times New Roman" pitchFamily="18" charset="0"/>
              </a:rPr>
              <a:t>човека</a:t>
            </a:r>
            <a:r>
              <a:rPr lang="sr-Latn-CS" smtClean="0">
                <a:latin typeface="Times New Roman" pitchFamily="18" charset="0"/>
              </a:rPr>
              <a:t> </a:t>
            </a:r>
            <a:r>
              <a:rPr lang="sr-Cyrl-CS" smtClean="0">
                <a:latin typeface="Times New Roman" pitchFamily="18" charset="0"/>
              </a:rPr>
              <a:t>али</a:t>
            </a:r>
            <a:r>
              <a:rPr lang="sr-Latn-CS" smtClean="0">
                <a:latin typeface="Times New Roman" pitchFamily="18" charset="0"/>
              </a:rPr>
              <a:t> </a:t>
            </a:r>
            <a:r>
              <a:rPr lang="sr-Cyrl-CS" smtClean="0">
                <a:latin typeface="Times New Roman" pitchFamily="18" charset="0"/>
              </a:rPr>
              <a:t>при</a:t>
            </a:r>
            <a:r>
              <a:rPr lang="sr-Latn-CS" smtClean="0">
                <a:latin typeface="Times New Roman" pitchFamily="18" charset="0"/>
              </a:rPr>
              <a:t> </a:t>
            </a:r>
            <a:r>
              <a:rPr lang="sr-Cyrl-CS" smtClean="0">
                <a:latin typeface="Times New Roman" pitchFamily="18" charset="0"/>
              </a:rPr>
              <a:t>повећаним</a:t>
            </a:r>
            <a:r>
              <a:rPr lang="sr-Latn-CS" smtClean="0">
                <a:latin typeface="Times New Roman" pitchFamily="18" charset="0"/>
              </a:rPr>
              <a:t> </a:t>
            </a:r>
            <a:r>
              <a:rPr lang="sr-Cyrl-CS" smtClean="0">
                <a:latin typeface="Times New Roman" pitchFamily="18" charset="0"/>
              </a:rPr>
              <a:t>концентрацијама</a:t>
            </a:r>
            <a:r>
              <a:rPr lang="sr-Latn-CS" smtClean="0">
                <a:latin typeface="Times New Roman" pitchFamily="18" charset="0"/>
              </a:rPr>
              <a:t> </a:t>
            </a:r>
            <a:r>
              <a:rPr lang="sr-Cyrl-CS" smtClean="0">
                <a:latin typeface="Times New Roman" pitchFamily="18" charset="0"/>
              </a:rPr>
              <a:t>долази</a:t>
            </a:r>
            <a:r>
              <a:rPr lang="sr-Latn-CS" smtClean="0">
                <a:latin typeface="Times New Roman" pitchFamily="18" charset="0"/>
              </a:rPr>
              <a:t> </a:t>
            </a:r>
            <a:r>
              <a:rPr lang="sr-Cyrl-CS" smtClean="0">
                <a:latin typeface="Times New Roman" pitchFamily="18" charset="0"/>
              </a:rPr>
              <a:t>до</a:t>
            </a:r>
            <a:r>
              <a:rPr lang="sr-Latn-CS" smtClean="0">
                <a:latin typeface="Times New Roman" pitchFamily="18" charset="0"/>
              </a:rPr>
              <a:t> </a:t>
            </a:r>
            <a:r>
              <a:rPr lang="sr-Cyrl-CS" smtClean="0">
                <a:latin typeface="Times New Roman" pitchFamily="18" charset="0"/>
              </a:rPr>
              <a:t>промене</a:t>
            </a:r>
            <a:r>
              <a:rPr lang="sr-Latn-CS" smtClean="0">
                <a:latin typeface="Times New Roman" pitchFamily="18" charset="0"/>
              </a:rPr>
              <a:t> </a:t>
            </a:r>
            <a:r>
              <a:rPr lang="sr-Cyrl-CS" smtClean="0">
                <a:latin typeface="Times New Roman" pitchFamily="18" charset="0"/>
              </a:rPr>
              <a:t>органолептичких</a:t>
            </a:r>
            <a:r>
              <a:rPr lang="sr-Latn-CS" smtClean="0">
                <a:latin typeface="Times New Roman" pitchFamily="18" charset="0"/>
              </a:rPr>
              <a:t> </a:t>
            </a:r>
            <a:r>
              <a:rPr lang="sr-Cyrl-CS" smtClean="0">
                <a:latin typeface="Times New Roman" pitchFamily="18" charset="0"/>
              </a:rPr>
              <a:t>карактеристика</a:t>
            </a:r>
            <a:r>
              <a:rPr lang="sr-Latn-CS" smtClean="0">
                <a:latin typeface="Times New Roman" pitchFamily="18" charset="0"/>
              </a:rPr>
              <a:t> </a:t>
            </a:r>
            <a:r>
              <a:rPr lang="sr-Cyrl-CS" smtClean="0">
                <a:latin typeface="Times New Roman" pitchFamily="18" charset="0"/>
              </a:rPr>
              <a:t>воде</a:t>
            </a:r>
            <a:r>
              <a:rPr lang="sr-Latn-CS" smtClean="0">
                <a:latin typeface="Times New Roman" pitchFamily="18" charset="0"/>
              </a:rPr>
              <a:t>.</a:t>
            </a:r>
          </a:p>
          <a:p>
            <a:pPr algn="just" eaLnBrk="1" hangingPunct="1"/>
            <a:r>
              <a:rPr lang="sr-Latn-CS" smtClean="0">
                <a:latin typeface="Times New Roman" pitchFamily="18" charset="0"/>
              </a:rPr>
              <a:t> </a:t>
            </a:r>
            <a:r>
              <a:rPr lang="sr-Cyrl-CS" smtClean="0">
                <a:latin typeface="Times New Roman" pitchFamily="18" charset="0"/>
              </a:rPr>
              <a:t>Присуство</a:t>
            </a:r>
            <a:r>
              <a:rPr lang="sr-Latn-CS" smtClean="0">
                <a:latin typeface="Times New Roman" pitchFamily="18" charset="0"/>
              </a:rPr>
              <a:t> </a:t>
            </a:r>
            <a:r>
              <a:rPr lang="sr-Cyrl-CS" smtClean="0">
                <a:latin typeface="Times New Roman" pitchFamily="18" charset="0"/>
              </a:rPr>
              <a:t>је</a:t>
            </a:r>
            <a:r>
              <a:rPr lang="sr-Latn-CS" smtClean="0">
                <a:latin typeface="Times New Roman" pitchFamily="18" charset="0"/>
              </a:rPr>
              <a:t> </a:t>
            </a:r>
            <a:r>
              <a:rPr lang="sr-Cyrl-CS" smtClean="0">
                <a:latin typeface="Times New Roman" pitchFamily="18" charset="0"/>
              </a:rPr>
              <a:t>узрокавано</a:t>
            </a:r>
            <a:r>
              <a:rPr lang="sr-Latn-CS" smtClean="0">
                <a:latin typeface="Times New Roman" pitchFamily="18" charset="0"/>
              </a:rPr>
              <a:t> </a:t>
            </a:r>
            <a:r>
              <a:rPr lang="sr-Cyrl-CS" smtClean="0">
                <a:latin typeface="Times New Roman" pitchFamily="18" charset="0"/>
              </a:rPr>
              <a:t>отпадним</a:t>
            </a:r>
            <a:r>
              <a:rPr lang="sr-Latn-CS" smtClean="0">
                <a:latin typeface="Times New Roman" pitchFamily="18" charset="0"/>
              </a:rPr>
              <a:t> </a:t>
            </a:r>
            <a:r>
              <a:rPr lang="sr-Cyrl-CS" smtClean="0">
                <a:latin typeface="Times New Roman" pitchFamily="18" charset="0"/>
              </a:rPr>
              <a:t>материјама</a:t>
            </a:r>
            <a:r>
              <a:rPr lang="sr-Latn-CS" smtClean="0">
                <a:latin typeface="Times New Roman" pitchFamily="18" charset="0"/>
              </a:rPr>
              <a:t> </a:t>
            </a:r>
            <a:r>
              <a:rPr lang="sr-Cyrl-CS" smtClean="0">
                <a:latin typeface="Times New Roman" pitchFamily="18" charset="0"/>
              </a:rPr>
              <a:t>рудника</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топионица</a:t>
            </a:r>
            <a:r>
              <a:rPr lang="sr-Latn-CS" smtClean="0">
                <a:latin typeface="Times New Roman" pitchFamily="18" charset="0"/>
              </a:rPr>
              <a:t> </a:t>
            </a:r>
            <a:r>
              <a:rPr lang="sr-Cyrl-CS" smtClean="0">
                <a:latin typeface="Times New Roman" pitchFamily="18" charset="0"/>
              </a:rPr>
              <a:t>руда</a:t>
            </a:r>
            <a:r>
              <a:rPr lang="sr-Latn-CS" smtClean="0">
                <a:latin typeface="Times New Roman" pitchFamily="18" charset="0"/>
              </a:rPr>
              <a:t>.</a:t>
            </a:r>
            <a:endParaRPr lang="en-US" smtClean="0">
              <a:latin typeface="Times New Roman" pitchFamily="18" charset="0"/>
            </a:endParaRPr>
          </a:p>
        </p:txBody>
      </p:sp>
    </p:spTree>
    <p:extLst>
      <p:ext uri="{BB962C8B-B14F-4D97-AF65-F5344CB8AC3E}">
        <p14:creationId xmlns:p14="http://schemas.microsoft.com/office/powerpoint/2010/main" val="1884133806"/>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93187" name="Rectangle 3"/>
          <p:cNvSpPr>
            <a:spLocks noGrp="1" noChangeArrowheads="1"/>
          </p:cNvSpPr>
          <p:nvPr>
            <p:ph type="body" idx="1"/>
          </p:nvPr>
        </p:nvSpPr>
        <p:spPr/>
        <p:txBody>
          <a:bodyPr/>
          <a:lstStyle/>
          <a:p>
            <a:pPr algn="just" eaLnBrk="1" hangingPunct="1"/>
            <a:r>
              <a:rPr lang="sr-Cyrl-CS" smtClean="0">
                <a:latin typeface="Times New Roman" pitchFamily="18" charset="0"/>
              </a:rPr>
              <a:t>Хром</a:t>
            </a:r>
            <a:r>
              <a:rPr lang="sr-Latn-CS" smtClean="0">
                <a:latin typeface="Times New Roman" pitchFamily="18" charset="0"/>
              </a:rPr>
              <a:t> (</a:t>
            </a:r>
            <a:r>
              <a:rPr lang="sr-Cyrl-CS" smtClean="0">
                <a:latin typeface="Times New Roman" pitchFamily="18" charset="0"/>
              </a:rPr>
              <a:t>хромати</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бихромати</a:t>
            </a:r>
            <a:r>
              <a:rPr lang="sr-Latn-CS" smtClean="0">
                <a:latin typeface="Times New Roman" pitchFamily="18" charset="0"/>
              </a:rPr>
              <a:t>) </a:t>
            </a:r>
            <a:r>
              <a:rPr lang="sr-Cyrl-CS" smtClean="0">
                <a:latin typeface="Times New Roman" pitchFamily="18" charset="0"/>
              </a:rPr>
              <a:t>могу</a:t>
            </a:r>
            <a:r>
              <a:rPr lang="sr-Latn-CS" smtClean="0">
                <a:latin typeface="Times New Roman" pitchFamily="18" charset="0"/>
              </a:rPr>
              <a:t> </a:t>
            </a:r>
            <a:r>
              <a:rPr lang="sr-Cyrl-CS" smtClean="0">
                <a:latin typeface="Times New Roman" pitchFamily="18" charset="0"/>
              </a:rPr>
              <a:t>оштетити</a:t>
            </a:r>
            <a:r>
              <a:rPr lang="sr-Latn-CS" smtClean="0">
                <a:latin typeface="Times New Roman" pitchFamily="18" charset="0"/>
              </a:rPr>
              <a:t> </a:t>
            </a:r>
            <a:r>
              <a:rPr lang="sr-Cyrl-CS" smtClean="0">
                <a:latin typeface="Times New Roman" pitchFamily="18" charset="0"/>
              </a:rPr>
              <a:t>кожу</a:t>
            </a:r>
            <a:r>
              <a:rPr lang="sr-Latn-CS" smtClean="0">
                <a:latin typeface="Times New Roman" pitchFamily="18" charset="0"/>
              </a:rPr>
              <a:t> </a:t>
            </a:r>
            <a:r>
              <a:rPr lang="sr-Cyrl-CS" smtClean="0">
                <a:latin typeface="Times New Roman" pitchFamily="18" charset="0"/>
              </a:rPr>
              <a:t>слузокожу</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крвне</a:t>
            </a:r>
            <a:r>
              <a:rPr lang="sr-Latn-CS" smtClean="0">
                <a:latin typeface="Times New Roman" pitchFamily="18" charset="0"/>
              </a:rPr>
              <a:t> </a:t>
            </a:r>
            <a:r>
              <a:rPr lang="sr-Cyrl-CS" smtClean="0">
                <a:latin typeface="Times New Roman" pitchFamily="18" charset="0"/>
              </a:rPr>
              <a:t>судове</a:t>
            </a:r>
            <a:r>
              <a:rPr lang="sr-Latn-CS" smtClean="0">
                <a:latin typeface="Times New Roman" pitchFamily="18" charset="0"/>
              </a:rPr>
              <a:t>).</a:t>
            </a:r>
          </a:p>
          <a:p>
            <a:pPr algn="just" eaLnBrk="1" hangingPunct="1">
              <a:buFontTx/>
              <a:buNone/>
            </a:pPr>
            <a:endParaRPr lang="sr-Latn-CS" smtClean="0">
              <a:latin typeface="Times New Roman" pitchFamily="18" charset="0"/>
            </a:endParaRPr>
          </a:p>
          <a:p>
            <a:pPr algn="just" eaLnBrk="1" hangingPunct="1"/>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воду</a:t>
            </a:r>
            <a:r>
              <a:rPr lang="sr-Latn-CS" smtClean="0">
                <a:latin typeface="Times New Roman" pitchFamily="18" charset="0"/>
              </a:rPr>
              <a:t> </a:t>
            </a:r>
            <a:r>
              <a:rPr lang="sr-Cyrl-CS" smtClean="0">
                <a:latin typeface="Times New Roman" pitchFamily="18" charset="0"/>
              </a:rPr>
              <a:t>доспева</a:t>
            </a:r>
            <a:r>
              <a:rPr lang="sr-Latn-CS" smtClean="0">
                <a:latin typeface="Times New Roman" pitchFamily="18" charset="0"/>
              </a:rPr>
              <a:t> </a:t>
            </a:r>
            <a:r>
              <a:rPr lang="sr-Cyrl-CS" smtClean="0">
                <a:latin typeface="Times New Roman" pitchFamily="18" charset="0"/>
              </a:rPr>
              <a:t>преко</a:t>
            </a:r>
            <a:r>
              <a:rPr lang="sr-Latn-CS" smtClean="0">
                <a:latin typeface="Times New Roman" pitchFamily="18" charset="0"/>
              </a:rPr>
              <a:t> </a:t>
            </a:r>
            <a:r>
              <a:rPr lang="sr-Cyrl-CS" smtClean="0">
                <a:latin typeface="Times New Roman" pitchFamily="18" charset="0"/>
              </a:rPr>
              <a:t>отпадних</a:t>
            </a:r>
            <a:r>
              <a:rPr lang="sr-Latn-CS" smtClean="0">
                <a:latin typeface="Times New Roman" pitchFamily="18" charset="0"/>
              </a:rPr>
              <a:t> </a:t>
            </a:r>
            <a:r>
              <a:rPr lang="sr-Cyrl-CS" smtClean="0">
                <a:latin typeface="Times New Roman" pitchFamily="18" charset="0"/>
              </a:rPr>
              <a:t>вода</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материја</a:t>
            </a:r>
            <a:r>
              <a:rPr lang="sr-Latn-CS" smtClean="0">
                <a:latin typeface="Times New Roman" pitchFamily="18" charset="0"/>
              </a:rPr>
              <a:t> </a:t>
            </a:r>
            <a:r>
              <a:rPr lang="sr-Cyrl-CS" smtClean="0">
                <a:latin typeface="Times New Roman" pitchFamily="18" charset="0"/>
              </a:rPr>
              <a:t>из</a:t>
            </a:r>
            <a:r>
              <a:rPr lang="sr-Latn-CS" smtClean="0">
                <a:latin typeface="Times New Roman" pitchFamily="18" charset="0"/>
              </a:rPr>
              <a:t> </a:t>
            </a:r>
            <a:r>
              <a:rPr lang="sr-Cyrl-CS" smtClean="0">
                <a:latin typeface="Times New Roman" pitchFamily="18" charset="0"/>
              </a:rPr>
              <a:t>металургије</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електроиндустрије</a:t>
            </a:r>
            <a:r>
              <a:rPr lang="sr-Latn-CS" smtClean="0">
                <a:latin typeface="Times New Roman" pitchFamily="18" charset="0"/>
              </a:rPr>
              <a:t>.</a:t>
            </a:r>
            <a:endParaRPr lang="en-US" smtClean="0">
              <a:latin typeface="Times New Roman" pitchFamily="18" charset="0"/>
            </a:endParaRPr>
          </a:p>
        </p:txBody>
      </p:sp>
    </p:spTree>
    <p:extLst>
      <p:ext uri="{BB962C8B-B14F-4D97-AF65-F5344CB8AC3E}">
        <p14:creationId xmlns:p14="http://schemas.microsoft.com/office/powerpoint/2010/main" val="2069142387"/>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94211" name="Rectangle 3"/>
          <p:cNvSpPr>
            <a:spLocks noGrp="1" noChangeArrowheads="1"/>
          </p:cNvSpPr>
          <p:nvPr>
            <p:ph type="body" idx="1"/>
          </p:nvPr>
        </p:nvSpPr>
        <p:spPr/>
        <p:txBody>
          <a:bodyPr>
            <a:normAutofit lnSpcReduction="10000"/>
          </a:bodyPr>
          <a:lstStyle/>
          <a:p>
            <a:pPr algn="just" eaLnBrk="1" hangingPunct="1"/>
            <a:r>
              <a:rPr lang="sr-Cyrl-CS" smtClean="0">
                <a:latin typeface="Times New Roman" pitchFamily="18" charset="0"/>
              </a:rPr>
              <a:t>Нафта</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њени</a:t>
            </a:r>
            <a:r>
              <a:rPr lang="sr-Latn-CS" smtClean="0">
                <a:latin typeface="Times New Roman" pitchFamily="18" charset="0"/>
              </a:rPr>
              <a:t> </a:t>
            </a:r>
            <a:r>
              <a:rPr lang="sr-Cyrl-CS" smtClean="0">
                <a:latin typeface="Times New Roman" pitchFamily="18" charset="0"/>
              </a:rPr>
              <a:t>деривати</a:t>
            </a:r>
            <a:r>
              <a:rPr lang="sr-Latn-CS" smtClean="0">
                <a:latin typeface="Times New Roman" pitchFamily="18" charset="0"/>
              </a:rPr>
              <a:t> </a:t>
            </a:r>
            <a:r>
              <a:rPr lang="sr-Cyrl-CS" smtClean="0">
                <a:latin typeface="Times New Roman" pitchFamily="18" charset="0"/>
              </a:rPr>
              <a:t>су</a:t>
            </a:r>
            <a:r>
              <a:rPr lang="sr-Latn-CS" smtClean="0">
                <a:latin typeface="Times New Roman" pitchFamily="18" charset="0"/>
              </a:rPr>
              <a:t> </a:t>
            </a:r>
            <a:r>
              <a:rPr lang="sr-Cyrl-CS" smtClean="0">
                <a:latin typeface="Times New Roman" pitchFamily="18" charset="0"/>
              </a:rPr>
              <a:t>врло</a:t>
            </a:r>
            <a:r>
              <a:rPr lang="sr-Latn-CS" smtClean="0">
                <a:latin typeface="Times New Roman" pitchFamily="18" charset="0"/>
              </a:rPr>
              <a:t> </a:t>
            </a:r>
            <a:r>
              <a:rPr lang="sr-Cyrl-CS" smtClean="0">
                <a:latin typeface="Times New Roman" pitchFamily="18" charset="0"/>
              </a:rPr>
              <a:t>честа</a:t>
            </a:r>
            <a:r>
              <a:rPr lang="sr-Latn-CS" smtClean="0">
                <a:latin typeface="Times New Roman" pitchFamily="18" charset="0"/>
              </a:rPr>
              <a:t> </a:t>
            </a:r>
            <a:r>
              <a:rPr lang="sr-Cyrl-CS" smtClean="0">
                <a:latin typeface="Times New Roman" pitchFamily="18" charset="0"/>
              </a:rPr>
              <a:t>загађења</a:t>
            </a:r>
            <a:r>
              <a:rPr lang="sr-Latn-CS" smtClean="0">
                <a:latin typeface="Times New Roman" pitchFamily="18" charset="0"/>
              </a:rPr>
              <a:t> </a:t>
            </a:r>
            <a:r>
              <a:rPr lang="sr-Cyrl-CS" smtClean="0">
                <a:latin typeface="Times New Roman" pitchFamily="18" charset="0"/>
              </a:rPr>
              <a:t>воде</a:t>
            </a:r>
            <a:r>
              <a:rPr lang="sr-Latn-CS" smtClean="0">
                <a:latin typeface="Times New Roman" pitchFamily="18" charset="0"/>
              </a:rPr>
              <a:t> (</a:t>
            </a:r>
            <a:r>
              <a:rPr lang="sr-Cyrl-CS" smtClean="0">
                <a:latin typeface="Times New Roman" pitchFamily="18" charset="0"/>
              </a:rPr>
              <a:t>хаварије</a:t>
            </a:r>
            <a:r>
              <a:rPr lang="sr-Latn-CS" smtClean="0">
                <a:latin typeface="Times New Roman" pitchFamily="18" charset="0"/>
              </a:rPr>
              <a:t> </a:t>
            </a:r>
            <a:r>
              <a:rPr lang="sr-Cyrl-CS" smtClean="0">
                <a:latin typeface="Times New Roman" pitchFamily="18" charset="0"/>
              </a:rPr>
              <a:t>бродова</a:t>
            </a:r>
            <a:r>
              <a:rPr lang="sr-Latn-CS" smtClean="0">
                <a:latin typeface="Times New Roman" pitchFamily="18" charset="0"/>
              </a:rPr>
              <a:t>, </a:t>
            </a:r>
            <a:r>
              <a:rPr lang="sr-Cyrl-CS" smtClean="0">
                <a:latin typeface="Times New Roman" pitchFamily="18" charset="0"/>
              </a:rPr>
              <a:t>прање</a:t>
            </a:r>
            <a:r>
              <a:rPr lang="sr-Latn-CS" smtClean="0">
                <a:latin typeface="Times New Roman" pitchFamily="18" charset="0"/>
              </a:rPr>
              <a:t> </a:t>
            </a:r>
            <a:r>
              <a:rPr lang="sr-Cyrl-CS" smtClean="0">
                <a:latin typeface="Times New Roman" pitchFamily="18" charset="0"/>
              </a:rPr>
              <a:t>танкера</a:t>
            </a:r>
            <a:r>
              <a:rPr lang="sr-Latn-CS" smtClean="0">
                <a:latin typeface="Times New Roman" pitchFamily="18" charset="0"/>
              </a:rPr>
              <a:t>, </a:t>
            </a:r>
            <a:r>
              <a:rPr lang="sr-Cyrl-CS" smtClean="0">
                <a:latin typeface="Times New Roman" pitchFamily="18" charset="0"/>
              </a:rPr>
              <a:t>испуштање</a:t>
            </a:r>
            <a:r>
              <a:rPr lang="sr-Latn-CS" smtClean="0">
                <a:latin typeface="Times New Roman" pitchFamily="18" charset="0"/>
              </a:rPr>
              <a:t> </a:t>
            </a:r>
            <a:r>
              <a:rPr lang="sr-Cyrl-CS" smtClean="0">
                <a:latin typeface="Times New Roman" pitchFamily="18" charset="0"/>
              </a:rPr>
              <a:t>искоришћених</a:t>
            </a:r>
            <a:r>
              <a:rPr lang="sr-Latn-CS" smtClean="0">
                <a:latin typeface="Times New Roman" pitchFamily="18" charset="0"/>
              </a:rPr>
              <a:t> </a:t>
            </a:r>
            <a:r>
              <a:rPr lang="sr-Cyrl-CS" smtClean="0">
                <a:latin typeface="Times New Roman" pitchFamily="18" charset="0"/>
              </a:rPr>
              <a:t>мазива</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канализационе</a:t>
            </a:r>
            <a:r>
              <a:rPr lang="sr-Latn-CS" smtClean="0">
                <a:latin typeface="Times New Roman" pitchFamily="18" charset="0"/>
              </a:rPr>
              <a:t> </a:t>
            </a:r>
            <a:r>
              <a:rPr lang="sr-Cyrl-CS" smtClean="0">
                <a:latin typeface="Times New Roman" pitchFamily="18" charset="0"/>
              </a:rPr>
              <a:t>системе</a:t>
            </a:r>
            <a:r>
              <a:rPr lang="sr-Latn-CS" smtClean="0">
                <a:latin typeface="Times New Roman" pitchFamily="18" charset="0"/>
              </a:rPr>
              <a:t>. </a:t>
            </a:r>
          </a:p>
          <a:p>
            <a:pPr algn="just" eaLnBrk="1" hangingPunct="1"/>
            <a:r>
              <a:rPr lang="sr-Cyrl-CS" smtClean="0">
                <a:latin typeface="Times New Roman" pitchFamily="18" charset="0"/>
              </a:rPr>
              <a:t>По</a:t>
            </a:r>
            <a:r>
              <a:rPr lang="sr-Latn-CS" smtClean="0">
                <a:latin typeface="Times New Roman" pitchFamily="18" charset="0"/>
              </a:rPr>
              <a:t> </a:t>
            </a:r>
            <a:r>
              <a:rPr lang="sr-Cyrl-CS" smtClean="0">
                <a:latin typeface="Times New Roman" pitchFamily="18" charset="0"/>
              </a:rPr>
              <a:t>доспећу</a:t>
            </a:r>
            <a:r>
              <a:rPr lang="sr-Latn-CS" smtClean="0">
                <a:latin typeface="Times New Roman" pitchFamily="18" charset="0"/>
              </a:rPr>
              <a:t> </a:t>
            </a:r>
            <a:r>
              <a:rPr lang="sr-Cyrl-CS" smtClean="0">
                <a:latin typeface="Times New Roman" pitchFamily="18" charset="0"/>
              </a:rPr>
              <a:t>на</a:t>
            </a:r>
            <a:r>
              <a:rPr lang="sr-Latn-CS" smtClean="0">
                <a:latin typeface="Times New Roman" pitchFamily="18" charset="0"/>
              </a:rPr>
              <a:t> </a:t>
            </a:r>
            <a:r>
              <a:rPr lang="sr-Cyrl-CS" smtClean="0">
                <a:latin typeface="Times New Roman" pitchFamily="18" charset="0"/>
              </a:rPr>
              <a:t>површину</a:t>
            </a:r>
            <a:r>
              <a:rPr lang="sr-Latn-CS" smtClean="0">
                <a:latin typeface="Times New Roman" pitchFamily="18" charset="0"/>
              </a:rPr>
              <a:t> </a:t>
            </a:r>
            <a:r>
              <a:rPr lang="sr-Cyrl-CS" smtClean="0">
                <a:latin typeface="Times New Roman" pitchFamily="18" charset="0"/>
              </a:rPr>
              <a:t>воде</a:t>
            </a:r>
            <a:r>
              <a:rPr lang="sr-Latn-CS" smtClean="0">
                <a:latin typeface="Times New Roman" pitchFamily="18" charset="0"/>
              </a:rPr>
              <a:t>, </a:t>
            </a:r>
            <a:r>
              <a:rPr lang="sr-Cyrl-CS" smtClean="0">
                <a:latin typeface="Times New Roman" pitchFamily="18" charset="0"/>
              </a:rPr>
              <a:t>слој</a:t>
            </a:r>
            <a:r>
              <a:rPr lang="sr-Latn-CS" smtClean="0">
                <a:latin typeface="Times New Roman" pitchFamily="18" charset="0"/>
              </a:rPr>
              <a:t> </a:t>
            </a:r>
            <a:r>
              <a:rPr lang="sr-Cyrl-CS" smtClean="0">
                <a:latin typeface="Times New Roman" pitchFamily="18" charset="0"/>
              </a:rPr>
              <a:t>нафте</a:t>
            </a:r>
            <a:r>
              <a:rPr lang="sr-Latn-CS" smtClean="0">
                <a:latin typeface="Times New Roman" pitchFamily="18" charset="0"/>
              </a:rPr>
              <a:t> </a:t>
            </a:r>
            <a:r>
              <a:rPr lang="sr-Cyrl-CS" smtClean="0">
                <a:latin typeface="Times New Roman" pitchFamily="18" charset="0"/>
              </a:rPr>
              <a:t>се</a:t>
            </a:r>
            <a:r>
              <a:rPr lang="sr-Latn-CS" smtClean="0">
                <a:latin typeface="Times New Roman" pitchFamily="18" charset="0"/>
              </a:rPr>
              <a:t> </a:t>
            </a:r>
            <a:r>
              <a:rPr lang="sr-Cyrl-CS" smtClean="0">
                <a:latin typeface="Times New Roman" pitchFamily="18" charset="0"/>
              </a:rPr>
              <a:t>врло</a:t>
            </a:r>
            <a:r>
              <a:rPr lang="sr-Latn-CS" smtClean="0">
                <a:latin typeface="Times New Roman" pitchFamily="18" charset="0"/>
              </a:rPr>
              <a:t> </a:t>
            </a:r>
            <a:r>
              <a:rPr lang="sr-Cyrl-CS" smtClean="0">
                <a:latin typeface="Times New Roman" pitchFamily="18" charset="0"/>
              </a:rPr>
              <a:t>брзо</a:t>
            </a:r>
            <a:r>
              <a:rPr lang="sr-Latn-CS" smtClean="0">
                <a:latin typeface="Times New Roman" pitchFamily="18" charset="0"/>
              </a:rPr>
              <a:t> </a:t>
            </a:r>
            <a:r>
              <a:rPr lang="sr-Cyrl-CS" smtClean="0">
                <a:latin typeface="Times New Roman" pitchFamily="18" charset="0"/>
              </a:rPr>
              <a:t>шири</a:t>
            </a:r>
            <a:r>
              <a:rPr lang="sr-Latn-CS" smtClean="0">
                <a:latin typeface="Times New Roman" pitchFamily="18" charset="0"/>
              </a:rPr>
              <a:t> </a:t>
            </a:r>
            <a:r>
              <a:rPr lang="sr-Cyrl-CS" smtClean="0">
                <a:latin typeface="Times New Roman" pitchFamily="18" charset="0"/>
              </a:rPr>
              <a:t>покривајући</a:t>
            </a:r>
            <a:r>
              <a:rPr lang="sr-Latn-CS" smtClean="0">
                <a:latin typeface="Times New Roman" pitchFamily="18" charset="0"/>
              </a:rPr>
              <a:t> </a:t>
            </a:r>
            <a:r>
              <a:rPr lang="sr-Cyrl-CS" smtClean="0">
                <a:latin typeface="Times New Roman" pitchFamily="18" charset="0"/>
              </a:rPr>
              <a:t>воду</a:t>
            </a:r>
            <a:r>
              <a:rPr lang="sr-Latn-CS" smtClean="0">
                <a:latin typeface="Times New Roman" pitchFamily="18" charset="0"/>
              </a:rPr>
              <a:t> </a:t>
            </a:r>
            <a:r>
              <a:rPr lang="sr-Cyrl-CS" smtClean="0">
                <a:latin typeface="Times New Roman" pitchFamily="18" charset="0"/>
              </a:rPr>
              <a:t>веома</a:t>
            </a:r>
            <a:r>
              <a:rPr lang="sr-Latn-CS" smtClean="0">
                <a:latin typeface="Times New Roman" pitchFamily="18" charset="0"/>
              </a:rPr>
              <a:t> </a:t>
            </a:r>
            <a:r>
              <a:rPr lang="sr-Cyrl-CS" smtClean="0">
                <a:latin typeface="Times New Roman" pitchFamily="18" charset="0"/>
              </a:rPr>
              <a:t>великим</a:t>
            </a:r>
            <a:r>
              <a:rPr lang="sr-Latn-CS" smtClean="0">
                <a:latin typeface="Times New Roman" pitchFamily="18" charset="0"/>
              </a:rPr>
              <a:t> </a:t>
            </a:r>
            <a:r>
              <a:rPr lang="sr-Cyrl-CS" smtClean="0">
                <a:latin typeface="Times New Roman" pitchFamily="18" charset="0"/>
              </a:rPr>
              <a:t>бројем</a:t>
            </a:r>
            <a:r>
              <a:rPr lang="sr-Latn-CS" smtClean="0">
                <a:latin typeface="Times New Roman" pitchFamily="18" charset="0"/>
              </a:rPr>
              <a:t> </a:t>
            </a:r>
            <a:r>
              <a:rPr lang="sr-Cyrl-CS" smtClean="0">
                <a:latin typeface="Times New Roman" pitchFamily="18" charset="0"/>
              </a:rPr>
              <a:t>капљица</a:t>
            </a:r>
            <a:r>
              <a:rPr lang="sr-Latn-CS" smtClean="0">
                <a:latin typeface="Times New Roman" pitchFamily="18" charset="0"/>
              </a:rPr>
              <a:t> </a:t>
            </a:r>
            <a:r>
              <a:rPr lang="sr-Cyrl-CS" smtClean="0">
                <a:latin typeface="Times New Roman" pitchFamily="18" charset="0"/>
              </a:rPr>
              <a:t>које</a:t>
            </a:r>
            <a:r>
              <a:rPr lang="sr-Latn-CS" smtClean="0">
                <a:latin typeface="Times New Roman" pitchFamily="18" charset="0"/>
              </a:rPr>
              <a:t> </a:t>
            </a:r>
            <a:r>
              <a:rPr lang="sr-Cyrl-CS" smtClean="0">
                <a:latin typeface="Times New Roman" pitchFamily="18" charset="0"/>
              </a:rPr>
              <a:t>садрже</a:t>
            </a:r>
            <a:r>
              <a:rPr lang="sr-Latn-CS" smtClean="0">
                <a:latin typeface="Times New Roman" pitchFamily="18" charset="0"/>
              </a:rPr>
              <a:t> </a:t>
            </a:r>
            <a:r>
              <a:rPr lang="sr-Cyrl-CS" smtClean="0">
                <a:latin typeface="Times New Roman" pitchFamily="18" charset="0"/>
              </a:rPr>
              <a:t>алифатичне</a:t>
            </a:r>
            <a:r>
              <a:rPr lang="sr-Latn-CS" smtClean="0">
                <a:latin typeface="Times New Roman" pitchFamily="18" charset="0"/>
              </a:rPr>
              <a:t> </a:t>
            </a:r>
            <a:r>
              <a:rPr lang="sr-Cyrl-CS" smtClean="0">
                <a:latin typeface="Times New Roman" pitchFamily="18" charset="0"/>
              </a:rPr>
              <a:t>угљоводонике</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ароматична</a:t>
            </a:r>
            <a:r>
              <a:rPr lang="sr-Latn-CS" smtClean="0">
                <a:latin typeface="Times New Roman" pitchFamily="18" charset="0"/>
              </a:rPr>
              <a:t> </a:t>
            </a:r>
            <a:r>
              <a:rPr lang="sr-Cyrl-CS" smtClean="0">
                <a:latin typeface="Times New Roman" pitchFamily="18" charset="0"/>
              </a:rPr>
              <a:t>једињења</a:t>
            </a:r>
            <a:r>
              <a:rPr lang="sr-Latn-CS" smtClean="0">
                <a:latin typeface="Times New Roman" pitchFamily="18" charset="0"/>
              </a:rPr>
              <a:t>.</a:t>
            </a:r>
            <a:endParaRPr lang="en-US" smtClean="0">
              <a:latin typeface="Times New Roman" pitchFamily="18" charset="0"/>
            </a:endParaRPr>
          </a:p>
        </p:txBody>
      </p:sp>
    </p:spTree>
    <p:extLst>
      <p:ext uri="{BB962C8B-B14F-4D97-AF65-F5344CB8AC3E}">
        <p14:creationId xmlns:p14="http://schemas.microsoft.com/office/powerpoint/2010/main" val="3006425567"/>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4"/>
          <p:cNvSpPr txBox="1">
            <a:spLocks noChangeArrowheads="1"/>
          </p:cNvSpPr>
          <p:nvPr/>
        </p:nvSpPr>
        <p:spPr bwMode="auto">
          <a:xfrm>
            <a:off x="381000" y="457200"/>
            <a:ext cx="8229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spcBef>
                <a:spcPct val="50000"/>
              </a:spcBef>
            </a:pPr>
            <a:r>
              <a:rPr lang="sr-Cyrl-CS" sz="2800"/>
              <a:t>Табела</a:t>
            </a:r>
            <a:r>
              <a:rPr lang="sr-Latn-CS" sz="2800"/>
              <a:t> 1:</a:t>
            </a:r>
            <a:r>
              <a:rPr lang="sr-Cyrl-CS" sz="2800"/>
              <a:t>Изглед</a:t>
            </a:r>
            <a:r>
              <a:rPr lang="sr-Latn-CS" sz="2800"/>
              <a:t> </a:t>
            </a:r>
            <a:r>
              <a:rPr lang="sr-Cyrl-CS" sz="2800"/>
              <a:t>површине</a:t>
            </a:r>
            <a:r>
              <a:rPr lang="sr-Latn-CS" sz="2800"/>
              <a:t> </a:t>
            </a:r>
            <a:r>
              <a:rPr lang="sr-Cyrl-CS" sz="2800"/>
              <a:t>воде</a:t>
            </a:r>
            <a:r>
              <a:rPr lang="sr-Latn-CS" sz="2800"/>
              <a:t> </a:t>
            </a:r>
            <a:r>
              <a:rPr lang="sr-Cyrl-CS" sz="2800"/>
              <a:t>приликом</a:t>
            </a:r>
            <a:r>
              <a:rPr lang="sr-Latn-CS" sz="2800"/>
              <a:t> </a:t>
            </a:r>
            <a:r>
              <a:rPr lang="sr-Cyrl-CS" sz="2800"/>
              <a:t>просипања</a:t>
            </a:r>
            <a:r>
              <a:rPr lang="sr-Latn-CS" sz="2800"/>
              <a:t> </a:t>
            </a:r>
            <a:r>
              <a:rPr lang="sr-Cyrl-CS" sz="2800"/>
              <a:t>нафте</a:t>
            </a:r>
            <a:endParaRPr lang="en-US" sz="2800"/>
          </a:p>
        </p:txBody>
      </p:sp>
      <p:graphicFrame>
        <p:nvGraphicFramePr>
          <p:cNvPr id="25696" name="Group 96"/>
          <p:cNvGraphicFramePr>
            <a:graphicFrameLocks noGrp="1"/>
          </p:cNvGraphicFramePr>
          <p:nvPr/>
        </p:nvGraphicFramePr>
        <p:xfrm>
          <a:off x="304800" y="1447800"/>
          <a:ext cx="8458200" cy="4145167"/>
        </p:xfrm>
        <a:graphic>
          <a:graphicData uri="http://schemas.openxmlformats.org/drawingml/2006/table">
            <a:tbl>
              <a:tblPr/>
              <a:tblGrid>
                <a:gridCol w="4229100"/>
                <a:gridCol w="4229100"/>
              </a:tblGrid>
              <a:tr h="60955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3200" b="1" i="0" u="none" strike="noStrike" cap="none" normalizeH="0" baseline="0" smtClean="0">
                          <a:ln>
                            <a:noFill/>
                          </a:ln>
                          <a:solidFill>
                            <a:schemeClr val="tx1"/>
                          </a:solidFill>
                          <a:effectLst/>
                          <a:latin typeface="Times New Roman" pitchFamily="18" charset="0"/>
                          <a:cs typeface="Times New Roman" pitchFamily="18" charset="0"/>
                        </a:rPr>
                        <a:t>Nafta, l/km</a:t>
                      </a:r>
                      <a:r>
                        <a:rPr kumimoji="0" lang="sr-Latn-CS" sz="32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sr-Latn-CS" sz="3200" b="1"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3200" b="1" i="0" u="none" strike="noStrike" cap="none" normalizeH="0" baseline="0" smtClean="0">
                          <a:ln>
                            <a:noFill/>
                          </a:ln>
                          <a:solidFill>
                            <a:schemeClr val="tx1"/>
                          </a:solidFill>
                          <a:effectLst/>
                          <a:latin typeface="Times New Roman" pitchFamily="18" charset="0"/>
                          <a:cs typeface="Times New Roman" pitchFamily="18" charset="0"/>
                        </a:rPr>
                        <a:t>Izgled vodene površine</a:t>
                      </a:r>
                      <a:endParaRPr kumimoji="0" lang="sr-Latn-CS" sz="3200" b="1"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81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44</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Jedva vidljivo zagađenje</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81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88</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Srebrnast sjaj na površini vode</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81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120</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Tragovi boje</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81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352</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Svetla traka boje</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81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1172</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Tamna boja</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81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2340</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800" b="0" i="0" u="none" strike="noStrike" cap="none" normalizeH="0" baseline="0" smtClean="0">
                          <a:ln>
                            <a:noFill/>
                          </a:ln>
                          <a:solidFill>
                            <a:schemeClr val="tx1"/>
                          </a:solidFill>
                          <a:effectLst/>
                          <a:latin typeface="Times New Roman" pitchFamily="18" charset="0"/>
                          <a:cs typeface="Times New Roman" pitchFamily="18" charset="0"/>
                        </a:rPr>
                        <a:t>Vrlo tamna boja</a:t>
                      </a:r>
                      <a:endParaRPr kumimoji="0" lang="sr-Latn-CS" sz="2800" b="0" i="0" u="none" strike="noStrike" cap="none" normalizeH="0" baseline="0" smtClean="0">
                        <a:ln>
                          <a:noFill/>
                        </a:ln>
                        <a:solidFill>
                          <a:schemeClr val="tx1"/>
                        </a:solidFill>
                        <a:effectLst/>
                        <a:latin typeface="Times New Roman" pitchFamily="18"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88114563"/>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96259" name="Rectangle 3"/>
          <p:cNvSpPr>
            <a:spLocks noGrp="1" noChangeArrowheads="1"/>
          </p:cNvSpPr>
          <p:nvPr>
            <p:ph type="body" idx="1"/>
          </p:nvPr>
        </p:nvSpPr>
        <p:spPr>
          <a:xfrm>
            <a:off x="457200" y="1905000"/>
            <a:ext cx="8686800" cy="4114800"/>
          </a:xfrm>
        </p:spPr>
        <p:txBody>
          <a:bodyPr/>
          <a:lstStyle/>
          <a:p>
            <a:pPr algn="just" eaLnBrk="1" hangingPunct="1"/>
            <a:r>
              <a:rPr lang="sr-Cyrl-CS" smtClean="0">
                <a:latin typeface="Times New Roman" pitchFamily="18" charset="0"/>
              </a:rPr>
              <a:t>Фенол</a:t>
            </a:r>
            <a:r>
              <a:rPr lang="sr-Latn-CS" smtClean="0">
                <a:latin typeface="Times New Roman" pitchFamily="18" charset="0"/>
              </a:rPr>
              <a:t> (</a:t>
            </a:r>
            <a:r>
              <a:rPr lang="sr-Cyrl-CS" smtClean="0">
                <a:latin typeface="Times New Roman" pitchFamily="18" charset="0"/>
              </a:rPr>
              <a:t>примена</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органској</a:t>
            </a:r>
            <a:r>
              <a:rPr lang="sr-Latn-CS" smtClean="0">
                <a:latin typeface="Times New Roman" pitchFamily="18" charset="0"/>
              </a:rPr>
              <a:t> </a:t>
            </a:r>
            <a:r>
              <a:rPr lang="sr-Cyrl-CS" smtClean="0">
                <a:latin typeface="Times New Roman" pitchFamily="18" charset="0"/>
              </a:rPr>
              <a:t>хемијској</a:t>
            </a:r>
            <a:r>
              <a:rPr lang="sr-Latn-CS" smtClean="0">
                <a:latin typeface="Times New Roman" pitchFamily="18" charset="0"/>
              </a:rPr>
              <a:t> </a:t>
            </a:r>
            <a:r>
              <a:rPr lang="sr-Cyrl-CS" smtClean="0">
                <a:latin typeface="Times New Roman" pitchFamily="18" charset="0"/>
              </a:rPr>
              <a:t>технологији</a:t>
            </a:r>
            <a:r>
              <a:rPr lang="sr-Latn-CS" smtClean="0">
                <a:latin typeface="Times New Roman" pitchFamily="18" charset="0"/>
              </a:rPr>
              <a:t>, </a:t>
            </a:r>
            <a:r>
              <a:rPr lang="sr-Cyrl-CS" smtClean="0">
                <a:latin typeface="Times New Roman" pitchFamily="18" charset="0"/>
              </a:rPr>
              <a:t>коксовање</a:t>
            </a:r>
            <a:r>
              <a:rPr lang="sr-Latn-CS" smtClean="0">
                <a:latin typeface="Times New Roman" pitchFamily="18" charset="0"/>
              </a:rPr>
              <a:t> </a:t>
            </a:r>
            <a:r>
              <a:rPr lang="sr-Cyrl-CS" smtClean="0">
                <a:latin typeface="Times New Roman" pitchFamily="18" charset="0"/>
              </a:rPr>
              <a:t>угља</a:t>
            </a:r>
            <a:r>
              <a:rPr lang="sr-Latn-CS" smtClean="0">
                <a:latin typeface="Times New Roman" pitchFamily="18" charset="0"/>
              </a:rPr>
              <a:t> </a:t>
            </a:r>
            <a:r>
              <a:rPr lang="sr-Cyrl-CS" smtClean="0">
                <a:latin typeface="Times New Roman" pitchFamily="18" charset="0"/>
              </a:rPr>
              <a:t>или</a:t>
            </a:r>
            <a:r>
              <a:rPr lang="sr-Latn-CS" smtClean="0">
                <a:latin typeface="Times New Roman" pitchFamily="18" charset="0"/>
              </a:rPr>
              <a:t> </a:t>
            </a:r>
            <a:r>
              <a:rPr lang="sr-Cyrl-CS" smtClean="0">
                <a:latin typeface="Times New Roman" pitchFamily="18" charset="0"/>
              </a:rPr>
              <a:t>његова</a:t>
            </a:r>
            <a:r>
              <a:rPr lang="sr-Latn-CS" smtClean="0">
                <a:latin typeface="Times New Roman" pitchFamily="18" charset="0"/>
              </a:rPr>
              <a:t> </a:t>
            </a:r>
            <a:r>
              <a:rPr lang="sr-Cyrl-CS" smtClean="0">
                <a:latin typeface="Times New Roman" pitchFamily="18" charset="0"/>
              </a:rPr>
              <a:t>гасификација</a:t>
            </a:r>
            <a:r>
              <a:rPr lang="sr-Latn-CS" smtClean="0">
                <a:latin typeface="Times New Roman" pitchFamily="18" charset="0"/>
              </a:rPr>
              <a:t>) </a:t>
            </a:r>
            <a:r>
              <a:rPr lang="sr-Cyrl-CS" smtClean="0">
                <a:latin typeface="Times New Roman" pitchFamily="18" charset="0"/>
              </a:rPr>
              <a:t>Посебно</a:t>
            </a:r>
            <a:r>
              <a:rPr lang="sr-Latn-CS" smtClean="0">
                <a:latin typeface="Times New Roman" pitchFamily="18" charset="0"/>
              </a:rPr>
              <a:t> </a:t>
            </a:r>
            <a:r>
              <a:rPr lang="sr-Cyrl-CS" smtClean="0">
                <a:latin typeface="Times New Roman" pitchFamily="18" charset="0"/>
              </a:rPr>
              <a:t>је</a:t>
            </a:r>
            <a:r>
              <a:rPr lang="sr-Latn-CS" smtClean="0">
                <a:latin typeface="Times New Roman" pitchFamily="18" charset="0"/>
              </a:rPr>
              <a:t> </a:t>
            </a:r>
            <a:r>
              <a:rPr lang="sr-Cyrl-CS" smtClean="0">
                <a:latin typeface="Times New Roman" pitchFamily="18" charset="0"/>
              </a:rPr>
              <a:t>опасно</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води</a:t>
            </a:r>
            <a:r>
              <a:rPr lang="sr-Latn-CS" smtClean="0">
                <a:latin typeface="Times New Roman" pitchFamily="18" charset="0"/>
              </a:rPr>
              <a:t> </a:t>
            </a:r>
            <a:r>
              <a:rPr lang="sr-Cyrl-CS" smtClean="0">
                <a:latin typeface="Times New Roman" pitchFamily="18" charset="0"/>
              </a:rPr>
              <a:t>која</a:t>
            </a:r>
            <a:r>
              <a:rPr lang="sr-Latn-CS" smtClean="0">
                <a:latin typeface="Times New Roman" pitchFamily="18" charset="0"/>
              </a:rPr>
              <a:t> </a:t>
            </a:r>
            <a:r>
              <a:rPr lang="sr-Cyrl-CS" smtClean="0">
                <a:latin typeface="Times New Roman" pitchFamily="18" charset="0"/>
              </a:rPr>
              <a:t>се</a:t>
            </a:r>
            <a:r>
              <a:rPr lang="sr-Latn-CS" smtClean="0">
                <a:latin typeface="Times New Roman" pitchFamily="18" charset="0"/>
              </a:rPr>
              <a:t> </a:t>
            </a:r>
            <a:r>
              <a:rPr lang="sr-Cyrl-CS" smtClean="0">
                <a:latin typeface="Times New Roman" pitchFamily="18" charset="0"/>
              </a:rPr>
              <a:t>дезинфикује</a:t>
            </a:r>
            <a:r>
              <a:rPr lang="sr-Latn-CS" smtClean="0">
                <a:latin typeface="Times New Roman" pitchFamily="18" charset="0"/>
              </a:rPr>
              <a:t> </a:t>
            </a:r>
            <a:r>
              <a:rPr lang="sr-Cyrl-CS" smtClean="0">
                <a:latin typeface="Times New Roman" pitchFamily="18" charset="0"/>
              </a:rPr>
              <a:t>хлорисањем</a:t>
            </a:r>
            <a:r>
              <a:rPr lang="sr-Latn-CS" smtClean="0">
                <a:latin typeface="Times New Roman" pitchFamily="18" charset="0"/>
              </a:rPr>
              <a:t> </a:t>
            </a:r>
            <a:r>
              <a:rPr lang="sr-Cyrl-CS" smtClean="0">
                <a:latin typeface="Times New Roman" pitchFamily="18" charset="0"/>
              </a:rPr>
              <a:t>јер</a:t>
            </a:r>
            <a:r>
              <a:rPr lang="sr-Latn-CS" smtClean="0">
                <a:latin typeface="Times New Roman" pitchFamily="18" charset="0"/>
              </a:rPr>
              <a:t> </a:t>
            </a:r>
            <a:r>
              <a:rPr lang="sr-Cyrl-CS" smtClean="0">
                <a:latin typeface="Times New Roman" pitchFamily="18" charset="0"/>
              </a:rPr>
              <a:t>настају</a:t>
            </a:r>
            <a:r>
              <a:rPr lang="sr-Latn-CS" smtClean="0">
                <a:latin typeface="Times New Roman" pitchFamily="18" charset="0"/>
              </a:rPr>
              <a:t> </a:t>
            </a:r>
            <a:r>
              <a:rPr lang="sr-Cyrl-CS" smtClean="0">
                <a:latin typeface="Times New Roman" pitchFamily="18" charset="0"/>
              </a:rPr>
              <a:t>хлор</a:t>
            </a:r>
            <a:r>
              <a:rPr lang="sr-Latn-CS" smtClean="0">
                <a:latin typeface="Times New Roman" pitchFamily="18" charset="0"/>
              </a:rPr>
              <a:t>-</a:t>
            </a:r>
            <a:r>
              <a:rPr lang="sr-Cyrl-CS" smtClean="0">
                <a:latin typeface="Times New Roman" pitchFamily="18" charset="0"/>
              </a:rPr>
              <a:t>феноли</a:t>
            </a:r>
            <a:r>
              <a:rPr lang="sr-Latn-CS" smtClean="0">
                <a:latin typeface="Times New Roman" pitchFamily="18" charset="0"/>
              </a:rPr>
              <a:t> </a:t>
            </a:r>
            <a:r>
              <a:rPr lang="sr-Cyrl-CS" smtClean="0">
                <a:latin typeface="Times New Roman" pitchFamily="18" charset="0"/>
              </a:rPr>
              <a:t>изузетно</a:t>
            </a:r>
            <a:r>
              <a:rPr lang="sr-Latn-CS" smtClean="0">
                <a:latin typeface="Times New Roman" pitchFamily="18" charset="0"/>
              </a:rPr>
              <a:t> </a:t>
            </a:r>
            <a:r>
              <a:rPr lang="sr-Cyrl-CS" smtClean="0">
                <a:latin typeface="Times New Roman" pitchFamily="18" charset="0"/>
              </a:rPr>
              <a:t>непријатног</a:t>
            </a:r>
            <a:r>
              <a:rPr lang="sr-Latn-CS" smtClean="0">
                <a:latin typeface="Times New Roman" pitchFamily="18" charset="0"/>
              </a:rPr>
              <a:t> </a:t>
            </a:r>
            <a:r>
              <a:rPr lang="sr-Cyrl-CS" smtClean="0">
                <a:latin typeface="Times New Roman" pitchFamily="18" charset="0"/>
              </a:rPr>
              <a:t>мириса</a:t>
            </a:r>
            <a:r>
              <a:rPr lang="sr-Latn-CS" smtClean="0">
                <a:latin typeface="Times New Roman" pitchFamily="18" charset="0"/>
              </a:rPr>
              <a:t>. </a:t>
            </a:r>
          </a:p>
        </p:txBody>
      </p:sp>
    </p:spTree>
    <p:extLst>
      <p:ext uri="{BB962C8B-B14F-4D97-AF65-F5344CB8AC3E}">
        <p14:creationId xmlns:p14="http://schemas.microsoft.com/office/powerpoint/2010/main" val="2044754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normAutofit fontScale="90000"/>
          </a:bodyPr>
          <a:lstStyle/>
          <a:p>
            <a:pPr eaLnBrk="1" hangingPunct="1"/>
            <a:r>
              <a:rPr lang="sr-Cyrl-CS" sz="3800" b="1" smtClean="0">
                <a:latin typeface="Tahoma" pitchFamily="34" charset="0"/>
                <a:cs typeface="Tahoma" pitchFamily="34" charset="0"/>
              </a:rPr>
              <a:t>Установе</a:t>
            </a:r>
            <a:r>
              <a:rPr lang="en-US" sz="3800" b="1" smtClean="0">
                <a:latin typeface="Tahoma" pitchFamily="34" charset="0"/>
                <a:cs typeface="Tahoma" pitchFamily="34" charset="0"/>
              </a:rPr>
              <a:t> </a:t>
            </a:r>
            <a:r>
              <a:rPr lang="sr-Cyrl-CS" sz="3800" b="1" smtClean="0">
                <a:latin typeface="Tahoma" pitchFamily="34" charset="0"/>
                <a:cs typeface="Tahoma" pitchFamily="34" charset="0"/>
              </a:rPr>
              <a:t>које</a:t>
            </a:r>
            <a:r>
              <a:rPr lang="en-US" sz="3800" b="1" smtClean="0">
                <a:latin typeface="Tahoma" pitchFamily="34" charset="0"/>
                <a:cs typeface="Tahoma" pitchFamily="34" charset="0"/>
              </a:rPr>
              <a:t> </a:t>
            </a:r>
            <a:r>
              <a:rPr lang="sr-Cyrl-CS" sz="3800" b="1" smtClean="0">
                <a:latin typeface="Tahoma" pitchFamily="34" charset="0"/>
                <a:cs typeface="Tahoma" pitchFamily="34" charset="0"/>
              </a:rPr>
              <a:t>се</a:t>
            </a:r>
            <a:r>
              <a:rPr lang="en-US" sz="3800" b="1" smtClean="0">
                <a:latin typeface="Tahoma" pitchFamily="34" charset="0"/>
                <a:cs typeface="Tahoma" pitchFamily="34" charset="0"/>
              </a:rPr>
              <a:t> </a:t>
            </a:r>
            <a:r>
              <a:rPr lang="sr-Cyrl-CS" sz="3800" b="1" smtClean="0">
                <a:latin typeface="Tahoma" pitchFamily="34" charset="0"/>
                <a:cs typeface="Tahoma" pitchFamily="34" charset="0"/>
              </a:rPr>
              <a:t>баве</a:t>
            </a:r>
            <a:r>
              <a:rPr lang="en-US" sz="3800" b="1" smtClean="0">
                <a:latin typeface="Tahoma" pitchFamily="34" charset="0"/>
                <a:cs typeface="Tahoma" pitchFamily="34" charset="0"/>
              </a:rPr>
              <a:t> </a:t>
            </a:r>
            <a:r>
              <a:rPr lang="sr-Cyrl-CS" sz="3800" b="1" smtClean="0">
                <a:latin typeface="Tahoma" pitchFamily="34" charset="0"/>
                <a:cs typeface="Tahoma" pitchFamily="34" charset="0"/>
              </a:rPr>
              <a:t>проблемима</a:t>
            </a:r>
            <a:r>
              <a:rPr lang="en-US" sz="3800" b="1" smtClean="0">
                <a:latin typeface="Tahoma" pitchFamily="34" charset="0"/>
                <a:cs typeface="Tahoma" pitchFamily="34" charset="0"/>
              </a:rPr>
              <a:t> </a:t>
            </a:r>
            <a:r>
              <a:rPr lang="sr-Cyrl-CS" sz="3800" b="1" smtClean="0">
                <a:latin typeface="Tahoma" pitchFamily="34" charset="0"/>
                <a:cs typeface="Tahoma" pitchFamily="34" charset="0"/>
              </a:rPr>
              <a:t>животне</a:t>
            </a:r>
            <a:r>
              <a:rPr lang="en-US" sz="3800" b="1" smtClean="0">
                <a:latin typeface="Tahoma" pitchFamily="34" charset="0"/>
                <a:cs typeface="Tahoma" pitchFamily="34" charset="0"/>
              </a:rPr>
              <a:t> </a:t>
            </a:r>
            <a:r>
              <a:rPr lang="sr-Cyrl-CS" sz="3800" b="1" smtClean="0">
                <a:latin typeface="Tahoma" pitchFamily="34" charset="0"/>
                <a:cs typeface="Tahoma" pitchFamily="34" charset="0"/>
              </a:rPr>
              <a:t>средине</a:t>
            </a:r>
            <a:endParaRPr lang="en-US" sz="3800" b="1" smtClean="0">
              <a:latin typeface="Tahoma" pitchFamily="34" charset="0"/>
              <a:cs typeface="Tahoma" pitchFamily="34" charset="0"/>
            </a:endParaRPr>
          </a:p>
        </p:txBody>
      </p:sp>
      <p:sp>
        <p:nvSpPr>
          <p:cNvPr id="87043" name="Rectangle 3"/>
          <p:cNvSpPr>
            <a:spLocks noGrp="1" noChangeArrowheads="1"/>
          </p:cNvSpPr>
          <p:nvPr>
            <p:ph idx="1"/>
          </p:nvPr>
        </p:nvSpPr>
        <p:spPr/>
        <p:txBody>
          <a:bodyPr/>
          <a:lstStyle/>
          <a:p>
            <a:r>
              <a:rPr lang="sr-Cyrl-CS" sz="2600" b="1" smtClean="0"/>
              <a:t>Министарство</a:t>
            </a:r>
            <a:r>
              <a:rPr lang="en-US" sz="2600" b="1" smtClean="0"/>
              <a:t> </a:t>
            </a:r>
            <a:r>
              <a:rPr lang="sr-Cyrl-CS" sz="2600" b="1" smtClean="0"/>
              <a:t>здравља</a:t>
            </a:r>
            <a:r>
              <a:rPr lang="en-US" sz="2600" b="1" smtClean="0"/>
              <a:t> </a:t>
            </a:r>
            <a:endParaRPr lang="sr-Latn-RS" sz="2600" b="1" dirty="0" smtClean="0"/>
          </a:p>
          <a:p>
            <a:pPr eaLnBrk="1" hangingPunct="1"/>
            <a:r>
              <a:rPr lang="sr-Cyrl-CS" sz="2600" b="1" smtClean="0"/>
              <a:t>Институт</a:t>
            </a:r>
            <a:r>
              <a:rPr lang="en-US" sz="2600" b="1" smtClean="0"/>
              <a:t> </a:t>
            </a:r>
            <a:r>
              <a:rPr lang="sr-Cyrl-CS" sz="2600" b="1" smtClean="0"/>
              <a:t>за</a:t>
            </a:r>
            <a:r>
              <a:rPr lang="en-US" sz="2600" b="1" smtClean="0"/>
              <a:t> </a:t>
            </a:r>
            <a:r>
              <a:rPr lang="sr-Cyrl-CS" sz="2600" b="1" smtClean="0"/>
              <a:t>јавно</a:t>
            </a:r>
            <a:r>
              <a:rPr lang="en-US" sz="2600" b="1" smtClean="0"/>
              <a:t> </a:t>
            </a:r>
            <a:r>
              <a:rPr lang="sr-Cyrl-CS" sz="2600" b="1" smtClean="0"/>
              <a:t>здравље</a:t>
            </a:r>
            <a:r>
              <a:rPr lang="en-US" sz="2600" b="1" smtClean="0"/>
              <a:t> </a:t>
            </a:r>
            <a:r>
              <a:rPr lang="sr-Cyrl-CS" sz="2600" b="1" smtClean="0"/>
              <a:t>Србије</a:t>
            </a:r>
            <a:r>
              <a:rPr lang="en-US" sz="2600" b="1" smtClean="0"/>
              <a:t> “</a:t>
            </a:r>
            <a:r>
              <a:rPr lang="sr-Cyrl-CS" sz="2600" b="1" smtClean="0"/>
              <a:t>Др</a:t>
            </a:r>
            <a:r>
              <a:rPr lang="en-US" sz="2600" b="1" smtClean="0"/>
              <a:t> </a:t>
            </a:r>
            <a:r>
              <a:rPr lang="sr-Cyrl-CS" sz="2600" b="1" smtClean="0"/>
              <a:t>Јован</a:t>
            </a:r>
            <a:r>
              <a:rPr lang="en-US" sz="2600" b="1" smtClean="0"/>
              <a:t> </a:t>
            </a:r>
            <a:r>
              <a:rPr lang="sr-Cyrl-CS" sz="2600" b="1" smtClean="0"/>
              <a:t>Јовановић</a:t>
            </a:r>
            <a:r>
              <a:rPr lang="en-US" sz="2600" b="1" smtClean="0"/>
              <a:t> </a:t>
            </a:r>
            <a:r>
              <a:rPr lang="sr-Cyrl-CS" sz="2600" b="1" smtClean="0"/>
              <a:t>Батут</a:t>
            </a:r>
            <a:r>
              <a:rPr lang="en-US" sz="2600" b="1" smtClean="0"/>
              <a:t>” </a:t>
            </a:r>
            <a:endParaRPr lang="sr-Latn-RS" sz="2600" b="1" dirty="0" smtClean="0"/>
          </a:p>
          <a:p>
            <a:pPr eaLnBrk="1" hangingPunct="1"/>
            <a:r>
              <a:rPr lang="sr-Cyrl-CS" sz="2600" b="1" smtClean="0"/>
              <a:t>Мрежа</a:t>
            </a:r>
            <a:r>
              <a:rPr lang="en-US" sz="2600" b="1" smtClean="0"/>
              <a:t> </a:t>
            </a:r>
            <a:r>
              <a:rPr lang="sr-Cyrl-CS" sz="2600" b="1" smtClean="0"/>
              <a:t>градских</a:t>
            </a:r>
            <a:r>
              <a:rPr lang="en-US" sz="2600" b="1" smtClean="0"/>
              <a:t> </a:t>
            </a:r>
            <a:r>
              <a:rPr lang="sr-Cyrl-CS" sz="2600" b="1" smtClean="0"/>
              <a:t>Института</a:t>
            </a:r>
            <a:r>
              <a:rPr lang="sr-Latn-RS" sz="2600" b="1" smtClean="0"/>
              <a:t> </a:t>
            </a:r>
            <a:r>
              <a:rPr lang="sr-Cyrl-CS" sz="2600" b="1" smtClean="0"/>
              <a:t>и</a:t>
            </a:r>
            <a:r>
              <a:rPr lang="sr-Latn-RS" sz="2600" b="1" smtClean="0"/>
              <a:t> </a:t>
            </a:r>
            <a:r>
              <a:rPr lang="sr-Cyrl-CS" sz="2600" b="1" smtClean="0"/>
              <a:t>Завода</a:t>
            </a:r>
            <a:r>
              <a:rPr lang="sr-Latn-RS" sz="2600" b="1" smtClean="0"/>
              <a:t> </a:t>
            </a:r>
            <a:r>
              <a:rPr lang="sr-Cyrl-CS" sz="2600" b="1" smtClean="0"/>
              <a:t>за</a:t>
            </a:r>
            <a:r>
              <a:rPr lang="sr-Latn-RS" sz="2600" b="1" smtClean="0"/>
              <a:t> </a:t>
            </a:r>
            <a:r>
              <a:rPr lang="sr-Cyrl-CS" sz="2600" b="1" smtClean="0"/>
              <a:t>јавно</a:t>
            </a:r>
            <a:r>
              <a:rPr lang="sr-Latn-RS" sz="2600" b="1" smtClean="0"/>
              <a:t> </a:t>
            </a:r>
            <a:r>
              <a:rPr lang="sr-Cyrl-CS" sz="2600" b="1" smtClean="0"/>
              <a:t>здравље</a:t>
            </a:r>
            <a:r>
              <a:rPr lang="sr-Latn-RS" sz="2600" b="1" smtClean="0"/>
              <a:t>-22</a:t>
            </a:r>
            <a:endParaRPr lang="en-US" sz="2600" b="1" dirty="0" smtClean="0"/>
          </a:p>
          <a:p>
            <a:pPr eaLnBrk="1" hangingPunct="1"/>
            <a:r>
              <a:rPr lang="sr-Cyrl-CS" sz="2600" b="1" smtClean="0"/>
              <a:t>Министарство</a:t>
            </a:r>
            <a:r>
              <a:rPr lang="en-US" sz="2600" b="1" smtClean="0"/>
              <a:t> </a:t>
            </a:r>
            <a:r>
              <a:rPr lang="sr-Cyrl-CS" sz="2600" b="1" smtClean="0"/>
              <a:t>пољопривреде</a:t>
            </a:r>
            <a:r>
              <a:rPr lang="sr-Latn-RS" sz="2600" b="1" smtClean="0"/>
              <a:t> </a:t>
            </a:r>
            <a:r>
              <a:rPr lang="sr-Cyrl-CS" sz="2600" b="1" smtClean="0"/>
              <a:t>и</a:t>
            </a:r>
            <a:r>
              <a:rPr lang="sr-Latn-RS" sz="2600" b="1" smtClean="0"/>
              <a:t> </a:t>
            </a:r>
            <a:r>
              <a:rPr lang="sr-Cyrl-CS" sz="2600" b="1" smtClean="0"/>
              <a:t>заштите</a:t>
            </a:r>
            <a:r>
              <a:rPr lang="sr-Latn-RS" sz="2600" b="1" smtClean="0"/>
              <a:t> </a:t>
            </a:r>
            <a:r>
              <a:rPr lang="sr-Cyrl-CS" sz="2600" b="1" smtClean="0"/>
              <a:t>животне</a:t>
            </a:r>
            <a:r>
              <a:rPr lang="en-US" sz="2600" b="1" smtClean="0"/>
              <a:t> </a:t>
            </a:r>
            <a:r>
              <a:rPr lang="sr-Cyrl-CS" sz="2600" b="1" smtClean="0"/>
              <a:t>средине</a:t>
            </a:r>
            <a:endParaRPr lang="sr-Latn-RS" sz="2600" b="1" dirty="0"/>
          </a:p>
          <a:p>
            <a:pPr eaLnBrk="1" hangingPunct="1"/>
            <a:r>
              <a:rPr lang="sr-Cyrl-CS" sz="2600" b="1" smtClean="0"/>
              <a:t>Агенција</a:t>
            </a:r>
            <a:r>
              <a:rPr lang="en-US" sz="2600" b="1" smtClean="0"/>
              <a:t> </a:t>
            </a:r>
            <a:r>
              <a:rPr lang="sr-Cyrl-CS" sz="2600" b="1" smtClean="0"/>
              <a:t>за</a:t>
            </a:r>
            <a:r>
              <a:rPr lang="en-US" sz="2600" b="1" smtClean="0"/>
              <a:t> </a:t>
            </a:r>
            <a:r>
              <a:rPr lang="sr-Cyrl-CS" sz="2600" b="1" smtClean="0"/>
              <a:t>заштиту</a:t>
            </a:r>
            <a:r>
              <a:rPr lang="en-US" sz="2600" b="1" smtClean="0"/>
              <a:t> </a:t>
            </a:r>
            <a:r>
              <a:rPr lang="sr-Cyrl-CS" sz="2600" b="1" smtClean="0"/>
              <a:t>животне</a:t>
            </a:r>
            <a:r>
              <a:rPr lang="en-US" sz="2600" b="1" smtClean="0"/>
              <a:t> </a:t>
            </a:r>
            <a:r>
              <a:rPr lang="sr-Cyrl-CS" sz="2600" b="1" smtClean="0"/>
              <a:t>средине</a:t>
            </a:r>
            <a:r>
              <a:rPr lang="en-US" sz="2600" b="1" smtClean="0"/>
              <a:t> </a:t>
            </a:r>
            <a:r>
              <a:rPr lang="sr-Cyrl-CS" sz="2600" b="1" smtClean="0"/>
              <a:t>РС</a:t>
            </a:r>
            <a:endParaRPr lang="sr-Latn-RS" sz="2600" b="1" dirty="0" smtClean="0"/>
          </a:p>
          <a:p>
            <a:r>
              <a:rPr lang="sr-Cyrl-CS" sz="2600" b="1" smtClean="0"/>
              <a:t>Завод</a:t>
            </a:r>
            <a:r>
              <a:rPr lang="en-US" sz="2600" b="1" smtClean="0"/>
              <a:t> </a:t>
            </a:r>
            <a:r>
              <a:rPr lang="sr-Cyrl-CS" sz="2600" b="1" smtClean="0"/>
              <a:t>за</a:t>
            </a:r>
            <a:r>
              <a:rPr lang="en-US" sz="2600" b="1" smtClean="0"/>
              <a:t> </a:t>
            </a:r>
            <a:r>
              <a:rPr lang="sr-Cyrl-CS" sz="2600" b="1" smtClean="0"/>
              <a:t>заштиту</a:t>
            </a:r>
            <a:r>
              <a:rPr lang="en-US" sz="2600" b="1" smtClean="0"/>
              <a:t> </a:t>
            </a:r>
            <a:r>
              <a:rPr lang="sr-Cyrl-CS" sz="2600" b="1" smtClean="0"/>
              <a:t>природе</a:t>
            </a:r>
            <a:r>
              <a:rPr lang="en-US" sz="2600" b="1" smtClean="0"/>
              <a:t> </a:t>
            </a:r>
            <a:r>
              <a:rPr lang="sr-Cyrl-CS" sz="2600" b="1" smtClean="0"/>
              <a:t>РС</a:t>
            </a:r>
            <a:r>
              <a:rPr lang="en-US" sz="2600" b="1" smtClean="0"/>
              <a:t> </a:t>
            </a:r>
            <a:endParaRPr lang="sr-Latn-RS" sz="2600" b="1" dirty="0" smtClean="0"/>
          </a:p>
          <a:p>
            <a:pPr marL="0" indent="0" eaLnBrk="1" hangingPunct="1">
              <a:buNone/>
            </a:pPr>
            <a:endParaRPr lang="en-US" sz="2600" b="1" dirty="0" smtClean="0"/>
          </a:p>
        </p:txBody>
      </p:sp>
    </p:spTree>
    <p:extLst>
      <p:ext uri="{BB962C8B-B14F-4D97-AF65-F5344CB8AC3E}">
        <p14:creationId xmlns:p14="http://schemas.microsoft.com/office/powerpoint/2010/main" val="3532392823"/>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97283" name="Rectangle 3"/>
          <p:cNvSpPr>
            <a:spLocks noGrp="1" noChangeArrowheads="1"/>
          </p:cNvSpPr>
          <p:nvPr>
            <p:ph type="body" idx="1"/>
          </p:nvPr>
        </p:nvSpPr>
        <p:spPr>
          <a:xfrm>
            <a:off x="228600" y="1905000"/>
            <a:ext cx="8458200" cy="4114800"/>
          </a:xfrm>
        </p:spPr>
        <p:txBody>
          <a:bodyPr/>
          <a:lstStyle/>
          <a:p>
            <a:pPr algn="just" eaLnBrk="1" hangingPunct="1"/>
            <a:r>
              <a:rPr lang="sr-Cyrl-CS" smtClean="0">
                <a:latin typeface="Times New Roman" pitchFamily="18" charset="0"/>
              </a:rPr>
              <a:t>Радиоактивне</a:t>
            </a:r>
            <a:r>
              <a:rPr lang="sr-Latn-CS" smtClean="0">
                <a:latin typeface="Times New Roman" pitchFamily="18" charset="0"/>
              </a:rPr>
              <a:t> </a:t>
            </a:r>
            <a:r>
              <a:rPr lang="sr-Cyrl-CS" smtClean="0">
                <a:latin typeface="Times New Roman" pitchFamily="18" charset="0"/>
              </a:rPr>
              <a:t>суспстанце</a:t>
            </a:r>
            <a:r>
              <a:rPr lang="sr-Latn-CS" smtClean="0">
                <a:latin typeface="Times New Roman" pitchFamily="18" charset="0"/>
              </a:rPr>
              <a:t> </a:t>
            </a:r>
            <a:r>
              <a:rPr lang="sr-Cyrl-CS" smtClean="0">
                <a:latin typeface="Times New Roman" pitchFamily="18" charset="0"/>
              </a:rPr>
              <a:t>последица</a:t>
            </a:r>
            <a:r>
              <a:rPr lang="sr-Latn-CS" smtClean="0">
                <a:latin typeface="Times New Roman" pitchFamily="18" charset="0"/>
              </a:rPr>
              <a:t> </a:t>
            </a:r>
            <a:r>
              <a:rPr lang="sr-Cyrl-CS" smtClean="0">
                <a:latin typeface="Times New Roman" pitchFamily="18" charset="0"/>
              </a:rPr>
              <a:t>су</a:t>
            </a:r>
            <a:r>
              <a:rPr lang="sr-Latn-CS" smtClean="0">
                <a:latin typeface="Times New Roman" pitchFamily="18" charset="0"/>
              </a:rPr>
              <a:t> </a:t>
            </a:r>
            <a:r>
              <a:rPr lang="sr-Cyrl-CS" smtClean="0">
                <a:latin typeface="Times New Roman" pitchFamily="18" charset="0"/>
              </a:rPr>
              <a:t>радиоактивних</a:t>
            </a:r>
            <a:r>
              <a:rPr lang="sr-Latn-CS" smtClean="0">
                <a:latin typeface="Times New Roman" pitchFamily="18" charset="0"/>
              </a:rPr>
              <a:t> </a:t>
            </a:r>
            <a:r>
              <a:rPr lang="sr-Cyrl-CS" smtClean="0">
                <a:latin typeface="Times New Roman" pitchFamily="18" charset="0"/>
              </a:rPr>
              <a:t>киша</a:t>
            </a:r>
            <a:r>
              <a:rPr lang="sr-Latn-CS" smtClean="0">
                <a:latin typeface="Times New Roman" pitchFamily="18" charset="0"/>
              </a:rPr>
              <a:t>, </a:t>
            </a:r>
            <a:r>
              <a:rPr lang="sr-Cyrl-CS" smtClean="0">
                <a:latin typeface="Times New Roman" pitchFamily="18" charset="0"/>
              </a:rPr>
              <a:t>хаварија</a:t>
            </a:r>
            <a:r>
              <a:rPr lang="sr-Latn-CS" smtClean="0">
                <a:latin typeface="Times New Roman" pitchFamily="18" charset="0"/>
              </a:rPr>
              <a:t> </a:t>
            </a:r>
            <a:r>
              <a:rPr lang="sr-Cyrl-CS" smtClean="0">
                <a:latin typeface="Times New Roman" pitchFamily="18" charset="0"/>
              </a:rPr>
              <a:t>на</a:t>
            </a:r>
            <a:r>
              <a:rPr lang="sr-Latn-CS" smtClean="0">
                <a:latin typeface="Times New Roman" pitchFamily="18" charset="0"/>
              </a:rPr>
              <a:t> </a:t>
            </a:r>
            <a:r>
              <a:rPr lang="sr-Cyrl-CS" smtClean="0">
                <a:latin typeface="Times New Roman" pitchFamily="18" charset="0"/>
              </a:rPr>
              <a:t>нуклеарним</a:t>
            </a:r>
            <a:r>
              <a:rPr lang="sr-Latn-CS" smtClean="0">
                <a:latin typeface="Times New Roman" pitchFamily="18" charset="0"/>
              </a:rPr>
              <a:t> </a:t>
            </a:r>
            <a:r>
              <a:rPr lang="sr-Cyrl-CS" smtClean="0">
                <a:latin typeface="Times New Roman" pitchFamily="18" charset="0"/>
              </a:rPr>
              <a:t>електранама</a:t>
            </a:r>
            <a:r>
              <a:rPr lang="sr-Latn-CS" smtClean="0">
                <a:latin typeface="Times New Roman" pitchFamily="18" charset="0"/>
              </a:rPr>
              <a:t>, </a:t>
            </a:r>
            <a:r>
              <a:rPr lang="sr-Cyrl-CS" smtClean="0">
                <a:latin typeface="Times New Roman" pitchFamily="18" charset="0"/>
              </a:rPr>
              <a:t>бомбрдовања</a:t>
            </a:r>
            <a:r>
              <a:rPr lang="sr-Latn-CS" smtClean="0">
                <a:latin typeface="Times New Roman" pitchFamily="18" charset="0"/>
              </a:rPr>
              <a:t>). </a:t>
            </a:r>
            <a:endParaRPr lang="en-US" smtClean="0">
              <a:latin typeface="Times New Roman" pitchFamily="18" charset="0"/>
            </a:endParaRPr>
          </a:p>
          <a:p>
            <a:pPr algn="just" eaLnBrk="1" hangingPunct="1"/>
            <a:r>
              <a:rPr lang="sr-Cyrl-CS" smtClean="0">
                <a:latin typeface="Times New Roman" pitchFamily="18" charset="0"/>
              </a:rPr>
              <a:t>Основна</a:t>
            </a:r>
            <a:r>
              <a:rPr lang="sr-Latn-CS" smtClean="0">
                <a:latin typeface="Times New Roman" pitchFamily="18" charset="0"/>
              </a:rPr>
              <a:t> </a:t>
            </a:r>
            <a:r>
              <a:rPr lang="sr-Cyrl-CS" smtClean="0">
                <a:latin typeface="Times New Roman" pitchFamily="18" charset="0"/>
              </a:rPr>
              <a:t>опасност</a:t>
            </a:r>
            <a:r>
              <a:rPr lang="sr-Latn-CS" smtClean="0">
                <a:latin typeface="Times New Roman" pitchFamily="18" charset="0"/>
              </a:rPr>
              <a:t> </a:t>
            </a:r>
            <a:r>
              <a:rPr lang="sr-Cyrl-CS" smtClean="0">
                <a:latin typeface="Times New Roman" pitchFamily="18" charset="0"/>
              </a:rPr>
              <a:t>представља</a:t>
            </a:r>
            <a:r>
              <a:rPr lang="sr-Latn-CS" smtClean="0">
                <a:latin typeface="Times New Roman" pitchFamily="18" charset="0"/>
              </a:rPr>
              <a:t> </a:t>
            </a:r>
            <a:r>
              <a:rPr lang="sr-Cyrl-CS" smtClean="0">
                <a:latin typeface="Times New Roman" pitchFamily="18" charset="0"/>
              </a:rPr>
              <a:t>повећање</a:t>
            </a:r>
            <a:r>
              <a:rPr lang="sr-Latn-CS" smtClean="0">
                <a:latin typeface="Times New Roman" pitchFamily="18" charset="0"/>
              </a:rPr>
              <a:t> </a:t>
            </a:r>
            <a:r>
              <a:rPr lang="sr-Cyrl-CS" smtClean="0">
                <a:latin typeface="Times New Roman" pitchFamily="18" charset="0"/>
              </a:rPr>
              <a:t>броја</a:t>
            </a:r>
            <a:r>
              <a:rPr lang="sr-Latn-CS" smtClean="0">
                <a:latin typeface="Times New Roman" pitchFamily="18" charset="0"/>
              </a:rPr>
              <a:t> </a:t>
            </a:r>
            <a:r>
              <a:rPr lang="sr-Cyrl-CS" smtClean="0">
                <a:latin typeface="Times New Roman" pitchFamily="18" charset="0"/>
              </a:rPr>
              <a:t>малигних</a:t>
            </a:r>
            <a:r>
              <a:rPr lang="sr-Latn-CS" smtClean="0">
                <a:latin typeface="Times New Roman" pitchFamily="18" charset="0"/>
              </a:rPr>
              <a:t> </a:t>
            </a:r>
            <a:r>
              <a:rPr lang="sr-Cyrl-CS" smtClean="0">
                <a:latin typeface="Times New Roman" pitchFamily="18" charset="0"/>
              </a:rPr>
              <a:t>обољења</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генетских</a:t>
            </a:r>
            <a:r>
              <a:rPr lang="sr-Latn-CS" smtClean="0">
                <a:latin typeface="Times New Roman" pitchFamily="18" charset="0"/>
              </a:rPr>
              <a:t> </a:t>
            </a:r>
            <a:r>
              <a:rPr lang="sr-Cyrl-CS" smtClean="0">
                <a:latin typeface="Times New Roman" pitchFamily="18" charset="0"/>
              </a:rPr>
              <a:t>промена</a:t>
            </a:r>
            <a:r>
              <a:rPr lang="sr-Latn-CS" smtClean="0">
                <a:latin typeface="Times New Roman" pitchFamily="18" charset="0"/>
              </a:rPr>
              <a:t> </a:t>
            </a:r>
            <a:r>
              <a:rPr lang="sr-Cyrl-CS" smtClean="0">
                <a:latin typeface="Times New Roman" pitchFamily="18" charset="0"/>
              </a:rPr>
              <a:t>на</a:t>
            </a:r>
            <a:r>
              <a:rPr lang="sr-Latn-CS" smtClean="0">
                <a:latin typeface="Times New Roman" pitchFamily="18" charset="0"/>
              </a:rPr>
              <a:t> </a:t>
            </a:r>
            <a:r>
              <a:rPr lang="sr-Cyrl-CS" smtClean="0">
                <a:latin typeface="Times New Roman" pitchFamily="18" charset="0"/>
              </a:rPr>
              <a:t>будућим</a:t>
            </a:r>
            <a:r>
              <a:rPr lang="sr-Latn-CS" smtClean="0">
                <a:latin typeface="Times New Roman" pitchFamily="18" charset="0"/>
              </a:rPr>
              <a:t> </a:t>
            </a:r>
            <a:r>
              <a:rPr lang="sr-Cyrl-CS" smtClean="0">
                <a:latin typeface="Times New Roman" pitchFamily="18" charset="0"/>
              </a:rPr>
              <a:t>нараштајима</a:t>
            </a:r>
            <a:r>
              <a:rPr lang="sr-Latn-CS" smtClean="0">
                <a:latin typeface="Times New Roman" pitchFamily="18" charset="0"/>
              </a:rPr>
              <a:t>.</a:t>
            </a:r>
            <a:endParaRPr lang="en-US" smtClean="0">
              <a:latin typeface="Times New Roman" pitchFamily="18" charset="0"/>
            </a:endParaRPr>
          </a:p>
          <a:p>
            <a:pPr algn="just" eaLnBrk="1" hangingPunct="1"/>
            <a:endParaRPr lang="en-US" smtClean="0">
              <a:latin typeface="Times New Roman" pitchFamily="18" charset="0"/>
            </a:endParaRPr>
          </a:p>
        </p:txBody>
      </p:sp>
    </p:spTree>
    <p:extLst>
      <p:ext uri="{BB962C8B-B14F-4D97-AF65-F5344CB8AC3E}">
        <p14:creationId xmlns:p14="http://schemas.microsoft.com/office/powerpoint/2010/main" val="3912160402"/>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sr-Cyrl-CS" b="1" smtClean="0">
                <a:latin typeface="Times New Roman" pitchFamily="18" charset="0"/>
              </a:rPr>
              <a:t>Загађивање</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98307" name="Rectangle 3"/>
          <p:cNvSpPr>
            <a:spLocks noGrp="1" noChangeArrowheads="1"/>
          </p:cNvSpPr>
          <p:nvPr>
            <p:ph type="body" idx="1"/>
          </p:nvPr>
        </p:nvSpPr>
        <p:spPr/>
        <p:txBody>
          <a:bodyPr/>
          <a:lstStyle/>
          <a:p>
            <a:pPr algn="just" eaLnBrk="1" hangingPunct="1"/>
            <a:r>
              <a:rPr lang="sr-Cyrl-CS" smtClean="0">
                <a:latin typeface="Times New Roman" pitchFamily="18" charset="0"/>
              </a:rPr>
              <a:t>Тензиди</a:t>
            </a:r>
            <a:r>
              <a:rPr lang="sr-Latn-CS" smtClean="0">
                <a:latin typeface="Times New Roman" pitchFamily="18" charset="0"/>
              </a:rPr>
              <a:t> </a:t>
            </a:r>
            <a:r>
              <a:rPr lang="sr-Cyrl-CS" smtClean="0">
                <a:latin typeface="Times New Roman" pitchFamily="18" charset="0"/>
              </a:rPr>
              <a:t>у</a:t>
            </a:r>
            <a:r>
              <a:rPr lang="sr-Latn-CS" smtClean="0">
                <a:latin typeface="Times New Roman" pitchFamily="18" charset="0"/>
              </a:rPr>
              <a:t> </a:t>
            </a:r>
            <a:r>
              <a:rPr lang="sr-Cyrl-CS" smtClean="0">
                <a:latin typeface="Times New Roman" pitchFamily="18" charset="0"/>
              </a:rPr>
              <a:t>воду</a:t>
            </a:r>
            <a:r>
              <a:rPr lang="sr-Latn-CS" smtClean="0">
                <a:latin typeface="Times New Roman" pitchFamily="18" charset="0"/>
              </a:rPr>
              <a:t> </a:t>
            </a:r>
            <a:r>
              <a:rPr lang="sr-Cyrl-CS" smtClean="0">
                <a:latin typeface="Times New Roman" pitchFamily="18" charset="0"/>
              </a:rPr>
              <a:t>доспевају</a:t>
            </a:r>
            <a:r>
              <a:rPr lang="sr-Latn-CS" smtClean="0">
                <a:latin typeface="Times New Roman" pitchFamily="18" charset="0"/>
              </a:rPr>
              <a:t> </a:t>
            </a:r>
            <a:r>
              <a:rPr lang="sr-Cyrl-CS" smtClean="0">
                <a:latin typeface="Times New Roman" pitchFamily="18" charset="0"/>
              </a:rPr>
              <a:t>из</a:t>
            </a:r>
            <a:r>
              <a:rPr lang="sr-Latn-CS" smtClean="0">
                <a:latin typeface="Times New Roman" pitchFamily="18" charset="0"/>
              </a:rPr>
              <a:t> </a:t>
            </a:r>
            <a:r>
              <a:rPr lang="sr-Cyrl-CS" smtClean="0">
                <a:latin typeface="Times New Roman" pitchFamily="18" charset="0"/>
              </a:rPr>
              <a:t>средстава</a:t>
            </a:r>
            <a:r>
              <a:rPr lang="sr-Latn-CS" smtClean="0">
                <a:latin typeface="Times New Roman" pitchFamily="18" charset="0"/>
              </a:rPr>
              <a:t> </a:t>
            </a:r>
            <a:r>
              <a:rPr lang="sr-Cyrl-CS" smtClean="0">
                <a:latin typeface="Times New Roman" pitchFamily="18" charset="0"/>
              </a:rPr>
              <a:t>за</a:t>
            </a:r>
            <a:r>
              <a:rPr lang="sr-Latn-CS" smtClean="0">
                <a:latin typeface="Times New Roman" pitchFamily="18" charset="0"/>
              </a:rPr>
              <a:t> </a:t>
            </a:r>
            <a:r>
              <a:rPr lang="sr-Cyrl-CS" smtClean="0">
                <a:latin typeface="Times New Roman" pitchFamily="18" charset="0"/>
              </a:rPr>
              <a:t>прање</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изазивају</a:t>
            </a:r>
            <a:r>
              <a:rPr lang="sr-Latn-CS" smtClean="0">
                <a:latin typeface="Times New Roman" pitchFamily="18" charset="0"/>
              </a:rPr>
              <a:t> </a:t>
            </a:r>
            <a:r>
              <a:rPr lang="sr-Cyrl-CS" smtClean="0">
                <a:latin typeface="Times New Roman" pitchFamily="18" charset="0"/>
              </a:rPr>
              <a:t>промене</a:t>
            </a:r>
            <a:r>
              <a:rPr lang="sr-Latn-CS" smtClean="0">
                <a:latin typeface="Times New Roman" pitchFamily="18" charset="0"/>
              </a:rPr>
              <a:t> </a:t>
            </a:r>
            <a:r>
              <a:rPr lang="sr-Cyrl-CS" smtClean="0">
                <a:latin typeface="Times New Roman" pitchFamily="18" charset="0"/>
              </a:rPr>
              <a:t>органолептичких</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физичких</a:t>
            </a:r>
            <a:r>
              <a:rPr lang="sr-Latn-CS" smtClean="0">
                <a:latin typeface="Times New Roman" pitchFamily="18" charset="0"/>
              </a:rPr>
              <a:t> </a:t>
            </a:r>
            <a:r>
              <a:rPr lang="sr-Cyrl-CS" smtClean="0">
                <a:latin typeface="Times New Roman" pitchFamily="18" charset="0"/>
              </a:rPr>
              <a:t>особина</a:t>
            </a:r>
            <a:r>
              <a:rPr lang="sr-Latn-CS" smtClean="0">
                <a:latin typeface="Times New Roman" pitchFamily="18" charset="0"/>
              </a:rPr>
              <a:t> </a:t>
            </a:r>
            <a:r>
              <a:rPr lang="sr-Cyrl-CS" smtClean="0">
                <a:latin typeface="Times New Roman" pitchFamily="18" charset="0"/>
              </a:rPr>
              <a:t>воде</a:t>
            </a:r>
            <a:r>
              <a:rPr lang="sr-Latn-CS" smtClean="0">
                <a:latin typeface="Times New Roman" pitchFamily="18" charset="0"/>
              </a:rPr>
              <a:t>. </a:t>
            </a:r>
            <a:r>
              <a:rPr lang="sr-Cyrl-CS" smtClean="0">
                <a:latin typeface="Times New Roman" pitchFamily="18" charset="0"/>
              </a:rPr>
              <a:t>Сами</a:t>
            </a:r>
            <a:r>
              <a:rPr lang="sr-Latn-CS" smtClean="0">
                <a:latin typeface="Times New Roman" pitchFamily="18" charset="0"/>
              </a:rPr>
              <a:t> </a:t>
            </a:r>
            <a:r>
              <a:rPr lang="sr-Cyrl-CS" smtClean="0">
                <a:latin typeface="Times New Roman" pitchFamily="18" charset="0"/>
              </a:rPr>
              <a:t>по</a:t>
            </a:r>
            <a:r>
              <a:rPr lang="sr-Latn-CS" smtClean="0">
                <a:latin typeface="Times New Roman" pitchFamily="18" charset="0"/>
              </a:rPr>
              <a:t> </a:t>
            </a:r>
            <a:r>
              <a:rPr lang="sr-Cyrl-CS" smtClean="0">
                <a:latin typeface="Times New Roman" pitchFamily="18" charset="0"/>
              </a:rPr>
              <a:t>себи</a:t>
            </a:r>
            <a:r>
              <a:rPr lang="sr-Latn-CS" smtClean="0">
                <a:latin typeface="Times New Roman" pitchFamily="18" charset="0"/>
              </a:rPr>
              <a:t> </a:t>
            </a:r>
            <a:r>
              <a:rPr lang="sr-Cyrl-CS" smtClean="0">
                <a:latin typeface="Times New Roman" pitchFamily="18" charset="0"/>
              </a:rPr>
              <a:t>нису</a:t>
            </a:r>
            <a:r>
              <a:rPr lang="sr-Latn-CS" smtClean="0">
                <a:latin typeface="Times New Roman" pitchFamily="18" charset="0"/>
              </a:rPr>
              <a:t> </a:t>
            </a:r>
            <a:r>
              <a:rPr lang="sr-Cyrl-CS" smtClean="0">
                <a:latin typeface="Times New Roman" pitchFamily="18" charset="0"/>
              </a:rPr>
              <a:t>изразито</a:t>
            </a:r>
            <a:r>
              <a:rPr lang="sr-Latn-CS" smtClean="0">
                <a:latin typeface="Times New Roman" pitchFamily="18" charset="0"/>
              </a:rPr>
              <a:t> </a:t>
            </a:r>
            <a:r>
              <a:rPr lang="sr-Cyrl-CS" smtClean="0">
                <a:latin typeface="Times New Roman" pitchFamily="18" charset="0"/>
              </a:rPr>
              <a:t>токсични</a:t>
            </a:r>
            <a:r>
              <a:rPr lang="sr-Latn-CS" smtClean="0">
                <a:latin typeface="Times New Roman" pitchFamily="18" charset="0"/>
              </a:rPr>
              <a:t> </a:t>
            </a:r>
            <a:r>
              <a:rPr lang="sr-Cyrl-CS" smtClean="0">
                <a:latin typeface="Times New Roman" pitchFamily="18" charset="0"/>
              </a:rPr>
              <a:t>али</a:t>
            </a:r>
            <a:r>
              <a:rPr lang="sr-Latn-CS" smtClean="0">
                <a:latin typeface="Times New Roman" pitchFamily="18" charset="0"/>
              </a:rPr>
              <a:t> </a:t>
            </a:r>
            <a:r>
              <a:rPr lang="sr-Cyrl-CS" smtClean="0">
                <a:latin typeface="Times New Roman" pitchFamily="18" charset="0"/>
              </a:rPr>
              <a:t>појаве</a:t>
            </a:r>
            <a:r>
              <a:rPr lang="sr-Latn-CS" smtClean="0">
                <a:latin typeface="Times New Roman" pitchFamily="18" charset="0"/>
              </a:rPr>
              <a:t> </a:t>
            </a:r>
            <a:r>
              <a:rPr lang="sr-Cyrl-CS" smtClean="0">
                <a:latin typeface="Times New Roman" pitchFamily="18" charset="0"/>
              </a:rPr>
              <a:t>пене</a:t>
            </a:r>
            <a:r>
              <a:rPr lang="sr-Latn-CS" smtClean="0">
                <a:latin typeface="Times New Roman" pitchFamily="18" charset="0"/>
              </a:rPr>
              <a:t> </a:t>
            </a:r>
            <a:r>
              <a:rPr lang="sr-Cyrl-CS" smtClean="0">
                <a:latin typeface="Times New Roman" pitchFamily="18" charset="0"/>
              </a:rPr>
              <a:t>нарушава</a:t>
            </a:r>
            <a:r>
              <a:rPr lang="sr-Latn-CS" smtClean="0">
                <a:latin typeface="Times New Roman" pitchFamily="18" charset="0"/>
              </a:rPr>
              <a:t> </a:t>
            </a:r>
            <a:r>
              <a:rPr lang="sr-Cyrl-CS" smtClean="0">
                <a:latin typeface="Times New Roman" pitchFamily="18" charset="0"/>
              </a:rPr>
              <a:t>изглед</a:t>
            </a:r>
            <a:r>
              <a:rPr lang="sr-Latn-CS" smtClean="0">
                <a:latin typeface="Times New Roman" pitchFamily="18" charset="0"/>
              </a:rPr>
              <a:t> </a:t>
            </a:r>
            <a:r>
              <a:rPr lang="sr-Cyrl-CS" smtClean="0">
                <a:latin typeface="Times New Roman" pitchFamily="18" charset="0"/>
              </a:rPr>
              <a:t>воде</a:t>
            </a:r>
            <a:r>
              <a:rPr lang="sr-Latn-CS" smtClean="0">
                <a:latin typeface="Times New Roman" pitchFamily="18" charset="0"/>
              </a:rPr>
              <a:t> </a:t>
            </a:r>
            <a:r>
              <a:rPr lang="sr-Cyrl-CS" smtClean="0">
                <a:latin typeface="Times New Roman" pitchFamily="18" charset="0"/>
              </a:rPr>
              <a:t>и</a:t>
            </a:r>
            <a:r>
              <a:rPr lang="sr-Latn-CS" smtClean="0">
                <a:latin typeface="Times New Roman" pitchFamily="18" charset="0"/>
              </a:rPr>
              <a:t> </a:t>
            </a:r>
            <a:r>
              <a:rPr lang="sr-Cyrl-CS" smtClean="0">
                <a:latin typeface="Times New Roman" pitchFamily="18" charset="0"/>
              </a:rPr>
              <a:t>спрећава</a:t>
            </a:r>
            <a:r>
              <a:rPr lang="sr-Latn-CS" smtClean="0">
                <a:latin typeface="Times New Roman" pitchFamily="18" charset="0"/>
              </a:rPr>
              <a:t> </a:t>
            </a:r>
            <a:r>
              <a:rPr lang="sr-Cyrl-CS" smtClean="0">
                <a:latin typeface="Times New Roman" pitchFamily="18" charset="0"/>
              </a:rPr>
              <a:t>растварање</a:t>
            </a:r>
            <a:r>
              <a:rPr lang="sr-Latn-CS" smtClean="0">
                <a:latin typeface="Times New Roman" pitchFamily="18" charset="0"/>
              </a:rPr>
              <a:t> </a:t>
            </a:r>
            <a:r>
              <a:rPr lang="sr-Cyrl-CS" smtClean="0">
                <a:latin typeface="Times New Roman" pitchFamily="18" charset="0"/>
              </a:rPr>
              <a:t>кисеоника</a:t>
            </a:r>
            <a:r>
              <a:rPr lang="sr-Latn-CS" smtClean="0">
                <a:latin typeface="Times New Roman" pitchFamily="18" charset="0"/>
              </a:rPr>
              <a:t>, </a:t>
            </a:r>
            <a:r>
              <a:rPr lang="sr-Cyrl-CS" smtClean="0">
                <a:latin typeface="Times New Roman" pitchFamily="18" charset="0"/>
              </a:rPr>
              <a:t>а</a:t>
            </a:r>
            <a:r>
              <a:rPr lang="sr-Latn-CS" smtClean="0">
                <a:latin typeface="Times New Roman" pitchFamily="18" charset="0"/>
              </a:rPr>
              <a:t> </a:t>
            </a:r>
            <a:r>
              <a:rPr lang="sr-Cyrl-CS" smtClean="0">
                <a:latin typeface="Times New Roman" pitchFamily="18" charset="0"/>
              </a:rPr>
              <a:t>обично</a:t>
            </a:r>
            <a:r>
              <a:rPr lang="sr-Latn-CS" smtClean="0">
                <a:latin typeface="Times New Roman" pitchFamily="18" charset="0"/>
              </a:rPr>
              <a:t> </a:t>
            </a:r>
            <a:r>
              <a:rPr lang="sr-Cyrl-CS" smtClean="0">
                <a:latin typeface="Times New Roman" pitchFamily="18" charset="0"/>
              </a:rPr>
              <a:t>је</a:t>
            </a:r>
            <a:r>
              <a:rPr lang="sr-Latn-CS" smtClean="0">
                <a:latin typeface="Times New Roman" pitchFamily="18" charset="0"/>
              </a:rPr>
              <a:t> </a:t>
            </a:r>
            <a:r>
              <a:rPr lang="sr-Cyrl-CS" smtClean="0">
                <a:latin typeface="Times New Roman" pitchFamily="18" charset="0"/>
              </a:rPr>
              <a:t>праћена</a:t>
            </a:r>
            <a:r>
              <a:rPr lang="sr-Latn-CS" smtClean="0">
                <a:latin typeface="Times New Roman" pitchFamily="18" charset="0"/>
              </a:rPr>
              <a:t> </a:t>
            </a:r>
            <a:r>
              <a:rPr lang="sr-Cyrl-CS" smtClean="0">
                <a:latin typeface="Times New Roman" pitchFamily="18" charset="0"/>
              </a:rPr>
              <a:t>повећаном</a:t>
            </a:r>
            <a:r>
              <a:rPr lang="sr-Latn-CS" smtClean="0">
                <a:latin typeface="Times New Roman" pitchFamily="18" charset="0"/>
              </a:rPr>
              <a:t> </a:t>
            </a:r>
            <a:r>
              <a:rPr lang="sr-Cyrl-CS" smtClean="0">
                <a:latin typeface="Times New Roman" pitchFamily="18" charset="0"/>
              </a:rPr>
              <a:t>концентрацијом</a:t>
            </a:r>
            <a:r>
              <a:rPr lang="sr-Latn-CS" smtClean="0">
                <a:latin typeface="Times New Roman" pitchFamily="18" charset="0"/>
              </a:rPr>
              <a:t> </a:t>
            </a:r>
            <a:r>
              <a:rPr lang="sr-Cyrl-CS" smtClean="0">
                <a:latin typeface="Times New Roman" pitchFamily="18" charset="0"/>
              </a:rPr>
              <a:t>микроорганизама</a:t>
            </a:r>
            <a:r>
              <a:rPr lang="sr-Latn-CS" smtClean="0">
                <a:latin typeface="Times New Roman" pitchFamily="18" charset="0"/>
              </a:rPr>
              <a:t>.</a:t>
            </a:r>
            <a:endParaRPr lang="en-US" smtClean="0">
              <a:latin typeface="Times New Roman" pitchFamily="18" charset="0"/>
            </a:endParaRPr>
          </a:p>
        </p:txBody>
      </p:sp>
    </p:spTree>
    <p:extLst>
      <p:ext uri="{BB962C8B-B14F-4D97-AF65-F5344CB8AC3E}">
        <p14:creationId xmlns:p14="http://schemas.microsoft.com/office/powerpoint/2010/main" val="2717095519"/>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normAutofit fontScale="90000"/>
          </a:bodyPr>
          <a:lstStyle/>
          <a:p>
            <a:pPr eaLnBrk="1" hangingPunct="1"/>
            <a:r>
              <a:rPr lang="sr-Cyrl-CS" b="1" smtClean="0">
                <a:latin typeface="Times New Roman" pitchFamily="18" charset="0"/>
              </a:rPr>
              <a:t>Класификација</a:t>
            </a:r>
            <a:r>
              <a:rPr lang="sr-Latn-CS" b="1" smtClean="0">
                <a:latin typeface="Times New Roman" pitchFamily="18" charset="0"/>
              </a:rPr>
              <a:t> </a:t>
            </a:r>
            <a:r>
              <a:rPr lang="sr-Cyrl-CS" b="1" smtClean="0">
                <a:latin typeface="Times New Roman" pitchFamily="18" charset="0"/>
              </a:rPr>
              <a:t>природних</a:t>
            </a:r>
            <a:r>
              <a:rPr lang="sr-Latn-CS" b="1" smtClean="0">
                <a:latin typeface="Times New Roman" pitchFamily="18" charset="0"/>
              </a:rPr>
              <a:t> </a:t>
            </a:r>
            <a:r>
              <a:rPr lang="sr-Cyrl-CS" b="1" smtClean="0">
                <a:latin typeface="Times New Roman" pitchFamily="18" charset="0"/>
              </a:rPr>
              <a:t>вода</a:t>
            </a:r>
            <a:endParaRPr lang="en-US" b="1" smtClean="0">
              <a:latin typeface="Times New Roman" pitchFamily="18" charset="0"/>
            </a:endParaRPr>
          </a:p>
        </p:txBody>
      </p:sp>
      <p:sp>
        <p:nvSpPr>
          <p:cNvPr id="29699" name="Rectangle 3"/>
          <p:cNvSpPr>
            <a:spLocks noGrp="1" noChangeArrowheads="1"/>
          </p:cNvSpPr>
          <p:nvPr>
            <p:ph type="body" idx="1"/>
          </p:nvPr>
        </p:nvSpPr>
        <p:spPr>
          <a:xfrm>
            <a:off x="228600" y="1447800"/>
            <a:ext cx="8915400" cy="4114800"/>
          </a:xfrm>
        </p:spPr>
        <p:txBody>
          <a:bodyPr>
            <a:normAutofit fontScale="92500" lnSpcReduction="20000"/>
          </a:bodyPr>
          <a:lstStyle/>
          <a:p>
            <a:pPr algn="just" eaLnBrk="1" hangingPunct="1">
              <a:lnSpc>
                <a:spcPct val="80000"/>
              </a:lnSpc>
              <a:defRPr/>
            </a:pPr>
            <a:r>
              <a:rPr lang="sr-Cyrl-CS" sz="2800" dirty="0" smtClean="0">
                <a:latin typeface="Times New Roman" pitchFamily="18" charset="0"/>
              </a:rPr>
              <a:t>Вода</a:t>
            </a:r>
            <a:r>
              <a:rPr lang="sr-Latn-CS" sz="2800" dirty="0" smtClean="0">
                <a:latin typeface="Times New Roman" pitchFamily="18" charset="0"/>
              </a:rPr>
              <a:t> </a:t>
            </a:r>
            <a:r>
              <a:rPr lang="en-US" sz="2800" dirty="0">
                <a:latin typeface="Times New Roman" pitchFamily="18" charset="0"/>
              </a:rPr>
              <a:t>I</a:t>
            </a:r>
            <a:r>
              <a:rPr lang="sr-Latn-CS" sz="2800" dirty="0" smtClean="0">
                <a:latin typeface="Times New Roman" pitchFamily="18" charset="0"/>
              </a:rPr>
              <a:t> </a:t>
            </a:r>
            <a:r>
              <a:rPr lang="sr-Cyrl-CS" sz="2800" dirty="0" smtClean="0">
                <a:latin typeface="Times New Roman" pitchFamily="18" charset="0"/>
              </a:rPr>
              <a:t>класе</a:t>
            </a:r>
            <a:r>
              <a:rPr lang="sr-Latn-CS" sz="2800" dirty="0" smtClean="0">
                <a:latin typeface="Times New Roman" pitchFamily="18" charset="0"/>
              </a:rPr>
              <a:t> </a:t>
            </a:r>
            <a:r>
              <a:rPr lang="sr-Cyrl-CS" sz="2800" dirty="0" smtClean="0">
                <a:latin typeface="Times New Roman" pitchFamily="18" charset="0"/>
              </a:rPr>
              <a:t>се</a:t>
            </a:r>
            <a:r>
              <a:rPr lang="sr-Latn-CS" sz="2800" dirty="0" smtClean="0">
                <a:latin typeface="Times New Roman" pitchFamily="18" charset="0"/>
              </a:rPr>
              <a:t> </a:t>
            </a:r>
            <a:r>
              <a:rPr lang="sr-Cyrl-CS" sz="2800" dirty="0" smtClean="0">
                <a:latin typeface="Times New Roman" pitchFamily="18" charset="0"/>
              </a:rPr>
              <a:t>у</a:t>
            </a:r>
            <a:r>
              <a:rPr lang="sr-Latn-CS" sz="2800" dirty="0" smtClean="0">
                <a:latin typeface="Times New Roman" pitchFamily="18" charset="0"/>
              </a:rPr>
              <a:t> </a:t>
            </a:r>
            <a:r>
              <a:rPr lang="sr-Cyrl-CS" sz="2800" dirty="0" smtClean="0">
                <a:latin typeface="Times New Roman" pitchFamily="18" charset="0"/>
              </a:rPr>
              <a:t>природном</a:t>
            </a:r>
            <a:r>
              <a:rPr lang="sr-Latn-CS" sz="2800" dirty="0" smtClean="0">
                <a:latin typeface="Times New Roman" pitchFamily="18" charset="0"/>
              </a:rPr>
              <a:t> </a:t>
            </a:r>
            <a:r>
              <a:rPr lang="sr-Cyrl-CS" sz="2800" dirty="0" smtClean="0">
                <a:latin typeface="Times New Roman" pitchFamily="18" charset="0"/>
              </a:rPr>
              <a:t>стању</a:t>
            </a:r>
            <a:r>
              <a:rPr lang="sr-Latn-CS" sz="2800" dirty="0" smtClean="0">
                <a:latin typeface="Times New Roman" pitchFamily="18" charset="0"/>
              </a:rPr>
              <a:t> </a:t>
            </a:r>
            <a:r>
              <a:rPr lang="sr-Cyrl-CS" sz="2800" dirty="0" smtClean="0">
                <a:latin typeface="Times New Roman" pitchFamily="18" charset="0"/>
              </a:rPr>
              <a:t>уз</a:t>
            </a:r>
            <a:r>
              <a:rPr lang="sr-Latn-CS" sz="2800" dirty="0" smtClean="0">
                <a:latin typeface="Times New Roman" pitchFamily="18" charset="0"/>
              </a:rPr>
              <a:t> </a:t>
            </a:r>
            <a:r>
              <a:rPr lang="sr-Cyrl-CS" sz="2800" dirty="0" smtClean="0">
                <a:latin typeface="Times New Roman" pitchFamily="18" charset="0"/>
              </a:rPr>
              <a:t>евентуалну</a:t>
            </a:r>
            <a:r>
              <a:rPr lang="sr-Latn-CS" sz="2800" dirty="0" smtClean="0">
                <a:latin typeface="Times New Roman" pitchFamily="18" charset="0"/>
              </a:rPr>
              <a:t> </a:t>
            </a:r>
            <a:r>
              <a:rPr lang="sr-Cyrl-CS" sz="2800" dirty="0" smtClean="0">
                <a:latin typeface="Times New Roman" pitchFamily="18" charset="0"/>
              </a:rPr>
              <a:t>дезинфекцију</a:t>
            </a:r>
            <a:r>
              <a:rPr lang="sr-Latn-CS" sz="2800" dirty="0" smtClean="0">
                <a:latin typeface="Times New Roman" pitchFamily="18" charset="0"/>
              </a:rPr>
              <a:t> </a:t>
            </a:r>
            <a:r>
              <a:rPr lang="sr-Cyrl-CS" sz="2800" dirty="0" smtClean="0">
                <a:latin typeface="Times New Roman" pitchFamily="18" charset="0"/>
              </a:rPr>
              <a:t>може</a:t>
            </a:r>
            <a:r>
              <a:rPr lang="sr-Latn-CS" sz="2800" dirty="0" smtClean="0">
                <a:latin typeface="Times New Roman" pitchFamily="18" charset="0"/>
              </a:rPr>
              <a:t> </a:t>
            </a:r>
            <a:r>
              <a:rPr lang="sr-Cyrl-CS" sz="2800" dirty="0" smtClean="0">
                <a:latin typeface="Times New Roman" pitchFamily="18" charset="0"/>
              </a:rPr>
              <a:t>користити</a:t>
            </a:r>
            <a:r>
              <a:rPr lang="sr-Latn-CS" sz="2800" dirty="0" smtClean="0">
                <a:latin typeface="Times New Roman" pitchFamily="18" charset="0"/>
              </a:rPr>
              <a:t> </a:t>
            </a:r>
            <a:r>
              <a:rPr lang="sr-Cyrl-CS" sz="2800" dirty="0" smtClean="0">
                <a:latin typeface="Times New Roman" pitchFamily="18" charset="0"/>
              </a:rPr>
              <a:t>за</a:t>
            </a:r>
            <a:r>
              <a:rPr lang="sr-Latn-CS" sz="2800" dirty="0" smtClean="0">
                <a:latin typeface="Times New Roman" pitchFamily="18" charset="0"/>
              </a:rPr>
              <a:t> </a:t>
            </a:r>
            <a:r>
              <a:rPr lang="sr-Cyrl-CS" sz="2800" dirty="0" smtClean="0">
                <a:latin typeface="Times New Roman" pitchFamily="18" charset="0"/>
              </a:rPr>
              <a:t>пиће</a:t>
            </a:r>
            <a:r>
              <a:rPr lang="sr-Latn-CS" sz="2800" dirty="0" smtClean="0">
                <a:latin typeface="Times New Roman" pitchFamily="18" charset="0"/>
              </a:rPr>
              <a:t> </a:t>
            </a:r>
            <a:r>
              <a:rPr lang="sr-Cyrl-CS" sz="2800" dirty="0" smtClean="0">
                <a:latin typeface="Times New Roman" pitchFamily="18" charset="0"/>
              </a:rPr>
              <a:t>и</a:t>
            </a:r>
            <a:r>
              <a:rPr lang="sr-Latn-CS" sz="2800" dirty="0" smtClean="0">
                <a:latin typeface="Times New Roman" pitchFamily="18" charset="0"/>
              </a:rPr>
              <a:t> </a:t>
            </a:r>
            <a:r>
              <a:rPr lang="sr-Cyrl-CS" sz="2800" dirty="0" smtClean="0">
                <a:latin typeface="Times New Roman" pitchFamily="18" charset="0"/>
              </a:rPr>
              <a:t>у</a:t>
            </a:r>
            <a:r>
              <a:rPr lang="sr-Latn-CS" sz="2800" dirty="0" smtClean="0">
                <a:latin typeface="Times New Roman" pitchFamily="18" charset="0"/>
              </a:rPr>
              <a:t> </a:t>
            </a:r>
            <a:r>
              <a:rPr lang="sr-Cyrl-CS" sz="2800" dirty="0" smtClean="0">
                <a:latin typeface="Times New Roman" pitchFamily="18" charset="0"/>
              </a:rPr>
              <a:t>прехрамбеној</a:t>
            </a:r>
            <a:r>
              <a:rPr lang="sr-Latn-CS" sz="2800" dirty="0" smtClean="0">
                <a:latin typeface="Times New Roman" pitchFamily="18" charset="0"/>
              </a:rPr>
              <a:t> </a:t>
            </a:r>
            <a:r>
              <a:rPr lang="sr-Cyrl-CS" sz="2800" dirty="0" smtClean="0">
                <a:latin typeface="Times New Roman" pitchFamily="18" charset="0"/>
              </a:rPr>
              <a:t>индустрији</a:t>
            </a:r>
            <a:r>
              <a:rPr lang="sr-Latn-CS" sz="2800" dirty="0" smtClean="0">
                <a:latin typeface="Times New Roman" pitchFamily="18" charset="0"/>
              </a:rPr>
              <a:t>, </a:t>
            </a:r>
            <a:r>
              <a:rPr lang="sr-Cyrl-CS" sz="2800" dirty="0" smtClean="0">
                <a:latin typeface="Times New Roman" pitchFamily="18" charset="0"/>
              </a:rPr>
              <a:t>а</a:t>
            </a:r>
            <a:r>
              <a:rPr lang="sr-Latn-CS" sz="2800" dirty="0" smtClean="0">
                <a:latin typeface="Times New Roman" pitchFamily="18" charset="0"/>
              </a:rPr>
              <a:t> </a:t>
            </a:r>
            <a:r>
              <a:rPr lang="sr-Cyrl-CS" sz="2800" dirty="0" smtClean="0">
                <a:latin typeface="Times New Roman" pitchFamily="18" charset="0"/>
              </a:rPr>
              <a:t>површинске</a:t>
            </a:r>
            <a:r>
              <a:rPr lang="sr-Latn-CS" sz="2800" dirty="0" smtClean="0">
                <a:latin typeface="Times New Roman" pitchFamily="18" charset="0"/>
              </a:rPr>
              <a:t> </a:t>
            </a:r>
            <a:r>
              <a:rPr lang="sr-Cyrl-CS" sz="2800" dirty="0" smtClean="0">
                <a:latin typeface="Times New Roman" pitchFamily="18" charset="0"/>
              </a:rPr>
              <a:t>воде</a:t>
            </a:r>
            <a:r>
              <a:rPr lang="sr-Latn-CS" sz="2800" dirty="0" smtClean="0">
                <a:latin typeface="Times New Roman" pitchFamily="18" charset="0"/>
              </a:rPr>
              <a:t> </a:t>
            </a:r>
            <a:r>
              <a:rPr lang="sr-Cyrl-CS" sz="2800" dirty="0" smtClean="0">
                <a:latin typeface="Times New Roman" pitchFamily="18" charset="0"/>
              </a:rPr>
              <a:t>овог</a:t>
            </a:r>
            <a:r>
              <a:rPr lang="sr-Latn-CS" sz="2800" dirty="0" smtClean="0">
                <a:latin typeface="Times New Roman" pitchFamily="18" charset="0"/>
              </a:rPr>
              <a:t> </a:t>
            </a:r>
            <a:r>
              <a:rPr lang="sr-Cyrl-CS" sz="2800" dirty="0" smtClean="0">
                <a:latin typeface="Times New Roman" pitchFamily="18" charset="0"/>
              </a:rPr>
              <a:t>типа</a:t>
            </a:r>
            <a:r>
              <a:rPr lang="sr-Latn-CS" sz="2800" dirty="0" smtClean="0">
                <a:latin typeface="Times New Roman" pitchFamily="18" charset="0"/>
              </a:rPr>
              <a:t> </a:t>
            </a:r>
            <a:r>
              <a:rPr lang="sr-Cyrl-CS" sz="2800" dirty="0" smtClean="0">
                <a:latin typeface="Times New Roman" pitchFamily="18" charset="0"/>
              </a:rPr>
              <a:t>се</a:t>
            </a:r>
            <a:r>
              <a:rPr lang="sr-Latn-CS" sz="2800" dirty="0" smtClean="0">
                <a:latin typeface="Times New Roman" pitchFamily="18" charset="0"/>
              </a:rPr>
              <a:t> </a:t>
            </a:r>
            <a:r>
              <a:rPr lang="sr-Cyrl-CS" sz="2800" dirty="0" smtClean="0">
                <a:latin typeface="Times New Roman" pitchFamily="18" charset="0"/>
              </a:rPr>
              <a:t>могу</a:t>
            </a:r>
            <a:r>
              <a:rPr lang="sr-Latn-CS" sz="2800" dirty="0" smtClean="0">
                <a:latin typeface="Times New Roman" pitchFamily="18" charset="0"/>
              </a:rPr>
              <a:t> </a:t>
            </a:r>
            <a:r>
              <a:rPr lang="sr-Cyrl-CS" sz="2800" dirty="0" smtClean="0">
                <a:latin typeface="Times New Roman" pitchFamily="18" charset="0"/>
              </a:rPr>
              <a:t>корисити</a:t>
            </a:r>
            <a:r>
              <a:rPr lang="sr-Latn-CS" sz="2800" dirty="0" smtClean="0">
                <a:latin typeface="Times New Roman" pitchFamily="18" charset="0"/>
              </a:rPr>
              <a:t> </a:t>
            </a:r>
            <a:r>
              <a:rPr lang="sr-Cyrl-CS" sz="2800" dirty="0" smtClean="0">
                <a:latin typeface="Times New Roman" pitchFamily="18" charset="0"/>
              </a:rPr>
              <a:t>за</a:t>
            </a:r>
            <a:r>
              <a:rPr lang="sr-Latn-CS" sz="2800" dirty="0" smtClean="0">
                <a:latin typeface="Times New Roman" pitchFamily="18" charset="0"/>
              </a:rPr>
              <a:t> </a:t>
            </a:r>
            <a:r>
              <a:rPr lang="sr-Cyrl-CS" sz="2800" dirty="0" smtClean="0">
                <a:latin typeface="Times New Roman" pitchFamily="18" charset="0"/>
              </a:rPr>
              <a:t>гајење</a:t>
            </a:r>
            <a:r>
              <a:rPr lang="sr-Latn-CS" sz="2800" dirty="0" smtClean="0">
                <a:latin typeface="Times New Roman" pitchFamily="18" charset="0"/>
              </a:rPr>
              <a:t> </a:t>
            </a:r>
            <a:r>
              <a:rPr lang="sr-Cyrl-CS" sz="2800" dirty="0" smtClean="0">
                <a:latin typeface="Times New Roman" pitchFamily="18" charset="0"/>
              </a:rPr>
              <a:t>племенитих</a:t>
            </a:r>
            <a:r>
              <a:rPr lang="sr-Latn-CS" sz="2800" dirty="0" smtClean="0">
                <a:latin typeface="Times New Roman" pitchFamily="18" charset="0"/>
              </a:rPr>
              <a:t> </a:t>
            </a:r>
            <a:r>
              <a:rPr lang="sr-Cyrl-CS" sz="2800" dirty="0" smtClean="0">
                <a:latin typeface="Times New Roman" pitchFamily="18" charset="0"/>
              </a:rPr>
              <a:t>врста</a:t>
            </a:r>
            <a:r>
              <a:rPr lang="sr-Latn-CS" sz="2800" dirty="0" smtClean="0">
                <a:latin typeface="Times New Roman" pitchFamily="18" charset="0"/>
              </a:rPr>
              <a:t> </a:t>
            </a:r>
            <a:r>
              <a:rPr lang="sr-Cyrl-CS" sz="2800" dirty="0" smtClean="0">
                <a:latin typeface="Times New Roman" pitchFamily="18" charset="0"/>
              </a:rPr>
              <a:t>риба</a:t>
            </a:r>
            <a:r>
              <a:rPr lang="sr-Latn-CS" sz="2800" dirty="0" smtClean="0">
                <a:latin typeface="Times New Roman" pitchFamily="18" charset="0"/>
              </a:rPr>
              <a:t>.</a:t>
            </a:r>
          </a:p>
          <a:p>
            <a:pPr algn="just" eaLnBrk="1" hangingPunct="1">
              <a:lnSpc>
                <a:spcPct val="80000"/>
              </a:lnSpc>
              <a:defRPr/>
            </a:pPr>
            <a:r>
              <a:rPr lang="sr-Cyrl-CS" sz="2800" dirty="0" smtClean="0">
                <a:latin typeface="Times New Roman" pitchFamily="18" charset="0"/>
              </a:rPr>
              <a:t>Вода</a:t>
            </a:r>
            <a:r>
              <a:rPr lang="sr-Latn-CS" sz="2800" dirty="0" smtClean="0">
                <a:latin typeface="Times New Roman" pitchFamily="18" charset="0"/>
              </a:rPr>
              <a:t> </a:t>
            </a:r>
            <a:r>
              <a:rPr lang="en-US" sz="2800" dirty="0" smtClean="0">
                <a:latin typeface="Times New Roman" pitchFamily="18" charset="0"/>
              </a:rPr>
              <a:t>II</a:t>
            </a:r>
            <a:r>
              <a:rPr lang="sr-Latn-CS" sz="2800" dirty="0" smtClean="0">
                <a:latin typeface="Times New Roman" pitchFamily="18" charset="0"/>
              </a:rPr>
              <a:t> </a:t>
            </a:r>
            <a:r>
              <a:rPr lang="sr-Cyrl-CS" sz="2800" dirty="0" smtClean="0">
                <a:latin typeface="Times New Roman" pitchFamily="18" charset="0"/>
              </a:rPr>
              <a:t>класе</a:t>
            </a:r>
            <a:r>
              <a:rPr lang="sr-Latn-CS" sz="2800" dirty="0" smtClean="0">
                <a:latin typeface="Times New Roman" pitchFamily="18" charset="0"/>
              </a:rPr>
              <a:t> </a:t>
            </a:r>
            <a:r>
              <a:rPr lang="sr-Cyrl-CS" sz="2800" dirty="0" smtClean="0">
                <a:latin typeface="Times New Roman" pitchFamily="18" charset="0"/>
              </a:rPr>
              <a:t>се</a:t>
            </a:r>
            <a:r>
              <a:rPr lang="sr-Latn-CS" sz="2800" dirty="0" smtClean="0">
                <a:latin typeface="Times New Roman" pitchFamily="18" charset="0"/>
              </a:rPr>
              <a:t> </a:t>
            </a:r>
            <a:r>
              <a:rPr lang="sr-Cyrl-CS" sz="2800" dirty="0" smtClean="0">
                <a:latin typeface="Times New Roman" pitchFamily="18" charset="0"/>
              </a:rPr>
              <a:t>у</a:t>
            </a:r>
            <a:r>
              <a:rPr lang="sr-Latn-CS" sz="2800" dirty="0" smtClean="0">
                <a:latin typeface="Times New Roman" pitchFamily="18" charset="0"/>
              </a:rPr>
              <a:t> </a:t>
            </a:r>
            <a:r>
              <a:rPr lang="sr-Cyrl-CS" sz="2800" dirty="0" smtClean="0">
                <a:latin typeface="Times New Roman" pitchFamily="18" charset="0"/>
              </a:rPr>
              <a:t>природном</a:t>
            </a:r>
            <a:r>
              <a:rPr lang="sr-Latn-CS" sz="2800" dirty="0" smtClean="0">
                <a:latin typeface="Times New Roman" pitchFamily="18" charset="0"/>
              </a:rPr>
              <a:t> </a:t>
            </a:r>
            <a:r>
              <a:rPr lang="sr-Cyrl-CS" sz="2800" dirty="0" smtClean="0">
                <a:latin typeface="Times New Roman" pitchFamily="18" charset="0"/>
              </a:rPr>
              <a:t>стању</a:t>
            </a:r>
            <a:r>
              <a:rPr lang="sr-Latn-CS" sz="2800" dirty="0" smtClean="0">
                <a:latin typeface="Times New Roman" pitchFamily="18" charset="0"/>
              </a:rPr>
              <a:t> </a:t>
            </a:r>
            <a:r>
              <a:rPr lang="sr-Cyrl-CS" sz="2800" dirty="0" smtClean="0">
                <a:latin typeface="Times New Roman" pitchFamily="18" charset="0"/>
              </a:rPr>
              <a:t>може</a:t>
            </a:r>
            <a:r>
              <a:rPr lang="sr-Latn-CS" sz="2800" dirty="0" smtClean="0">
                <a:latin typeface="Times New Roman" pitchFamily="18" charset="0"/>
              </a:rPr>
              <a:t> </a:t>
            </a:r>
            <a:r>
              <a:rPr lang="sr-Cyrl-CS" sz="2800" dirty="0" smtClean="0">
                <a:latin typeface="Times New Roman" pitchFamily="18" charset="0"/>
              </a:rPr>
              <a:t>користити</a:t>
            </a:r>
            <a:r>
              <a:rPr lang="sr-Latn-CS" sz="2800" dirty="0" smtClean="0">
                <a:latin typeface="Times New Roman" pitchFamily="18" charset="0"/>
              </a:rPr>
              <a:t> </a:t>
            </a:r>
            <a:r>
              <a:rPr lang="sr-Cyrl-CS" sz="2800" dirty="0" smtClean="0">
                <a:latin typeface="Times New Roman" pitchFamily="18" charset="0"/>
              </a:rPr>
              <a:t>за</a:t>
            </a:r>
            <a:r>
              <a:rPr lang="sr-Latn-CS" sz="2800" dirty="0" smtClean="0">
                <a:latin typeface="Times New Roman" pitchFamily="18" charset="0"/>
              </a:rPr>
              <a:t> </a:t>
            </a:r>
            <a:r>
              <a:rPr lang="sr-Cyrl-CS" sz="2800" dirty="0" smtClean="0">
                <a:latin typeface="Times New Roman" pitchFamily="18" charset="0"/>
              </a:rPr>
              <a:t>купање</a:t>
            </a:r>
            <a:r>
              <a:rPr lang="sr-Latn-CS" sz="2800" dirty="0" smtClean="0">
                <a:latin typeface="Times New Roman" pitchFamily="18" charset="0"/>
              </a:rPr>
              <a:t>, </a:t>
            </a:r>
            <a:r>
              <a:rPr lang="sr-Cyrl-CS" sz="2800" dirty="0" smtClean="0">
                <a:latin typeface="Times New Roman" pitchFamily="18" charset="0"/>
              </a:rPr>
              <a:t>рекреацију</a:t>
            </a:r>
            <a:r>
              <a:rPr lang="sr-Latn-CS" sz="2800" dirty="0" smtClean="0">
                <a:latin typeface="Times New Roman" pitchFamily="18" charset="0"/>
              </a:rPr>
              <a:t>, </a:t>
            </a:r>
            <a:r>
              <a:rPr lang="sr-Cyrl-CS" sz="2800" dirty="0" smtClean="0">
                <a:latin typeface="Times New Roman" pitchFamily="18" charset="0"/>
              </a:rPr>
              <a:t>за</a:t>
            </a:r>
            <a:r>
              <a:rPr lang="sr-Latn-CS" sz="2800" dirty="0" smtClean="0">
                <a:latin typeface="Times New Roman" pitchFamily="18" charset="0"/>
              </a:rPr>
              <a:t> </a:t>
            </a:r>
            <a:r>
              <a:rPr lang="sr-Cyrl-CS" sz="2800" dirty="0" smtClean="0">
                <a:latin typeface="Times New Roman" pitchFamily="18" charset="0"/>
              </a:rPr>
              <a:t>спортове</a:t>
            </a:r>
            <a:r>
              <a:rPr lang="sr-Latn-CS" sz="2800" dirty="0" smtClean="0">
                <a:latin typeface="Times New Roman" pitchFamily="18" charset="0"/>
              </a:rPr>
              <a:t> </a:t>
            </a:r>
            <a:r>
              <a:rPr lang="sr-Cyrl-CS" sz="2800" dirty="0" smtClean="0">
                <a:latin typeface="Times New Roman" pitchFamily="18" charset="0"/>
              </a:rPr>
              <a:t>на</a:t>
            </a:r>
            <a:r>
              <a:rPr lang="sr-Latn-CS" sz="2800" dirty="0" smtClean="0">
                <a:latin typeface="Times New Roman" pitchFamily="18" charset="0"/>
              </a:rPr>
              <a:t> </a:t>
            </a:r>
            <a:r>
              <a:rPr lang="sr-Cyrl-CS" sz="2800" dirty="0" smtClean="0">
                <a:latin typeface="Times New Roman" pitchFamily="18" charset="0"/>
              </a:rPr>
              <a:t>води</a:t>
            </a:r>
            <a:r>
              <a:rPr lang="sr-Latn-CS" sz="2800" dirty="0" smtClean="0">
                <a:latin typeface="Times New Roman" pitchFamily="18" charset="0"/>
              </a:rPr>
              <a:t>, </a:t>
            </a:r>
            <a:r>
              <a:rPr lang="sr-Cyrl-CS" sz="2800" dirty="0" smtClean="0">
                <a:latin typeface="Times New Roman" pitchFamily="18" charset="0"/>
              </a:rPr>
              <a:t>гајење</a:t>
            </a:r>
            <a:r>
              <a:rPr lang="sr-Latn-CS" sz="2800" dirty="0" smtClean="0">
                <a:latin typeface="Times New Roman" pitchFamily="18" charset="0"/>
              </a:rPr>
              <a:t> </a:t>
            </a:r>
            <a:r>
              <a:rPr lang="sr-Cyrl-CS" sz="2800" dirty="0" smtClean="0">
                <a:latin typeface="Times New Roman" pitchFamily="18" charset="0"/>
              </a:rPr>
              <a:t>других</a:t>
            </a:r>
            <a:r>
              <a:rPr lang="sr-Latn-CS" sz="2800" dirty="0" smtClean="0">
                <a:latin typeface="Times New Roman" pitchFamily="18" charset="0"/>
              </a:rPr>
              <a:t> </a:t>
            </a:r>
            <a:r>
              <a:rPr lang="sr-Cyrl-CS" sz="2800" dirty="0" smtClean="0">
                <a:latin typeface="Times New Roman" pitchFamily="18" charset="0"/>
              </a:rPr>
              <a:t>врста</a:t>
            </a:r>
            <a:r>
              <a:rPr lang="sr-Latn-CS" sz="2800" dirty="0" smtClean="0">
                <a:latin typeface="Times New Roman" pitchFamily="18" charset="0"/>
              </a:rPr>
              <a:t> </a:t>
            </a:r>
            <a:r>
              <a:rPr lang="sr-Cyrl-CS" sz="2800" dirty="0" smtClean="0">
                <a:latin typeface="Times New Roman" pitchFamily="18" charset="0"/>
              </a:rPr>
              <a:t>риба</a:t>
            </a:r>
            <a:r>
              <a:rPr lang="sr-Latn-CS" sz="2800" dirty="0" smtClean="0">
                <a:latin typeface="Times New Roman" pitchFamily="18" charset="0"/>
              </a:rPr>
              <a:t>. </a:t>
            </a:r>
            <a:r>
              <a:rPr lang="sr-Cyrl-CS" sz="2800" dirty="0" smtClean="0">
                <a:latin typeface="Times New Roman" pitchFamily="18" charset="0"/>
              </a:rPr>
              <a:t>Након</a:t>
            </a:r>
            <a:r>
              <a:rPr lang="sr-Latn-CS" sz="2800" dirty="0" smtClean="0">
                <a:latin typeface="Times New Roman" pitchFamily="18" charset="0"/>
              </a:rPr>
              <a:t> </a:t>
            </a:r>
            <a:r>
              <a:rPr lang="sr-Cyrl-CS" sz="2800" dirty="0" smtClean="0">
                <a:latin typeface="Times New Roman" pitchFamily="18" charset="0"/>
              </a:rPr>
              <a:t>уобичајених</a:t>
            </a:r>
            <a:r>
              <a:rPr lang="sr-Latn-CS" sz="2800" dirty="0" smtClean="0">
                <a:latin typeface="Times New Roman" pitchFamily="18" charset="0"/>
              </a:rPr>
              <a:t> </a:t>
            </a:r>
            <a:r>
              <a:rPr lang="sr-Cyrl-CS" sz="2800" dirty="0" smtClean="0">
                <a:latin typeface="Times New Roman" pitchFamily="18" charset="0"/>
              </a:rPr>
              <a:t>метода</a:t>
            </a:r>
            <a:r>
              <a:rPr lang="sr-Latn-CS" sz="2800" dirty="0" smtClean="0">
                <a:latin typeface="Times New Roman" pitchFamily="18" charset="0"/>
              </a:rPr>
              <a:t> </a:t>
            </a:r>
            <a:r>
              <a:rPr lang="sr-Cyrl-CS" sz="2800" dirty="0" smtClean="0">
                <a:latin typeface="Times New Roman" pitchFamily="18" charset="0"/>
              </a:rPr>
              <a:t>обраде</a:t>
            </a:r>
            <a:r>
              <a:rPr lang="sr-Latn-CS" sz="2800" dirty="0" smtClean="0">
                <a:latin typeface="Times New Roman" pitchFamily="18" charset="0"/>
              </a:rPr>
              <a:t> (</a:t>
            </a:r>
            <a:r>
              <a:rPr lang="sr-Cyrl-CS" sz="2800" dirty="0" smtClean="0">
                <a:latin typeface="Times New Roman" pitchFamily="18" charset="0"/>
              </a:rPr>
              <a:t>коагулација</a:t>
            </a:r>
            <a:r>
              <a:rPr lang="sr-Latn-CS" sz="2800" dirty="0" smtClean="0">
                <a:latin typeface="Times New Roman" pitchFamily="18" charset="0"/>
              </a:rPr>
              <a:t>, </a:t>
            </a:r>
            <a:r>
              <a:rPr lang="sr-Cyrl-CS" sz="2800" dirty="0" smtClean="0">
                <a:latin typeface="Times New Roman" pitchFamily="18" charset="0"/>
              </a:rPr>
              <a:t>филтрација</a:t>
            </a:r>
            <a:r>
              <a:rPr lang="sr-Latn-CS" sz="2800" dirty="0" smtClean="0">
                <a:latin typeface="Times New Roman" pitchFamily="18" charset="0"/>
              </a:rPr>
              <a:t>, </a:t>
            </a:r>
            <a:r>
              <a:rPr lang="sr-Cyrl-CS" sz="2800" dirty="0" smtClean="0">
                <a:latin typeface="Times New Roman" pitchFamily="18" charset="0"/>
              </a:rPr>
              <a:t>дезинфекција</a:t>
            </a:r>
            <a:r>
              <a:rPr lang="sr-Latn-CS" sz="2800" dirty="0" smtClean="0">
                <a:latin typeface="Times New Roman" pitchFamily="18" charset="0"/>
              </a:rPr>
              <a:t>) </a:t>
            </a:r>
            <a:r>
              <a:rPr lang="sr-Cyrl-CS" sz="2800" dirty="0" smtClean="0">
                <a:latin typeface="Times New Roman" pitchFamily="18" charset="0"/>
              </a:rPr>
              <a:t>вода</a:t>
            </a:r>
            <a:r>
              <a:rPr lang="sr-Latn-CS" sz="2800" dirty="0" smtClean="0">
                <a:latin typeface="Times New Roman" pitchFamily="18" charset="0"/>
              </a:rPr>
              <a:t> </a:t>
            </a:r>
            <a:r>
              <a:rPr lang="sr-Cyrl-CS" sz="2800" dirty="0" smtClean="0">
                <a:latin typeface="Times New Roman" pitchFamily="18" charset="0"/>
              </a:rPr>
              <a:t>овог</a:t>
            </a:r>
            <a:r>
              <a:rPr lang="sr-Latn-CS" sz="2800" dirty="0" smtClean="0">
                <a:latin typeface="Times New Roman" pitchFamily="18" charset="0"/>
              </a:rPr>
              <a:t> </a:t>
            </a:r>
            <a:r>
              <a:rPr lang="sr-Cyrl-CS" sz="2800" dirty="0" smtClean="0">
                <a:latin typeface="Times New Roman" pitchFamily="18" charset="0"/>
              </a:rPr>
              <a:t>квалитета</a:t>
            </a:r>
            <a:r>
              <a:rPr lang="sr-Latn-CS" sz="2800" dirty="0" smtClean="0">
                <a:latin typeface="Times New Roman" pitchFamily="18" charset="0"/>
              </a:rPr>
              <a:t> </a:t>
            </a:r>
            <a:r>
              <a:rPr lang="sr-Cyrl-CS" sz="2800" dirty="0" smtClean="0">
                <a:latin typeface="Times New Roman" pitchFamily="18" charset="0"/>
              </a:rPr>
              <a:t>може</a:t>
            </a:r>
            <a:r>
              <a:rPr lang="sr-Latn-CS" sz="2800" dirty="0" smtClean="0">
                <a:latin typeface="Times New Roman" pitchFamily="18" charset="0"/>
              </a:rPr>
              <a:t> </a:t>
            </a:r>
            <a:r>
              <a:rPr lang="sr-Cyrl-CS" sz="2800" dirty="0" smtClean="0">
                <a:latin typeface="Times New Roman" pitchFamily="18" charset="0"/>
              </a:rPr>
              <a:t>се</a:t>
            </a:r>
            <a:r>
              <a:rPr lang="sr-Latn-CS" sz="2800" dirty="0" smtClean="0">
                <a:latin typeface="Times New Roman" pitchFamily="18" charset="0"/>
              </a:rPr>
              <a:t> </a:t>
            </a:r>
            <a:r>
              <a:rPr lang="sr-Cyrl-CS" sz="2800" dirty="0" smtClean="0">
                <a:latin typeface="Times New Roman" pitchFamily="18" charset="0"/>
              </a:rPr>
              <a:t>користити</a:t>
            </a:r>
            <a:r>
              <a:rPr lang="sr-Latn-CS" sz="2800" dirty="0" smtClean="0">
                <a:latin typeface="Times New Roman" pitchFamily="18" charset="0"/>
              </a:rPr>
              <a:t> </a:t>
            </a:r>
            <a:r>
              <a:rPr lang="sr-Cyrl-CS" sz="2800" dirty="0" smtClean="0">
                <a:latin typeface="Times New Roman" pitchFamily="18" charset="0"/>
              </a:rPr>
              <a:t>за</a:t>
            </a:r>
            <a:r>
              <a:rPr lang="sr-Latn-CS" sz="2800" dirty="0" smtClean="0">
                <a:latin typeface="Times New Roman" pitchFamily="18" charset="0"/>
              </a:rPr>
              <a:t> </a:t>
            </a:r>
            <a:r>
              <a:rPr lang="sr-Cyrl-CS" sz="2800" dirty="0" smtClean="0">
                <a:latin typeface="Times New Roman" pitchFamily="18" charset="0"/>
              </a:rPr>
              <a:t>пиће</a:t>
            </a:r>
            <a:r>
              <a:rPr lang="sr-Latn-CS" sz="2800" dirty="0" smtClean="0">
                <a:latin typeface="Times New Roman" pitchFamily="18" charset="0"/>
              </a:rPr>
              <a:t>, </a:t>
            </a:r>
            <a:r>
              <a:rPr lang="sr-Cyrl-CS" sz="2800" dirty="0" smtClean="0">
                <a:latin typeface="Times New Roman" pitchFamily="18" charset="0"/>
              </a:rPr>
              <a:t>и</a:t>
            </a:r>
            <a:r>
              <a:rPr lang="sr-Latn-CS" sz="2800" dirty="0" smtClean="0">
                <a:latin typeface="Times New Roman" pitchFamily="18" charset="0"/>
              </a:rPr>
              <a:t> </a:t>
            </a:r>
            <a:r>
              <a:rPr lang="sr-Cyrl-CS" sz="2800" dirty="0" smtClean="0">
                <a:latin typeface="Times New Roman" pitchFamily="18" charset="0"/>
              </a:rPr>
              <a:t>у</a:t>
            </a:r>
            <a:r>
              <a:rPr lang="sr-Latn-CS" sz="2800" dirty="0" smtClean="0">
                <a:latin typeface="Times New Roman" pitchFamily="18" charset="0"/>
              </a:rPr>
              <a:t> </a:t>
            </a:r>
            <a:r>
              <a:rPr lang="sr-Cyrl-CS" sz="2800" dirty="0" smtClean="0">
                <a:latin typeface="Times New Roman" pitchFamily="18" charset="0"/>
              </a:rPr>
              <a:t>прехрамбеној</a:t>
            </a:r>
            <a:r>
              <a:rPr lang="sr-Latn-CS" sz="2800" dirty="0" smtClean="0">
                <a:latin typeface="Times New Roman" pitchFamily="18" charset="0"/>
              </a:rPr>
              <a:t> </a:t>
            </a:r>
            <a:r>
              <a:rPr lang="sr-Cyrl-CS" sz="2800" dirty="0" smtClean="0">
                <a:latin typeface="Times New Roman" pitchFamily="18" charset="0"/>
              </a:rPr>
              <a:t>индустрији</a:t>
            </a:r>
            <a:r>
              <a:rPr lang="sr-Latn-CS" sz="2800" dirty="0" smtClean="0">
                <a:latin typeface="Times New Roman" pitchFamily="18" charset="0"/>
              </a:rPr>
              <a:t>.</a:t>
            </a:r>
          </a:p>
          <a:p>
            <a:pPr algn="just" eaLnBrk="1" hangingPunct="1">
              <a:lnSpc>
                <a:spcPct val="80000"/>
              </a:lnSpc>
              <a:defRPr/>
            </a:pPr>
            <a:r>
              <a:rPr lang="sr-Cyrl-CS" sz="2800" dirty="0" smtClean="0">
                <a:latin typeface="Times New Roman" pitchFamily="18" charset="0"/>
              </a:rPr>
              <a:t>Вода</a:t>
            </a:r>
            <a:r>
              <a:rPr lang="sr-Latn-CS" sz="2800" dirty="0" smtClean="0">
                <a:latin typeface="Times New Roman" pitchFamily="18" charset="0"/>
              </a:rPr>
              <a:t> </a:t>
            </a:r>
            <a:r>
              <a:rPr lang="en-US" sz="2800" dirty="0" smtClean="0">
                <a:latin typeface="Times New Roman" pitchFamily="18" charset="0"/>
              </a:rPr>
              <a:t>III</a:t>
            </a:r>
            <a:r>
              <a:rPr lang="sr-Latn-CS" sz="2800" dirty="0" smtClean="0">
                <a:latin typeface="Times New Roman" pitchFamily="18" charset="0"/>
              </a:rPr>
              <a:t> </a:t>
            </a:r>
            <a:r>
              <a:rPr lang="sr-Cyrl-CS" sz="2800" dirty="0" smtClean="0">
                <a:latin typeface="Times New Roman" pitchFamily="18" charset="0"/>
              </a:rPr>
              <a:t>класе</a:t>
            </a:r>
            <a:r>
              <a:rPr lang="sr-Latn-CS" sz="2800" dirty="0" smtClean="0">
                <a:latin typeface="Times New Roman" pitchFamily="18" charset="0"/>
              </a:rPr>
              <a:t> </a:t>
            </a:r>
            <a:r>
              <a:rPr lang="sr-Cyrl-CS" sz="2800" dirty="0" smtClean="0">
                <a:latin typeface="Times New Roman" pitchFamily="18" charset="0"/>
              </a:rPr>
              <a:t>се</a:t>
            </a:r>
            <a:r>
              <a:rPr lang="sr-Latn-CS" sz="2800" dirty="0" smtClean="0">
                <a:latin typeface="Times New Roman" pitchFamily="18" charset="0"/>
              </a:rPr>
              <a:t> </a:t>
            </a:r>
            <a:r>
              <a:rPr lang="sr-Cyrl-CS" sz="2800" dirty="0" smtClean="0">
                <a:latin typeface="Times New Roman" pitchFamily="18" charset="0"/>
              </a:rPr>
              <a:t>може</a:t>
            </a:r>
            <a:r>
              <a:rPr lang="sr-Latn-CS" sz="2800" dirty="0" smtClean="0">
                <a:latin typeface="Times New Roman" pitchFamily="18" charset="0"/>
              </a:rPr>
              <a:t> </a:t>
            </a:r>
            <a:r>
              <a:rPr lang="sr-Cyrl-CS" sz="2800" dirty="0" smtClean="0">
                <a:latin typeface="Times New Roman" pitchFamily="18" charset="0"/>
              </a:rPr>
              <a:t>употребљавати</a:t>
            </a:r>
            <a:r>
              <a:rPr lang="sr-Latn-CS" sz="2800" dirty="0" smtClean="0">
                <a:latin typeface="Times New Roman" pitchFamily="18" charset="0"/>
              </a:rPr>
              <a:t> </a:t>
            </a:r>
            <a:r>
              <a:rPr lang="sr-Cyrl-CS" sz="2800" dirty="0" smtClean="0">
                <a:latin typeface="Times New Roman" pitchFamily="18" charset="0"/>
              </a:rPr>
              <a:t>за</a:t>
            </a:r>
            <a:r>
              <a:rPr lang="sr-Latn-CS" sz="2800" dirty="0" smtClean="0">
                <a:latin typeface="Times New Roman" pitchFamily="18" charset="0"/>
              </a:rPr>
              <a:t> </a:t>
            </a:r>
            <a:r>
              <a:rPr lang="sr-Cyrl-CS" sz="2800" dirty="0" smtClean="0">
                <a:latin typeface="Times New Roman" pitchFamily="18" charset="0"/>
              </a:rPr>
              <a:t>наводњавање</a:t>
            </a:r>
            <a:r>
              <a:rPr lang="sr-Latn-CS" sz="2800" dirty="0" smtClean="0">
                <a:latin typeface="Times New Roman" pitchFamily="18" charset="0"/>
              </a:rPr>
              <a:t>, </a:t>
            </a:r>
            <a:r>
              <a:rPr lang="sr-Cyrl-CS" sz="2800" dirty="0" smtClean="0">
                <a:latin typeface="Times New Roman" pitchFamily="18" charset="0"/>
              </a:rPr>
              <a:t>а</a:t>
            </a:r>
            <a:r>
              <a:rPr lang="sr-Latn-CS" sz="2800" dirty="0" smtClean="0">
                <a:latin typeface="Times New Roman" pitchFamily="18" charset="0"/>
              </a:rPr>
              <a:t> </a:t>
            </a:r>
            <a:r>
              <a:rPr lang="sr-Cyrl-CS" sz="2800" dirty="0" smtClean="0">
                <a:latin typeface="Times New Roman" pitchFamily="18" charset="0"/>
              </a:rPr>
              <a:t>по</a:t>
            </a:r>
            <a:r>
              <a:rPr lang="sr-Latn-CS" sz="2800" dirty="0" smtClean="0">
                <a:latin typeface="Times New Roman" pitchFamily="18" charset="0"/>
              </a:rPr>
              <a:t> </a:t>
            </a:r>
            <a:r>
              <a:rPr lang="sr-Cyrl-CS" sz="2800" dirty="0" smtClean="0">
                <a:latin typeface="Times New Roman" pitchFamily="18" charset="0"/>
              </a:rPr>
              <a:t>обради</a:t>
            </a:r>
            <a:r>
              <a:rPr lang="sr-Latn-CS" sz="2800" dirty="0" smtClean="0">
                <a:latin typeface="Times New Roman" pitchFamily="18" charset="0"/>
              </a:rPr>
              <a:t> </a:t>
            </a:r>
            <a:r>
              <a:rPr lang="sr-Cyrl-CS" sz="2800" dirty="0" smtClean="0">
                <a:latin typeface="Times New Roman" pitchFamily="18" charset="0"/>
              </a:rPr>
              <a:t>и</a:t>
            </a:r>
            <a:r>
              <a:rPr lang="sr-Latn-CS" sz="2800" dirty="0" smtClean="0">
                <a:latin typeface="Times New Roman" pitchFamily="18" charset="0"/>
              </a:rPr>
              <a:t> </a:t>
            </a:r>
            <a:r>
              <a:rPr lang="sr-Cyrl-CS" sz="2800" dirty="0" smtClean="0">
                <a:latin typeface="Times New Roman" pitchFamily="18" charset="0"/>
              </a:rPr>
              <a:t>у</a:t>
            </a:r>
            <a:r>
              <a:rPr lang="sr-Latn-CS" sz="2800" dirty="0" smtClean="0">
                <a:latin typeface="Times New Roman" pitchFamily="18" charset="0"/>
              </a:rPr>
              <a:t> </a:t>
            </a:r>
            <a:r>
              <a:rPr lang="sr-Cyrl-CS" sz="2800" dirty="0" smtClean="0">
                <a:latin typeface="Times New Roman" pitchFamily="18" charset="0"/>
              </a:rPr>
              <a:t>свим</a:t>
            </a:r>
            <a:r>
              <a:rPr lang="sr-Latn-CS" sz="2800" dirty="0" smtClean="0">
                <a:latin typeface="Times New Roman" pitchFamily="18" charset="0"/>
              </a:rPr>
              <a:t> </a:t>
            </a:r>
            <a:r>
              <a:rPr lang="sr-Cyrl-CS" sz="2800" dirty="0" smtClean="0">
                <a:latin typeface="Times New Roman" pitchFamily="18" charset="0"/>
              </a:rPr>
              <a:t>гранама</a:t>
            </a:r>
            <a:r>
              <a:rPr lang="sr-Latn-CS" sz="2800" dirty="0" smtClean="0">
                <a:latin typeface="Times New Roman" pitchFamily="18" charset="0"/>
              </a:rPr>
              <a:t> </a:t>
            </a:r>
            <a:r>
              <a:rPr lang="sr-Cyrl-CS" sz="2800" dirty="0" smtClean="0">
                <a:latin typeface="Times New Roman" pitchFamily="18" charset="0"/>
              </a:rPr>
              <a:t>индустрије</a:t>
            </a:r>
            <a:r>
              <a:rPr lang="sr-Latn-CS" sz="2800" dirty="0" smtClean="0">
                <a:latin typeface="Times New Roman" pitchFamily="18" charset="0"/>
              </a:rPr>
              <a:t> </a:t>
            </a:r>
            <a:r>
              <a:rPr lang="sr-Cyrl-CS" sz="2800" dirty="0" smtClean="0">
                <a:latin typeface="Times New Roman" pitchFamily="18" charset="0"/>
              </a:rPr>
              <a:t>изузев</a:t>
            </a:r>
            <a:r>
              <a:rPr lang="sr-Latn-CS" sz="2800" dirty="0" smtClean="0">
                <a:latin typeface="Times New Roman" pitchFamily="18" charset="0"/>
              </a:rPr>
              <a:t> </a:t>
            </a:r>
            <a:r>
              <a:rPr lang="sr-Cyrl-CS" sz="2800" dirty="0" smtClean="0">
                <a:latin typeface="Times New Roman" pitchFamily="18" charset="0"/>
              </a:rPr>
              <a:t>прехрамбене</a:t>
            </a:r>
            <a:r>
              <a:rPr lang="sr-Latn-CS" sz="2800" dirty="0" smtClean="0">
                <a:latin typeface="Times New Roman" pitchFamily="18" charset="0"/>
              </a:rPr>
              <a:t>.</a:t>
            </a:r>
          </a:p>
          <a:p>
            <a:pPr algn="just" eaLnBrk="1" hangingPunct="1">
              <a:lnSpc>
                <a:spcPct val="80000"/>
              </a:lnSpc>
              <a:defRPr/>
            </a:pPr>
            <a:r>
              <a:rPr lang="sr-Cyrl-CS" sz="2800" dirty="0" smtClean="0">
                <a:latin typeface="Times New Roman" pitchFamily="18" charset="0"/>
              </a:rPr>
              <a:t>Вода</a:t>
            </a:r>
            <a:r>
              <a:rPr lang="sr-Latn-CS" sz="2800" dirty="0" smtClean="0">
                <a:latin typeface="Times New Roman" pitchFamily="18" charset="0"/>
              </a:rPr>
              <a:t> </a:t>
            </a:r>
            <a:r>
              <a:rPr lang="en-US" sz="2800" dirty="0" smtClean="0">
                <a:latin typeface="Times New Roman" pitchFamily="18" charset="0"/>
              </a:rPr>
              <a:t>IV</a:t>
            </a:r>
            <a:r>
              <a:rPr lang="sr-Latn-CS" sz="2800" dirty="0" smtClean="0">
                <a:latin typeface="Times New Roman" pitchFamily="18" charset="0"/>
              </a:rPr>
              <a:t> </a:t>
            </a:r>
            <a:r>
              <a:rPr lang="sr-Cyrl-CS" sz="2800" dirty="0" smtClean="0">
                <a:latin typeface="Times New Roman" pitchFamily="18" charset="0"/>
              </a:rPr>
              <a:t>класе</a:t>
            </a:r>
            <a:r>
              <a:rPr lang="sr-Latn-CS" sz="2800" dirty="0" smtClean="0">
                <a:latin typeface="Times New Roman" pitchFamily="18" charset="0"/>
              </a:rPr>
              <a:t> </a:t>
            </a:r>
            <a:r>
              <a:rPr lang="sr-Cyrl-CS" sz="2800" dirty="0" smtClean="0">
                <a:latin typeface="Times New Roman" pitchFamily="18" charset="0"/>
              </a:rPr>
              <a:t>се</a:t>
            </a:r>
            <a:r>
              <a:rPr lang="sr-Latn-CS" sz="2800" dirty="0" smtClean="0">
                <a:latin typeface="Times New Roman" pitchFamily="18" charset="0"/>
              </a:rPr>
              <a:t> </a:t>
            </a:r>
            <a:r>
              <a:rPr lang="sr-Cyrl-CS" sz="2800" dirty="0" smtClean="0">
                <a:latin typeface="Times New Roman" pitchFamily="18" charset="0"/>
              </a:rPr>
              <a:t>може</a:t>
            </a:r>
            <a:r>
              <a:rPr lang="sr-Latn-CS" sz="2800" dirty="0" smtClean="0">
                <a:latin typeface="Times New Roman" pitchFamily="18" charset="0"/>
              </a:rPr>
              <a:t> </a:t>
            </a:r>
            <a:r>
              <a:rPr lang="sr-Cyrl-CS" sz="2800" dirty="0" smtClean="0">
                <a:latin typeface="Times New Roman" pitchFamily="18" charset="0"/>
              </a:rPr>
              <a:t>употребљавати</a:t>
            </a:r>
            <a:r>
              <a:rPr lang="sr-Latn-CS" sz="2800" dirty="0" smtClean="0">
                <a:latin typeface="Times New Roman" pitchFamily="18" charset="0"/>
              </a:rPr>
              <a:t> </a:t>
            </a:r>
            <a:r>
              <a:rPr lang="sr-Cyrl-CS" sz="2800" dirty="0" smtClean="0">
                <a:latin typeface="Times New Roman" pitchFamily="18" charset="0"/>
              </a:rPr>
              <a:t>за</a:t>
            </a:r>
            <a:r>
              <a:rPr lang="sr-Latn-CS" sz="2800" dirty="0" smtClean="0">
                <a:latin typeface="Times New Roman" pitchFamily="18" charset="0"/>
              </a:rPr>
              <a:t> </a:t>
            </a:r>
            <a:r>
              <a:rPr lang="sr-Cyrl-CS" sz="2800" dirty="0" smtClean="0">
                <a:latin typeface="Times New Roman" pitchFamily="18" charset="0"/>
              </a:rPr>
              <a:t>друге</a:t>
            </a:r>
            <a:r>
              <a:rPr lang="sr-Latn-CS" sz="2800" dirty="0" smtClean="0">
                <a:latin typeface="Times New Roman" pitchFamily="18" charset="0"/>
              </a:rPr>
              <a:t> </a:t>
            </a:r>
            <a:r>
              <a:rPr lang="sr-Cyrl-CS" sz="2800" dirty="0" smtClean="0">
                <a:latin typeface="Times New Roman" pitchFamily="18" charset="0"/>
              </a:rPr>
              <a:t>намене</a:t>
            </a:r>
            <a:r>
              <a:rPr lang="sr-Latn-CS" sz="2800" dirty="0" smtClean="0">
                <a:latin typeface="Times New Roman" pitchFamily="18" charset="0"/>
              </a:rPr>
              <a:t> </a:t>
            </a:r>
            <a:r>
              <a:rPr lang="sr-Cyrl-CS" sz="2800" dirty="0" smtClean="0">
                <a:latin typeface="Times New Roman" pitchFamily="18" charset="0"/>
              </a:rPr>
              <a:t>само</a:t>
            </a:r>
            <a:r>
              <a:rPr lang="sr-Latn-CS" sz="2800" dirty="0" smtClean="0">
                <a:latin typeface="Times New Roman" pitchFamily="18" charset="0"/>
              </a:rPr>
              <a:t> </a:t>
            </a:r>
            <a:r>
              <a:rPr lang="sr-Cyrl-CS" sz="2800" dirty="0" smtClean="0">
                <a:latin typeface="Times New Roman" pitchFamily="18" charset="0"/>
              </a:rPr>
              <a:t>након</a:t>
            </a:r>
            <a:r>
              <a:rPr lang="sr-Latn-CS" sz="2800" dirty="0" smtClean="0">
                <a:latin typeface="Times New Roman" pitchFamily="18" charset="0"/>
              </a:rPr>
              <a:t> </a:t>
            </a:r>
            <a:r>
              <a:rPr lang="sr-Cyrl-CS" sz="2800" dirty="0" smtClean="0">
                <a:latin typeface="Times New Roman" pitchFamily="18" charset="0"/>
              </a:rPr>
              <a:t>одговарајуће</a:t>
            </a:r>
            <a:r>
              <a:rPr lang="sr-Latn-CS" sz="2800" dirty="0" smtClean="0">
                <a:latin typeface="Times New Roman" pitchFamily="18" charset="0"/>
              </a:rPr>
              <a:t> </a:t>
            </a:r>
            <a:r>
              <a:rPr lang="sr-Cyrl-CS" sz="2800" dirty="0" smtClean="0">
                <a:latin typeface="Times New Roman" pitchFamily="18" charset="0"/>
              </a:rPr>
              <a:t>обраде</a:t>
            </a:r>
            <a:r>
              <a:rPr lang="sr-Latn-CS" sz="2800" dirty="0" smtClean="0">
                <a:latin typeface="Times New Roman" pitchFamily="18" charset="0"/>
              </a:rPr>
              <a:t>.</a:t>
            </a:r>
            <a:endParaRPr lang="en-US" sz="2800" dirty="0" smtClean="0">
              <a:latin typeface="Times New Roman" pitchFamily="18" charset="0"/>
            </a:endParaRPr>
          </a:p>
        </p:txBody>
      </p:sp>
    </p:spTree>
    <p:extLst>
      <p:ext uri="{BB962C8B-B14F-4D97-AF65-F5344CB8AC3E}">
        <p14:creationId xmlns:p14="http://schemas.microsoft.com/office/powerpoint/2010/main" val="484239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04800" y="1256911"/>
            <a:ext cx="8534400" cy="489980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marL="457200" indent="-457200" algn="just">
              <a:lnSpc>
                <a:spcPct val="110000"/>
              </a:lnSpc>
              <a:buClr>
                <a:schemeClr val="accent2"/>
              </a:buClr>
              <a:buFont typeface="Wingdings" pitchFamily="2" charset="2"/>
              <a:buChar char="Ø"/>
            </a:pPr>
            <a:r>
              <a:rPr lang="sr-Latn-CS" sz="2800" b="1">
                <a:solidFill>
                  <a:srgbClr val="FF3300"/>
                </a:solidFill>
              </a:rPr>
              <a:t> </a:t>
            </a:r>
            <a:r>
              <a:rPr lang="sr-Cyrl-CS" sz="2800" b="1" smtClean="0"/>
              <a:t>ТРОВАЊА</a:t>
            </a:r>
            <a:r>
              <a:rPr lang="it-IT" sz="2800" b="1" smtClean="0"/>
              <a:t> </a:t>
            </a:r>
            <a:r>
              <a:rPr lang="sr-Latn-CS" sz="2800" b="1"/>
              <a:t>- </a:t>
            </a:r>
            <a:r>
              <a:rPr lang="sr-Cyrl-CS" sz="2800" smtClean="0"/>
              <a:t>поремећаји</a:t>
            </a:r>
            <a:r>
              <a:rPr lang="it-IT" sz="2800" smtClean="0"/>
              <a:t> </a:t>
            </a:r>
            <a:r>
              <a:rPr lang="sr-Cyrl-CS" sz="2800" smtClean="0"/>
              <a:t>здравља</a:t>
            </a:r>
            <a:r>
              <a:rPr lang="it-IT" sz="2800" smtClean="0"/>
              <a:t> </a:t>
            </a:r>
            <a:r>
              <a:rPr lang="sr-Cyrl-CS" sz="2800" smtClean="0"/>
              <a:t>или</a:t>
            </a:r>
            <a:r>
              <a:rPr lang="it-IT" sz="2800" smtClean="0"/>
              <a:t> </a:t>
            </a:r>
            <a:r>
              <a:rPr lang="sr-Cyrl-CS" sz="2800" smtClean="0"/>
              <a:t>уништења</a:t>
            </a:r>
            <a:r>
              <a:rPr lang="it-IT" sz="2800" smtClean="0"/>
              <a:t> </a:t>
            </a:r>
            <a:r>
              <a:rPr lang="sr-Cyrl-CS" sz="2800" smtClean="0"/>
              <a:t>живота</a:t>
            </a:r>
            <a:r>
              <a:rPr lang="it-IT" sz="2800" smtClean="0"/>
              <a:t> </a:t>
            </a:r>
            <a:r>
              <a:rPr lang="sr-Cyrl-CS" sz="2800" smtClean="0"/>
              <a:t>која</a:t>
            </a:r>
            <a:r>
              <a:rPr lang="it-IT" sz="2800" smtClean="0"/>
              <a:t> </a:t>
            </a:r>
            <a:r>
              <a:rPr lang="sr-Cyrl-CS" sz="2800" smtClean="0"/>
              <a:t>су</a:t>
            </a:r>
            <a:r>
              <a:rPr lang="it-IT" sz="2800" smtClean="0"/>
              <a:t> </a:t>
            </a:r>
            <a:r>
              <a:rPr lang="sr-Cyrl-CS" sz="2800" smtClean="0"/>
              <a:t>проузрокована</a:t>
            </a:r>
            <a:r>
              <a:rPr lang="it-IT" sz="2800" smtClean="0"/>
              <a:t> </a:t>
            </a:r>
            <a:r>
              <a:rPr lang="sr-Cyrl-CS" sz="2800" smtClean="0"/>
              <a:t>хемијским</a:t>
            </a:r>
            <a:r>
              <a:rPr lang="it-IT" sz="2800" smtClean="0"/>
              <a:t> </a:t>
            </a:r>
            <a:r>
              <a:rPr lang="sr-Cyrl-CS" sz="2800" smtClean="0"/>
              <a:t>дејством</a:t>
            </a:r>
            <a:r>
              <a:rPr lang="it-IT" sz="2800" smtClean="0"/>
              <a:t> </a:t>
            </a:r>
            <a:r>
              <a:rPr lang="sr-Cyrl-CS" sz="2800" smtClean="0"/>
              <a:t>отрова</a:t>
            </a:r>
            <a:endParaRPr lang="it-IT" sz="2800" dirty="0"/>
          </a:p>
          <a:p>
            <a:pPr marL="457200" indent="-457200" algn="just">
              <a:lnSpc>
                <a:spcPct val="110000"/>
              </a:lnSpc>
              <a:buFont typeface="Wingdings" pitchFamily="2" charset="2"/>
              <a:buChar char="Ø"/>
            </a:pPr>
            <a:endParaRPr lang="hr-HR" sz="2800" dirty="0"/>
          </a:p>
          <a:p>
            <a:pPr marL="457200" indent="-457200" algn="just">
              <a:lnSpc>
                <a:spcPct val="110000"/>
              </a:lnSpc>
              <a:buClr>
                <a:schemeClr val="accent2"/>
              </a:buClr>
              <a:buFont typeface="Wingdings" pitchFamily="2" charset="2"/>
              <a:buChar char="Ø"/>
            </a:pPr>
            <a:r>
              <a:rPr lang="hr-HR" sz="3000" b="1"/>
              <a:t> </a:t>
            </a:r>
            <a:r>
              <a:rPr lang="sr-Cyrl-CS" sz="2800" b="1" smtClean="0"/>
              <a:t>ОТРОВИ</a:t>
            </a:r>
            <a:r>
              <a:rPr lang="hr-HR" sz="2800" b="1" smtClean="0"/>
              <a:t> (</a:t>
            </a:r>
            <a:r>
              <a:rPr lang="sr-Cyrl-CS" sz="2800" b="1" smtClean="0"/>
              <a:t>ТОКСИНИ</a:t>
            </a:r>
            <a:r>
              <a:rPr lang="hr-HR" sz="2800" b="1" smtClean="0"/>
              <a:t>)</a:t>
            </a:r>
            <a:r>
              <a:rPr lang="hr-HR" sz="2800" smtClean="0"/>
              <a:t> </a:t>
            </a:r>
            <a:r>
              <a:rPr lang="en-US" sz="2800"/>
              <a:t>- </a:t>
            </a:r>
            <a:r>
              <a:rPr lang="sr-Cyrl-CS" sz="2800" smtClean="0"/>
              <a:t>супстанце</a:t>
            </a:r>
            <a:r>
              <a:rPr lang="hr-HR" sz="2800" smtClean="0"/>
              <a:t> </a:t>
            </a:r>
            <a:r>
              <a:rPr lang="sr-Cyrl-CS" sz="2800" smtClean="0"/>
              <a:t>које</a:t>
            </a:r>
            <a:r>
              <a:rPr lang="hr-HR" sz="2800" smtClean="0"/>
              <a:t> </a:t>
            </a:r>
            <a:r>
              <a:rPr lang="sr-Cyrl-CS" sz="2800" smtClean="0"/>
              <a:t>унете</a:t>
            </a:r>
            <a:r>
              <a:rPr lang="hr-HR" sz="2800" smtClean="0"/>
              <a:t> </a:t>
            </a:r>
            <a:r>
              <a:rPr lang="sr-Cyrl-CS" sz="2800" smtClean="0"/>
              <a:t>споља</a:t>
            </a:r>
            <a:r>
              <a:rPr lang="hr-HR" sz="2800" smtClean="0"/>
              <a:t> </a:t>
            </a:r>
            <a:r>
              <a:rPr lang="sr-Cyrl-CS" sz="2800" smtClean="0"/>
              <a:t>у</a:t>
            </a:r>
            <a:r>
              <a:rPr lang="hr-HR" sz="2800" smtClean="0"/>
              <a:t> </a:t>
            </a:r>
            <a:r>
              <a:rPr lang="sr-Cyrl-CS" sz="2800" smtClean="0"/>
              <a:t>организам</a:t>
            </a:r>
            <a:r>
              <a:rPr lang="hr-HR" sz="2800" smtClean="0"/>
              <a:t> </a:t>
            </a:r>
            <a:r>
              <a:rPr lang="sr-Cyrl-CS" sz="2800" smtClean="0"/>
              <a:t>оштећују</a:t>
            </a:r>
            <a:r>
              <a:rPr lang="hr-HR" sz="2800" smtClean="0"/>
              <a:t> </a:t>
            </a:r>
            <a:r>
              <a:rPr lang="sr-Cyrl-CS" sz="2800" smtClean="0"/>
              <a:t>здравље</a:t>
            </a:r>
            <a:r>
              <a:rPr lang="hr-HR" sz="2800" smtClean="0"/>
              <a:t> </a:t>
            </a:r>
            <a:r>
              <a:rPr lang="sr-Cyrl-CS" sz="2800" smtClean="0"/>
              <a:t>својим</a:t>
            </a:r>
            <a:r>
              <a:rPr lang="hr-HR" sz="2800" smtClean="0"/>
              <a:t> </a:t>
            </a:r>
            <a:r>
              <a:rPr lang="sr-Cyrl-CS" sz="2800" smtClean="0"/>
              <a:t>хемијским</a:t>
            </a:r>
            <a:r>
              <a:rPr lang="hr-HR" sz="2800" smtClean="0"/>
              <a:t> </a:t>
            </a:r>
            <a:r>
              <a:rPr lang="sr-Cyrl-CS" sz="2800" smtClean="0"/>
              <a:t>дејством</a:t>
            </a:r>
            <a:endParaRPr lang="sr-Latn-CS" sz="2800" dirty="0"/>
          </a:p>
          <a:p>
            <a:pPr marL="457200" indent="-457200" algn="just">
              <a:lnSpc>
                <a:spcPct val="110000"/>
              </a:lnSpc>
              <a:buFont typeface="Wingdings" pitchFamily="2" charset="2"/>
              <a:buChar char="Ø"/>
            </a:pPr>
            <a:endParaRPr lang="sr-Latn-CS" sz="2800" dirty="0"/>
          </a:p>
          <a:p>
            <a:pPr marL="457200" indent="-457200" algn="just">
              <a:lnSpc>
                <a:spcPct val="110000"/>
              </a:lnSpc>
              <a:buClr>
                <a:schemeClr val="accent2"/>
              </a:buClr>
              <a:buFont typeface="Wingdings" pitchFamily="2" charset="2"/>
              <a:buChar char="Ø"/>
            </a:pPr>
            <a:r>
              <a:rPr lang="sr-Cyrl-CS" sz="2800" b="1" smtClean="0"/>
              <a:t>ТОКСИКОЛОГИЈА</a:t>
            </a:r>
            <a:r>
              <a:rPr lang="it-IT" sz="3000" smtClean="0"/>
              <a:t> </a:t>
            </a:r>
            <a:r>
              <a:rPr lang="it-IT" sz="2800"/>
              <a:t>- </a:t>
            </a:r>
            <a:r>
              <a:rPr lang="sr-Cyrl-CS" sz="2800" smtClean="0"/>
              <a:t>наука</a:t>
            </a:r>
            <a:r>
              <a:rPr lang="it-IT" sz="2800" smtClean="0"/>
              <a:t> </a:t>
            </a:r>
            <a:r>
              <a:rPr lang="sr-Cyrl-CS" sz="2800" smtClean="0"/>
              <a:t>која</a:t>
            </a:r>
            <a:r>
              <a:rPr lang="it-IT" sz="2800" smtClean="0"/>
              <a:t> </a:t>
            </a:r>
            <a:r>
              <a:rPr lang="sr-Cyrl-CS" sz="2800" smtClean="0"/>
              <a:t>се</a:t>
            </a:r>
            <a:r>
              <a:rPr lang="it-IT" sz="2800" smtClean="0"/>
              <a:t> </a:t>
            </a:r>
            <a:r>
              <a:rPr lang="sr-Cyrl-CS" sz="2800" smtClean="0"/>
              <a:t>бави</a:t>
            </a:r>
            <a:r>
              <a:rPr lang="it-IT" sz="2800" smtClean="0"/>
              <a:t> </a:t>
            </a:r>
            <a:r>
              <a:rPr lang="sr-Cyrl-CS" sz="2800" smtClean="0"/>
              <a:t>проучавањем</a:t>
            </a:r>
            <a:r>
              <a:rPr lang="it-IT" sz="2800" smtClean="0"/>
              <a:t> </a:t>
            </a:r>
            <a:r>
              <a:rPr lang="sr-Cyrl-CS" sz="2800" smtClean="0"/>
              <a:t>отрова</a:t>
            </a:r>
            <a:r>
              <a:rPr lang="it-IT" sz="2800" smtClean="0"/>
              <a:t> </a:t>
            </a:r>
            <a:r>
              <a:rPr lang="sr-Cyrl-CS" sz="2800" smtClean="0"/>
              <a:t>и</a:t>
            </a:r>
            <a:r>
              <a:rPr lang="it-IT" sz="2800" smtClean="0"/>
              <a:t> </a:t>
            </a:r>
            <a:r>
              <a:rPr lang="sr-Cyrl-CS" sz="2800" smtClean="0"/>
              <a:t>њиховог</a:t>
            </a:r>
            <a:r>
              <a:rPr lang="it-IT" sz="2800" smtClean="0"/>
              <a:t> </a:t>
            </a:r>
            <a:r>
              <a:rPr lang="sr-Cyrl-CS" sz="2800" smtClean="0"/>
              <a:t>штетног</a:t>
            </a:r>
            <a:r>
              <a:rPr lang="it-IT" sz="2800" smtClean="0"/>
              <a:t> </a:t>
            </a:r>
            <a:r>
              <a:rPr lang="sr-Cyrl-CS" sz="2800" smtClean="0"/>
              <a:t>дејства</a:t>
            </a:r>
            <a:r>
              <a:rPr lang="it-IT" sz="2800" smtClean="0"/>
              <a:t> </a:t>
            </a:r>
            <a:r>
              <a:rPr lang="sr-Cyrl-CS" sz="2800" smtClean="0"/>
              <a:t>на</a:t>
            </a:r>
            <a:r>
              <a:rPr lang="it-IT" sz="2800" smtClean="0"/>
              <a:t> </a:t>
            </a:r>
            <a:r>
              <a:rPr lang="sr-Cyrl-CS" sz="2800" smtClean="0"/>
              <a:t>организам</a:t>
            </a:r>
            <a:r>
              <a:rPr lang="it-IT" sz="2800" smtClean="0"/>
              <a:t> </a:t>
            </a:r>
            <a:endParaRPr lang="sr-Latn-CS" sz="2800" dirty="0"/>
          </a:p>
        </p:txBody>
      </p:sp>
      <p:sp>
        <p:nvSpPr>
          <p:cNvPr id="7171" name="Rectangle 4"/>
          <p:cNvSpPr>
            <a:spLocks noChangeArrowheads="1"/>
          </p:cNvSpPr>
          <p:nvPr/>
        </p:nvSpPr>
        <p:spPr bwMode="auto">
          <a:xfrm>
            <a:off x="3975100" y="762000"/>
            <a:ext cx="18415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10000"/>
              </a:lnSpc>
            </a:pPr>
            <a:endParaRPr lang="it-IT" sz="3000" b="1"/>
          </a:p>
        </p:txBody>
      </p:sp>
    </p:spTree>
    <p:extLst>
      <p:ext uri="{BB962C8B-B14F-4D97-AF65-F5344CB8AC3E}">
        <p14:creationId xmlns:p14="http://schemas.microsoft.com/office/powerpoint/2010/main" val="18359866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827584" y="1916832"/>
            <a:ext cx="7771960" cy="1736725"/>
          </a:xfrm>
        </p:spPr>
        <p:txBody>
          <a:bodyPr rtlCol="0">
            <a:normAutofit fontScale="90000"/>
          </a:bodyPr>
          <a:lstStyle/>
          <a:p>
            <a:pPr eaLnBrk="1" fontAlgn="auto" hangingPunct="1">
              <a:spcAft>
                <a:spcPts val="0"/>
              </a:spcAft>
              <a:defRPr/>
            </a:pPr>
            <a:r>
              <a:rPr lang="sr-Cyrl-CS" sz="6600" dirty="0" smtClean="0"/>
              <a:t/>
            </a:r>
            <a:br>
              <a:rPr lang="sr-Cyrl-CS" sz="6600" dirty="0" smtClean="0"/>
            </a:br>
            <a:r>
              <a:rPr lang="sr-Cyrl-CS" sz="6600" dirty="0" smtClean="0"/>
              <a:t/>
            </a:r>
            <a:br>
              <a:rPr lang="sr-Cyrl-CS" sz="6600" dirty="0" smtClean="0"/>
            </a:br>
            <a:r>
              <a:rPr lang="sr-Cyrl-RS" sz="6600" dirty="0" smtClean="0"/>
              <a:t>СРЕДИНА И ЗДРАВЉЕ</a:t>
            </a:r>
            <a:endParaRPr lang="en-US" sz="6600" dirty="0" smtClean="0"/>
          </a:p>
        </p:txBody>
      </p:sp>
    </p:spTree>
    <p:extLst>
      <p:ext uri="{BB962C8B-B14F-4D97-AF65-F5344CB8AC3E}">
        <p14:creationId xmlns:p14="http://schemas.microsoft.com/office/powerpoint/2010/main" val="1179176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4"/>
          <p:cNvSpPr>
            <a:spLocks noChangeArrowheads="1"/>
          </p:cNvSpPr>
          <p:nvPr/>
        </p:nvSpPr>
        <p:spPr bwMode="auto">
          <a:xfrm>
            <a:off x="842867" y="1828800"/>
            <a:ext cx="7314614" cy="2197100"/>
          </a:xfrm>
          <a:prstGeom prst="horizontalScroll">
            <a:avLst>
              <a:gd name="adj" fmla="val 12500"/>
            </a:avLst>
          </a:prstGeom>
          <a:solidFill>
            <a:schemeClr val="accent1"/>
          </a:solidFill>
          <a:ln w="9525">
            <a:solidFill>
              <a:schemeClr val="tx1"/>
            </a:solidFill>
            <a:round/>
            <a:headEnd/>
            <a:tailEnd/>
          </a:ln>
        </p:spPr>
        <p:txBody>
          <a:bodyPr wrap="none" anchor="ctr"/>
          <a:lstStyle/>
          <a:p>
            <a:pPr algn="ctr"/>
            <a:r>
              <a:rPr lang="de-DE" sz="2000" b="1" i="1">
                <a:latin typeface="Tahoma" pitchFamily="34" charset="0"/>
              </a:rPr>
              <a:t>“Mi nismo zemlju nasledili od naših predaka </a:t>
            </a:r>
          </a:p>
          <a:p>
            <a:pPr algn="ctr"/>
            <a:r>
              <a:rPr lang="de-DE" sz="2000" b="1" i="1">
                <a:latin typeface="Tahoma" pitchFamily="34" charset="0"/>
              </a:rPr>
              <a:t>već smo je pozajmili od naših potomaka”</a:t>
            </a:r>
          </a:p>
          <a:p>
            <a:pPr algn="ctr"/>
            <a:r>
              <a:rPr lang="de-DE" sz="2000" b="1" i="1">
                <a:latin typeface="Tahoma" pitchFamily="34" charset="0"/>
              </a:rPr>
              <a:t> </a:t>
            </a:r>
          </a:p>
          <a:p>
            <a:pPr algn="ctr"/>
            <a:r>
              <a:rPr lang="de-DE" sz="2000" b="1" i="1">
                <a:latin typeface="Tahoma" pitchFamily="34" charset="0"/>
              </a:rPr>
              <a:t>               Indijanski poglavica Bik koji sedi</a:t>
            </a:r>
            <a:endParaRPr lang="en-US" sz="2000" b="1" i="1">
              <a:latin typeface="Tahoma" pitchFamily="34" charset="0"/>
            </a:endParaRPr>
          </a:p>
        </p:txBody>
      </p:sp>
    </p:spTree>
    <p:extLst>
      <p:ext uri="{BB962C8B-B14F-4D97-AF65-F5344CB8AC3E}">
        <p14:creationId xmlns:p14="http://schemas.microsoft.com/office/powerpoint/2010/main" val="19757674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686020" y="3078163"/>
            <a:ext cx="7771960" cy="1143000"/>
          </a:xfrm>
        </p:spPr>
        <p:txBody>
          <a:bodyPr rtlCol="0">
            <a:normAutofit fontScale="90000"/>
          </a:bodyPr>
          <a:lstStyle/>
          <a:p>
            <a:pPr eaLnBrk="1" fontAlgn="auto" hangingPunct="1">
              <a:spcAft>
                <a:spcPts val="0"/>
              </a:spcAft>
              <a:defRPr/>
            </a:pPr>
            <a:r>
              <a:rPr lang="en-US" b="1" smtClean="0"/>
              <a:t>ЖИВОТНА СРЕДИНА И ЗДРАВСТВЕНИ ПОТЕНЦИЈАЛ</a:t>
            </a:r>
            <a:endParaRPr lang="en-US" smtClean="0"/>
          </a:p>
        </p:txBody>
      </p:sp>
    </p:spTree>
    <p:extLst>
      <p:ext uri="{BB962C8B-B14F-4D97-AF65-F5344CB8AC3E}">
        <p14:creationId xmlns:p14="http://schemas.microsoft.com/office/powerpoint/2010/main" val="14673516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067143" y="1219200"/>
            <a:ext cx="7771960" cy="1143000"/>
          </a:xfrm>
        </p:spPr>
        <p:txBody>
          <a:bodyPr/>
          <a:lstStyle/>
          <a:p>
            <a:pPr algn="l" eaLnBrk="1" hangingPunct="1"/>
            <a:r>
              <a:rPr lang="en-US" b="1" smtClean="0"/>
              <a:t>ЖИВОТНА СРЕДИНА</a:t>
            </a:r>
          </a:p>
        </p:txBody>
      </p:sp>
      <p:sp>
        <p:nvSpPr>
          <p:cNvPr id="5123" name="Text Box 3"/>
          <p:cNvSpPr txBox="1">
            <a:spLocks noChangeArrowheads="1"/>
          </p:cNvSpPr>
          <p:nvPr/>
        </p:nvSpPr>
        <p:spPr bwMode="auto">
          <a:xfrm>
            <a:off x="1067142" y="2636838"/>
            <a:ext cx="7467063" cy="4616648"/>
          </a:xfrm>
          <a:prstGeom prst="rect">
            <a:avLst/>
          </a:prstGeom>
          <a:noFill/>
          <a:ln w="9525">
            <a:noFill/>
            <a:miter lim="800000"/>
            <a:headEnd/>
            <a:tailEnd/>
          </a:ln>
          <a:effectLst/>
        </p:spPr>
        <p:txBody>
          <a:bodyPr>
            <a:spAutoFit/>
          </a:bodyPr>
          <a:lstStyle/>
          <a:p>
            <a:pPr algn="just">
              <a:spcBef>
                <a:spcPct val="50000"/>
              </a:spcBef>
              <a:defRPr/>
            </a:pPr>
            <a:r>
              <a:rPr lang="en-US" sz="2400" b="1" dirty="0">
                <a:solidFill>
                  <a:schemeClr val="tx1"/>
                </a:solidFill>
              </a:rPr>
              <a:t>“</a:t>
            </a:r>
            <a:r>
              <a:rPr lang="sr-Cyrl-CS" sz="2400" dirty="0">
                <a:solidFill>
                  <a:schemeClr val="tx1"/>
                </a:solidFill>
              </a:rPr>
              <a:t> </a:t>
            </a:r>
            <a:r>
              <a:rPr lang="sr-Cyrl-CS" sz="2400" b="1" dirty="0">
                <a:solidFill>
                  <a:schemeClr val="tx1"/>
                </a:solidFill>
              </a:rPr>
              <a:t>јесте скуп природних и створених вредности чији комплексни међусобни односи чине окружење, односно простор и услове за живот; обухвата физичке, економске, социјалне, бихевиоралне, културолошке и друге чиниоце који одређују здравље</a:t>
            </a:r>
            <a:r>
              <a:rPr lang="en-US" sz="3600" b="1" dirty="0">
                <a:solidFill>
                  <a:schemeClr val="tx1"/>
                </a:solidFill>
              </a:rPr>
              <a:t>”</a:t>
            </a:r>
            <a:r>
              <a:rPr lang="en-US" sz="3600" b="1" dirty="0">
                <a:solidFill>
                  <a:schemeClr val="tx2"/>
                </a:solidFill>
                <a:effectLst>
                  <a:outerShdw blurRad="38100" dist="38100" dir="2700000" algn="tl">
                    <a:srgbClr val="000000"/>
                  </a:outerShdw>
                </a:effectLst>
              </a:rPr>
              <a:t> </a:t>
            </a:r>
          </a:p>
          <a:p>
            <a:pPr algn="just">
              <a:spcBef>
                <a:spcPct val="50000"/>
              </a:spcBef>
              <a:defRPr/>
            </a:pPr>
            <a:r>
              <a:rPr lang="en-US" sz="2400" b="1" dirty="0">
                <a:solidFill>
                  <a:schemeClr val="tx2"/>
                </a:solidFill>
              </a:rPr>
              <a:t>“</a:t>
            </a:r>
            <a:r>
              <a:rPr lang="sr-Cyrl-CS" sz="2400" b="1" dirty="0">
                <a:solidFill>
                  <a:schemeClr val="tx2"/>
                </a:solidFill>
              </a:rPr>
              <a:t>јесте скуп природних и створених вредности чији комплексни међусобни односи чине окружење, односно простор и услове за живот</a:t>
            </a:r>
            <a:r>
              <a:rPr lang="en-US" sz="2400" b="1" dirty="0">
                <a:solidFill>
                  <a:schemeClr val="tx2"/>
                </a:solidFill>
              </a:rPr>
              <a:t> ”</a:t>
            </a:r>
          </a:p>
          <a:p>
            <a:pPr algn="just">
              <a:spcBef>
                <a:spcPct val="50000"/>
              </a:spcBef>
              <a:defRPr/>
            </a:pPr>
            <a:endParaRPr lang="en-US" sz="3600" b="1" dirty="0">
              <a:solidFill>
                <a:schemeClr val="tx1"/>
              </a:solidFill>
            </a:endParaRPr>
          </a:p>
        </p:txBody>
      </p:sp>
    </p:spTree>
    <p:extLst>
      <p:ext uri="{BB962C8B-B14F-4D97-AF65-F5344CB8AC3E}">
        <p14:creationId xmlns:p14="http://schemas.microsoft.com/office/powerpoint/2010/main" val="21687677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067143" y="1219200"/>
            <a:ext cx="7771960" cy="1143000"/>
          </a:xfrm>
        </p:spPr>
        <p:txBody>
          <a:bodyPr/>
          <a:lstStyle/>
          <a:p>
            <a:pPr algn="l" eaLnBrk="1" hangingPunct="1"/>
            <a:r>
              <a:rPr lang="sr-Latn-CS" sz="4000" b="1" smtClean="0"/>
              <a:t>КВАЛИТЕТ </a:t>
            </a:r>
            <a:r>
              <a:rPr lang="en-US" sz="4000" b="1" smtClean="0"/>
              <a:t>ЖИВОТН</a:t>
            </a:r>
            <a:r>
              <a:rPr lang="sr-Latn-CS" sz="4000" b="1" smtClean="0"/>
              <a:t>Е</a:t>
            </a:r>
            <a:r>
              <a:rPr lang="en-US" sz="4000" b="1" smtClean="0"/>
              <a:t> СРЕДИН</a:t>
            </a:r>
            <a:r>
              <a:rPr lang="sr-Latn-CS" sz="4000" b="1" smtClean="0"/>
              <a:t>Е</a:t>
            </a:r>
            <a:endParaRPr lang="en-US" sz="4000" b="1" smtClean="0"/>
          </a:p>
        </p:txBody>
      </p:sp>
      <p:sp>
        <p:nvSpPr>
          <p:cNvPr id="18435" name="Text Box 3"/>
          <p:cNvSpPr txBox="1">
            <a:spLocks noChangeArrowheads="1"/>
          </p:cNvSpPr>
          <p:nvPr/>
        </p:nvSpPr>
        <p:spPr bwMode="auto">
          <a:xfrm>
            <a:off x="1067142" y="2636839"/>
            <a:ext cx="7467063"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en-US" sz="3600" b="1">
                <a:solidFill>
                  <a:schemeClr val="tx2"/>
                </a:solidFill>
              </a:rPr>
              <a:t>“ … је </a:t>
            </a:r>
            <a:r>
              <a:rPr lang="sr-Latn-CS" sz="3600" b="1">
                <a:solidFill>
                  <a:schemeClr val="tx2"/>
                </a:solidFill>
              </a:rPr>
              <a:t>стање животне средине које се исказује физичким, хемијским, биолошким, естетским и другим индикаторима</a:t>
            </a:r>
            <a:r>
              <a:rPr lang="en-US" sz="3600" b="1">
                <a:solidFill>
                  <a:schemeClr val="tx2"/>
                </a:solidFill>
              </a:rPr>
              <a:t>”</a:t>
            </a:r>
          </a:p>
        </p:txBody>
      </p:sp>
    </p:spTree>
    <p:extLst>
      <p:ext uri="{BB962C8B-B14F-4D97-AF65-F5344CB8AC3E}">
        <p14:creationId xmlns:p14="http://schemas.microsoft.com/office/powerpoint/2010/main" val="21607992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058347" y="465138"/>
            <a:ext cx="7625375" cy="906462"/>
          </a:xfrm>
        </p:spPr>
        <p:txBody>
          <a:bodyPr rtlCol="0">
            <a:normAutofit fontScale="90000"/>
          </a:bodyPr>
          <a:lstStyle/>
          <a:p>
            <a:pPr algn="l" eaLnBrk="1" fontAlgn="auto" hangingPunct="1">
              <a:spcAft>
                <a:spcPts val="0"/>
              </a:spcAft>
              <a:defRPr/>
            </a:pPr>
            <a:r>
              <a:rPr lang="en-US" sz="3600" b="1" smtClean="0"/>
              <a:t>АКТИВНОСТИ КОЈЕ УТИ</a:t>
            </a:r>
            <a:r>
              <a:rPr lang="sr-Latn-CS" sz="3600" b="1" smtClean="0"/>
              <a:t>Ч</a:t>
            </a:r>
            <a:r>
              <a:rPr lang="en-US" sz="3600" b="1" smtClean="0"/>
              <a:t>У НА ЖИВОТНУ СРЕДИНУ</a:t>
            </a:r>
          </a:p>
        </p:txBody>
      </p:sp>
      <p:sp>
        <p:nvSpPr>
          <p:cNvPr id="19459" name="Text Box 3"/>
          <p:cNvSpPr txBox="1">
            <a:spLocks noChangeArrowheads="1"/>
          </p:cNvSpPr>
          <p:nvPr/>
        </p:nvSpPr>
        <p:spPr bwMode="auto">
          <a:xfrm>
            <a:off x="1067142" y="1831975"/>
            <a:ext cx="746706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en-US" sz="3600" b="1">
                <a:solidFill>
                  <a:schemeClr val="tx2"/>
                </a:solidFill>
              </a:rPr>
              <a:t>“ … </a:t>
            </a:r>
            <a:r>
              <a:rPr lang="sr-Cyrl-CS" sz="2400" b="1">
                <a:solidFill>
                  <a:schemeClr val="tx2"/>
                </a:solidFill>
              </a:rPr>
              <a:t>активност која утиче на животну средину јесте сваки захват (стални или привремени) којим се мењају и/или могу променити стања и услови у животној средини, а односи се на: коришћење ресурса и природних добара; процесе производње и промета; дистрибуцију и употребу материјала; испуштање (емисију) загађујућих материја у воду, ваздух или земљиште; управљање отпадом и отпадним водама, хемикалијама и штетним материјама; буку и вибрације; јонизујуће и нејонизујуће зрачење; удесе</a:t>
            </a:r>
            <a:r>
              <a:rPr lang="en-US" sz="2400">
                <a:solidFill>
                  <a:schemeClr val="tx2"/>
                </a:solidFill>
              </a:rPr>
              <a:t> </a:t>
            </a:r>
            <a:r>
              <a:rPr lang="en-US" sz="3600" b="1">
                <a:solidFill>
                  <a:schemeClr val="tx2"/>
                </a:solidFill>
              </a:rPr>
              <a:t>”</a:t>
            </a:r>
          </a:p>
        </p:txBody>
      </p:sp>
    </p:spTree>
    <p:extLst>
      <p:ext uri="{BB962C8B-B14F-4D97-AF65-F5344CB8AC3E}">
        <p14:creationId xmlns:p14="http://schemas.microsoft.com/office/powerpoint/2010/main" val="32455884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800357" y="1066801"/>
            <a:ext cx="7771960" cy="708025"/>
          </a:xfrm>
          <a:prstGeom prst="rect">
            <a:avLst/>
          </a:prstGeom>
          <a:noFill/>
          <a:ln w="9525">
            <a:noFill/>
            <a:miter lim="800000"/>
            <a:headEnd/>
            <a:tailEnd/>
          </a:ln>
          <a:effectLst/>
        </p:spPr>
        <p:txBody>
          <a:bodyPr>
            <a:spAutoFit/>
          </a:bodyPr>
          <a:lstStyle/>
          <a:p>
            <a:pPr>
              <a:spcBef>
                <a:spcPct val="50000"/>
              </a:spcBef>
              <a:defRPr/>
            </a:pPr>
            <a:r>
              <a:rPr lang="en-US" sz="4000" b="1">
                <a:solidFill>
                  <a:schemeClr val="tx2"/>
                </a:solidFill>
                <a:effectLst>
                  <a:outerShdw blurRad="38100" dist="38100" dir="2700000" algn="tl">
                    <a:srgbClr val="000000"/>
                  </a:outerShdw>
                </a:effectLst>
              </a:rPr>
              <a:t>ФАКТОРИ ЖИВОТНЕ СРЕДИНЕ</a:t>
            </a:r>
            <a:endParaRPr lang="en-US" sz="3600" b="1">
              <a:solidFill>
                <a:schemeClr val="tx2"/>
              </a:solidFill>
              <a:effectLst>
                <a:outerShdw blurRad="38100" dist="38100" dir="2700000" algn="tl">
                  <a:srgbClr val="000000"/>
                </a:outerShdw>
              </a:effectLst>
            </a:endParaRPr>
          </a:p>
        </p:txBody>
      </p:sp>
      <p:sp>
        <p:nvSpPr>
          <p:cNvPr id="20483" name="Freeform 3"/>
          <p:cNvSpPr>
            <a:spLocks/>
          </p:cNvSpPr>
          <p:nvPr/>
        </p:nvSpPr>
        <p:spPr bwMode="auto">
          <a:xfrm>
            <a:off x="3834676" y="2271714"/>
            <a:ext cx="2883336" cy="4002087"/>
          </a:xfrm>
          <a:custGeom>
            <a:avLst/>
            <a:gdLst>
              <a:gd name="T0" fmla="*/ 2147483647 w 3125"/>
              <a:gd name="T1" fmla="*/ 2147483647 h 4763"/>
              <a:gd name="T2" fmla="*/ 2147483647 w 3125"/>
              <a:gd name="T3" fmla="*/ 2147483647 h 4763"/>
              <a:gd name="T4" fmla="*/ 2147483647 w 3125"/>
              <a:gd name="T5" fmla="*/ 2147483647 h 4763"/>
              <a:gd name="T6" fmla="*/ 2147483647 w 3125"/>
              <a:gd name="T7" fmla="*/ 2147483647 h 4763"/>
              <a:gd name="T8" fmla="*/ 2147483647 w 3125"/>
              <a:gd name="T9" fmla="*/ 2147483647 h 4763"/>
              <a:gd name="T10" fmla="*/ 2147483647 w 3125"/>
              <a:gd name="T11" fmla="*/ 2147483647 h 4763"/>
              <a:gd name="T12" fmla="*/ 2147483647 w 3125"/>
              <a:gd name="T13" fmla="*/ 2147483647 h 4763"/>
              <a:gd name="T14" fmla="*/ 2147483647 w 3125"/>
              <a:gd name="T15" fmla="*/ 2147483647 h 4763"/>
              <a:gd name="T16" fmla="*/ 2147483647 w 3125"/>
              <a:gd name="T17" fmla="*/ 2147483647 h 4763"/>
              <a:gd name="T18" fmla="*/ 2147483647 w 3125"/>
              <a:gd name="T19" fmla="*/ 2147483647 h 4763"/>
              <a:gd name="T20" fmla="*/ 2147483647 w 3125"/>
              <a:gd name="T21" fmla="*/ 2147483647 h 4763"/>
              <a:gd name="T22" fmla="*/ 2147483647 w 3125"/>
              <a:gd name="T23" fmla="*/ 2147483647 h 4763"/>
              <a:gd name="T24" fmla="*/ 0 w 3125"/>
              <a:gd name="T25" fmla="*/ 2147483647 h 4763"/>
              <a:gd name="T26" fmla="*/ 2147483647 w 3125"/>
              <a:gd name="T27" fmla="*/ 2147483647 h 4763"/>
              <a:gd name="T28" fmla="*/ 2147483647 w 3125"/>
              <a:gd name="T29" fmla="*/ 2147483647 h 4763"/>
              <a:gd name="T30" fmla="*/ 2147483647 w 3125"/>
              <a:gd name="T31" fmla="*/ 2147483647 h 4763"/>
              <a:gd name="T32" fmla="*/ 2147483647 w 3125"/>
              <a:gd name="T33" fmla="*/ 2147483647 h 4763"/>
              <a:gd name="T34" fmla="*/ 2147483647 w 3125"/>
              <a:gd name="T35" fmla="*/ 2147483647 h 4763"/>
              <a:gd name="T36" fmla="*/ 2147483647 w 3125"/>
              <a:gd name="T37" fmla="*/ 2147483647 h 4763"/>
              <a:gd name="T38" fmla="*/ 2147483647 w 3125"/>
              <a:gd name="T39" fmla="*/ 2147483647 h 4763"/>
              <a:gd name="T40" fmla="*/ 2147483647 w 3125"/>
              <a:gd name="T41" fmla="*/ 2147483647 h 4763"/>
              <a:gd name="T42" fmla="*/ 2147483647 w 3125"/>
              <a:gd name="T43" fmla="*/ 2147483647 h 4763"/>
              <a:gd name="T44" fmla="*/ 2147483647 w 3125"/>
              <a:gd name="T45" fmla="*/ 2147483647 h 4763"/>
              <a:gd name="T46" fmla="*/ 2147483647 w 3125"/>
              <a:gd name="T47" fmla="*/ 2147483647 h 4763"/>
              <a:gd name="T48" fmla="*/ 2147483647 w 3125"/>
              <a:gd name="T49" fmla="*/ 2147483647 h 4763"/>
              <a:gd name="T50" fmla="*/ 2147483647 w 3125"/>
              <a:gd name="T51" fmla="*/ 2147483647 h 4763"/>
              <a:gd name="T52" fmla="*/ 2147483647 w 3125"/>
              <a:gd name="T53" fmla="*/ 2147483647 h 4763"/>
              <a:gd name="T54" fmla="*/ 2147483647 w 3125"/>
              <a:gd name="T55" fmla="*/ 2147483647 h 4763"/>
              <a:gd name="T56" fmla="*/ 2147483647 w 3125"/>
              <a:gd name="T57" fmla="*/ 2147483647 h 4763"/>
              <a:gd name="T58" fmla="*/ 2147483647 w 3125"/>
              <a:gd name="T59" fmla="*/ 2147483647 h 4763"/>
              <a:gd name="T60" fmla="*/ 2147483647 w 3125"/>
              <a:gd name="T61" fmla="*/ 2147483647 h 4763"/>
              <a:gd name="T62" fmla="*/ 2147483647 w 3125"/>
              <a:gd name="T63" fmla="*/ 2147483647 h 4763"/>
              <a:gd name="T64" fmla="*/ 2147483647 w 3125"/>
              <a:gd name="T65" fmla="*/ 2147483647 h 4763"/>
              <a:gd name="T66" fmla="*/ 2147483647 w 3125"/>
              <a:gd name="T67" fmla="*/ 2147483647 h 4763"/>
              <a:gd name="T68" fmla="*/ 2147483647 w 3125"/>
              <a:gd name="T69" fmla="*/ 2147483647 h 4763"/>
              <a:gd name="T70" fmla="*/ 2147483647 w 3125"/>
              <a:gd name="T71" fmla="*/ 2147483647 h 4763"/>
              <a:gd name="T72" fmla="*/ 2147483647 w 3125"/>
              <a:gd name="T73" fmla="*/ 2147483647 h 4763"/>
              <a:gd name="T74" fmla="*/ 2147483647 w 3125"/>
              <a:gd name="T75" fmla="*/ 2147483647 h 4763"/>
              <a:gd name="T76" fmla="*/ 2147483647 w 3125"/>
              <a:gd name="T77" fmla="*/ 2147483647 h 4763"/>
              <a:gd name="T78" fmla="*/ 2147483647 w 3125"/>
              <a:gd name="T79" fmla="*/ 2147483647 h 4763"/>
              <a:gd name="T80" fmla="*/ 2147483647 w 3125"/>
              <a:gd name="T81" fmla="*/ 2147483647 h 4763"/>
              <a:gd name="T82" fmla="*/ 2147483647 w 3125"/>
              <a:gd name="T83" fmla="*/ 2147483647 h 4763"/>
              <a:gd name="T84" fmla="*/ 2147483647 w 3125"/>
              <a:gd name="T85" fmla="*/ 2147483647 h 4763"/>
              <a:gd name="T86" fmla="*/ 2147483647 w 3125"/>
              <a:gd name="T87" fmla="*/ 2147483647 h 4763"/>
              <a:gd name="T88" fmla="*/ 2147483647 w 3125"/>
              <a:gd name="T89" fmla="*/ 2147483647 h 4763"/>
              <a:gd name="T90" fmla="*/ 2147483647 w 3125"/>
              <a:gd name="T91" fmla="*/ 2147483647 h 4763"/>
              <a:gd name="T92" fmla="*/ 2147483647 w 3125"/>
              <a:gd name="T93" fmla="*/ 2147483647 h 4763"/>
              <a:gd name="T94" fmla="*/ 2147483647 w 3125"/>
              <a:gd name="T95" fmla="*/ 2147483647 h 4763"/>
              <a:gd name="T96" fmla="*/ 2147483647 w 3125"/>
              <a:gd name="T97" fmla="*/ 2147483647 h 4763"/>
              <a:gd name="T98" fmla="*/ 2147483647 w 3125"/>
              <a:gd name="T99" fmla="*/ 2147483647 h 4763"/>
              <a:gd name="T100" fmla="*/ 2147483647 w 3125"/>
              <a:gd name="T101" fmla="*/ 2147483647 h 476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125"/>
              <a:gd name="T154" fmla="*/ 0 h 4763"/>
              <a:gd name="T155" fmla="*/ 3125 w 3125"/>
              <a:gd name="T156" fmla="*/ 4763 h 476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125" h="4763">
                <a:moveTo>
                  <a:pt x="556" y="2089"/>
                </a:moveTo>
                <a:lnTo>
                  <a:pt x="667" y="2196"/>
                </a:lnTo>
                <a:lnTo>
                  <a:pt x="782" y="2287"/>
                </a:lnTo>
                <a:lnTo>
                  <a:pt x="1029" y="2469"/>
                </a:lnTo>
                <a:lnTo>
                  <a:pt x="1155" y="2588"/>
                </a:lnTo>
                <a:lnTo>
                  <a:pt x="1247" y="2706"/>
                </a:lnTo>
                <a:lnTo>
                  <a:pt x="1345" y="2889"/>
                </a:lnTo>
                <a:lnTo>
                  <a:pt x="1399" y="3035"/>
                </a:lnTo>
                <a:lnTo>
                  <a:pt x="1450" y="3187"/>
                </a:lnTo>
                <a:lnTo>
                  <a:pt x="1468" y="3326"/>
                </a:lnTo>
                <a:lnTo>
                  <a:pt x="1471" y="3465"/>
                </a:lnTo>
                <a:lnTo>
                  <a:pt x="1463" y="3583"/>
                </a:lnTo>
                <a:lnTo>
                  <a:pt x="1435" y="3748"/>
                </a:lnTo>
                <a:lnTo>
                  <a:pt x="1381" y="3902"/>
                </a:lnTo>
                <a:lnTo>
                  <a:pt x="1313" y="4039"/>
                </a:lnTo>
                <a:lnTo>
                  <a:pt x="1223" y="4185"/>
                </a:lnTo>
                <a:lnTo>
                  <a:pt x="1094" y="4333"/>
                </a:lnTo>
                <a:lnTo>
                  <a:pt x="994" y="4435"/>
                </a:lnTo>
                <a:lnTo>
                  <a:pt x="890" y="4514"/>
                </a:lnTo>
                <a:lnTo>
                  <a:pt x="785" y="4577"/>
                </a:lnTo>
                <a:lnTo>
                  <a:pt x="675" y="4626"/>
                </a:lnTo>
                <a:lnTo>
                  <a:pt x="556" y="4662"/>
                </a:lnTo>
                <a:lnTo>
                  <a:pt x="430" y="4681"/>
                </a:lnTo>
                <a:lnTo>
                  <a:pt x="344" y="4687"/>
                </a:lnTo>
                <a:lnTo>
                  <a:pt x="244" y="4690"/>
                </a:lnTo>
                <a:lnTo>
                  <a:pt x="0" y="4672"/>
                </a:lnTo>
                <a:lnTo>
                  <a:pt x="180" y="4715"/>
                </a:lnTo>
                <a:lnTo>
                  <a:pt x="311" y="4736"/>
                </a:lnTo>
                <a:lnTo>
                  <a:pt x="456" y="4755"/>
                </a:lnTo>
                <a:lnTo>
                  <a:pt x="602" y="4763"/>
                </a:lnTo>
                <a:lnTo>
                  <a:pt x="728" y="4763"/>
                </a:lnTo>
                <a:lnTo>
                  <a:pt x="858" y="4755"/>
                </a:lnTo>
                <a:lnTo>
                  <a:pt x="1001" y="4741"/>
                </a:lnTo>
                <a:lnTo>
                  <a:pt x="1131" y="4717"/>
                </a:lnTo>
                <a:lnTo>
                  <a:pt x="1287" y="4681"/>
                </a:lnTo>
                <a:lnTo>
                  <a:pt x="1456" y="4633"/>
                </a:lnTo>
                <a:lnTo>
                  <a:pt x="1621" y="4569"/>
                </a:lnTo>
                <a:lnTo>
                  <a:pt x="1751" y="4508"/>
                </a:lnTo>
                <a:lnTo>
                  <a:pt x="1894" y="4432"/>
                </a:lnTo>
                <a:lnTo>
                  <a:pt x="2044" y="4340"/>
                </a:lnTo>
                <a:lnTo>
                  <a:pt x="2152" y="4254"/>
                </a:lnTo>
                <a:lnTo>
                  <a:pt x="2259" y="4167"/>
                </a:lnTo>
                <a:lnTo>
                  <a:pt x="2371" y="4064"/>
                </a:lnTo>
                <a:lnTo>
                  <a:pt x="2472" y="3966"/>
                </a:lnTo>
                <a:lnTo>
                  <a:pt x="2554" y="3866"/>
                </a:lnTo>
                <a:lnTo>
                  <a:pt x="2641" y="3756"/>
                </a:lnTo>
                <a:lnTo>
                  <a:pt x="2718" y="3647"/>
                </a:lnTo>
                <a:lnTo>
                  <a:pt x="2797" y="3529"/>
                </a:lnTo>
                <a:lnTo>
                  <a:pt x="2860" y="3407"/>
                </a:lnTo>
                <a:lnTo>
                  <a:pt x="2919" y="3279"/>
                </a:lnTo>
                <a:lnTo>
                  <a:pt x="2973" y="3145"/>
                </a:lnTo>
                <a:lnTo>
                  <a:pt x="3019" y="2999"/>
                </a:lnTo>
                <a:lnTo>
                  <a:pt x="3061" y="2859"/>
                </a:lnTo>
                <a:lnTo>
                  <a:pt x="3089" y="2716"/>
                </a:lnTo>
                <a:lnTo>
                  <a:pt x="3110" y="2551"/>
                </a:lnTo>
                <a:lnTo>
                  <a:pt x="3120" y="2415"/>
                </a:lnTo>
                <a:lnTo>
                  <a:pt x="3125" y="2278"/>
                </a:lnTo>
                <a:lnTo>
                  <a:pt x="3120" y="2135"/>
                </a:lnTo>
                <a:lnTo>
                  <a:pt x="3100" y="1971"/>
                </a:lnTo>
                <a:lnTo>
                  <a:pt x="3074" y="1800"/>
                </a:lnTo>
                <a:lnTo>
                  <a:pt x="3038" y="1655"/>
                </a:lnTo>
                <a:lnTo>
                  <a:pt x="2998" y="1508"/>
                </a:lnTo>
                <a:lnTo>
                  <a:pt x="2952" y="1390"/>
                </a:lnTo>
                <a:lnTo>
                  <a:pt x="2891" y="1261"/>
                </a:lnTo>
                <a:lnTo>
                  <a:pt x="2837" y="1143"/>
                </a:lnTo>
                <a:lnTo>
                  <a:pt x="2761" y="1006"/>
                </a:lnTo>
                <a:lnTo>
                  <a:pt x="2672" y="872"/>
                </a:lnTo>
                <a:lnTo>
                  <a:pt x="2582" y="760"/>
                </a:lnTo>
                <a:lnTo>
                  <a:pt x="2496" y="653"/>
                </a:lnTo>
                <a:lnTo>
                  <a:pt x="2399" y="549"/>
                </a:lnTo>
                <a:lnTo>
                  <a:pt x="2299" y="452"/>
                </a:lnTo>
                <a:lnTo>
                  <a:pt x="2213" y="380"/>
                </a:lnTo>
                <a:lnTo>
                  <a:pt x="2105" y="291"/>
                </a:lnTo>
                <a:lnTo>
                  <a:pt x="1988" y="218"/>
                </a:lnTo>
                <a:lnTo>
                  <a:pt x="1894" y="162"/>
                </a:lnTo>
                <a:lnTo>
                  <a:pt x="1797" y="115"/>
                </a:lnTo>
                <a:lnTo>
                  <a:pt x="1705" y="78"/>
                </a:lnTo>
                <a:lnTo>
                  <a:pt x="1614" y="51"/>
                </a:lnTo>
                <a:lnTo>
                  <a:pt x="1478" y="18"/>
                </a:lnTo>
                <a:lnTo>
                  <a:pt x="1374" y="4"/>
                </a:lnTo>
                <a:lnTo>
                  <a:pt x="1267" y="0"/>
                </a:lnTo>
                <a:lnTo>
                  <a:pt x="1168" y="4"/>
                </a:lnTo>
                <a:lnTo>
                  <a:pt x="1037" y="23"/>
                </a:lnTo>
                <a:lnTo>
                  <a:pt x="909" y="54"/>
                </a:lnTo>
                <a:lnTo>
                  <a:pt x="793" y="100"/>
                </a:lnTo>
                <a:lnTo>
                  <a:pt x="700" y="154"/>
                </a:lnTo>
                <a:lnTo>
                  <a:pt x="593" y="218"/>
                </a:lnTo>
                <a:lnTo>
                  <a:pt x="509" y="291"/>
                </a:lnTo>
                <a:lnTo>
                  <a:pt x="420" y="373"/>
                </a:lnTo>
                <a:lnTo>
                  <a:pt x="344" y="470"/>
                </a:lnTo>
                <a:lnTo>
                  <a:pt x="273" y="574"/>
                </a:lnTo>
                <a:lnTo>
                  <a:pt x="219" y="684"/>
                </a:lnTo>
                <a:lnTo>
                  <a:pt x="180" y="807"/>
                </a:lnTo>
                <a:lnTo>
                  <a:pt x="147" y="936"/>
                </a:lnTo>
                <a:lnTo>
                  <a:pt x="129" y="1067"/>
                </a:lnTo>
                <a:lnTo>
                  <a:pt x="125" y="1204"/>
                </a:lnTo>
                <a:lnTo>
                  <a:pt x="143" y="1355"/>
                </a:lnTo>
                <a:lnTo>
                  <a:pt x="173" y="1487"/>
                </a:lnTo>
                <a:lnTo>
                  <a:pt x="226" y="1614"/>
                </a:lnTo>
                <a:lnTo>
                  <a:pt x="283" y="1734"/>
                </a:lnTo>
                <a:lnTo>
                  <a:pt x="356" y="1839"/>
                </a:lnTo>
                <a:lnTo>
                  <a:pt x="448" y="1967"/>
                </a:lnTo>
                <a:lnTo>
                  <a:pt x="556" y="2089"/>
                </a:lnTo>
                <a:close/>
              </a:path>
            </a:pathLst>
          </a:custGeom>
          <a:gradFill rotWithShape="0">
            <a:gsLst>
              <a:gs pos="0">
                <a:srgbClr val="767647"/>
              </a:gs>
              <a:gs pos="50000">
                <a:srgbClr val="FFFF99"/>
              </a:gs>
              <a:gs pos="100000">
                <a:srgbClr val="767647"/>
              </a:gs>
            </a:gsLst>
            <a:lin ang="5400000" scaled="1"/>
          </a:gradFill>
          <a:ln w="20701">
            <a:solidFill>
              <a:srgbClr val="000000"/>
            </a:solidFill>
            <a:round/>
            <a:headEnd/>
            <a:tailEnd/>
          </a:ln>
        </p:spPr>
        <p:txBody>
          <a:bodyPr/>
          <a:lstStyle/>
          <a:p>
            <a:endParaRPr lang="sr-Latn-RS"/>
          </a:p>
        </p:txBody>
      </p:sp>
      <p:sp>
        <p:nvSpPr>
          <p:cNvPr id="20484" name="Freeform 4"/>
          <p:cNvSpPr>
            <a:spLocks/>
          </p:cNvSpPr>
          <p:nvPr/>
        </p:nvSpPr>
        <p:spPr bwMode="auto">
          <a:xfrm>
            <a:off x="2361492" y="2133600"/>
            <a:ext cx="2883335" cy="4002088"/>
          </a:xfrm>
          <a:custGeom>
            <a:avLst/>
            <a:gdLst>
              <a:gd name="T0" fmla="*/ 2147483647 w 3125"/>
              <a:gd name="T1" fmla="*/ 2147483647 h 4763"/>
              <a:gd name="T2" fmla="*/ 2147483647 w 3125"/>
              <a:gd name="T3" fmla="*/ 2147483647 h 4763"/>
              <a:gd name="T4" fmla="*/ 2147483647 w 3125"/>
              <a:gd name="T5" fmla="*/ 2147483647 h 4763"/>
              <a:gd name="T6" fmla="*/ 2147483647 w 3125"/>
              <a:gd name="T7" fmla="*/ 2147483647 h 4763"/>
              <a:gd name="T8" fmla="*/ 2147483647 w 3125"/>
              <a:gd name="T9" fmla="*/ 2147483647 h 4763"/>
              <a:gd name="T10" fmla="*/ 2147483647 w 3125"/>
              <a:gd name="T11" fmla="*/ 2147483647 h 4763"/>
              <a:gd name="T12" fmla="*/ 2147483647 w 3125"/>
              <a:gd name="T13" fmla="*/ 2147483647 h 4763"/>
              <a:gd name="T14" fmla="*/ 2147483647 w 3125"/>
              <a:gd name="T15" fmla="*/ 2147483647 h 4763"/>
              <a:gd name="T16" fmla="*/ 2147483647 w 3125"/>
              <a:gd name="T17" fmla="*/ 2147483647 h 4763"/>
              <a:gd name="T18" fmla="*/ 2147483647 w 3125"/>
              <a:gd name="T19" fmla="*/ 2147483647 h 4763"/>
              <a:gd name="T20" fmla="*/ 2147483647 w 3125"/>
              <a:gd name="T21" fmla="*/ 2147483647 h 4763"/>
              <a:gd name="T22" fmla="*/ 2147483647 w 3125"/>
              <a:gd name="T23" fmla="*/ 2147483647 h 4763"/>
              <a:gd name="T24" fmla="*/ 2147483647 w 3125"/>
              <a:gd name="T25" fmla="*/ 2147483647 h 4763"/>
              <a:gd name="T26" fmla="*/ 2147483647 w 3125"/>
              <a:gd name="T27" fmla="*/ 2147483647 h 4763"/>
              <a:gd name="T28" fmla="*/ 2147483647 w 3125"/>
              <a:gd name="T29" fmla="*/ 0 h 4763"/>
              <a:gd name="T30" fmla="*/ 2147483647 w 3125"/>
              <a:gd name="T31" fmla="*/ 2147483647 h 4763"/>
              <a:gd name="T32" fmla="*/ 2147483647 w 3125"/>
              <a:gd name="T33" fmla="*/ 2147483647 h 4763"/>
              <a:gd name="T34" fmla="*/ 2147483647 w 3125"/>
              <a:gd name="T35" fmla="*/ 2147483647 h 4763"/>
              <a:gd name="T36" fmla="*/ 2147483647 w 3125"/>
              <a:gd name="T37" fmla="*/ 2147483647 h 4763"/>
              <a:gd name="T38" fmla="*/ 2147483647 w 3125"/>
              <a:gd name="T39" fmla="*/ 2147483647 h 4763"/>
              <a:gd name="T40" fmla="*/ 2147483647 w 3125"/>
              <a:gd name="T41" fmla="*/ 2147483647 h 4763"/>
              <a:gd name="T42" fmla="*/ 2147483647 w 3125"/>
              <a:gd name="T43" fmla="*/ 2147483647 h 4763"/>
              <a:gd name="T44" fmla="*/ 2147483647 w 3125"/>
              <a:gd name="T45" fmla="*/ 2147483647 h 4763"/>
              <a:gd name="T46" fmla="*/ 2147483647 w 3125"/>
              <a:gd name="T47" fmla="*/ 2147483647 h 4763"/>
              <a:gd name="T48" fmla="*/ 2147483647 w 3125"/>
              <a:gd name="T49" fmla="*/ 2147483647 h 4763"/>
              <a:gd name="T50" fmla="*/ 2147483647 w 3125"/>
              <a:gd name="T51" fmla="*/ 2147483647 h 4763"/>
              <a:gd name="T52" fmla="*/ 2147483647 w 3125"/>
              <a:gd name="T53" fmla="*/ 2147483647 h 4763"/>
              <a:gd name="T54" fmla="*/ 2147483647 w 3125"/>
              <a:gd name="T55" fmla="*/ 2147483647 h 4763"/>
              <a:gd name="T56" fmla="*/ 2147483647 w 3125"/>
              <a:gd name="T57" fmla="*/ 2147483647 h 4763"/>
              <a:gd name="T58" fmla="*/ 2147483647 w 3125"/>
              <a:gd name="T59" fmla="*/ 2147483647 h 4763"/>
              <a:gd name="T60" fmla="*/ 2147483647 w 3125"/>
              <a:gd name="T61" fmla="*/ 2147483647 h 4763"/>
              <a:gd name="T62" fmla="*/ 2147483647 w 3125"/>
              <a:gd name="T63" fmla="*/ 2147483647 h 4763"/>
              <a:gd name="T64" fmla="*/ 2147483647 w 3125"/>
              <a:gd name="T65" fmla="*/ 2147483647 h 4763"/>
              <a:gd name="T66" fmla="*/ 2147483647 w 3125"/>
              <a:gd name="T67" fmla="*/ 2147483647 h 4763"/>
              <a:gd name="T68" fmla="*/ 2147483647 w 3125"/>
              <a:gd name="T69" fmla="*/ 2147483647 h 4763"/>
              <a:gd name="T70" fmla="*/ 2147483647 w 3125"/>
              <a:gd name="T71" fmla="*/ 2147483647 h 4763"/>
              <a:gd name="T72" fmla="*/ 2147483647 w 3125"/>
              <a:gd name="T73" fmla="*/ 2147483647 h 4763"/>
              <a:gd name="T74" fmla="*/ 2147483647 w 3125"/>
              <a:gd name="T75" fmla="*/ 2147483647 h 4763"/>
              <a:gd name="T76" fmla="*/ 2147483647 w 3125"/>
              <a:gd name="T77" fmla="*/ 2147483647 h 4763"/>
              <a:gd name="T78" fmla="*/ 2147483647 w 3125"/>
              <a:gd name="T79" fmla="*/ 2147483647 h 4763"/>
              <a:gd name="T80" fmla="*/ 2147483647 w 3125"/>
              <a:gd name="T81" fmla="*/ 2147483647 h 4763"/>
              <a:gd name="T82" fmla="*/ 2147483647 w 3125"/>
              <a:gd name="T83" fmla="*/ 2147483647 h 4763"/>
              <a:gd name="T84" fmla="*/ 2147483647 w 3125"/>
              <a:gd name="T85" fmla="*/ 2147483647 h 4763"/>
              <a:gd name="T86" fmla="*/ 2147483647 w 3125"/>
              <a:gd name="T87" fmla="*/ 2147483647 h 4763"/>
              <a:gd name="T88" fmla="*/ 2147483647 w 3125"/>
              <a:gd name="T89" fmla="*/ 2147483647 h 4763"/>
              <a:gd name="T90" fmla="*/ 2147483647 w 3125"/>
              <a:gd name="T91" fmla="*/ 2147483647 h 4763"/>
              <a:gd name="T92" fmla="*/ 2147483647 w 3125"/>
              <a:gd name="T93" fmla="*/ 2147483647 h 4763"/>
              <a:gd name="T94" fmla="*/ 2147483647 w 3125"/>
              <a:gd name="T95" fmla="*/ 2147483647 h 4763"/>
              <a:gd name="T96" fmla="*/ 2147483647 w 3125"/>
              <a:gd name="T97" fmla="*/ 2147483647 h 4763"/>
              <a:gd name="T98" fmla="*/ 2147483647 w 3125"/>
              <a:gd name="T99" fmla="*/ 2147483647 h 4763"/>
              <a:gd name="T100" fmla="*/ 2147483647 w 3125"/>
              <a:gd name="T101" fmla="*/ 2147483647 h 476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125"/>
              <a:gd name="T154" fmla="*/ 0 h 4763"/>
              <a:gd name="T155" fmla="*/ 3125 w 3125"/>
              <a:gd name="T156" fmla="*/ 4763 h 476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125" h="4763">
                <a:moveTo>
                  <a:pt x="2569" y="2674"/>
                </a:moveTo>
                <a:lnTo>
                  <a:pt x="2458" y="2567"/>
                </a:lnTo>
                <a:lnTo>
                  <a:pt x="2343" y="2476"/>
                </a:lnTo>
                <a:lnTo>
                  <a:pt x="2097" y="2294"/>
                </a:lnTo>
                <a:lnTo>
                  <a:pt x="1970" y="2175"/>
                </a:lnTo>
                <a:lnTo>
                  <a:pt x="1878" y="2057"/>
                </a:lnTo>
                <a:lnTo>
                  <a:pt x="1781" y="1874"/>
                </a:lnTo>
                <a:lnTo>
                  <a:pt x="1726" y="1728"/>
                </a:lnTo>
                <a:lnTo>
                  <a:pt x="1675" y="1576"/>
                </a:lnTo>
                <a:lnTo>
                  <a:pt x="1657" y="1436"/>
                </a:lnTo>
                <a:lnTo>
                  <a:pt x="1654" y="1298"/>
                </a:lnTo>
                <a:lnTo>
                  <a:pt x="1662" y="1180"/>
                </a:lnTo>
                <a:lnTo>
                  <a:pt x="1690" y="1015"/>
                </a:lnTo>
                <a:lnTo>
                  <a:pt x="1744" y="860"/>
                </a:lnTo>
                <a:lnTo>
                  <a:pt x="1812" y="724"/>
                </a:lnTo>
                <a:lnTo>
                  <a:pt x="1902" y="577"/>
                </a:lnTo>
                <a:lnTo>
                  <a:pt x="2031" y="429"/>
                </a:lnTo>
                <a:lnTo>
                  <a:pt x="2131" y="327"/>
                </a:lnTo>
                <a:lnTo>
                  <a:pt x="2235" y="248"/>
                </a:lnTo>
                <a:lnTo>
                  <a:pt x="2340" y="186"/>
                </a:lnTo>
                <a:lnTo>
                  <a:pt x="2450" y="137"/>
                </a:lnTo>
                <a:lnTo>
                  <a:pt x="2569" y="100"/>
                </a:lnTo>
                <a:lnTo>
                  <a:pt x="2695" y="82"/>
                </a:lnTo>
                <a:lnTo>
                  <a:pt x="2781" y="76"/>
                </a:lnTo>
                <a:lnTo>
                  <a:pt x="2881" y="72"/>
                </a:lnTo>
                <a:lnTo>
                  <a:pt x="3125" y="90"/>
                </a:lnTo>
                <a:lnTo>
                  <a:pt x="2946" y="48"/>
                </a:lnTo>
                <a:lnTo>
                  <a:pt x="2814" y="26"/>
                </a:lnTo>
                <a:lnTo>
                  <a:pt x="2669" y="8"/>
                </a:lnTo>
                <a:lnTo>
                  <a:pt x="2523" y="0"/>
                </a:lnTo>
                <a:lnTo>
                  <a:pt x="2398" y="0"/>
                </a:lnTo>
                <a:lnTo>
                  <a:pt x="2268" y="8"/>
                </a:lnTo>
                <a:lnTo>
                  <a:pt x="2124" y="21"/>
                </a:lnTo>
                <a:lnTo>
                  <a:pt x="1994" y="46"/>
                </a:lnTo>
                <a:lnTo>
                  <a:pt x="1838" y="82"/>
                </a:lnTo>
                <a:lnTo>
                  <a:pt x="1669" y="130"/>
                </a:lnTo>
                <a:lnTo>
                  <a:pt x="1504" y="194"/>
                </a:lnTo>
                <a:lnTo>
                  <a:pt x="1374" y="255"/>
                </a:lnTo>
                <a:lnTo>
                  <a:pt x="1231" y="331"/>
                </a:lnTo>
                <a:lnTo>
                  <a:pt x="1081" y="423"/>
                </a:lnTo>
                <a:lnTo>
                  <a:pt x="973" y="508"/>
                </a:lnTo>
                <a:lnTo>
                  <a:pt x="866" y="596"/>
                </a:lnTo>
                <a:lnTo>
                  <a:pt x="754" y="699"/>
                </a:lnTo>
                <a:lnTo>
                  <a:pt x="654" y="796"/>
                </a:lnTo>
                <a:lnTo>
                  <a:pt x="571" y="897"/>
                </a:lnTo>
                <a:lnTo>
                  <a:pt x="484" y="1007"/>
                </a:lnTo>
                <a:lnTo>
                  <a:pt x="407" y="1116"/>
                </a:lnTo>
                <a:lnTo>
                  <a:pt x="328" y="1234"/>
                </a:lnTo>
                <a:lnTo>
                  <a:pt x="265" y="1356"/>
                </a:lnTo>
                <a:lnTo>
                  <a:pt x="206" y="1484"/>
                </a:lnTo>
                <a:lnTo>
                  <a:pt x="152" y="1617"/>
                </a:lnTo>
                <a:lnTo>
                  <a:pt x="106" y="1764"/>
                </a:lnTo>
                <a:lnTo>
                  <a:pt x="64" y="1904"/>
                </a:lnTo>
                <a:lnTo>
                  <a:pt x="37" y="2047"/>
                </a:lnTo>
                <a:lnTo>
                  <a:pt x="15" y="2211"/>
                </a:lnTo>
                <a:lnTo>
                  <a:pt x="5" y="2348"/>
                </a:lnTo>
                <a:lnTo>
                  <a:pt x="0" y="2484"/>
                </a:lnTo>
                <a:lnTo>
                  <a:pt x="5" y="2628"/>
                </a:lnTo>
                <a:lnTo>
                  <a:pt x="25" y="2792"/>
                </a:lnTo>
                <a:lnTo>
                  <a:pt x="51" y="2963"/>
                </a:lnTo>
                <a:lnTo>
                  <a:pt x="88" y="3108"/>
                </a:lnTo>
                <a:lnTo>
                  <a:pt x="127" y="3254"/>
                </a:lnTo>
                <a:lnTo>
                  <a:pt x="173" y="3373"/>
                </a:lnTo>
                <a:lnTo>
                  <a:pt x="234" y="3501"/>
                </a:lnTo>
                <a:lnTo>
                  <a:pt x="288" y="3620"/>
                </a:lnTo>
                <a:lnTo>
                  <a:pt x="364" y="3756"/>
                </a:lnTo>
                <a:lnTo>
                  <a:pt x="453" y="3891"/>
                </a:lnTo>
                <a:lnTo>
                  <a:pt x="543" y="4003"/>
                </a:lnTo>
                <a:lnTo>
                  <a:pt x="629" y="4110"/>
                </a:lnTo>
                <a:lnTo>
                  <a:pt x="726" y="4214"/>
                </a:lnTo>
                <a:lnTo>
                  <a:pt x="826" y="4311"/>
                </a:lnTo>
                <a:lnTo>
                  <a:pt x="912" y="4383"/>
                </a:lnTo>
                <a:lnTo>
                  <a:pt x="1020" y="4472"/>
                </a:lnTo>
                <a:lnTo>
                  <a:pt x="1137" y="4544"/>
                </a:lnTo>
                <a:lnTo>
                  <a:pt x="1231" y="4600"/>
                </a:lnTo>
                <a:lnTo>
                  <a:pt x="1328" y="4648"/>
                </a:lnTo>
                <a:lnTo>
                  <a:pt x="1420" y="4684"/>
                </a:lnTo>
                <a:lnTo>
                  <a:pt x="1511" y="4712"/>
                </a:lnTo>
                <a:lnTo>
                  <a:pt x="1647" y="4745"/>
                </a:lnTo>
                <a:lnTo>
                  <a:pt x="1751" y="4758"/>
                </a:lnTo>
                <a:lnTo>
                  <a:pt x="1858" y="4763"/>
                </a:lnTo>
                <a:lnTo>
                  <a:pt x="1957" y="4758"/>
                </a:lnTo>
                <a:lnTo>
                  <a:pt x="2088" y="4740"/>
                </a:lnTo>
                <a:lnTo>
                  <a:pt x="2217" y="4709"/>
                </a:lnTo>
                <a:lnTo>
                  <a:pt x="2332" y="4663"/>
                </a:lnTo>
                <a:lnTo>
                  <a:pt x="2426" y="4609"/>
                </a:lnTo>
                <a:lnTo>
                  <a:pt x="2533" y="4544"/>
                </a:lnTo>
                <a:lnTo>
                  <a:pt x="2616" y="4472"/>
                </a:lnTo>
                <a:lnTo>
                  <a:pt x="2705" y="4390"/>
                </a:lnTo>
                <a:lnTo>
                  <a:pt x="2781" y="4293"/>
                </a:lnTo>
                <a:lnTo>
                  <a:pt x="2852" y="4189"/>
                </a:lnTo>
                <a:lnTo>
                  <a:pt x="2906" y="4079"/>
                </a:lnTo>
                <a:lnTo>
                  <a:pt x="2946" y="3955"/>
                </a:lnTo>
                <a:lnTo>
                  <a:pt x="2978" y="3827"/>
                </a:lnTo>
                <a:lnTo>
                  <a:pt x="2997" y="3695"/>
                </a:lnTo>
                <a:lnTo>
                  <a:pt x="3000" y="3559"/>
                </a:lnTo>
                <a:lnTo>
                  <a:pt x="2982" y="3407"/>
                </a:lnTo>
                <a:lnTo>
                  <a:pt x="2952" y="3276"/>
                </a:lnTo>
                <a:lnTo>
                  <a:pt x="2899" y="3149"/>
                </a:lnTo>
                <a:lnTo>
                  <a:pt x="2842" y="3029"/>
                </a:lnTo>
                <a:lnTo>
                  <a:pt x="2769" y="2924"/>
                </a:lnTo>
                <a:lnTo>
                  <a:pt x="2677" y="2795"/>
                </a:lnTo>
                <a:lnTo>
                  <a:pt x="2569" y="2674"/>
                </a:lnTo>
                <a:close/>
              </a:path>
            </a:pathLst>
          </a:custGeom>
          <a:gradFill rotWithShape="0">
            <a:gsLst>
              <a:gs pos="0">
                <a:srgbClr val="5E765E"/>
              </a:gs>
              <a:gs pos="50000">
                <a:srgbClr val="CCFFCC"/>
              </a:gs>
              <a:gs pos="100000">
                <a:srgbClr val="5E765E"/>
              </a:gs>
            </a:gsLst>
            <a:lin ang="5400000" scaled="1"/>
          </a:gradFill>
          <a:ln w="20701">
            <a:solidFill>
              <a:srgbClr val="000000"/>
            </a:solidFill>
            <a:round/>
            <a:headEnd/>
            <a:tailEnd/>
          </a:ln>
        </p:spPr>
        <p:txBody>
          <a:bodyPr/>
          <a:lstStyle/>
          <a:p>
            <a:endParaRPr lang="sr-Latn-RS"/>
          </a:p>
        </p:txBody>
      </p:sp>
      <p:sp>
        <p:nvSpPr>
          <p:cNvPr id="20485" name="WordArt 5"/>
          <p:cNvSpPr>
            <a:spLocks noChangeArrowheads="1" noChangeShapeType="1" noTextEdit="1"/>
          </p:cNvSpPr>
          <p:nvPr/>
        </p:nvSpPr>
        <p:spPr bwMode="auto">
          <a:xfrm rot="-5666430">
            <a:off x="2244952" y="3667834"/>
            <a:ext cx="2257425" cy="916159"/>
          </a:xfrm>
          <a:prstGeom prst="rect">
            <a:avLst/>
          </a:prstGeom>
        </p:spPr>
        <p:txBody>
          <a:bodyPr spcFirstLastPara="1" wrap="none" fromWordArt="1">
            <a:prstTxWarp prst="textArchUp">
              <a:avLst>
                <a:gd name="adj" fmla="val 11399940"/>
              </a:avLst>
            </a:prstTxWarp>
          </a:bodyPr>
          <a:lstStyle/>
          <a:p>
            <a:pPr algn="ctr"/>
            <a:r>
              <a:rPr lang="sr-Cyrl-CS" sz="1200" kern="10">
                <a:ln w="9525">
                  <a:solidFill>
                    <a:srgbClr val="003366"/>
                  </a:solidFill>
                  <a:round/>
                  <a:headEnd/>
                  <a:tailEnd/>
                </a:ln>
                <a:solidFill>
                  <a:srgbClr val="000066"/>
                </a:solidFill>
                <a:latin typeface="HelveticaPlain"/>
              </a:rPr>
              <a:t>биотички</a:t>
            </a:r>
            <a:endParaRPr lang="sr-Latn-RS" sz="1200" kern="10">
              <a:ln w="9525">
                <a:solidFill>
                  <a:srgbClr val="003366"/>
                </a:solidFill>
                <a:round/>
                <a:headEnd/>
                <a:tailEnd/>
              </a:ln>
              <a:solidFill>
                <a:srgbClr val="000066"/>
              </a:solidFill>
              <a:latin typeface="HelveticaPlain"/>
            </a:endParaRPr>
          </a:p>
        </p:txBody>
      </p:sp>
      <p:sp>
        <p:nvSpPr>
          <p:cNvPr id="20486" name="WordArt 6"/>
          <p:cNvSpPr>
            <a:spLocks noChangeArrowheads="1" noChangeShapeType="1" noTextEdit="1"/>
          </p:cNvSpPr>
          <p:nvPr/>
        </p:nvSpPr>
        <p:spPr bwMode="auto">
          <a:xfrm rot="5380916">
            <a:off x="4040846" y="3645143"/>
            <a:ext cx="2500313" cy="1153628"/>
          </a:xfrm>
          <a:prstGeom prst="rect">
            <a:avLst/>
          </a:prstGeom>
        </p:spPr>
        <p:txBody>
          <a:bodyPr spcFirstLastPara="1" wrap="none" fromWordArt="1">
            <a:prstTxWarp prst="textArchUp">
              <a:avLst>
                <a:gd name="adj" fmla="val 10800004"/>
              </a:avLst>
            </a:prstTxWarp>
          </a:bodyPr>
          <a:lstStyle/>
          <a:p>
            <a:pPr algn="ctr"/>
            <a:r>
              <a:rPr lang="sr-Cyrl-CS" sz="1200" kern="10">
                <a:ln w="9525">
                  <a:solidFill>
                    <a:srgbClr val="003366"/>
                  </a:solidFill>
                  <a:round/>
                  <a:headEnd/>
                  <a:tailEnd/>
                </a:ln>
                <a:solidFill>
                  <a:srgbClr val="000066"/>
                </a:solidFill>
                <a:latin typeface="HelveticaPlain"/>
              </a:rPr>
              <a:t>абиотички</a:t>
            </a:r>
            <a:endParaRPr lang="sr-Latn-RS" sz="1200" kern="10">
              <a:ln w="9525">
                <a:solidFill>
                  <a:srgbClr val="003366"/>
                </a:solidFill>
                <a:round/>
                <a:headEnd/>
                <a:tailEnd/>
              </a:ln>
              <a:solidFill>
                <a:srgbClr val="000066"/>
              </a:solidFill>
              <a:latin typeface="HelveticaPlain"/>
            </a:endParaRPr>
          </a:p>
        </p:txBody>
      </p:sp>
    </p:spTree>
    <p:extLst>
      <p:ext uri="{BB962C8B-B14F-4D97-AF65-F5344CB8AC3E}">
        <p14:creationId xmlns:p14="http://schemas.microsoft.com/office/powerpoint/2010/main" val="17193123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Text Box 3"/>
          <p:cNvSpPr txBox="1">
            <a:spLocks noChangeArrowheads="1"/>
          </p:cNvSpPr>
          <p:nvPr/>
        </p:nvSpPr>
        <p:spPr bwMode="auto">
          <a:xfrm>
            <a:off x="685800" y="1295400"/>
            <a:ext cx="7391400" cy="4524315"/>
          </a:xfrm>
          <a:prstGeom prst="rect">
            <a:avLst/>
          </a:prstGeom>
          <a:noFill/>
          <a:ln w="9525">
            <a:noFill/>
            <a:miter lim="800000"/>
            <a:headEnd/>
            <a:tailEnd/>
          </a:ln>
          <a:effectLst/>
        </p:spPr>
        <p:txBody>
          <a:bodyPr wrap="square">
            <a:spAutoFit/>
          </a:bodyPr>
          <a:lstStyle>
            <a:lvl1pPr eaLnBrk="0" hangingPunct="0">
              <a:defRPr sz="3600">
                <a:solidFill>
                  <a:schemeClr val="tx1"/>
                </a:solidFill>
                <a:latin typeface="Arial" charset="0"/>
                <a:cs typeface="Arial" charset="0"/>
              </a:defRPr>
            </a:lvl1pPr>
            <a:lvl2pPr marL="742950" indent="-285750" eaLnBrk="0" hangingPunct="0">
              <a:defRPr sz="3600">
                <a:solidFill>
                  <a:schemeClr val="tx1"/>
                </a:solidFill>
                <a:latin typeface="Arial" charset="0"/>
                <a:cs typeface="Arial" charset="0"/>
              </a:defRPr>
            </a:lvl2pPr>
            <a:lvl3pPr marL="1143000" indent="-228600" eaLnBrk="0" hangingPunct="0">
              <a:defRPr sz="3600">
                <a:solidFill>
                  <a:schemeClr val="tx1"/>
                </a:solidFill>
                <a:latin typeface="Arial" charset="0"/>
                <a:cs typeface="Arial" charset="0"/>
              </a:defRPr>
            </a:lvl3pPr>
            <a:lvl4pPr marL="1600200" indent="-228600" eaLnBrk="0" hangingPunct="0">
              <a:defRPr sz="3600">
                <a:solidFill>
                  <a:schemeClr val="tx1"/>
                </a:solidFill>
                <a:latin typeface="Arial" charset="0"/>
                <a:cs typeface="Arial" charset="0"/>
              </a:defRPr>
            </a:lvl4pPr>
            <a:lvl5pPr marL="2057400" indent="-228600" eaLnBrk="0" hangingPunct="0">
              <a:defRPr sz="3600">
                <a:solidFill>
                  <a:schemeClr val="tx1"/>
                </a:solidFill>
                <a:latin typeface="Arial" charset="0"/>
                <a:cs typeface="Arial" charset="0"/>
              </a:defRPr>
            </a:lvl5pPr>
            <a:lvl6pPr marL="2514600" indent="-228600" eaLnBrk="0" fontAlgn="base" hangingPunct="0">
              <a:spcBef>
                <a:spcPct val="0"/>
              </a:spcBef>
              <a:spcAft>
                <a:spcPct val="0"/>
              </a:spcAft>
              <a:defRPr sz="3600">
                <a:solidFill>
                  <a:schemeClr val="tx1"/>
                </a:solidFill>
                <a:latin typeface="Arial" charset="0"/>
                <a:cs typeface="Arial" charset="0"/>
              </a:defRPr>
            </a:lvl6pPr>
            <a:lvl7pPr marL="2971800" indent="-228600" eaLnBrk="0" fontAlgn="base" hangingPunct="0">
              <a:spcBef>
                <a:spcPct val="0"/>
              </a:spcBef>
              <a:spcAft>
                <a:spcPct val="0"/>
              </a:spcAft>
              <a:defRPr sz="3600">
                <a:solidFill>
                  <a:schemeClr val="tx1"/>
                </a:solidFill>
                <a:latin typeface="Arial" charset="0"/>
                <a:cs typeface="Arial" charset="0"/>
              </a:defRPr>
            </a:lvl7pPr>
            <a:lvl8pPr marL="3429000" indent="-228600" eaLnBrk="0" fontAlgn="base" hangingPunct="0">
              <a:spcBef>
                <a:spcPct val="0"/>
              </a:spcBef>
              <a:spcAft>
                <a:spcPct val="0"/>
              </a:spcAft>
              <a:defRPr sz="3600">
                <a:solidFill>
                  <a:schemeClr val="tx1"/>
                </a:solidFill>
                <a:latin typeface="Arial" charset="0"/>
                <a:cs typeface="Arial" charset="0"/>
              </a:defRPr>
            </a:lvl8pPr>
            <a:lvl9pPr marL="3886200" indent="-228600" eaLnBrk="0" fontAlgn="base" hangingPunct="0">
              <a:spcBef>
                <a:spcPct val="0"/>
              </a:spcBef>
              <a:spcAft>
                <a:spcPct val="0"/>
              </a:spcAft>
              <a:defRPr sz="3600">
                <a:solidFill>
                  <a:schemeClr val="tx1"/>
                </a:solidFill>
                <a:latin typeface="Arial" charset="0"/>
                <a:cs typeface="Arial" charset="0"/>
              </a:defRPr>
            </a:lvl9pPr>
          </a:lstStyle>
          <a:p>
            <a:pPr rtl="1" eaLnBrk="1" hangingPunct="1"/>
            <a:endParaRPr lang="en-US" sz="2400" b="1" dirty="0">
              <a:latin typeface="Tahoma" pitchFamily="34" charset="0"/>
              <a:cs typeface="Tahoma" pitchFamily="34" charset="0"/>
            </a:endParaRPr>
          </a:p>
          <a:p>
            <a:pPr rtl="1" eaLnBrk="1" hangingPunct="1"/>
            <a:r>
              <a:rPr lang="sr-Cyrl-CS" sz="2400" b="1" smtClean="0">
                <a:latin typeface="Tahoma" pitchFamily="34" charset="0"/>
                <a:cs typeface="Tahoma" pitchFamily="34" charset="0"/>
              </a:rPr>
              <a:t>Екотоксикологија</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проучава</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директни</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или</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индиректни</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утицај</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ксенобиотика</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на</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екосистем</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на</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све</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живе</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организме</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и</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њихову</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организацију</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однос</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према</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неживој</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природи</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међусобне</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односе</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и</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однос</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према</a:t>
            </a:r>
            <a:r>
              <a:rPr lang="sr-Latn-CS" sz="2400" b="1" smtClean="0">
                <a:latin typeface="Tahoma" pitchFamily="34" charset="0"/>
                <a:cs typeface="Tahoma" pitchFamily="34" charset="0"/>
              </a:rPr>
              <a:t> </a:t>
            </a:r>
            <a:r>
              <a:rPr lang="sr-Cyrl-CS" sz="2400" b="1" smtClean="0">
                <a:latin typeface="Tahoma" pitchFamily="34" charset="0"/>
                <a:cs typeface="Tahoma" pitchFamily="34" charset="0"/>
              </a:rPr>
              <a:t>човеку</a:t>
            </a:r>
            <a:r>
              <a:rPr lang="sr-Latn-CS" sz="2400" b="1" smtClean="0">
                <a:latin typeface="Tahoma" pitchFamily="34" charset="0"/>
                <a:cs typeface="Tahoma" pitchFamily="34" charset="0"/>
              </a:rPr>
              <a:t> </a:t>
            </a:r>
            <a:endParaRPr lang="sr-Latn-CS" sz="2400" b="1" dirty="0" smtClean="0">
              <a:latin typeface="Tahoma" pitchFamily="34" charset="0"/>
              <a:cs typeface="Tahoma" pitchFamily="34" charset="0"/>
            </a:endParaRPr>
          </a:p>
          <a:p>
            <a:pPr rtl="1" eaLnBrk="1" hangingPunct="1"/>
            <a:endParaRPr lang="sr-Latn-CS" sz="2400" b="1" u="sng" dirty="0">
              <a:solidFill>
                <a:srgbClr val="00B050"/>
              </a:solidFill>
              <a:effectLst>
                <a:outerShdw blurRad="38100" dist="38100" dir="2700000" algn="tl">
                  <a:srgbClr val="C0C0C0"/>
                </a:outerShdw>
              </a:effectLst>
              <a:latin typeface="Tahoma" pitchFamily="34" charset="0"/>
              <a:cs typeface="Tahoma" pitchFamily="34" charset="0"/>
            </a:endParaRPr>
          </a:p>
          <a:p>
            <a:pPr rtl="1" eaLnBrk="1" hangingPunct="1"/>
            <a:r>
              <a:rPr lang="sr-Cyrl-CS" sz="2400" b="1" u="sng" smtClean="0">
                <a:solidFill>
                  <a:srgbClr val="00B050"/>
                </a:solidFill>
                <a:effectLst>
                  <a:outerShdw blurRad="38100" dist="38100" dir="2700000" algn="tl">
                    <a:srgbClr val="C0C0C0"/>
                  </a:outerShdw>
                </a:effectLst>
                <a:latin typeface="Tahoma" pitchFamily="34" charset="0"/>
                <a:cs typeface="Tahoma" pitchFamily="34" charset="0"/>
              </a:rPr>
              <a:t>Екотоксикологија</a:t>
            </a:r>
            <a:r>
              <a:rPr lang="sr-Latn-CS" sz="2400" b="1" u="sng"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u="sng" smtClean="0">
                <a:solidFill>
                  <a:srgbClr val="00B050"/>
                </a:solidFill>
                <a:effectLst>
                  <a:outerShdw blurRad="38100" dist="38100" dir="2700000" algn="tl">
                    <a:srgbClr val="C0C0C0"/>
                  </a:outerShdw>
                </a:effectLst>
                <a:latin typeface="Tahoma" pitchFamily="34" charset="0"/>
                <a:cs typeface="Tahoma" pitchFamily="34" charset="0"/>
              </a:rPr>
              <a:t>интермедијерно</a:t>
            </a:r>
            <a:r>
              <a:rPr lang="sr-Latn-CS" sz="2400" b="1" u="sng"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u="sng" smtClean="0">
                <a:solidFill>
                  <a:srgbClr val="00B050"/>
                </a:solidFill>
                <a:effectLst>
                  <a:outerShdw blurRad="38100" dist="38100" dir="2700000" algn="tl">
                    <a:srgbClr val="C0C0C0"/>
                  </a:outerShdw>
                </a:effectLst>
                <a:latin typeface="Tahoma" pitchFamily="34" charset="0"/>
                <a:cs typeface="Tahoma" pitchFamily="34" charset="0"/>
              </a:rPr>
              <a:t>подручје</a:t>
            </a:r>
            <a:r>
              <a:rPr lang="sr-Latn-CS" sz="2400" b="1" u="sng"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smtClean="0">
                <a:solidFill>
                  <a:srgbClr val="00B050"/>
                </a:solidFill>
                <a:effectLst>
                  <a:outerShdw blurRad="38100" dist="38100" dir="2700000" algn="tl">
                    <a:srgbClr val="C0C0C0"/>
                  </a:outerShdw>
                </a:effectLst>
                <a:latin typeface="Tahoma" pitchFamily="34" charset="0"/>
                <a:cs typeface="Tahoma" pitchFamily="34" charset="0"/>
              </a:rPr>
              <a:t>екологије</a:t>
            </a:r>
            <a:r>
              <a:rPr lang="sr-Latn-CS" sz="2400" b="1"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smtClean="0">
                <a:solidFill>
                  <a:srgbClr val="00B050"/>
                </a:solidFill>
                <a:effectLst>
                  <a:outerShdw blurRad="38100" dist="38100" dir="2700000" algn="tl">
                    <a:srgbClr val="C0C0C0"/>
                  </a:outerShdw>
                </a:effectLst>
                <a:latin typeface="Tahoma" pitchFamily="34" charset="0"/>
                <a:cs typeface="Tahoma" pitchFamily="34" charset="0"/>
              </a:rPr>
              <a:t>физиологије</a:t>
            </a:r>
            <a:r>
              <a:rPr lang="sr-Latn-CS" sz="2400" b="1"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smtClean="0">
                <a:solidFill>
                  <a:srgbClr val="00B050"/>
                </a:solidFill>
                <a:effectLst>
                  <a:outerShdw blurRad="38100" dist="38100" dir="2700000" algn="tl">
                    <a:srgbClr val="C0C0C0"/>
                  </a:outerShdw>
                </a:effectLst>
                <a:latin typeface="Tahoma" pitchFamily="34" charset="0"/>
                <a:cs typeface="Tahoma" pitchFamily="34" charset="0"/>
              </a:rPr>
              <a:t>екофизиологије</a:t>
            </a:r>
            <a:r>
              <a:rPr lang="en-US" sz="2400" b="1"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smtClean="0">
                <a:solidFill>
                  <a:srgbClr val="00B050"/>
                </a:solidFill>
                <a:effectLst>
                  <a:outerShdw blurRad="38100" dist="38100" dir="2700000" algn="tl">
                    <a:srgbClr val="C0C0C0"/>
                  </a:outerShdw>
                </a:effectLst>
                <a:latin typeface="Tahoma" pitchFamily="34" charset="0"/>
                <a:cs typeface="Tahoma" pitchFamily="34" charset="0"/>
              </a:rPr>
              <a:t>примењене</a:t>
            </a:r>
            <a:r>
              <a:rPr lang="en-US" sz="2400" b="1"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smtClean="0">
                <a:solidFill>
                  <a:srgbClr val="00B050"/>
                </a:solidFill>
                <a:effectLst>
                  <a:outerShdw blurRad="38100" dist="38100" dir="2700000" algn="tl">
                    <a:srgbClr val="C0C0C0"/>
                  </a:outerShdw>
                </a:effectLst>
                <a:latin typeface="Tahoma" pitchFamily="34" charset="0"/>
                <a:cs typeface="Tahoma" pitchFamily="34" charset="0"/>
              </a:rPr>
              <a:t>хемије</a:t>
            </a:r>
            <a:r>
              <a:rPr lang="en-US" sz="2400" b="1"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smtClean="0">
                <a:solidFill>
                  <a:srgbClr val="00B050"/>
                </a:solidFill>
                <a:effectLst>
                  <a:outerShdw blurRad="38100" dist="38100" dir="2700000" algn="tl">
                    <a:srgbClr val="C0C0C0"/>
                  </a:outerShdw>
                </a:effectLst>
                <a:latin typeface="Tahoma" pitchFamily="34" charset="0"/>
                <a:cs typeface="Tahoma" pitchFamily="34" charset="0"/>
              </a:rPr>
              <a:t>и</a:t>
            </a:r>
            <a:r>
              <a:rPr lang="sr-Latn-CS" sz="2400" b="1" smtClean="0">
                <a:solidFill>
                  <a:srgbClr val="00B050"/>
                </a:solidFill>
                <a:effectLst>
                  <a:outerShdw blurRad="38100" dist="38100" dir="2700000" algn="tl">
                    <a:srgbClr val="C0C0C0"/>
                  </a:outerShdw>
                </a:effectLst>
                <a:latin typeface="Tahoma" pitchFamily="34" charset="0"/>
                <a:cs typeface="Tahoma" pitchFamily="34" charset="0"/>
              </a:rPr>
              <a:t> </a:t>
            </a:r>
            <a:r>
              <a:rPr lang="sr-Cyrl-CS" sz="2400" b="1" smtClean="0">
                <a:solidFill>
                  <a:srgbClr val="00B050"/>
                </a:solidFill>
                <a:effectLst>
                  <a:outerShdw blurRad="38100" dist="38100" dir="2700000" algn="tl">
                    <a:srgbClr val="C0C0C0"/>
                  </a:outerShdw>
                </a:effectLst>
                <a:latin typeface="Tahoma" pitchFamily="34" charset="0"/>
                <a:cs typeface="Tahoma" pitchFamily="34" charset="0"/>
              </a:rPr>
              <a:t>токсикологије</a:t>
            </a:r>
            <a:r>
              <a:rPr lang="en-US" sz="2400" b="1" smtClean="0">
                <a:solidFill>
                  <a:srgbClr val="00B050"/>
                </a:solidFill>
                <a:effectLst>
                  <a:outerShdw blurRad="38100" dist="38100" dir="2700000" algn="tl">
                    <a:srgbClr val="C0C0C0"/>
                  </a:outerShdw>
                </a:effectLst>
                <a:latin typeface="Tahoma" pitchFamily="34" charset="0"/>
                <a:cs typeface="Tahoma" pitchFamily="34" charset="0"/>
              </a:rPr>
              <a:t>, </a:t>
            </a:r>
            <a:r>
              <a:rPr lang="en-US" sz="2400" b="1" dirty="0">
                <a:solidFill>
                  <a:srgbClr val="00B050"/>
                </a:solidFill>
                <a:effectLst>
                  <a:outerShdw blurRad="38100" dist="38100" dir="2700000" algn="tl">
                    <a:srgbClr val="C0C0C0"/>
                  </a:outerShdw>
                </a:effectLst>
                <a:latin typeface="Tahoma" pitchFamily="34" charset="0"/>
                <a:cs typeface="Tahoma" pitchFamily="34" charset="0"/>
              </a:rPr>
              <a:t>…</a:t>
            </a:r>
            <a:endParaRPr lang="sr-Latn-CS" sz="2400" b="1" dirty="0">
              <a:solidFill>
                <a:srgbClr val="00B050"/>
              </a:solidFill>
              <a:latin typeface="Tahoma" pitchFamily="34" charset="0"/>
              <a:cs typeface="Tahoma" pitchFamily="34" charset="0"/>
            </a:endParaRPr>
          </a:p>
          <a:p>
            <a:pPr rtl="1" eaLnBrk="1" hangingPunct="1"/>
            <a:endParaRPr lang="en-US" sz="2400" b="1" dirty="0">
              <a:solidFill>
                <a:schemeClr val="accent2"/>
              </a:solidFill>
              <a:latin typeface="Tahoma" pitchFamily="34" charset="0"/>
              <a:cs typeface="Tahoma" pitchFamily="34" charset="0"/>
            </a:endParaRPr>
          </a:p>
        </p:txBody>
      </p:sp>
    </p:spTree>
    <p:extLst>
      <p:ext uri="{BB962C8B-B14F-4D97-AF65-F5344CB8AC3E}">
        <p14:creationId xmlns:p14="http://schemas.microsoft.com/office/powerpoint/2010/main" val="29062995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067142" y="2667000"/>
            <a:ext cx="1294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400">
              <a:solidFill>
                <a:schemeClr val="tx1"/>
              </a:solidFill>
            </a:endParaRPr>
          </a:p>
        </p:txBody>
      </p:sp>
      <p:sp>
        <p:nvSpPr>
          <p:cNvPr id="21507" name="Text Box 3"/>
          <p:cNvSpPr>
            <a:spLocks noGrp="1" noChangeArrowheads="1"/>
          </p:cNvSpPr>
          <p:nvPr>
            <p:ph type="title"/>
          </p:nvPr>
        </p:nvSpPr>
        <p:spPr>
          <a:xfrm>
            <a:off x="686020" y="914400"/>
            <a:ext cx="7771960" cy="1143000"/>
          </a:xfrm>
        </p:spPr>
        <p:txBody>
          <a:bodyPr/>
          <a:lstStyle/>
          <a:p>
            <a:pPr eaLnBrk="1" hangingPunct="1">
              <a:spcBef>
                <a:spcPct val="50000"/>
              </a:spcBef>
            </a:pPr>
            <a:r>
              <a:rPr lang="en-US" sz="4800" b="1" dirty="0" smtClean="0"/>
              <a:t>БИОТИЧКИ ФАКТОРИ</a:t>
            </a:r>
          </a:p>
        </p:txBody>
      </p:sp>
      <p:grpSp>
        <p:nvGrpSpPr>
          <p:cNvPr id="21508" name="Group 4"/>
          <p:cNvGrpSpPr>
            <a:grpSpLocks/>
          </p:cNvGrpSpPr>
          <p:nvPr/>
        </p:nvGrpSpPr>
        <p:grpSpPr bwMode="auto">
          <a:xfrm>
            <a:off x="2342435" y="2286000"/>
            <a:ext cx="4569069" cy="2462213"/>
            <a:chOff x="575" y="2435"/>
            <a:chExt cx="1162" cy="1211"/>
          </a:xfrm>
        </p:grpSpPr>
        <p:sp>
          <p:nvSpPr>
            <p:cNvPr id="21512" name="Freeform 5"/>
            <p:cNvSpPr>
              <a:spLocks/>
            </p:cNvSpPr>
            <p:nvPr/>
          </p:nvSpPr>
          <p:spPr bwMode="auto">
            <a:xfrm>
              <a:off x="746" y="3125"/>
              <a:ext cx="991" cy="521"/>
            </a:xfrm>
            <a:custGeom>
              <a:avLst/>
              <a:gdLst>
                <a:gd name="T0" fmla="*/ 2 w 1980"/>
                <a:gd name="T1" fmla="*/ 3 h 1041"/>
                <a:gd name="T2" fmla="*/ 3 w 1980"/>
                <a:gd name="T3" fmla="*/ 2 h 1041"/>
                <a:gd name="T4" fmla="*/ 3 w 1980"/>
                <a:gd name="T5" fmla="*/ 2 h 1041"/>
                <a:gd name="T6" fmla="*/ 3 w 1980"/>
                <a:gd name="T7" fmla="*/ 2 h 1041"/>
                <a:gd name="T8" fmla="*/ 3 w 1980"/>
                <a:gd name="T9" fmla="*/ 2 h 1041"/>
                <a:gd name="T10" fmla="*/ 3 w 1980"/>
                <a:gd name="T11" fmla="*/ 2 h 1041"/>
                <a:gd name="T12" fmla="*/ 3 w 1980"/>
                <a:gd name="T13" fmla="*/ 2 h 1041"/>
                <a:gd name="T14" fmla="*/ 3 w 1980"/>
                <a:gd name="T15" fmla="*/ 2 h 1041"/>
                <a:gd name="T16" fmla="*/ 3 w 1980"/>
                <a:gd name="T17" fmla="*/ 2 h 1041"/>
                <a:gd name="T18" fmla="*/ 3 w 1980"/>
                <a:gd name="T19" fmla="*/ 2 h 1041"/>
                <a:gd name="T20" fmla="*/ 3 w 1980"/>
                <a:gd name="T21" fmla="*/ 2 h 1041"/>
                <a:gd name="T22" fmla="*/ 3 w 1980"/>
                <a:gd name="T23" fmla="*/ 2 h 1041"/>
                <a:gd name="T24" fmla="*/ 4 w 1980"/>
                <a:gd name="T25" fmla="*/ 2 h 1041"/>
                <a:gd name="T26" fmla="*/ 4 w 1980"/>
                <a:gd name="T27" fmla="*/ 2 h 1041"/>
                <a:gd name="T28" fmla="*/ 4 w 1980"/>
                <a:gd name="T29" fmla="*/ 2 h 1041"/>
                <a:gd name="T30" fmla="*/ 4 w 1980"/>
                <a:gd name="T31" fmla="*/ 2 h 1041"/>
                <a:gd name="T32" fmla="*/ 4 w 1980"/>
                <a:gd name="T33" fmla="*/ 1 h 1041"/>
                <a:gd name="T34" fmla="*/ 4 w 1980"/>
                <a:gd name="T35" fmla="*/ 0 h 1041"/>
                <a:gd name="T36" fmla="*/ 3 w 1980"/>
                <a:gd name="T37" fmla="*/ 1 h 1041"/>
                <a:gd name="T38" fmla="*/ 3 w 1980"/>
                <a:gd name="T39" fmla="*/ 1 h 1041"/>
                <a:gd name="T40" fmla="*/ 3 w 1980"/>
                <a:gd name="T41" fmla="*/ 1 h 1041"/>
                <a:gd name="T42" fmla="*/ 3 w 1980"/>
                <a:gd name="T43" fmla="*/ 1 h 1041"/>
                <a:gd name="T44" fmla="*/ 3 w 1980"/>
                <a:gd name="T45" fmla="*/ 1 h 1041"/>
                <a:gd name="T46" fmla="*/ 3 w 1980"/>
                <a:gd name="T47" fmla="*/ 1 h 1041"/>
                <a:gd name="T48" fmla="*/ 3 w 1980"/>
                <a:gd name="T49" fmla="*/ 1 h 1041"/>
                <a:gd name="T50" fmla="*/ 2 w 1980"/>
                <a:gd name="T51" fmla="*/ 1 h 1041"/>
                <a:gd name="T52" fmla="*/ 2 w 1980"/>
                <a:gd name="T53" fmla="*/ 1 h 1041"/>
                <a:gd name="T54" fmla="*/ 2 w 1980"/>
                <a:gd name="T55" fmla="*/ 2 h 1041"/>
                <a:gd name="T56" fmla="*/ 2 w 1980"/>
                <a:gd name="T57" fmla="*/ 2 h 1041"/>
                <a:gd name="T58" fmla="*/ 2 w 1980"/>
                <a:gd name="T59" fmla="*/ 1 h 1041"/>
                <a:gd name="T60" fmla="*/ 2 w 1980"/>
                <a:gd name="T61" fmla="*/ 1 h 1041"/>
                <a:gd name="T62" fmla="*/ 1 w 1980"/>
                <a:gd name="T63" fmla="*/ 1 h 1041"/>
                <a:gd name="T64" fmla="*/ 0 w 1980"/>
                <a:gd name="T65" fmla="*/ 2 h 1041"/>
                <a:gd name="T66" fmla="*/ 1 w 1980"/>
                <a:gd name="T67" fmla="*/ 2 h 1041"/>
                <a:gd name="T68" fmla="*/ 1 w 1980"/>
                <a:gd name="T69" fmla="*/ 2 h 1041"/>
                <a:gd name="T70" fmla="*/ 1 w 1980"/>
                <a:gd name="T71" fmla="*/ 2 h 1041"/>
                <a:gd name="T72" fmla="*/ 1 w 1980"/>
                <a:gd name="T73" fmla="*/ 2 h 1041"/>
                <a:gd name="T74" fmla="*/ 1 w 1980"/>
                <a:gd name="T75" fmla="*/ 2 h 1041"/>
                <a:gd name="T76" fmla="*/ 1 w 1980"/>
                <a:gd name="T77" fmla="*/ 2 h 1041"/>
                <a:gd name="T78" fmla="*/ 1 w 1980"/>
                <a:gd name="T79" fmla="*/ 2 h 1041"/>
                <a:gd name="T80" fmla="*/ 1 w 1980"/>
                <a:gd name="T81" fmla="*/ 2 h 1041"/>
                <a:gd name="T82" fmla="*/ 1 w 1980"/>
                <a:gd name="T83" fmla="*/ 2 h 1041"/>
                <a:gd name="T84" fmla="*/ 2 w 1980"/>
                <a:gd name="T85" fmla="*/ 2 h 1041"/>
                <a:gd name="T86" fmla="*/ 2 w 1980"/>
                <a:gd name="T87" fmla="*/ 2 h 1041"/>
                <a:gd name="T88" fmla="*/ 2 w 1980"/>
                <a:gd name="T89" fmla="*/ 3 h 1041"/>
                <a:gd name="T90" fmla="*/ 2 w 1980"/>
                <a:gd name="T91" fmla="*/ 3 h 1041"/>
                <a:gd name="T92" fmla="*/ 2 w 1980"/>
                <a:gd name="T93" fmla="*/ 3 h 1041"/>
                <a:gd name="T94" fmla="*/ 2 w 1980"/>
                <a:gd name="T95" fmla="*/ 3 h 1041"/>
                <a:gd name="T96" fmla="*/ 2 w 1980"/>
                <a:gd name="T97" fmla="*/ 3 h 1041"/>
                <a:gd name="T98" fmla="*/ 2 w 1980"/>
                <a:gd name="T99" fmla="*/ 3 h 104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80"/>
                <a:gd name="T151" fmla="*/ 0 h 1041"/>
                <a:gd name="T152" fmla="*/ 1980 w 1980"/>
                <a:gd name="T153" fmla="*/ 1041 h 104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80" h="1041">
                  <a:moveTo>
                    <a:pt x="995" y="1029"/>
                  </a:moveTo>
                  <a:lnTo>
                    <a:pt x="1015" y="1026"/>
                  </a:lnTo>
                  <a:lnTo>
                    <a:pt x="1043" y="1021"/>
                  </a:lnTo>
                  <a:lnTo>
                    <a:pt x="1070" y="1015"/>
                  </a:lnTo>
                  <a:lnTo>
                    <a:pt x="1089" y="1011"/>
                  </a:lnTo>
                  <a:lnTo>
                    <a:pt x="1112" y="1005"/>
                  </a:lnTo>
                  <a:lnTo>
                    <a:pt x="1135" y="998"/>
                  </a:lnTo>
                  <a:lnTo>
                    <a:pt x="1157" y="993"/>
                  </a:lnTo>
                  <a:lnTo>
                    <a:pt x="1178" y="986"/>
                  </a:lnTo>
                  <a:lnTo>
                    <a:pt x="1200" y="977"/>
                  </a:lnTo>
                  <a:lnTo>
                    <a:pt x="1229" y="967"/>
                  </a:lnTo>
                  <a:lnTo>
                    <a:pt x="1253" y="956"/>
                  </a:lnTo>
                  <a:lnTo>
                    <a:pt x="1275" y="946"/>
                  </a:lnTo>
                  <a:lnTo>
                    <a:pt x="1301" y="935"/>
                  </a:lnTo>
                  <a:lnTo>
                    <a:pt x="1326" y="922"/>
                  </a:lnTo>
                  <a:lnTo>
                    <a:pt x="1349" y="911"/>
                  </a:lnTo>
                  <a:lnTo>
                    <a:pt x="1369" y="897"/>
                  </a:lnTo>
                  <a:lnTo>
                    <a:pt x="1389" y="886"/>
                  </a:lnTo>
                  <a:lnTo>
                    <a:pt x="1408" y="872"/>
                  </a:lnTo>
                  <a:lnTo>
                    <a:pt x="1430" y="860"/>
                  </a:lnTo>
                  <a:lnTo>
                    <a:pt x="1453" y="844"/>
                  </a:lnTo>
                  <a:lnTo>
                    <a:pt x="1475" y="828"/>
                  </a:lnTo>
                  <a:lnTo>
                    <a:pt x="1495" y="812"/>
                  </a:lnTo>
                  <a:lnTo>
                    <a:pt x="1514" y="799"/>
                  </a:lnTo>
                  <a:lnTo>
                    <a:pt x="1545" y="774"/>
                  </a:lnTo>
                  <a:lnTo>
                    <a:pt x="1574" y="749"/>
                  </a:lnTo>
                  <a:lnTo>
                    <a:pt x="1602" y="720"/>
                  </a:lnTo>
                  <a:lnTo>
                    <a:pt x="1632" y="687"/>
                  </a:lnTo>
                  <a:lnTo>
                    <a:pt x="1652" y="664"/>
                  </a:lnTo>
                  <a:lnTo>
                    <a:pt x="1675" y="636"/>
                  </a:lnTo>
                  <a:lnTo>
                    <a:pt x="1700" y="607"/>
                  </a:lnTo>
                  <a:lnTo>
                    <a:pt x="1721" y="577"/>
                  </a:lnTo>
                  <a:lnTo>
                    <a:pt x="1742" y="546"/>
                  </a:lnTo>
                  <a:lnTo>
                    <a:pt x="1767" y="509"/>
                  </a:lnTo>
                  <a:lnTo>
                    <a:pt x="1980" y="634"/>
                  </a:lnTo>
                  <a:lnTo>
                    <a:pt x="1771" y="0"/>
                  </a:lnTo>
                  <a:lnTo>
                    <a:pt x="1094" y="120"/>
                  </a:lnTo>
                  <a:lnTo>
                    <a:pt x="1322" y="249"/>
                  </a:lnTo>
                  <a:lnTo>
                    <a:pt x="1303" y="277"/>
                  </a:lnTo>
                  <a:lnTo>
                    <a:pt x="1282" y="300"/>
                  </a:lnTo>
                  <a:lnTo>
                    <a:pt x="1262" y="324"/>
                  </a:lnTo>
                  <a:lnTo>
                    <a:pt x="1241" y="347"/>
                  </a:lnTo>
                  <a:lnTo>
                    <a:pt x="1224" y="364"/>
                  </a:lnTo>
                  <a:lnTo>
                    <a:pt x="1206" y="383"/>
                  </a:lnTo>
                  <a:lnTo>
                    <a:pt x="1186" y="399"/>
                  </a:lnTo>
                  <a:lnTo>
                    <a:pt x="1163" y="416"/>
                  </a:lnTo>
                  <a:lnTo>
                    <a:pt x="1136" y="434"/>
                  </a:lnTo>
                  <a:lnTo>
                    <a:pt x="1113" y="449"/>
                  </a:lnTo>
                  <a:lnTo>
                    <a:pt x="1094" y="460"/>
                  </a:lnTo>
                  <a:lnTo>
                    <a:pt x="1065" y="476"/>
                  </a:lnTo>
                  <a:lnTo>
                    <a:pt x="1040" y="487"/>
                  </a:lnTo>
                  <a:lnTo>
                    <a:pt x="1019" y="493"/>
                  </a:lnTo>
                  <a:lnTo>
                    <a:pt x="996" y="501"/>
                  </a:lnTo>
                  <a:lnTo>
                    <a:pt x="963" y="510"/>
                  </a:lnTo>
                  <a:lnTo>
                    <a:pt x="930" y="515"/>
                  </a:lnTo>
                  <a:lnTo>
                    <a:pt x="897" y="518"/>
                  </a:lnTo>
                  <a:lnTo>
                    <a:pt x="849" y="521"/>
                  </a:lnTo>
                  <a:lnTo>
                    <a:pt x="785" y="522"/>
                  </a:lnTo>
                  <a:lnTo>
                    <a:pt x="736" y="515"/>
                  </a:lnTo>
                  <a:lnTo>
                    <a:pt x="692" y="505"/>
                  </a:lnTo>
                  <a:lnTo>
                    <a:pt x="641" y="490"/>
                  </a:lnTo>
                  <a:lnTo>
                    <a:pt x="595" y="471"/>
                  </a:lnTo>
                  <a:lnTo>
                    <a:pt x="550" y="448"/>
                  </a:lnTo>
                  <a:lnTo>
                    <a:pt x="509" y="422"/>
                  </a:lnTo>
                  <a:lnTo>
                    <a:pt x="469" y="387"/>
                  </a:lnTo>
                  <a:lnTo>
                    <a:pt x="0" y="658"/>
                  </a:lnTo>
                  <a:lnTo>
                    <a:pt x="19" y="681"/>
                  </a:lnTo>
                  <a:lnTo>
                    <a:pt x="46" y="707"/>
                  </a:lnTo>
                  <a:lnTo>
                    <a:pt x="69" y="729"/>
                  </a:lnTo>
                  <a:lnTo>
                    <a:pt x="91" y="751"/>
                  </a:lnTo>
                  <a:lnTo>
                    <a:pt x="114" y="773"/>
                  </a:lnTo>
                  <a:lnTo>
                    <a:pt x="141" y="795"/>
                  </a:lnTo>
                  <a:lnTo>
                    <a:pt x="166" y="814"/>
                  </a:lnTo>
                  <a:lnTo>
                    <a:pt x="191" y="833"/>
                  </a:lnTo>
                  <a:lnTo>
                    <a:pt x="220" y="851"/>
                  </a:lnTo>
                  <a:lnTo>
                    <a:pt x="247" y="870"/>
                  </a:lnTo>
                  <a:lnTo>
                    <a:pt x="275" y="888"/>
                  </a:lnTo>
                  <a:lnTo>
                    <a:pt x="301" y="903"/>
                  </a:lnTo>
                  <a:lnTo>
                    <a:pt x="328" y="918"/>
                  </a:lnTo>
                  <a:lnTo>
                    <a:pt x="353" y="930"/>
                  </a:lnTo>
                  <a:lnTo>
                    <a:pt x="387" y="946"/>
                  </a:lnTo>
                  <a:lnTo>
                    <a:pt x="418" y="960"/>
                  </a:lnTo>
                  <a:lnTo>
                    <a:pt x="455" y="973"/>
                  </a:lnTo>
                  <a:lnTo>
                    <a:pt x="482" y="984"/>
                  </a:lnTo>
                  <a:lnTo>
                    <a:pt x="508" y="994"/>
                  </a:lnTo>
                  <a:lnTo>
                    <a:pt x="539" y="1003"/>
                  </a:lnTo>
                  <a:lnTo>
                    <a:pt x="568" y="1011"/>
                  </a:lnTo>
                  <a:lnTo>
                    <a:pt x="598" y="1018"/>
                  </a:lnTo>
                  <a:lnTo>
                    <a:pt x="632" y="1024"/>
                  </a:lnTo>
                  <a:lnTo>
                    <a:pt x="666" y="1030"/>
                  </a:lnTo>
                  <a:lnTo>
                    <a:pt x="701" y="1035"/>
                  </a:lnTo>
                  <a:lnTo>
                    <a:pt x="737" y="1038"/>
                  </a:lnTo>
                  <a:lnTo>
                    <a:pt x="765" y="1039"/>
                  </a:lnTo>
                  <a:lnTo>
                    <a:pt x="802" y="1041"/>
                  </a:lnTo>
                  <a:lnTo>
                    <a:pt x="839" y="1041"/>
                  </a:lnTo>
                  <a:lnTo>
                    <a:pt x="869" y="1040"/>
                  </a:lnTo>
                  <a:lnTo>
                    <a:pt x="901" y="1039"/>
                  </a:lnTo>
                  <a:lnTo>
                    <a:pt x="936" y="1037"/>
                  </a:lnTo>
                  <a:lnTo>
                    <a:pt x="968" y="1032"/>
                  </a:lnTo>
                  <a:lnTo>
                    <a:pt x="995" y="1029"/>
                  </a:lnTo>
                  <a:close/>
                </a:path>
              </a:pathLst>
            </a:custGeom>
            <a:solidFill>
              <a:srgbClr val="CCFF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1513" name="Freeform 6"/>
            <p:cNvSpPr>
              <a:spLocks/>
            </p:cNvSpPr>
            <p:nvPr/>
          </p:nvSpPr>
          <p:spPr bwMode="auto">
            <a:xfrm>
              <a:off x="575" y="2561"/>
              <a:ext cx="503" cy="929"/>
            </a:xfrm>
            <a:custGeom>
              <a:avLst/>
              <a:gdLst>
                <a:gd name="T0" fmla="*/ 2 w 1004"/>
                <a:gd name="T1" fmla="*/ 1 h 1857"/>
                <a:gd name="T2" fmla="*/ 2 w 1004"/>
                <a:gd name="T3" fmla="*/ 1 h 1857"/>
                <a:gd name="T4" fmla="*/ 2 w 1004"/>
                <a:gd name="T5" fmla="*/ 1 h 1857"/>
                <a:gd name="T6" fmla="*/ 2 w 1004"/>
                <a:gd name="T7" fmla="*/ 1 h 1857"/>
                <a:gd name="T8" fmla="*/ 2 w 1004"/>
                <a:gd name="T9" fmla="*/ 1 h 1857"/>
                <a:gd name="T10" fmla="*/ 2 w 1004"/>
                <a:gd name="T11" fmla="*/ 1 h 1857"/>
                <a:gd name="T12" fmla="*/ 2 w 1004"/>
                <a:gd name="T13" fmla="*/ 1 h 1857"/>
                <a:gd name="T14" fmla="*/ 2 w 1004"/>
                <a:gd name="T15" fmla="*/ 1 h 1857"/>
                <a:gd name="T16" fmla="*/ 2 w 1004"/>
                <a:gd name="T17" fmla="*/ 1 h 1857"/>
                <a:gd name="T18" fmla="*/ 2 w 1004"/>
                <a:gd name="T19" fmla="*/ 1 h 1857"/>
                <a:gd name="T20" fmla="*/ 2 w 1004"/>
                <a:gd name="T21" fmla="*/ 1 h 1857"/>
                <a:gd name="T22" fmla="*/ 1 w 1004"/>
                <a:gd name="T23" fmla="*/ 1 h 1857"/>
                <a:gd name="T24" fmla="*/ 1 w 1004"/>
                <a:gd name="T25" fmla="*/ 1 h 1857"/>
                <a:gd name="T26" fmla="*/ 1 w 1004"/>
                <a:gd name="T27" fmla="*/ 1 h 1857"/>
                <a:gd name="T28" fmla="*/ 1 w 1004"/>
                <a:gd name="T29" fmla="*/ 1 h 1857"/>
                <a:gd name="T30" fmla="*/ 1 w 1004"/>
                <a:gd name="T31" fmla="*/ 1 h 1857"/>
                <a:gd name="T32" fmla="*/ 1 w 1004"/>
                <a:gd name="T33" fmla="*/ 2 h 1857"/>
                <a:gd name="T34" fmla="*/ 1 w 1004"/>
                <a:gd name="T35" fmla="*/ 2 h 1857"/>
                <a:gd name="T36" fmla="*/ 1 w 1004"/>
                <a:gd name="T37" fmla="*/ 2 h 1857"/>
                <a:gd name="T38" fmla="*/ 1 w 1004"/>
                <a:gd name="T39" fmla="*/ 2 h 1857"/>
                <a:gd name="T40" fmla="*/ 1 w 1004"/>
                <a:gd name="T41" fmla="*/ 2 h 1857"/>
                <a:gd name="T42" fmla="*/ 1 w 1004"/>
                <a:gd name="T43" fmla="*/ 2 h 1857"/>
                <a:gd name="T44" fmla="*/ 1 w 1004"/>
                <a:gd name="T45" fmla="*/ 3 h 1857"/>
                <a:gd name="T46" fmla="*/ 1 w 1004"/>
                <a:gd name="T47" fmla="*/ 3 h 1857"/>
                <a:gd name="T48" fmla="*/ 1 w 1004"/>
                <a:gd name="T49" fmla="*/ 3 h 1857"/>
                <a:gd name="T50" fmla="*/ 1 w 1004"/>
                <a:gd name="T51" fmla="*/ 3 h 1857"/>
                <a:gd name="T52" fmla="*/ 1 w 1004"/>
                <a:gd name="T53" fmla="*/ 3 h 1857"/>
                <a:gd name="T54" fmla="*/ 1 w 1004"/>
                <a:gd name="T55" fmla="*/ 3 h 1857"/>
                <a:gd name="T56" fmla="*/ 1 w 1004"/>
                <a:gd name="T57" fmla="*/ 4 h 1857"/>
                <a:gd name="T58" fmla="*/ 2 w 1004"/>
                <a:gd name="T59" fmla="*/ 4 h 1857"/>
                <a:gd name="T60" fmla="*/ 2 w 1004"/>
                <a:gd name="T61" fmla="*/ 3 h 1857"/>
                <a:gd name="T62" fmla="*/ 2 w 1004"/>
                <a:gd name="T63" fmla="*/ 3 h 1857"/>
                <a:gd name="T64" fmla="*/ 2 w 1004"/>
                <a:gd name="T65" fmla="*/ 3 h 1857"/>
                <a:gd name="T66" fmla="*/ 2 w 1004"/>
                <a:gd name="T67" fmla="*/ 3 h 1857"/>
                <a:gd name="T68" fmla="*/ 2 w 1004"/>
                <a:gd name="T69" fmla="*/ 3 h 1857"/>
                <a:gd name="T70" fmla="*/ 2 w 1004"/>
                <a:gd name="T71" fmla="*/ 2 h 1857"/>
                <a:gd name="T72" fmla="*/ 2 w 1004"/>
                <a:gd name="T73" fmla="*/ 2 h 1857"/>
                <a:gd name="T74" fmla="*/ 2 w 1004"/>
                <a:gd name="T75" fmla="*/ 2 h 1857"/>
                <a:gd name="T76" fmla="*/ 2 w 1004"/>
                <a:gd name="T77" fmla="*/ 2 h 1857"/>
                <a:gd name="T78" fmla="*/ 2 w 1004"/>
                <a:gd name="T79" fmla="*/ 2 h 1857"/>
                <a:gd name="T80" fmla="*/ 2 w 1004"/>
                <a:gd name="T81" fmla="*/ 2 h 1857"/>
                <a:gd name="T82" fmla="*/ 2 w 1004"/>
                <a:gd name="T83" fmla="*/ 2 h 1857"/>
                <a:gd name="T84" fmla="*/ 2 w 1004"/>
                <a:gd name="T85" fmla="*/ 2 h 1857"/>
                <a:gd name="T86" fmla="*/ 2 w 1004"/>
                <a:gd name="T87" fmla="*/ 2 h 1857"/>
                <a:gd name="T88" fmla="*/ 2 w 1004"/>
                <a:gd name="T89" fmla="*/ 2 h 1857"/>
                <a:gd name="T90" fmla="*/ 2 w 1004"/>
                <a:gd name="T91" fmla="*/ 2 h 18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04"/>
                <a:gd name="T139" fmla="*/ 0 h 1857"/>
                <a:gd name="T140" fmla="*/ 1004 w 1004"/>
                <a:gd name="T141" fmla="*/ 1857 h 18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04" h="1857">
                  <a:moveTo>
                    <a:pt x="1004" y="0"/>
                  </a:moveTo>
                  <a:lnTo>
                    <a:pt x="983" y="3"/>
                  </a:lnTo>
                  <a:lnTo>
                    <a:pt x="961" y="6"/>
                  </a:lnTo>
                  <a:lnTo>
                    <a:pt x="932" y="13"/>
                  </a:lnTo>
                  <a:lnTo>
                    <a:pt x="910" y="18"/>
                  </a:lnTo>
                  <a:lnTo>
                    <a:pt x="887" y="25"/>
                  </a:lnTo>
                  <a:lnTo>
                    <a:pt x="866" y="31"/>
                  </a:lnTo>
                  <a:lnTo>
                    <a:pt x="843" y="37"/>
                  </a:lnTo>
                  <a:lnTo>
                    <a:pt x="822" y="44"/>
                  </a:lnTo>
                  <a:lnTo>
                    <a:pt x="799" y="53"/>
                  </a:lnTo>
                  <a:lnTo>
                    <a:pt x="772" y="63"/>
                  </a:lnTo>
                  <a:lnTo>
                    <a:pt x="749" y="73"/>
                  </a:lnTo>
                  <a:lnTo>
                    <a:pt x="725" y="84"/>
                  </a:lnTo>
                  <a:lnTo>
                    <a:pt x="700" y="95"/>
                  </a:lnTo>
                  <a:lnTo>
                    <a:pt x="675" y="107"/>
                  </a:lnTo>
                  <a:lnTo>
                    <a:pt x="653" y="119"/>
                  </a:lnTo>
                  <a:lnTo>
                    <a:pt x="631" y="132"/>
                  </a:lnTo>
                  <a:lnTo>
                    <a:pt x="612" y="144"/>
                  </a:lnTo>
                  <a:lnTo>
                    <a:pt x="592" y="157"/>
                  </a:lnTo>
                  <a:lnTo>
                    <a:pt x="571" y="170"/>
                  </a:lnTo>
                  <a:lnTo>
                    <a:pt x="547" y="186"/>
                  </a:lnTo>
                  <a:lnTo>
                    <a:pt x="525" y="203"/>
                  </a:lnTo>
                  <a:lnTo>
                    <a:pt x="505" y="219"/>
                  </a:lnTo>
                  <a:lnTo>
                    <a:pt x="486" y="232"/>
                  </a:lnTo>
                  <a:lnTo>
                    <a:pt x="454" y="258"/>
                  </a:lnTo>
                  <a:lnTo>
                    <a:pt x="422" y="289"/>
                  </a:lnTo>
                  <a:lnTo>
                    <a:pt x="397" y="312"/>
                  </a:lnTo>
                  <a:lnTo>
                    <a:pt x="368" y="345"/>
                  </a:lnTo>
                  <a:lnTo>
                    <a:pt x="347" y="368"/>
                  </a:lnTo>
                  <a:lnTo>
                    <a:pt x="324" y="396"/>
                  </a:lnTo>
                  <a:lnTo>
                    <a:pt x="300" y="426"/>
                  </a:lnTo>
                  <a:lnTo>
                    <a:pt x="279" y="455"/>
                  </a:lnTo>
                  <a:lnTo>
                    <a:pt x="259" y="488"/>
                  </a:lnTo>
                  <a:lnTo>
                    <a:pt x="238" y="519"/>
                  </a:lnTo>
                  <a:lnTo>
                    <a:pt x="218" y="553"/>
                  </a:lnTo>
                  <a:lnTo>
                    <a:pt x="201" y="583"/>
                  </a:lnTo>
                  <a:lnTo>
                    <a:pt x="185" y="619"/>
                  </a:lnTo>
                  <a:lnTo>
                    <a:pt x="169" y="654"/>
                  </a:lnTo>
                  <a:lnTo>
                    <a:pt x="155" y="691"/>
                  </a:lnTo>
                  <a:lnTo>
                    <a:pt x="142" y="730"/>
                  </a:lnTo>
                  <a:lnTo>
                    <a:pt x="125" y="779"/>
                  </a:lnTo>
                  <a:lnTo>
                    <a:pt x="113" y="825"/>
                  </a:lnTo>
                  <a:lnTo>
                    <a:pt x="102" y="871"/>
                  </a:lnTo>
                  <a:lnTo>
                    <a:pt x="96" y="917"/>
                  </a:lnTo>
                  <a:lnTo>
                    <a:pt x="88" y="970"/>
                  </a:lnTo>
                  <a:lnTo>
                    <a:pt x="83" y="1036"/>
                  </a:lnTo>
                  <a:lnTo>
                    <a:pt x="82" y="1088"/>
                  </a:lnTo>
                  <a:lnTo>
                    <a:pt x="83" y="1139"/>
                  </a:lnTo>
                  <a:lnTo>
                    <a:pt x="87" y="1188"/>
                  </a:lnTo>
                  <a:lnTo>
                    <a:pt x="93" y="1233"/>
                  </a:lnTo>
                  <a:lnTo>
                    <a:pt x="99" y="1281"/>
                  </a:lnTo>
                  <a:lnTo>
                    <a:pt x="109" y="1330"/>
                  </a:lnTo>
                  <a:lnTo>
                    <a:pt x="122" y="1382"/>
                  </a:lnTo>
                  <a:lnTo>
                    <a:pt x="139" y="1435"/>
                  </a:lnTo>
                  <a:lnTo>
                    <a:pt x="156" y="1485"/>
                  </a:lnTo>
                  <a:lnTo>
                    <a:pt x="176" y="1534"/>
                  </a:lnTo>
                  <a:lnTo>
                    <a:pt x="198" y="1582"/>
                  </a:lnTo>
                  <a:lnTo>
                    <a:pt x="226" y="1627"/>
                  </a:lnTo>
                  <a:lnTo>
                    <a:pt x="0" y="1755"/>
                  </a:lnTo>
                  <a:lnTo>
                    <a:pt x="689" y="1857"/>
                  </a:lnTo>
                  <a:lnTo>
                    <a:pt x="942" y="1224"/>
                  </a:lnTo>
                  <a:lnTo>
                    <a:pt x="677" y="1366"/>
                  </a:lnTo>
                  <a:lnTo>
                    <a:pt x="651" y="1325"/>
                  </a:lnTo>
                  <a:lnTo>
                    <a:pt x="635" y="1289"/>
                  </a:lnTo>
                  <a:lnTo>
                    <a:pt x="621" y="1251"/>
                  </a:lnTo>
                  <a:lnTo>
                    <a:pt x="611" y="1214"/>
                  </a:lnTo>
                  <a:lnTo>
                    <a:pt x="604" y="1178"/>
                  </a:lnTo>
                  <a:lnTo>
                    <a:pt x="601" y="1142"/>
                  </a:lnTo>
                  <a:lnTo>
                    <a:pt x="598" y="1107"/>
                  </a:lnTo>
                  <a:lnTo>
                    <a:pt x="598" y="1072"/>
                  </a:lnTo>
                  <a:lnTo>
                    <a:pt x="600" y="1030"/>
                  </a:lnTo>
                  <a:lnTo>
                    <a:pt x="605" y="989"/>
                  </a:lnTo>
                  <a:lnTo>
                    <a:pt x="614" y="944"/>
                  </a:lnTo>
                  <a:lnTo>
                    <a:pt x="624" y="908"/>
                  </a:lnTo>
                  <a:lnTo>
                    <a:pt x="640" y="867"/>
                  </a:lnTo>
                  <a:lnTo>
                    <a:pt x="654" y="831"/>
                  </a:lnTo>
                  <a:lnTo>
                    <a:pt x="673" y="797"/>
                  </a:lnTo>
                  <a:lnTo>
                    <a:pt x="689" y="771"/>
                  </a:lnTo>
                  <a:lnTo>
                    <a:pt x="705" y="750"/>
                  </a:lnTo>
                  <a:lnTo>
                    <a:pt x="721" y="728"/>
                  </a:lnTo>
                  <a:lnTo>
                    <a:pt x="739" y="707"/>
                  </a:lnTo>
                  <a:lnTo>
                    <a:pt x="758" y="684"/>
                  </a:lnTo>
                  <a:lnTo>
                    <a:pt x="775" y="668"/>
                  </a:lnTo>
                  <a:lnTo>
                    <a:pt x="794" y="648"/>
                  </a:lnTo>
                  <a:lnTo>
                    <a:pt x="814" y="632"/>
                  </a:lnTo>
                  <a:lnTo>
                    <a:pt x="836" y="615"/>
                  </a:lnTo>
                  <a:lnTo>
                    <a:pt x="864" y="597"/>
                  </a:lnTo>
                  <a:lnTo>
                    <a:pt x="886" y="582"/>
                  </a:lnTo>
                  <a:lnTo>
                    <a:pt x="906" y="570"/>
                  </a:lnTo>
                  <a:lnTo>
                    <a:pt x="934" y="555"/>
                  </a:lnTo>
                  <a:lnTo>
                    <a:pt x="961" y="543"/>
                  </a:lnTo>
                  <a:lnTo>
                    <a:pt x="1004" y="531"/>
                  </a:lnTo>
                  <a:lnTo>
                    <a:pt x="1004" y="0"/>
                  </a:lnTo>
                  <a:close/>
                </a:path>
              </a:pathLst>
            </a:cu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1514" name="Freeform 7"/>
            <p:cNvSpPr>
              <a:spLocks/>
            </p:cNvSpPr>
            <p:nvPr/>
          </p:nvSpPr>
          <p:spPr bwMode="auto">
            <a:xfrm>
              <a:off x="963" y="2435"/>
              <a:ext cx="746" cy="841"/>
            </a:xfrm>
            <a:custGeom>
              <a:avLst/>
              <a:gdLst>
                <a:gd name="T0" fmla="*/ 1 w 1493"/>
                <a:gd name="T1" fmla="*/ 1 h 1682"/>
                <a:gd name="T2" fmla="*/ 1 w 1493"/>
                <a:gd name="T3" fmla="*/ 1 h 1682"/>
                <a:gd name="T4" fmla="*/ 1 w 1493"/>
                <a:gd name="T5" fmla="*/ 1 h 1682"/>
                <a:gd name="T6" fmla="*/ 1 w 1493"/>
                <a:gd name="T7" fmla="*/ 1 h 1682"/>
                <a:gd name="T8" fmla="*/ 1 w 1493"/>
                <a:gd name="T9" fmla="*/ 1 h 1682"/>
                <a:gd name="T10" fmla="*/ 1 w 1493"/>
                <a:gd name="T11" fmla="*/ 1 h 1682"/>
                <a:gd name="T12" fmla="*/ 1 w 1493"/>
                <a:gd name="T13" fmla="*/ 1 h 1682"/>
                <a:gd name="T14" fmla="*/ 1 w 1493"/>
                <a:gd name="T15" fmla="*/ 1 h 1682"/>
                <a:gd name="T16" fmla="*/ 1 w 1493"/>
                <a:gd name="T17" fmla="*/ 1 h 1682"/>
                <a:gd name="T18" fmla="*/ 1 w 1493"/>
                <a:gd name="T19" fmla="*/ 1 h 1682"/>
                <a:gd name="T20" fmla="*/ 2 w 1493"/>
                <a:gd name="T21" fmla="*/ 1 h 1682"/>
                <a:gd name="T22" fmla="*/ 2 w 1493"/>
                <a:gd name="T23" fmla="*/ 1 h 1682"/>
                <a:gd name="T24" fmla="*/ 2 w 1493"/>
                <a:gd name="T25" fmla="*/ 2 h 1682"/>
                <a:gd name="T26" fmla="*/ 2 w 1493"/>
                <a:gd name="T27" fmla="*/ 2 h 1682"/>
                <a:gd name="T28" fmla="*/ 2 w 1493"/>
                <a:gd name="T29" fmla="*/ 2 h 1682"/>
                <a:gd name="T30" fmla="*/ 2 w 1493"/>
                <a:gd name="T31" fmla="*/ 2 h 1682"/>
                <a:gd name="T32" fmla="*/ 2 w 1493"/>
                <a:gd name="T33" fmla="*/ 2 h 1682"/>
                <a:gd name="T34" fmla="*/ 2 w 1493"/>
                <a:gd name="T35" fmla="*/ 2 h 1682"/>
                <a:gd name="T36" fmla="*/ 2 w 1493"/>
                <a:gd name="T37" fmla="*/ 2 h 1682"/>
                <a:gd name="T38" fmla="*/ 2 w 1493"/>
                <a:gd name="T39" fmla="*/ 2 h 1682"/>
                <a:gd name="T40" fmla="*/ 2 w 1493"/>
                <a:gd name="T41" fmla="*/ 3 h 1682"/>
                <a:gd name="T42" fmla="*/ 2 w 1493"/>
                <a:gd name="T43" fmla="*/ 3 h 1682"/>
                <a:gd name="T44" fmla="*/ 2 w 1493"/>
                <a:gd name="T45" fmla="*/ 3 h 1682"/>
                <a:gd name="T46" fmla="*/ 2 w 1493"/>
                <a:gd name="T47" fmla="*/ 3 h 1682"/>
                <a:gd name="T48" fmla="*/ 2 w 1493"/>
                <a:gd name="T49" fmla="*/ 3 h 1682"/>
                <a:gd name="T50" fmla="*/ 2 w 1493"/>
                <a:gd name="T51" fmla="*/ 4 h 1682"/>
                <a:gd name="T52" fmla="*/ 2 w 1493"/>
                <a:gd name="T53" fmla="*/ 4 h 1682"/>
                <a:gd name="T54" fmla="*/ 1 w 1493"/>
                <a:gd name="T55" fmla="*/ 3 h 1682"/>
                <a:gd name="T56" fmla="*/ 1 w 1493"/>
                <a:gd name="T57" fmla="*/ 3 h 1682"/>
                <a:gd name="T58" fmla="*/ 1 w 1493"/>
                <a:gd name="T59" fmla="*/ 3 h 1682"/>
                <a:gd name="T60" fmla="*/ 1 w 1493"/>
                <a:gd name="T61" fmla="*/ 3 h 1682"/>
                <a:gd name="T62" fmla="*/ 1 w 1493"/>
                <a:gd name="T63" fmla="*/ 3 h 1682"/>
                <a:gd name="T64" fmla="*/ 1 w 1493"/>
                <a:gd name="T65" fmla="*/ 3 h 1682"/>
                <a:gd name="T66" fmla="*/ 1 w 1493"/>
                <a:gd name="T67" fmla="*/ 2 h 1682"/>
                <a:gd name="T68" fmla="*/ 1 w 1493"/>
                <a:gd name="T69" fmla="*/ 2 h 1682"/>
                <a:gd name="T70" fmla="*/ 1 w 1493"/>
                <a:gd name="T71" fmla="*/ 2 h 1682"/>
                <a:gd name="T72" fmla="*/ 1 w 1493"/>
                <a:gd name="T73" fmla="*/ 2 h 1682"/>
                <a:gd name="T74" fmla="*/ 1 w 1493"/>
                <a:gd name="T75" fmla="*/ 2 h 1682"/>
                <a:gd name="T76" fmla="*/ 1 w 1493"/>
                <a:gd name="T77" fmla="*/ 2 h 1682"/>
                <a:gd name="T78" fmla="*/ 1 w 1493"/>
                <a:gd name="T79" fmla="*/ 2 h 1682"/>
                <a:gd name="T80" fmla="*/ 1 w 1493"/>
                <a:gd name="T81" fmla="*/ 2 h 1682"/>
                <a:gd name="T82" fmla="*/ 0 w 1493"/>
                <a:gd name="T83" fmla="*/ 2 h 1682"/>
                <a:gd name="T84" fmla="*/ 0 w 1493"/>
                <a:gd name="T85" fmla="*/ 2 h 1682"/>
                <a:gd name="T86" fmla="*/ 0 w 1493"/>
                <a:gd name="T87" fmla="*/ 3 h 1682"/>
                <a:gd name="T88" fmla="*/ 0 w 1493"/>
                <a:gd name="T89" fmla="*/ 0 h 1682"/>
                <a:gd name="T90" fmla="*/ 0 w 1493"/>
                <a:gd name="T91" fmla="*/ 1 h 1682"/>
                <a:gd name="T92" fmla="*/ 0 w 1493"/>
                <a:gd name="T93" fmla="*/ 1 h 1682"/>
                <a:gd name="T94" fmla="*/ 1 w 1493"/>
                <a:gd name="T95" fmla="*/ 1 h 16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93"/>
                <a:gd name="T145" fmla="*/ 0 h 1682"/>
                <a:gd name="T146" fmla="*/ 1493 w 1493"/>
                <a:gd name="T147" fmla="*/ 1682 h 16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93" h="1682">
                  <a:moveTo>
                    <a:pt x="569" y="246"/>
                  </a:moveTo>
                  <a:lnTo>
                    <a:pt x="589" y="249"/>
                  </a:lnTo>
                  <a:lnTo>
                    <a:pt x="616" y="254"/>
                  </a:lnTo>
                  <a:lnTo>
                    <a:pt x="644" y="261"/>
                  </a:lnTo>
                  <a:lnTo>
                    <a:pt x="663" y="265"/>
                  </a:lnTo>
                  <a:lnTo>
                    <a:pt x="686" y="271"/>
                  </a:lnTo>
                  <a:lnTo>
                    <a:pt x="707" y="278"/>
                  </a:lnTo>
                  <a:lnTo>
                    <a:pt x="730" y="285"/>
                  </a:lnTo>
                  <a:lnTo>
                    <a:pt x="750" y="290"/>
                  </a:lnTo>
                  <a:lnTo>
                    <a:pt x="774" y="299"/>
                  </a:lnTo>
                  <a:lnTo>
                    <a:pt x="801" y="311"/>
                  </a:lnTo>
                  <a:lnTo>
                    <a:pt x="825" y="320"/>
                  </a:lnTo>
                  <a:lnTo>
                    <a:pt x="848" y="330"/>
                  </a:lnTo>
                  <a:lnTo>
                    <a:pt x="874" y="341"/>
                  </a:lnTo>
                  <a:lnTo>
                    <a:pt x="899" y="354"/>
                  </a:lnTo>
                  <a:lnTo>
                    <a:pt x="922" y="365"/>
                  </a:lnTo>
                  <a:lnTo>
                    <a:pt x="943" y="379"/>
                  </a:lnTo>
                  <a:lnTo>
                    <a:pt x="963" y="390"/>
                  </a:lnTo>
                  <a:lnTo>
                    <a:pt x="982" y="404"/>
                  </a:lnTo>
                  <a:lnTo>
                    <a:pt x="1003" y="416"/>
                  </a:lnTo>
                  <a:lnTo>
                    <a:pt x="1027" y="432"/>
                  </a:lnTo>
                  <a:lnTo>
                    <a:pt x="1049" y="448"/>
                  </a:lnTo>
                  <a:lnTo>
                    <a:pt x="1069" y="464"/>
                  </a:lnTo>
                  <a:lnTo>
                    <a:pt x="1089" y="479"/>
                  </a:lnTo>
                  <a:lnTo>
                    <a:pt x="1119" y="505"/>
                  </a:lnTo>
                  <a:lnTo>
                    <a:pt x="1151" y="534"/>
                  </a:lnTo>
                  <a:lnTo>
                    <a:pt x="1176" y="557"/>
                  </a:lnTo>
                  <a:lnTo>
                    <a:pt x="1205" y="590"/>
                  </a:lnTo>
                  <a:lnTo>
                    <a:pt x="1226" y="614"/>
                  </a:lnTo>
                  <a:lnTo>
                    <a:pt x="1249" y="641"/>
                  </a:lnTo>
                  <a:lnTo>
                    <a:pt x="1274" y="672"/>
                  </a:lnTo>
                  <a:lnTo>
                    <a:pt x="1294" y="701"/>
                  </a:lnTo>
                  <a:lnTo>
                    <a:pt x="1314" y="734"/>
                  </a:lnTo>
                  <a:lnTo>
                    <a:pt x="1336" y="766"/>
                  </a:lnTo>
                  <a:lnTo>
                    <a:pt x="1354" y="800"/>
                  </a:lnTo>
                  <a:lnTo>
                    <a:pt x="1372" y="829"/>
                  </a:lnTo>
                  <a:lnTo>
                    <a:pt x="1389" y="866"/>
                  </a:lnTo>
                  <a:lnTo>
                    <a:pt x="1405" y="901"/>
                  </a:lnTo>
                  <a:lnTo>
                    <a:pt x="1419" y="937"/>
                  </a:lnTo>
                  <a:lnTo>
                    <a:pt x="1432" y="977"/>
                  </a:lnTo>
                  <a:lnTo>
                    <a:pt x="1450" y="1026"/>
                  </a:lnTo>
                  <a:lnTo>
                    <a:pt x="1461" y="1071"/>
                  </a:lnTo>
                  <a:lnTo>
                    <a:pt x="1472" y="1118"/>
                  </a:lnTo>
                  <a:lnTo>
                    <a:pt x="1478" y="1163"/>
                  </a:lnTo>
                  <a:lnTo>
                    <a:pt x="1486" y="1216"/>
                  </a:lnTo>
                  <a:lnTo>
                    <a:pt x="1492" y="1282"/>
                  </a:lnTo>
                  <a:lnTo>
                    <a:pt x="1493" y="1333"/>
                  </a:lnTo>
                  <a:lnTo>
                    <a:pt x="1492" y="1384"/>
                  </a:lnTo>
                  <a:lnTo>
                    <a:pt x="1487" y="1433"/>
                  </a:lnTo>
                  <a:lnTo>
                    <a:pt x="1481" y="1478"/>
                  </a:lnTo>
                  <a:lnTo>
                    <a:pt x="1476" y="1526"/>
                  </a:lnTo>
                  <a:lnTo>
                    <a:pt x="1465" y="1575"/>
                  </a:lnTo>
                  <a:lnTo>
                    <a:pt x="1452" y="1627"/>
                  </a:lnTo>
                  <a:lnTo>
                    <a:pt x="1435" y="1682"/>
                  </a:lnTo>
                  <a:lnTo>
                    <a:pt x="1337" y="1377"/>
                  </a:lnTo>
                  <a:lnTo>
                    <a:pt x="965" y="1441"/>
                  </a:lnTo>
                  <a:lnTo>
                    <a:pt x="973" y="1388"/>
                  </a:lnTo>
                  <a:lnTo>
                    <a:pt x="976" y="1354"/>
                  </a:lnTo>
                  <a:lnTo>
                    <a:pt x="976" y="1317"/>
                  </a:lnTo>
                  <a:lnTo>
                    <a:pt x="974" y="1275"/>
                  </a:lnTo>
                  <a:lnTo>
                    <a:pt x="968" y="1236"/>
                  </a:lnTo>
                  <a:lnTo>
                    <a:pt x="960" y="1190"/>
                  </a:lnTo>
                  <a:lnTo>
                    <a:pt x="950" y="1154"/>
                  </a:lnTo>
                  <a:lnTo>
                    <a:pt x="934" y="1113"/>
                  </a:lnTo>
                  <a:lnTo>
                    <a:pt x="919" y="1078"/>
                  </a:lnTo>
                  <a:lnTo>
                    <a:pt x="901" y="1044"/>
                  </a:lnTo>
                  <a:lnTo>
                    <a:pt x="885" y="1018"/>
                  </a:lnTo>
                  <a:lnTo>
                    <a:pt x="870" y="996"/>
                  </a:lnTo>
                  <a:lnTo>
                    <a:pt x="854" y="975"/>
                  </a:lnTo>
                  <a:lnTo>
                    <a:pt x="835" y="953"/>
                  </a:lnTo>
                  <a:lnTo>
                    <a:pt x="815" y="930"/>
                  </a:lnTo>
                  <a:lnTo>
                    <a:pt x="798" y="914"/>
                  </a:lnTo>
                  <a:lnTo>
                    <a:pt x="779" y="895"/>
                  </a:lnTo>
                  <a:lnTo>
                    <a:pt x="759" y="878"/>
                  </a:lnTo>
                  <a:lnTo>
                    <a:pt x="737" y="861"/>
                  </a:lnTo>
                  <a:lnTo>
                    <a:pt x="709" y="844"/>
                  </a:lnTo>
                  <a:lnTo>
                    <a:pt x="687" y="828"/>
                  </a:lnTo>
                  <a:lnTo>
                    <a:pt x="667" y="818"/>
                  </a:lnTo>
                  <a:lnTo>
                    <a:pt x="639" y="801"/>
                  </a:lnTo>
                  <a:lnTo>
                    <a:pt x="614" y="792"/>
                  </a:lnTo>
                  <a:lnTo>
                    <a:pt x="593" y="784"/>
                  </a:lnTo>
                  <a:lnTo>
                    <a:pt x="570" y="776"/>
                  </a:lnTo>
                  <a:lnTo>
                    <a:pt x="536" y="768"/>
                  </a:lnTo>
                  <a:lnTo>
                    <a:pt x="504" y="762"/>
                  </a:lnTo>
                  <a:lnTo>
                    <a:pt x="471" y="759"/>
                  </a:lnTo>
                  <a:lnTo>
                    <a:pt x="438" y="757"/>
                  </a:lnTo>
                  <a:lnTo>
                    <a:pt x="420" y="756"/>
                  </a:lnTo>
                  <a:lnTo>
                    <a:pt x="420" y="1029"/>
                  </a:lnTo>
                  <a:lnTo>
                    <a:pt x="0" y="522"/>
                  </a:lnTo>
                  <a:lnTo>
                    <a:pt x="419" y="0"/>
                  </a:lnTo>
                  <a:lnTo>
                    <a:pt x="419" y="235"/>
                  </a:lnTo>
                  <a:lnTo>
                    <a:pt x="442" y="236"/>
                  </a:lnTo>
                  <a:lnTo>
                    <a:pt x="475" y="237"/>
                  </a:lnTo>
                  <a:lnTo>
                    <a:pt x="509" y="239"/>
                  </a:lnTo>
                  <a:lnTo>
                    <a:pt x="541" y="243"/>
                  </a:lnTo>
                  <a:lnTo>
                    <a:pt x="569" y="246"/>
                  </a:lnTo>
                  <a:close/>
                </a:path>
              </a:pathLst>
            </a:cu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sp>
        <p:nvSpPr>
          <p:cNvPr id="10248" name="Text Box 8"/>
          <p:cNvSpPr txBox="1">
            <a:spLocks noChangeArrowheads="1"/>
          </p:cNvSpPr>
          <p:nvPr/>
        </p:nvSpPr>
        <p:spPr bwMode="auto">
          <a:xfrm>
            <a:off x="1600714" y="2593976"/>
            <a:ext cx="1675472" cy="519113"/>
          </a:xfrm>
          <a:prstGeom prst="rect">
            <a:avLst/>
          </a:prstGeom>
          <a:noFill/>
          <a:ln w="9525">
            <a:noFill/>
            <a:miter lim="800000"/>
            <a:headEnd/>
            <a:tailEnd/>
          </a:ln>
          <a:effectLst/>
        </p:spPr>
        <p:txBody>
          <a:bodyPr>
            <a:spAutoFit/>
          </a:bodyPr>
          <a:lstStyle/>
          <a:p>
            <a:pPr>
              <a:spcBef>
                <a:spcPct val="50000"/>
              </a:spcBef>
              <a:defRPr/>
            </a:pPr>
            <a:r>
              <a:rPr lang="en-US" sz="2800" b="1">
                <a:solidFill>
                  <a:srgbClr val="99CCFF"/>
                </a:solidFill>
                <a:effectLst>
                  <a:outerShdw blurRad="38100" dist="38100" dir="2700000" algn="tl">
                    <a:srgbClr val="000000"/>
                  </a:outerShdw>
                </a:effectLst>
              </a:rPr>
              <a:t>Биљке</a:t>
            </a:r>
            <a:endParaRPr lang="en-US" sz="2800" b="1"/>
          </a:p>
        </p:txBody>
      </p:sp>
      <p:sp>
        <p:nvSpPr>
          <p:cNvPr id="10249" name="Text Box 9"/>
          <p:cNvSpPr txBox="1">
            <a:spLocks noChangeArrowheads="1"/>
          </p:cNvSpPr>
          <p:nvPr/>
        </p:nvSpPr>
        <p:spPr bwMode="auto">
          <a:xfrm>
            <a:off x="3885981" y="4876801"/>
            <a:ext cx="1981835" cy="519113"/>
          </a:xfrm>
          <a:prstGeom prst="rect">
            <a:avLst/>
          </a:prstGeom>
          <a:noFill/>
          <a:ln w="9525">
            <a:noFill/>
            <a:miter lim="800000"/>
            <a:headEnd/>
            <a:tailEnd/>
          </a:ln>
          <a:effectLst/>
        </p:spPr>
        <p:txBody>
          <a:bodyPr>
            <a:spAutoFit/>
          </a:bodyPr>
          <a:lstStyle/>
          <a:p>
            <a:pPr>
              <a:spcBef>
                <a:spcPct val="50000"/>
              </a:spcBef>
              <a:defRPr/>
            </a:pPr>
            <a:r>
              <a:rPr lang="en-US" sz="2800" b="1">
                <a:solidFill>
                  <a:srgbClr val="CCFFCC"/>
                </a:solidFill>
                <a:effectLst>
                  <a:outerShdw blurRad="38100" dist="38100" dir="2700000" algn="tl">
                    <a:srgbClr val="000000"/>
                  </a:outerShdw>
                </a:effectLst>
              </a:rPr>
              <a:t>Животиње</a:t>
            </a:r>
          </a:p>
        </p:txBody>
      </p:sp>
      <p:sp>
        <p:nvSpPr>
          <p:cNvPr id="10250" name="Text Box 10"/>
          <p:cNvSpPr txBox="1">
            <a:spLocks noChangeArrowheads="1"/>
          </p:cNvSpPr>
          <p:nvPr/>
        </p:nvSpPr>
        <p:spPr bwMode="auto">
          <a:xfrm>
            <a:off x="6477612" y="2593976"/>
            <a:ext cx="1613905" cy="519113"/>
          </a:xfrm>
          <a:prstGeom prst="rect">
            <a:avLst/>
          </a:prstGeom>
          <a:noFill/>
          <a:ln w="9525">
            <a:noFill/>
            <a:miter lim="800000"/>
            <a:headEnd/>
            <a:tailEnd/>
          </a:ln>
          <a:effectLst/>
        </p:spPr>
        <p:txBody>
          <a:bodyPr>
            <a:spAutoFit/>
          </a:bodyPr>
          <a:lstStyle/>
          <a:p>
            <a:pPr>
              <a:spcBef>
                <a:spcPct val="50000"/>
              </a:spcBef>
              <a:defRPr/>
            </a:pPr>
            <a:r>
              <a:rPr lang="en-US" sz="2800" b="1">
                <a:solidFill>
                  <a:srgbClr val="FFFF99"/>
                </a:solidFill>
                <a:effectLst>
                  <a:outerShdw blurRad="38100" dist="38100" dir="2700000" algn="tl">
                    <a:srgbClr val="000000"/>
                  </a:outerShdw>
                </a:effectLst>
              </a:rPr>
              <a:t>Људи</a:t>
            </a:r>
          </a:p>
        </p:txBody>
      </p:sp>
    </p:spTree>
    <p:extLst>
      <p:ext uri="{BB962C8B-B14F-4D97-AF65-F5344CB8AC3E}">
        <p14:creationId xmlns:p14="http://schemas.microsoft.com/office/powerpoint/2010/main" val="6974138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4800" b="1" smtClean="0"/>
              <a:t>АБИОТИЧКИ ФАКТОРИ</a:t>
            </a:r>
            <a:r>
              <a:rPr lang="en-US" sz="4800" smtClean="0"/>
              <a:t/>
            </a:r>
            <a:br>
              <a:rPr lang="en-US" sz="4800" smtClean="0"/>
            </a:br>
            <a:endParaRPr lang="en-US" sz="4800" smtClean="0"/>
          </a:p>
        </p:txBody>
      </p:sp>
      <p:grpSp>
        <p:nvGrpSpPr>
          <p:cNvPr id="22531" name="Group 3"/>
          <p:cNvGrpSpPr>
            <a:grpSpLocks/>
          </p:cNvGrpSpPr>
          <p:nvPr/>
        </p:nvGrpSpPr>
        <p:grpSpPr bwMode="auto">
          <a:xfrm>
            <a:off x="2895063" y="2247901"/>
            <a:ext cx="3811222" cy="2771775"/>
            <a:chOff x="2442" y="1427"/>
            <a:chExt cx="1880" cy="1746"/>
          </a:xfrm>
        </p:grpSpPr>
        <p:sp>
          <p:nvSpPr>
            <p:cNvPr id="22540" name="Freeform 4"/>
            <p:cNvSpPr>
              <a:spLocks/>
            </p:cNvSpPr>
            <p:nvPr/>
          </p:nvSpPr>
          <p:spPr bwMode="auto">
            <a:xfrm>
              <a:off x="2610" y="1464"/>
              <a:ext cx="681" cy="630"/>
            </a:xfrm>
            <a:custGeom>
              <a:avLst/>
              <a:gdLst>
                <a:gd name="T0" fmla="*/ 0 w 924"/>
                <a:gd name="T1" fmla="*/ 24 h 922"/>
                <a:gd name="T2" fmla="*/ 1 w 924"/>
                <a:gd name="T3" fmla="*/ 23 h 922"/>
                <a:gd name="T4" fmla="*/ 1 w 924"/>
                <a:gd name="T5" fmla="*/ 23 h 922"/>
                <a:gd name="T6" fmla="*/ 1 w 924"/>
                <a:gd name="T7" fmla="*/ 22 h 922"/>
                <a:gd name="T8" fmla="*/ 2 w 924"/>
                <a:gd name="T9" fmla="*/ 21 h 922"/>
                <a:gd name="T10" fmla="*/ 3 w 924"/>
                <a:gd name="T11" fmla="*/ 21 h 922"/>
                <a:gd name="T12" fmla="*/ 4 w 924"/>
                <a:gd name="T13" fmla="*/ 20 h 922"/>
                <a:gd name="T14" fmla="*/ 4 w 924"/>
                <a:gd name="T15" fmla="*/ 20 h 922"/>
                <a:gd name="T16" fmla="*/ 5 w 924"/>
                <a:gd name="T17" fmla="*/ 20 h 922"/>
                <a:gd name="T18" fmla="*/ 5 w 924"/>
                <a:gd name="T19" fmla="*/ 18 h 922"/>
                <a:gd name="T20" fmla="*/ 7 w 924"/>
                <a:gd name="T21" fmla="*/ 18 h 922"/>
                <a:gd name="T22" fmla="*/ 7 w 924"/>
                <a:gd name="T23" fmla="*/ 18 h 922"/>
                <a:gd name="T24" fmla="*/ 8 w 924"/>
                <a:gd name="T25" fmla="*/ 17 h 922"/>
                <a:gd name="T26" fmla="*/ 9 w 924"/>
                <a:gd name="T27" fmla="*/ 17 h 922"/>
                <a:gd name="T28" fmla="*/ 10 w 924"/>
                <a:gd name="T29" fmla="*/ 16 h 922"/>
                <a:gd name="T30" fmla="*/ 11 w 924"/>
                <a:gd name="T31" fmla="*/ 16 h 922"/>
                <a:gd name="T32" fmla="*/ 11 w 924"/>
                <a:gd name="T33" fmla="*/ 14 h 922"/>
                <a:gd name="T34" fmla="*/ 13 w 924"/>
                <a:gd name="T35" fmla="*/ 14 h 922"/>
                <a:gd name="T36" fmla="*/ 13 w 924"/>
                <a:gd name="T37" fmla="*/ 14 h 922"/>
                <a:gd name="T38" fmla="*/ 15 w 924"/>
                <a:gd name="T39" fmla="*/ 13 h 922"/>
                <a:gd name="T40" fmla="*/ 15 w 924"/>
                <a:gd name="T41" fmla="*/ 12 h 922"/>
                <a:gd name="T42" fmla="*/ 17 w 924"/>
                <a:gd name="T43" fmla="*/ 12 h 922"/>
                <a:gd name="T44" fmla="*/ 18 w 924"/>
                <a:gd name="T45" fmla="*/ 12 h 922"/>
                <a:gd name="T46" fmla="*/ 18 w 924"/>
                <a:gd name="T47" fmla="*/ 12 h 922"/>
                <a:gd name="T48" fmla="*/ 20 w 924"/>
                <a:gd name="T49" fmla="*/ 11 h 922"/>
                <a:gd name="T50" fmla="*/ 21 w 924"/>
                <a:gd name="T51" fmla="*/ 11 h 922"/>
                <a:gd name="T52" fmla="*/ 22 w 924"/>
                <a:gd name="T53" fmla="*/ 10 h 922"/>
                <a:gd name="T54" fmla="*/ 24 w 924"/>
                <a:gd name="T55" fmla="*/ 10 h 922"/>
                <a:gd name="T56" fmla="*/ 25 w 924"/>
                <a:gd name="T57" fmla="*/ 9 h 922"/>
                <a:gd name="T58" fmla="*/ 27 w 924"/>
                <a:gd name="T59" fmla="*/ 8 h 922"/>
                <a:gd name="T60" fmla="*/ 28 w 924"/>
                <a:gd name="T61" fmla="*/ 8 h 922"/>
                <a:gd name="T62" fmla="*/ 29 w 924"/>
                <a:gd name="T63" fmla="*/ 8 h 922"/>
                <a:gd name="T64" fmla="*/ 31 w 924"/>
                <a:gd name="T65" fmla="*/ 7 h 922"/>
                <a:gd name="T66" fmla="*/ 32 w 924"/>
                <a:gd name="T67" fmla="*/ 7 h 922"/>
                <a:gd name="T68" fmla="*/ 34 w 924"/>
                <a:gd name="T69" fmla="*/ 7 h 922"/>
                <a:gd name="T70" fmla="*/ 35 w 924"/>
                <a:gd name="T71" fmla="*/ 5 h 922"/>
                <a:gd name="T72" fmla="*/ 36 w 924"/>
                <a:gd name="T73" fmla="*/ 5 h 922"/>
                <a:gd name="T74" fmla="*/ 38 w 924"/>
                <a:gd name="T75" fmla="*/ 5 h 922"/>
                <a:gd name="T76" fmla="*/ 33 w 924"/>
                <a:gd name="T77" fmla="*/ 0 h 922"/>
                <a:gd name="T78" fmla="*/ 59 w 924"/>
                <a:gd name="T79" fmla="*/ 8 h 922"/>
                <a:gd name="T80" fmla="*/ 52 w 924"/>
                <a:gd name="T81" fmla="*/ 24 h 922"/>
                <a:gd name="T82" fmla="*/ 49 w 924"/>
                <a:gd name="T83" fmla="*/ 18 h 922"/>
                <a:gd name="T84" fmla="*/ 46 w 924"/>
                <a:gd name="T85" fmla="*/ 19 h 922"/>
                <a:gd name="T86" fmla="*/ 45 w 924"/>
                <a:gd name="T87" fmla="*/ 20 h 922"/>
                <a:gd name="T88" fmla="*/ 43 w 924"/>
                <a:gd name="T89" fmla="*/ 20 h 922"/>
                <a:gd name="T90" fmla="*/ 41 w 924"/>
                <a:gd name="T91" fmla="*/ 21 h 922"/>
                <a:gd name="T92" fmla="*/ 39 w 924"/>
                <a:gd name="T93" fmla="*/ 21 h 922"/>
                <a:gd name="T94" fmla="*/ 38 w 924"/>
                <a:gd name="T95" fmla="*/ 22 h 922"/>
                <a:gd name="T96" fmla="*/ 36 w 924"/>
                <a:gd name="T97" fmla="*/ 23 h 922"/>
                <a:gd name="T98" fmla="*/ 35 w 924"/>
                <a:gd name="T99" fmla="*/ 23 h 922"/>
                <a:gd name="T100" fmla="*/ 34 w 924"/>
                <a:gd name="T101" fmla="*/ 25 h 922"/>
                <a:gd name="T102" fmla="*/ 32 w 924"/>
                <a:gd name="T103" fmla="*/ 25 h 922"/>
                <a:gd name="T104" fmla="*/ 31 w 924"/>
                <a:gd name="T105" fmla="*/ 26 h 922"/>
                <a:gd name="T106" fmla="*/ 30 w 924"/>
                <a:gd name="T107" fmla="*/ 27 h 922"/>
                <a:gd name="T108" fmla="*/ 29 w 924"/>
                <a:gd name="T109" fmla="*/ 27 h 922"/>
                <a:gd name="T110" fmla="*/ 28 w 924"/>
                <a:gd name="T111" fmla="*/ 27 h 922"/>
                <a:gd name="T112" fmla="*/ 27 w 924"/>
                <a:gd name="T113" fmla="*/ 29 h 922"/>
                <a:gd name="T114" fmla="*/ 27 w 924"/>
                <a:gd name="T115" fmla="*/ 29 h 922"/>
                <a:gd name="T116" fmla="*/ 26 w 924"/>
                <a:gd name="T117" fmla="*/ 30 h 922"/>
                <a:gd name="T118" fmla="*/ 0 w 924"/>
                <a:gd name="T119" fmla="*/ 24 h 9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24"/>
                <a:gd name="T181" fmla="*/ 0 h 922"/>
                <a:gd name="T182" fmla="*/ 924 w 924"/>
                <a:gd name="T183" fmla="*/ 922 h 92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24" h="922">
                  <a:moveTo>
                    <a:pt x="0" y="730"/>
                  </a:moveTo>
                  <a:lnTo>
                    <a:pt x="10" y="711"/>
                  </a:lnTo>
                  <a:lnTo>
                    <a:pt x="18" y="695"/>
                  </a:lnTo>
                  <a:lnTo>
                    <a:pt x="26" y="679"/>
                  </a:lnTo>
                  <a:lnTo>
                    <a:pt x="35" y="663"/>
                  </a:lnTo>
                  <a:lnTo>
                    <a:pt x="44" y="647"/>
                  </a:lnTo>
                  <a:lnTo>
                    <a:pt x="55" y="630"/>
                  </a:lnTo>
                  <a:lnTo>
                    <a:pt x="64" y="615"/>
                  </a:lnTo>
                  <a:lnTo>
                    <a:pt x="74" y="598"/>
                  </a:lnTo>
                  <a:lnTo>
                    <a:pt x="87" y="579"/>
                  </a:lnTo>
                  <a:lnTo>
                    <a:pt x="101" y="560"/>
                  </a:lnTo>
                  <a:lnTo>
                    <a:pt x="112" y="544"/>
                  </a:lnTo>
                  <a:lnTo>
                    <a:pt x="125" y="529"/>
                  </a:lnTo>
                  <a:lnTo>
                    <a:pt x="138" y="511"/>
                  </a:lnTo>
                  <a:lnTo>
                    <a:pt x="152" y="492"/>
                  </a:lnTo>
                  <a:lnTo>
                    <a:pt x="167" y="475"/>
                  </a:lnTo>
                  <a:lnTo>
                    <a:pt x="182" y="458"/>
                  </a:lnTo>
                  <a:lnTo>
                    <a:pt x="196" y="443"/>
                  </a:lnTo>
                  <a:lnTo>
                    <a:pt x="214" y="423"/>
                  </a:lnTo>
                  <a:lnTo>
                    <a:pt x="230" y="406"/>
                  </a:lnTo>
                  <a:lnTo>
                    <a:pt x="245" y="392"/>
                  </a:lnTo>
                  <a:lnTo>
                    <a:pt x="263" y="376"/>
                  </a:lnTo>
                  <a:lnTo>
                    <a:pt x="276" y="364"/>
                  </a:lnTo>
                  <a:lnTo>
                    <a:pt x="293" y="349"/>
                  </a:lnTo>
                  <a:lnTo>
                    <a:pt x="309" y="335"/>
                  </a:lnTo>
                  <a:lnTo>
                    <a:pt x="330" y="320"/>
                  </a:lnTo>
                  <a:lnTo>
                    <a:pt x="346" y="307"/>
                  </a:lnTo>
                  <a:lnTo>
                    <a:pt x="365" y="291"/>
                  </a:lnTo>
                  <a:lnTo>
                    <a:pt x="388" y="276"/>
                  </a:lnTo>
                  <a:lnTo>
                    <a:pt x="408" y="260"/>
                  </a:lnTo>
                  <a:lnTo>
                    <a:pt x="431" y="245"/>
                  </a:lnTo>
                  <a:lnTo>
                    <a:pt x="453" y="230"/>
                  </a:lnTo>
                  <a:lnTo>
                    <a:pt x="477" y="217"/>
                  </a:lnTo>
                  <a:lnTo>
                    <a:pt x="502" y="203"/>
                  </a:lnTo>
                  <a:lnTo>
                    <a:pt x="523" y="194"/>
                  </a:lnTo>
                  <a:lnTo>
                    <a:pt x="544" y="182"/>
                  </a:lnTo>
                  <a:lnTo>
                    <a:pt x="567" y="172"/>
                  </a:lnTo>
                  <a:lnTo>
                    <a:pt x="584" y="165"/>
                  </a:lnTo>
                  <a:lnTo>
                    <a:pt x="513" y="0"/>
                  </a:lnTo>
                  <a:lnTo>
                    <a:pt x="924" y="235"/>
                  </a:lnTo>
                  <a:lnTo>
                    <a:pt x="817" y="724"/>
                  </a:lnTo>
                  <a:lnTo>
                    <a:pt x="750" y="579"/>
                  </a:lnTo>
                  <a:lnTo>
                    <a:pt x="723" y="592"/>
                  </a:lnTo>
                  <a:lnTo>
                    <a:pt x="697" y="606"/>
                  </a:lnTo>
                  <a:lnTo>
                    <a:pt x="668" y="624"/>
                  </a:lnTo>
                  <a:lnTo>
                    <a:pt x="637" y="644"/>
                  </a:lnTo>
                  <a:lnTo>
                    <a:pt x="614" y="662"/>
                  </a:lnTo>
                  <a:lnTo>
                    <a:pt x="590" y="682"/>
                  </a:lnTo>
                  <a:lnTo>
                    <a:pt x="566" y="701"/>
                  </a:lnTo>
                  <a:lnTo>
                    <a:pt x="546" y="722"/>
                  </a:lnTo>
                  <a:lnTo>
                    <a:pt x="527" y="743"/>
                  </a:lnTo>
                  <a:lnTo>
                    <a:pt x="505" y="766"/>
                  </a:lnTo>
                  <a:lnTo>
                    <a:pt x="488" y="788"/>
                  </a:lnTo>
                  <a:lnTo>
                    <a:pt x="470" y="811"/>
                  </a:lnTo>
                  <a:lnTo>
                    <a:pt x="454" y="831"/>
                  </a:lnTo>
                  <a:lnTo>
                    <a:pt x="438" y="858"/>
                  </a:lnTo>
                  <a:lnTo>
                    <a:pt x="422" y="883"/>
                  </a:lnTo>
                  <a:lnTo>
                    <a:pt x="414" y="902"/>
                  </a:lnTo>
                  <a:lnTo>
                    <a:pt x="403" y="922"/>
                  </a:lnTo>
                  <a:lnTo>
                    <a:pt x="0" y="730"/>
                  </a:lnTo>
                  <a:close/>
                </a:path>
              </a:pathLst>
            </a:custGeom>
            <a:solidFill>
              <a:srgbClr val="00FFFF"/>
            </a:solidFill>
            <a:ln w="7938">
              <a:solidFill>
                <a:srgbClr val="000000"/>
              </a:solidFill>
              <a:round/>
              <a:headEnd/>
              <a:tailEnd/>
            </a:ln>
          </p:spPr>
          <p:txBody>
            <a:bodyPr/>
            <a:lstStyle/>
            <a:p>
              <a:endParaRPr lang="sr-Latn-RS"/>
            </a:p>
          </p:txBody>
        </p:sp>
        <p:sp>
          <p:nvSpPr>
            <p:cNvPr id="22541" name="Freeform 5"/>
            <p:cNvSpPr>
              <a:spLocks/>
            </p:cNvSpPr>
            <p:nvPr/>
          </p:nvSpPr>
          <p:spPr bwMode="auto">
            <a:xfrm>
              <a:off x="2442" y="1908"/>
              <a:ext cx="599" cy="701"/>
            </a:xfrm>
            <a:custGeom>
              <a:avLst/>
              <a:gdLst>
                <a:gd name="T0" fmla="*/ 52 w 813"/>
                <a:gd name="T1" fmla="*/ 14 h 1027"/>
                <a:gd name="T2" fmla="*/ 38 w 813"/>
                <a:gd name="T3" fmla="*/ 11 h 1027"/>
                <a:gd name="T4" fmla="*/ 38 w 813"/>
                <a:gd name="T5" fmla="*/ 12 h 1027"/>
                <a:gd name="T6" fmla="*/ 38 w 813"/>
                <a:gd name="T7" fmla="*/ 12 h 1027"/>
                <a:gd name="T8" fmla="*/ 38 w 813"/>
                <a:gd name="T9" fmla="*/ 12 h 1027"/>
                <a:gd name="T10" fmla="*/ 38 w 813"/>
                <a:gd name="T11" fmla="*/ 14 h 1027"/>
                <a:gd name="T12" fmla="*/ 37 w 813"/>
                <a:gd name="T13" fmla="*/ 14 h 1027"/>
                <a:gd name="T14" fmla="*/ 37 w 813"/>
                <a:gd name="T15" fmla="*/ 16 h 1027"/>
                <a:gd name="T16" fmla="*/ 36 w 813"/>
                <a:gd name="T17" fmla="*/ 16 h 1027"/>
                <a:gd name="T18" fmla="*/ 36 w 813"/>
                <a:gd name="T19" fmla="*/ 17 h 1027"/>
                <a:gd name="T20" fmla="*/ 36 w 813"/>
                <a:gd name="T21" fmla="*/ 18 h 1027"/>
                <a:gd name="T22" fmla="*/ 36 w 813"/>
                <a:gd name="T23" fmla="*/ 20 h 1027"/>
                <a:gd name="T24" fmla="*/ 36 w 813"/>
                <a:gd name="T25" fmla="*/ 20 h 1027"/>
                <a:gd name="T26" fmla="*/ 36 w 813"/>
                <a:gd name="T27" fmla="*/ 21 h 1027"/>
                <a:gd name="T28" fmla="*/ 36 w 813"/>
                <a:gd name="T29" fmla="*/ 21 h 1027"/>
                <a:gd name="T30" fmla="*/ 37 w 813"/>
                <a:gd name="T31" fmla="*/ 23 h 1027"/>
                <a:gd name="T32" fmla="*/ 38 w 813"/>
                <a:gd name="T33" fmla="*/ 24 h 1027"/>
                <a:gd name="T34" fmla="*/ 38 w 813"/>
                <a:gd name="T35" fmla="*/ 24 h 1027"/>
                <a:gd name="T36" fmla="*/ 38 w 813"/>
                <a:gd name="T37" fmla="*/ 25 h 1027"/>
                <a:gd name="T38" fmla="*/ 13 w 813"/>
                <a:gd name="T39" fmla="*/ 33 h 1027"/>
                <a:gd name="T40" fmla="*/ 13 w 813"/>
                <a:gd name="T41" fmla="*/ 33 h 1027"/>
                <a:gd name="T42" fmla="*/ 12 w 813"/>
                <a:gd name="T43" fmla="*/ 31 h 1027"/>
                <a:gd name="T44" fmla="*/ 11 w 813"/>
                <a:gd name="T45" fmla="*/ 31 h 1027"/>
                <a:gd name="T46" fmla="*/ 11 w 813"/>
                <a:gd name="T47" fmla="*/ 30 h 1027"/>
                <a:gd name="T48" fmla="*/ 11 w 813"/>
                <a:gd name="T49" fmla="*/ 29 h 1027"/>
                <a:gd name="T50" fmla="*/ 10 w 813"/>
                <a:gd name="T51" fmla="*/ 29 h 1027"/>
                <a:gd name="T52" fmla="*/ 10 w 813"/>
                <a:gd name="T53" fmla="*/ 29 h 1027"/>
                <a:gd name="T54" fmla="*/ 10 w 813"/>
                <a:gd name="T55" fmla="*/ 27 h 1027"/>
                <a:gd name="T56" fmla="*/ 10 w 813"/>
                <a:gd name="T57" fmla="*/ 27 h 1027"/>
                <a:gd name="T58" fmla="*/ 10 w 813"/>
                <a:gd name="T59" fmla="*/ 27 h 1027"/>
                <a:gd name="T60" fmla="*/ 9 w 813"/>
                <a:gd name="T61" fmla="*/ 26 h 1027"/>
                <a:gd name="T62" fmla="*/ 8 w 813"/>
                <a:gd name="T63" fmla="*/ 25 h 1027"/>
                <a:gd name="T64" fmla="*/ 8 w 813"/>
                <a:gd name="T65" fmla="*/ 24 h 1027"/>
                <a:gd name="T66" fmla="*/ 8 w 813"/>
                <a:gd name="T67" fmla="*/ 23 h 1027"/>
                <a:gd name="T68" fmla="*/ 8 w 813"/>
                <a:gd name="T69" fmla="*/ 23 h 1027"/>
                <a:gd name="T70" fmla="*/ 8 w 813"/>
                <a:gd name="T71" fmla="*/ 21 h 1027"/>
                <a:gd name="T72" fmla="*/ 7 w 813"/>
                <a:gd name="T73" fmla="*/ 20 h 1027"/>
                <a:gd name="T74" fmla="*/ 7 w 813"/>
                <a:gd name="T75" fmla="*/ 20 h 1027"/>
                <a:gd name="T76" fmla="*/ 7 w 813"/>
                <a:gd name="T77" fmla="*/ 18 h 1027"/>
                <a:gd name="T78" fmla="*/ 7 w 813"/>
                <a:gd name="T79" fmla="*/ 18 h 1027"/>
                <a:gd name="T80" fmla="*/ 7 w 813"/>
                <a:gd name="T81" fmla="*/ 16 h 1027"/>
                <a:gd name="T82" fmla="*/ 8 w 813"/>
                <a:gd name="T83" fmla="*/ 16 h 1027"/>
                <a:gd name="T84" fmla="*/ 8 w 813"/>
                <a:gd name="T85" fmla="*/ 14 h 1027"/>
                <a:gd name="T86" fmla="*/ 8 w 813"/>
                <a:gd name="T87" fmla="*/ 14 h 1027"/>
                <a:gd name="T88" fmla="*/ 8 w 813"/>
                <a:gd name="T89" fmla="*/ 14 h 1027"/>
                <a:gd name="T90" fmla="*/ 8 w 813"/>
                <a:gd name="T91" fmla="*/ 12 h 1027"/>
                <a:gd name="T92" fmla="*/ 9 w 813"/>
                <a:gd name="T93" fmla="*/ 12 h 1027"/>
                <a:gd name="T94" fmla="*/ 10 w 813"/>
                <a:gd name="T95" fmla="*/ 11 h 1027"/>
                <a:gd name="T96" fmla="*/ 10 w 813"/>
                <a:gd name="T97" fmla="*/ 10 h 1027"/>
                <a:gd name="T98" fmla="*/ 10 w 813"/>
                <a:gd name="T99" fmla="*/ 10 h 1027"/>
                <a:gd name="T100" fmla="*/ 11 w 813"/>
                <a:gd name="T101" fmla="*/ 8 h 1027"/>
                <a:gd name="T102" fmla="*/ 11 w 813"/>
                <a:gd name="T103" fmla="*/ 8 h 1027"/>
                <a:gd name="T104" fmla="*/ 11 w 813"/>
                <a:gd name="T105" fmla="*/ 7 h 1027"/>
                <a:gd name="T106" fmla="*/ 13 w 813"/>
                <a:gd name="T107" fmla="*/ 5 h 1027"/>
                <a:gd name="T108" fmla="*/ 0 w 813"/>
                <a:gd name="T109" fmla="*/ 3 h 1027"/>
                <a:gd name="T110" fmla="*/ 32 w 813"/>
                <a:gd name="T111" fmla="*/ 0 h 1027"/>
                <a:gd name="T112" fmla="*/ 52 w 813"/>
                <a:gd name="T113" fmla="*/ 14 h 10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13"/>
                <a:gd name="T172" fmla="*/ 0 h 1027"/>
                <a:gd name="T173" fmla="*/ 813 w 813"/>
                <a:gd name="T174" fmla="*/ 1027 h 102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13" h="1027">
                  <a:moveTo>
                    <a:pt x="813" y="425"/>
                  </a:moveTo>
                  <a:lnTo>
                    <a:pt x="606" y="340"/>
                  </a:lnTo>
                  <a:lnTo>
                    <a:pt x="598" y="359"/>
                  </a:lnTo>
                  <a:lnTo>
                    <a:pt x="593" y="378"/>
                  </a:lnTo>
                  <a:lnTo>
                    <a:pt x="587" y="399"/>
                  </a:lnTo>
                  <a:lnTo>
                    <a:pt x="582" y="420"/>
                  </a:lnTo>
                  <a:lnTo>
                    <a:pt x="577" y="447"/>
                  </a:lnTo>
                  <a:lnTo>
                    <a:pt x="573" y="470"/>
                  </a:lnTo>
                  <a:lnTo>
                    <a:pt x="569" y="495"/>
                  </a:lnTo>
                  <a:lnTo>
                    <a:pt x="567" y="522"/>
                  </a:lnTo>
                  <a:lnTo>
                    <a:pt x="565" y="551"/>
                  </a:lnTo>
                  <a:lnTo>
                    <a:pt x="565" y="602"/>
                  </a:lnTo>
                  <a:lnTo>
                    <a:pt x="566" y="628"/>
                  </a:lnTo>
                  <a:lnTo>
                    <a:pt x="567" y="653"/>
                  </a:lnTo>
                  <a:lnTo>
                    <a:pt x="571" y="678"/>
                  </a:lnTo>
                  <a:lnTo>
                    <a:pt x="575" y="703"/>
                  </a:lnTo>
                  <a:lnTo>
                    <a:pt x="580" y="727"/>
                  </a:lnTo>
                  <a:lnTo>
                    <a:pt x="586" y="755"/>
                  </a:lnTo>
                  <a:lnTo>
                    <a:pt x="594" y="782"/>
                  </a:lnTo>
                  <a:lnTo>
                    <a:pt x="206" y="1027"/>
                  </a:lnTo>
                  <a:lnTo>
                    <a:pt x="197" y="1002"/>
                  </a:lnTo>
                  <a:lnTo>
                    <a:pt x="189" y="980"/>
                  </a:lnTo>
                  <a:lnTo>
                    <a:pt x="182" y="960"/>
                  </a:lnTo>
                  <a:lnTo>
                    <a:pt x="175" y="937"/>
                  </a:lnTo>
                  <a:lnTo>
                    <a:pt x="169" y="918"/>
                  </a:lnTo>
                  <a:lnTo>
                    <a:pt x="162" y="897"/>
                  </a:lnTo>
                  <a:lnTo>
                    <a:pt x="157" y="877"/>
                  </a:lnTo>
                  <a:lnTo>
                    <a:pt x="152" y="858"/>
                  </a:lnTo>
                  <a:lnTo>
                    <a:pt x="147" y="838"/>
                  </a:lnTo>
                  <a:lnTo>
                    <a:pt x="141" y="814"/>
                  </a:lnTo>
                  <a:lnTo>
                    <a:pt x="138" y="789"/>
                  </a:lnTo>
                  <a:lnTo>
                    <a:pt x="133" y="766"/>
                  </a:lnTo>
                  <a:lnTo>
                    <a:pt x="128" y="744"/>
                  </a:lnTo>
                  <a:lnTo>
                    <a:pt x="126" y="717"/>
                  </a:lnTo>
                  <a:lnTo>
                    <a:pt x="124" y="692"/>
                  </a:lnTo>
                  <a:lnTo>
                    <a:pt x="121" y="664"/>
                  </a:lnTo>
                  <a:lnTo>
                    <a:pt x="119" y="637"/>
                  </a:lnTo>
                  <a:lnTo>
                    <a:pt x="119" y="609"/>
                  </a:lnTo>
                  <a:lnTo>
                    <a:pt x="119" y="581"/>
                  </a:lnTo>
                  <a:lnTo>
                    <a:pt x="119" y="545"/>
                  </a:lnTo>
                  <a:lnTo>
                    <a:pt x="120" y="513"/>
                  </a:lnTo>
                  <a:lnTo>
                    <a:pt x="121" y="491"/>
                  </a:lnTo>
                  <a:lnTo>
                    <a:pt x="124" y="465"/>
                  </a:lnTo>
                  <a:lnTo>
                    <a:pt x="126" y="440"/>
                  </a:lnTo>
                  <a:lnTo>
                    <a:pt x="129" y="410"/>
                  </a:lnTo>
                  <a:lnTo>
                    <a:pt x="134" y="384"/>
                  </a:lnTo>
                  <a:lnTo>
                    <a:pt x="139" y="361"/>
                  </a:lnTo>
                  <a:lnTo>
                    <a:pt x="145" y="331"/>
                  </a:lnTo>
                  <a:lnTo>
                    <a:pt x="151" y="307"/>
                  </a:lnTo>
                  <a:lnTo>
                    <a:pt x="157" y="278"/>
                  </a:lnTo>
                  <a:lnTo>
                    <a:pt x="164" y="255"/>
                  </a:lnTo>
                  <a:lnTo>
                    <a:pt x="172" y="228"/>
                  </a:lnTo>
                  <a:lnTo>
                    <a:pt x="181" y="202"/>
                  </a:lnTo>
                  <a:lnTo>
                    <a:pt x="193" y="170"/>
                  </a:lnTo>
                  <a:lnTo>
                    <a:pt x="0" y="89"/>
                  </a:lnTo>
                  <a:lnTo>
                    <a:pt x="506" y="0"/>
                  </a:lnTo>
                  <a:lnTo>
                    <a:pt x="813" y="425"/>
                  </a:lnTo>
                  <a:close/>
                </a:path>
              </a:pathLst>
            </a:custGeom>
            <a:solidFill>
              <a:srgbClr val="CC99FF"/>
            </a:solidFill>
            <a:ln w="8001">
              <a:solidFill>
                <a:srgbClr val="000000"/>
              </a:solidFill>
              <a:round/>
              <a:headEnd/>
              <a:tailEnd/>
            </a:ln>
          </p:spPr>
          <p:txBody>
            <a:bodyPr/>
            <a:lstStyle/>
            <a:p>
              <a:endParaRPr lang="sr-Latn-RS"/>
            </a:p>
          </p:txBody>
        </p:sp>
        <p:sp>
          <p:nvSpPr>
            <p:cNvPr id="22542" name="Freeform 6"/>
            <p:cNvSpPr>
              <a:spLocks/>
            </p:cNvSpPr>
            <p:nvPr/>
          </p:nvSpPr>
          <p:spPr bwMode="auto">
            <a:xfrm>
              <a:off x="2468" y="2415"/>
              <a:ext cx="681" cy="601"/>
            </a:xfrm>
            <a:custGeom>
              <a:avLst/>
              <a:gdLst>
                <a:gd name="T0" fmla="*/ 46 w 924"/>
                <a:gd name="T1" fmla="*/ 29 h 879"/>
                <a:gd name="T2" fmla="*/ 46 w 924"/>
                <a:gd name="T3" fmla="*/ 29 h 879"/>
                <a:gd name="T4" fmla="*/ 45 w 924"/>
                <a:gd name="T5" fmla="*/ 28 h 879"/>
                <a:gd name="T6" fmla="*/ 43 w 924"/>
                <a:gd name="T7" fmla="*/ 28 h 879"/>
                <a:gd name="T8" fmla="*/ 43 w 924"/>
                <a:gd name="T9" fmla="*/ 27 h 879"/>
                <a:gd name="T10" fmla="*/ 42 w 924"/>
                <a:gd name="T11" fmla="*/ 27 h 879"/>
                <a:gd name="T12" fmla="*/ 41 w 924"/>
                <a:gd name="T13" fmla="*/ 27 h 879"/>
                <a:gd name="T14" fmla="*/ 40 w 924"/>
                <a:gd name="T15" fmla="*/ 27 h 879"/>
                <a:gd name="T16" fmla="*/ 38 w 924"/>
                <a:gd name="T17" fmla="*/ 26 h 879"/>
                <a:gd name="T18" fmla="*/ 38 w 924"/>
                <a:gd name="T19" fmla="*/ 26 h 879"/>
                <a:gd name="T20" fmla="*/ 36 w 924"/>
                <a:gd name="T21" fmla="*/ 25 h 879"/>
                <a:gd name="T22" fmla="*/ 35 w 924"/>
                <a:gd name="T23" fmla="*/ 25 h 879"/>
                <a:gd name="T24" fmla="*/ 34 w 924"/>
                <a:gd name="T25" fmla="*/ 25 h 879"/>
                <a:gd name="T26" fmla="*/ 33 w 924"/>
                <a:gd name="T27" fmla="*/ 25 h 879"/>
                <a:gd name="T28" fmla="*/ 32 w 924"/>
                <a:gd name="T29" fmla="*/ 24 h 879"/>
                <a:gd name="T30" fmla="*/ 31 w 924"/>
                <a:gd name="T31" fmla="*/ 23 h 879"/>
                <a:gd name="T32" fmla="*/ 30 w 924"/>
                <a:gd name="T33" fmla="*/ 23 h 879"/>
                <a:gd name="T34" fmla="*/ 28 w 924"/>
                <a:gd name="T35" fmla="*/ 23 h 879"/>
                <a:gd name="T36" fmla="*/ 28 w 924"/>
                <a:gd name="T37" fmla="*/ 21 h 879"/>
                <a:gd name="T38" fmla="*/ 27 w 924"/>
                <a:gd name="T39" fmla="*/ 21 h 879"/>
                <a:gd name="T40" fmla="*/ 25 w 924"/>
                <a:gd name="T41" fmla="*/ 21 h 879"/>
                <a:gd name="T42" fmla="*/ 24 w 924"/>
                <a:gd name="T43" fmla="*/ 20 h 879"/>
                <a:gd name="T44" fmla="*/ 24 w 924"/>
                <a:gd name="T45" fmla="*/ 20 h 879"/>
                <a:gd name="T46" fmla="*/ 23 w 924"/>
                <a:gd name="T47" fmla="*/ 19 h 879"/>
                <a:gd name="T48" fmla="*/ 22 w 924"/>
                <a:gd name="T49" fmla="*/ 18 h 879"/>
                <a:gd name="T50" fmla="*/ 21 w 924"/>
                <a:gd name="T51" fmla="*/ 18 h 879"/>
                <a:gd name="T52" fmla="*/ 20 w 924"/>
                <a:gd name="T53" fmla="*/ 17 h 879"/>
                <a:gd name="T54" fmla="*/ 19 w 924"/>
                <a:gd name="T55" fmla="*/ 17 h 879"/>
                <a:gd name="T56" fmla="*/ 18 w 924"/>
                <a:gd name="T57" fmla="*/ 16 h 879"/>
                <a:gd name="T58" fmla="*/ 17 w 924"/>
                <a:gd name="T59" fmla="*/ 16 h 879"/>
                <a:gd name="T60" fmla="*/ 15 w 924"/>
                <a:gd name="T61" fmla="*/ 14 h 879"/>
                <a:gd name="T62" fmla="*/ 15 w 924"/>
                <a:gd name="T63" fmla="*/ 14 h 879"/>
                <a:gd name="T64" fmla="*/ 14 w 924"/>
                <a:gd name="T65" fmla="*/ 13 h 879"/>
                <a:gd name="T66" fmla="*/ 13 w 924"/>
                <a:gd name="T67" fmla="*/ 12 h 879"/>
                <a:gd name="T68" fmla="*/ 13 w 924"/>
                <a:gd name="T69" fmla="*/ 12 h 879"/>
                <a:gd name="T70" fmla="*/ 12 w 924"/>
                <a:gd name="T71" fmla="*/ 11 h 879"/>
                <a:gd name="T72" fmla="*/ 11 w 924"/>
                <a:gd name="T73" fmla="*/ 10 h 879"/>
                <a:gd name="T74" fmla="*/ 0 w 924"/>
                <a:gd name="T75" fmla="*/ 12 h 879"/>
                <a:gd name="T76" fmla="*/ 18 w 924"/>
                <a:gd name="T77" fmla="*/ 0 h 879"/>
                <a:gd name="T78" fmla="*/ 50 w 924"/>
                <a:gd name="T79" fmla="*/ 1 h 879"/>
                <a:gd name="T80" fmla="*/ 38 w 924"/>
                <a:gd name="T81" fmla="*/ 5 h 879"/>
                <a:gd name="T82" fmla="*/ 38 w 924"/>
                <a:gd name="T83" fmla="*/ 5 h 879"/>
                <a:gd name="T84" fmla="*/ 39 w 924"/>
                <a:gd name="T85" fmla="*/ 5 h 879"/>
                <a:gd name="T86" fmla="*/ 41 w 924"/>
                <a:gd name="T87" fmla="*/ 7 h 879"/>
                <a:gd name="T88" fmla="*/ 42 w 924"/>
                <a:gd name="T89" fmla="*/ 8 h 879"/>
                <a:gd name="T90" fmla="*/ 43 w 924"/>
                <a:gd name="T91" fmla="*/ 8 h 879"/>
                <a:gd name="T92" fmla="*/ 44 w 924"/>
                <a:gd name="T93" fmla="*/ 10 h 879"/>
                <a:gd name="T94" fmla="*/ 45 w 924"/>
                <a:gd name="T95" fmla="*/ 10 h 879"/>
                <a:gd name="T96" fmla="*/ 46 w 924"/>
                <a:gd name="T97" fmla="*/ 11 h 879"/>
                <a:gd name="T98" fmla="*/ 48 w 924"/>
                <a:gd name="T99" fmla="*/ 12 h 879"/>
                <a:gd name="T100" fmla="*/ 49 w 924"/>
                <a:gd name="T101" fmla="*/ 12 h 879"/>
                <a:gd name="T102" fmla="*/ 51 w 924"/>
                <a:gd name="T103" fmla="*/ 12 h 879"/>
                <a:gd name="T104" fmla="*/ 52 w 924"/>
                <a:gd name="T105" fmla="*/ 14 h 879"/>
                <a:gd name="T106" fmla="*/ 53 w 924"/>
                <a:gd name="T107" fmla="*/ 14 h 879"/>
                <a:gd name="T108" fmla="*/ 55 w 924"/>
                <a:gd name="T109" fmla="*/ 14 h 879"/>
                <a:gd name="T110" fmla="*/ 57 w 924"/>
                <a:gd name="T111" fmla="*/ 14 h 879"/>
                <a:gd name="T112" fmla="*/ 59 w 924"/>
                <a:gd name="T113" fmla="*/ 15 h 879"/>
                <a:gd name="T114" fmla="*/ 59 w 924"/>
                <a:gd name="T115" fmla="*/ 16 h 879"/>
                <a:gd name="T116" fmla="*/ 46 w 924"/>
                <a:gd name="T117" fmla="*/ 29 h 8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24"/>
                <a:gd name="T178" fmla="*/ 0 h 879"/>
                <a:gd name="T179" fmla="*/ 924 w 924"/>
                <a:gd name="T180" fmla="*/ 879 h 8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24" h="879">
                  <a:moveTo>
                    <a:pt x="733" y="879"/>
                  </a:moveTo>
                  <a:lnTo>
                    <a:pt x="714" y="870"/>
                  </a:lnTo>
                  <a:lnTo>
                    <a:pt x="699" y="862"/>
                  </a:lnTo>
                  <a:lnTo>
                    <a:pt x="682" y="853"/>
                  </a:lnTo>
                  <a:lnTo>
                    <a:pt x="667" y="845"/>
                  </a:lnTo>
                  <a:lnTo>
                    <a:pt x="650" y="835"/>
                  </a:lnTo>
                  <a:lnTo>
                    <a:pt x="633" y="826"/>
                  </a:lnTo>
                  <a:lnTo>
                    <a:pt x="618" y="815"/>
                  </a:lnTo>
                  <a:lnTo>
                    <a:pt x="601" y="806"/>
                  </a:lnTo>
                  <a:lnTo>
                    <a:pt x="584" y="793"/>
                  </a:lnTo>
                  <a:lnTo>
                    <a:pt x="563" y="780"/>
                  </a:lnTo>
                  <a:lnTo>
                    <a:pt x="548" y="768"/>
                  </a:lnTo>
                  <a:lnTo>
                    <a:pt x="532" y="755"/>
                  </a:lnTo>
                  <a:lnTo>
                    <a:pt x="515" y="741"/>
                  </a:lnTo>
                  <a:lnTo>
                    <a:pt x="496" y="727"/>
                  </a:lnTo>
                  <a:lnTo>
                    <a:pt x="479" y="713"/>
                  </a:lnTo>
                  <a:lnTo>
                    <a:pt x="461" y="697"/>
                  </a:lnTo>
                  <a:lnTo>
                    <a:pt x="447" y="684"/>
                  </a:lnTo>
                  <a:lnTo>
                    <a:pt x="427" y="665"/>
                  </a:lnTo>
                  <a:lnTo>
                    <a:pt x="410" y="650"/>
                  </a:lnTo>
                  <a:lnTo>
                    <a:pt x="396" y="634"/>
                  </a:lnTo>
                  <a:lnTo>
                    <a:pt x="379" y="617"/>
                  </a:lnTo>
                  <a:lnTo>
                    <a:pt x="367" y="603"/>
                  </a:lnTo>
                  <a:lnTo>
                    <a:pt x="353" y="587"/>
                  </a:lnTo>
                  <a:lnTo>
                    <a:pt x="339" y="570"/>
                  </a:lnTo>
                  <a:lnTo>
                    <a:pt x="323" y="550"/>
                  </a:lnTo>
                  <a:lnTo>
                    <a:pt x="309" y="533"/>
                  </a:lnTo>
                  <a:lnTo>
                    <a:pt x="295" y="514"/>
                  </a:lnTo>
                  <a:lnTo>
                    <a:pt x="278" y="492"/>
                  </a:lnTo>
                  <a:lnTo>
                    <a:pt x="264" y="471"/>
                  </a:lnTo>
                  <a:lnTo>
                    <a:pt x="248" y="449"/>
                  </a:lnTo>
                  <a:lnTo>
                    <a:pt x="234" y="426"/>
                  </a:lnTo>
                  <a:lnTo>
                    <a:pt x="221" y="402"/>
                  </a:lnTo>
                  <a:lnTo>
                    <a:pt x="207" y="377"/>
                  </a:lnTo>
                  <a:lnTo>
                    <a:pt x="197" y="356"/>
                  </a:lnTo>
                  <a:lnTo>
                    <a:pt x="185" y="336"/>
                  </a:lnTo>
                  <a:lnTo>
                    <a:pt x="176" y="313"/>
                  </a:lnTo>
                  <a:lnTo>
                    <a:pt x="0" y="396"/>
                  </a:lnTo>
                  <a:lnTo>
                    <a:pt x="290" y="0"/>
                  </a:lnTo>
                  <a:lnTo>
                    <a:pt x="781" y="43"/>
                  </a:lnTo>
                  <a:lnTo>
                    <a:pt x="584" y="131"/>
                  </a:lnTo>
                  <a:lnTo>
                    <a:pt x="595" y="156"/>
                  </a:lnTo>
                  <a:lnTo>
                    <a:pt x="610" y="182"/>
                  </a:lnTo>
                  <a:lnTo>
                    <a:pt x="628" y="211"/>
                  </a:lnTo>
                  <a:lnTo>
                    <a:pt x="648" y="242"/>
                  </a:lnTo>
                  <a:lnTo>
                    <a:pt x="666" y="266"/>
                  </a:lnTo>
                  <a:lnTo>
                    <a:pt x="686" y="289"/>
                  </a:lnTo>
                  <a:lnTo>
                    <a:pt x="705" y="313"/>
                  </a:lnTo>
                  <a:lnTo>
                    <a:pt x="725" y="333"/>
                  </a:lnTo>
                  <a:lnTo>
                    <a:pt x="746" y="352"/>
                  </a:lnTo>
                  <a:lnTo>
                    <a:pt x="769" y="374"/>
                  </a:lnTo>
                  <a:lnTo>
                    <a:pt x="792" y="392"/>
                  </a:lnTo>
                  <a:lnTo>
                    <a:pt x="813" y="410"/>
                  </a:lnTo>
                  <a:lnTo>
                    <a:pt x="834" y="425"/>
                  </a:lnTo>
                  <a:lnTo>
                    <a:pt x="861" y="442"/>
                  </a:lnTo>
                  <a:lnTo>
                    <a:pt x="887" y="457"/>
                  </a:lnTo>
                  <a:lnTo>
                    <a:pt x="906" y="465"/>
                  </a:lnTo>
                  <a:lnTo>
                    <a:pt x="924" y="475"/>
                  </a:lnTo>
                  <a:lnTo>
                    <a:pt x="733" y="879"/>
                  </a:lnTo>
                  <a:close/>
                </a:path>
              </a:pathLst>
            </a:custGeom>
            <a:solidFill>
              <a:srgbClr val="FF00FF"/>
            </a:solidFill>
            <a:ln w="7938">
              <a:solidFill>
                <a:srgbClr val="000000"/>
              </a:solidFill>
              <a:round/>
              <a:headEnd/>
              <a:tailEnd/>
            </a:ln>
          </p:spPr>
          <p:txBody>
            <a:bodyPr/>
            <a:lstStyle/>
            <a:p>
              <a:endParaRPr lang="sr-Latn-RS"/>
            </a:p>
          </p:txBody>
        </p:sp>
        <p:sp>
          <p:nvSpPr>
            <p:cNvPr id="22543" name="Freeform 7"/>
            <p:cNvSpPr>
              <a:spLocks/>
            </p:cNvSpPr>
            <p:nvPr/>
          </p:nvSpPr>
          <p:spPr bwMode="auto">
            <a:xfrm>
              <a:off x="2981" y="2625"/>
              <a:ext cx="740" cy="548"/>
            </a:xfrm>
            <a:custGeom>
              <a:avLst/>
              <a:gdLst>
                <a:gd name="T0" fmla="*/ 26 w 1004"/>
                <a:gd name="T1" fmla="*/ 0 h 803"/>
                <a:gd name="T2" fmla="*/ 21 w 1004"/>
                <a:gd name="T3" fmla="*/ 7 h 803"/>
                <a:gd name="T4" fmla="*/ 22 w 1004"/>
                <a:gd name="T5" fmla="*/ 7 h 803"/>
                <a:gd name="T6" fmla="*/ 23 w 1004"/>
                <a:gd name="T7" fmla="*/ 8 h 803"/>
                <a:gd name="T8" fmla="*/ 24 w 1004"/>
                <a:gd name="T9" fmla="*/ 8 h 803"/>
                <a:gd name="T10" fmla="*/ 26 w 1004"/>
                <a:gd name="T11" fmla="*/ 8 h 803"/>
                <a:gd name="T12" fmla="*/ 27 w 1004"/>
                <a:gd name="T13" fmla="*/ 8 h 803"/>
                <a:gd name="T14" fmla="*/ 29 w 1004"/>
                <a:gd name="T15" fmla="*/ 8 h 803"/>
                <a:gd name="T16" fmla="*/ 30 w 1004"/>
                <a:gd name="T17" fmla="*/ 8 h 803"/>
                <a:gd name="T18" fmla="*/ 32 w 1004"/>
                <a:gd name="T19" fmla="*/ 8 h 803"/>
                <a:gd name="T20" fmla="*/ 34 w 1004"/>
                <a:gd name="T21" fmla="*/ 8 h 803"/>
                <a:gd name="T22" fmla="*/ 38 w 1004"/>
                <a:gd name="T23" fmla="*/ 8 h 803"/>
                <a:gd name="T24" fmla="*/ 38 w 1004"/>
                <a:gd name="T25" fmla="*/ 8 h 803"/>
                <a:gd name="T26" fmla="*/ 41 w 1004"/>
                <a:gd name="T27" fmla="*/ 8 h 803"/>
                <a:gd name="T28" fmla="*/ 42 w 1004"/>
                <a:gd name="T29" fmla="*/ 8 h 803"/>
                <a:gd name="T30" fmla="*/ 43 w 1004"/>
                <a:gd name="T31" fmla="*/ 8 h 803"/>
                <a:gd name="T32" fmla="*/ 45 w 1004"/>
                <a:gd name="T33" fmla="*/ 8 h 803"/>
                <a:gd name="T34" fmla="*/ 46 w 1004"/>
                <a:gd name="T35" fmla="*/ 8 h 803"/>
                <a:gd name="T36" fmla="*/ 49 w 1004"/>
                <a:gd name="T37" fmla="*/ 8 h 803"/>
                <a:gd name="T38" fmla="*/ 65 w 1004"/>
                <a:gd name="T39" fmla="*/ 20 h 803"/>
                <a:gd name="T40" fmla="*/ 63 w 1004"/>
                <a:gd name="T41" fmla="*/ 20 h 803"/>
                <a:gd name="T42" fmla="*/ 61 w 1004"/>
                <a:gd name="T43" fmla="*/ 20 h 803"/>
                <a:gd name="T44" fmla="*/ 60 w 1004"/>
                <a:gd name="T45" fmla="*/ 20 h 803"/>
                <a:gd name="T46" fmla="*/ 59 w 1004"/>
                <a:gd name="T47" fmla="*/ 20 h 803"/>
                <a:gd name="T48" fmla="*/ 57 w 1004"/>
                <a:gd name="T49" fmla="*/ 21 h 803"/>
                <a:gd name="T50" fmla="*/ 56 w 1004"/>
                <a:gd name="T51" fmla="*/ 21 h 803"/>
                <a:gd name="T52" fmla="*/ 55 w 1004"/>
                <a:gd name="T53" fmla="*/ 21 h 803"/>
                <a:gd name="T54" fmla="*/ 53 w 1004"/>
                <a:gd name="T55" fmla="*/ 21 h 803"/>
                <a:gd name="T56" fmla="*/ 52 w 1004"/>
                <a:gd name="T57" fmla="*/ 21 h 803"/>
                <a:gd name="T58" fmla="*/ 51 w 1004"/>
                <a:gd name="T59" fmla="*/ 21 h 803"/>
                <a:gd name="T60" fmla="*/ 49 w 1004"/>
                <a:gd name="T61" fmla="*/ 21 h 803"/>
                <a:gd name="T62" fmla="*/ 48 w 1004"/>
                <a:gd name="T63" fmla="*/ 21 h 803"/>
                <a:gd name="T64" fmla="*/ 46 w 1004"/>
                <a:gd name="T65" fmla="*/ 23 h 803"/>
                <a:gd name="T66" fmla="*/ 45 w 1004"/>
                <a:gd name="T67" fmla="*/ 23 h 803"/>
                <a:gd name="T68" fmla="*/ 43 w 1004"/>
                <a:gd name="T69" fmla="*/ 23 h 803"/>
                <a:gd name="T70" fmla="*/ 41 w 1004"/>
                <a:gd name="T71" fmla="*/ 23 h 803"/>
                <a:gd name="T72" fmla="*/ 39 w 1004"/>
                <a:gd name="T73" fmla="*/ 23 h 803"/>
                <a:gd name="T74" fmla="*/ 38 w 1004"/>
                <a:gd name="T75" fmla="*/ 23 h 803"/>
                <a:gd name="T76" fmla="*/ 36 w 1004"/>
                <a:gd name="T77" fmla="*/ 23 h 803"/>
                <a:gd name="T78" fmla="*/ 34 w 1004"/>
                <a:gd name="T79" fmla="*/ 23 h 803"/>
                <a:gd name="T80" fmla="*/ 32 w 1004"/>
                <a:gd name="T81" fmla="*/ 23 h 803"/>
                <a:gd name="T82" fmla="*/ 30 w 1004"/>
                <a:gd name="T83" fmla="*/ 23 h 803"/>
                <a:gd name="T84" fmla="*/ 28 w 1004"/>
                <a:gd name="T85" fmla="*/ 23 h 803"/>
                <a:gd name="T86" fmla="*/ 27 w 1004"/>
                <a:gd name="T87" fmla="*/ 23 h 803"/>
                <a:gd name="T88" fmla="*/ 25 w 1004"/>
                <a:gd name="T89" fmla="*/ 23 h 803"/>
                <a:gd name="T90" fmla="*/ 24 w 1004"/>
                <a:gd name="T91" fmla="*/ 21 h 803"/>
                <a:gd name="T92" fmla="*/ 22 w 1004"/>
                <a:gd name="T93" fmla="*/ 21 h 803"/>
                <a:gd name="T94" fmla="*/ 20 w 1004"/>
                <a:gd name="T95" fmla="*/ 21 h 803"/>
                <a:gd name="T96" fmla="*/ 18 w 1004"/>
                <a:gd name="T97" fmla="*/ 21 h 803"/>
                <a:gd name="T98" fmla="*/ 16 w 1004"/>
                <a:gd name="T99" fmla="*/ 21 h 803"/>
                <a:gd name="T100" fmla="*/ 15 w 1004"/>
                <a:gd name="T101" fmla="*/ 21 h 803"/>
                <a:gd name="T102" fmla="*/ 13 w 1004"/>
                <a:gd name="T103" fmla="*/ 21 h 803"/>
                <a:gd name="T104" fmla="*/ 11 w 1004"/>
                <a:gd name="T105" fmla="*/ 20 h 803"/>
                <a:gd name="T106" fmla="*/ 10 w 1004"/>
                <a:gd name="T107" fmla="*/ 20 h 803"/>
                <a:gd name="T108" fmla="*/ 4 w 1004"/>
                <a:gd name="T109" fmla="*/ 26 h 803"/>
                <a:gd name="T110" fmla="*/ 0 w 1004"/>
                <a:gd name="T111" fmla="*/ 10 h 803"/>
                <a:gd name="T112" fmla="*/ 26 w 1004"/>
                <a:gd name="T113" fmla="*/ 0 h 8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04"/>
                <a:gd name="T172" fmla="*/ 0 h 803"/>
                <a:gd name="T173" fmla="*/ 1004 w 1004"/>
                <a:gd name="T174" fmla="*/ 803 h 8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04" h="803">
                  <a:moveTo>
                    <a:pt x="402" y="0"/>
                  </a:moveTo>
                  <a:lnTo>
                    <a:pt x="319" y="207"/>
                  </a:lnTo>
                  <a:lnTo>
                    <a:pt x="338" y="216"/>
                  </a:lnTo>
                  <a:lnTo>
                    <a:pt x="356" y="220"/>
                  </a:lnTo>
                  <a:lnTo>
                    <a:pt x="376" y="226"/>
                  </a:lnTo>
                  <a:lnTo>
                    <a:pt x="399" y="232"/>
                  </a:lnTo>
                  <a:lnTo>
                    <a:pt x="425" y="237"/>
                  </a:lnTo>
                  <a:lnTo>
                    <a:pt x="449" y="241"/>
                  </a:lnTo>
                  <a:lnTo>
                    <a:pt x="472" y="244"/>
                  </a:lnTo>
                  <a:lnTo>
                    <a:pt x="500" y="248"/>
                  </a:lnTo>
                  <a:lnTo>
                    <a:pt x="528" y="250"/>
                  </a:lnTo>
                  <a:lnTo>
                    <a:pt x="579" y="250"/>
                  </a:lnTo>
                  <a:lnTo>
                    <a:pt x="607" y="249"/>
                  </a:lnTo>
                  <a:lnTo>
                    <a:pt x="630" y="247"/>
                  </a:lnTo>
                  <a:lnTo>
                    <a:pt x="655" y="243"/>
                  </a:lnTo>
                  <a:lnTo>
                    <a:pt x="682" y="238"/>
                  </a:lnTo>
                  <a:lnTo>
                    <a:pt x="704" y="235"/>
                  </a:lnTo>
                  <a:lnTo>
                    <a:pt x="733" y="227"/>
                  </a:lnTo>
                  <a:lnTo>
                    <a:pt x="759" y="219"/>
                  </a:lnTo>
                  <a:lnTo>
                    <a:pt x="1004" y="607"/>
                  </a:lnTo>
                  <a:lnTo>
                    <a:pt x="980" y="616"/>
                  </a:lnTo>
                  <a:lnTo>
                    <a:pt x="957" y="625"/>
                  </a:lnTo>
                  <a:lnTo>
                    <a:pt x="937" y="632"/>
                  </a:lnTo>
                  <a:lnTo>
                    <a:pt x="916" y="639"/>
                  </a:lnTo>
                  <a:lnTo>
                    <a:pt x="896" y="645"/>
                  </a:lnTo>
                  <a:lnTo>
                    <a:pt x="874" y="652"/>
                  </a:lnTo>
                  <a:lnTo>
                    <a:pt x="855" y="657"/>
                  </a:lnTo>
                  <a:lnTo>
                    <a:pt x="835" y="662"/>
                  </a:lnTo>
                  <a:lnTo>
                    <a:pt x="815" y="666"/>
                  </a:lnTo>
                  <a:lnTo>
                    <a:pt x="792" y="672"/>
                  </a:lnTo>
                  <a:lnTo>
                    <a:pt x="766" y="676"/>
                  </a:lnTo>
                  <a:lnTo>
                    <a:pt x="745" y="681"/>
                  </a:lnTo>
                  <a:lnTo>
                    <a:pt x="721" y="685"/>
                  </a:lnTo>
                  <a:lnTo>
                    <a:pt x="696" y="689"/>
                  </a:lnTo>
                  <a:lnTo>
                    <a:pt x="670" y="691"/>
                  </a:lnTo>
                  <a:lnTo>
                    <a:pt x="641" y="693"/>
                  </a:lnTo>
                  <a:lnTo>
                    <a:pt x="614" y="695"/>
                  </a:lnTo>
                  <a:lnTo>
                    <a:pt x="588" y="695"/>
                  </a:lnTo>
                  <a:lnTo>
                    <a:pt x="559" y="695"/>
                  </a:lnTo>
                  <a:lnTo>
                    <a:pt x="523" y="695"/>
                  </a:lnTo>
                  <a:lnTo>
                    <a:pt x="491" y="694"/>
                  </a:lnTo>
                  <a:lnTo>
                    <a:pt x="469" y="693"/>
                  </a:lnTo>
                  <a:lnTo>
                    <a:pt x="444" y="691"/>
                  </a:lnTo>
                  <a:lnTo>
                    <a:pt x="418" y="689"/>
                  </a:lnTo>
                  <a:lnTo>
                    <a:pt x="388" y="684"/>
                  </a:lnTo>
                  <a:lnTo>
                    <a:pt x="363" y="679"/>
                  </a:lnTo>
                  <a:lnTo>
                    <a:pt x="338" y="676"/>
                  </a:lnTo>
                  <a:lnTo>
                    <a:pt x="308" y="669"/>
                  </a:lnTo>
                  <a:lnTo>
                    <a:pt x="286" y="663"/>
                  </a:lnTo>
                  <a:lnTo>
                    <a:pt x="257" y="657"/>
                  </a:lnTo>
                  <a:lnTo>
                    <a:pt x="232" y="650"/>
                  </a:lnTo>
                  <a:lnTo>
                    <a:pt x="207" y="643"/>
                  </a:lnTo>
                  <a:lnTo>
                    <a:pt x="181" y="633"/>
                  </a:lnTo>
                  <a:lnTo>
                    <a:pt x="149" y="621"/>
                  </a:lnTo>
                  <a:lnTo>
                    <a:pt x="73" y="803"/>
                  </a:lnTo>
                  <a:lnTo>
                    <a:pt x="0" y="288"/>
                  </a:lnTo>
                  <a:lnTo>
                    <a:pt x="402" y="0"/>
                  </a:lnTo>
                  <a:close/>
                </a:path>
              </a:pathLst>
            </a:custGeom>
            <a:solidFill>
              <a:srgbClr val="F2EC00"/>
            </a:solidFill>
            <a:ln w="8001">
              <a:solidFill>
                <a:srgbClr val="000000"/>
              </a:solidFill>
              <a:round/>
              <a:headEnd/>
              <a:tailEnd/>
            </a:ln>
          </p:spPr>
          <p:txBody>
            <a:bodyPr/>
            <a:lstStyle/>
            <a:p>
              <a:endParaRPr lang="sr-Latn-RS"/>
            </a:p>
          </p:txBody>
        </p:sp>
        <p:sp>
          <p:nvSpPr>
            <p:cNvPr id="22544" name="Freeform 8"/>
            <p:cNvSpPr>
              <a:spLocks/>
            </p:cNvSpPr>
            <p:nvPr/>
          </p:nvSpPr>
          <p:spPr bwMode="auto">
            <a:xfrm>
              <a:off x="3515" y="2517"/>
              <a:ext cx="642" cy="596"/>
            </a:xfrm>
            <a:custGeom>
              <a:avLst/>
              <a:gdLst>
                <a:gd name="T0" fmla="*/ 55 w 872"/>
                <a:gd name="T1" fmla="*/ 7 h 872"/>
                <a:gd name="T2" fmla="*/ 54 w 872"/>
                <a:gd name="T3" fmla="*/ 7 h 872"/>
                <a:gd name="T4" fmla="*/ 54 w 872"/>
                <a:gd name="T5" fmla="*/ 8 h 872"/>
                <a:gd name="T6" fmla="*/ 54 w 872"/>
                <a:gd name="T7" fmla="*/ 8 h 872"/>
                <a:gd name="T8" fmla="*/ 53 w 872"/>
                <a:gd name="T9" fmla="*/ 8 h 872"/>
                <a:gd name="T10" fmla="*/ 53 w 872"/>
                <a:gd name="T11" fmla="*/ 8 h 872"/>
                <a:gd name="T12" fmla="*/ 52 w 872"/>
                <a:gd name="T13" fmla="*/ 10 h 872"/>
                <a:gd name="T14" fmla="*/ 51 w 872"/>
                <a:gd name="T15" fmla="*/ 10 h 872"/>
                <a:gd name="T16" fmla="*/ 51 w 872"/>
                <a:gd name="T17" fmla="*/ 11 h 872"/>
                <a:gd name="T18" fmla="*/ 49 w 872"/>
                <a:gd name="T19" fmla="*/ 11 h 872"/>
                <a:gd name="T20" fmla="*/ 49 w 872"/>
                <a:gd name="T21" fmla="*/ 12 h 872"/>
                <a:gd name="T22" fmla="*/ 49 w 872"/>
                <a:gd name="T23" fmla="*/ 12 h 872"/>
                <a:gd name="T24" fmla="*/ 48 w 872"/>
                <a:gd name="T25" fmla="*/ 12 h 872"/>
                <a:gd name="T26" fmla="*/ 46 w 872"/>
                <a:gd name="T27" fmla="*/ 14 h 872"/>
                <a:gd name="T28" fmla="*/ 46 w 872"/>
                <a:gd name="T29" fmla="*/ 14 h 872"/>
                <a:gd name="T30" fmla="*/ 44 w 872"/>
                <a:gd name="T31" fmla="*/ 14 h 872"/>
                <a:gd name="T32" fmla="*/ 44 w 872"/>
                <a:gd name="T33" fmla="*/ 15 h 872"/>
                <a:gd name="T34" fmla="*/ 43 w 872"/>
                <a:gd name="T35" fmla="*/ 16 h 872"/>
                <a:gd name="T36" fmla="*/ 42 w 872"/>
                <a:gd name="T37" fmla="*/ 16 h 872"/>
                <a:gd name="T38" fmla="*/ 40 w 872"/>
                <a:gd name="T39" fmla="*/ 17 h 872"/>
                <a:gd name="T40" fmla="*/ 40 w 872"/>
                <a:gd name="T41" fmla="*/ 17 h 872"/>
                <a:gd name="T42" fmla="*/ 38 w 872"/>
                <a:gd name="T43" fmla="*/ 18 h 872"/>
                <a:gd name="T44" fmla="*/ 38 w 872"/>
                <a:gd name="T45" fmla="*/ 18 h 872"/>
                <a:gd name="T46" fmla="*/ 37 w 872"/>
                <a:gd name="T47" fmla="*/ 18 h 872"/>
                <a:gd name="T48" fmla="*/ 36 w 872"/>
                <a:gd name="T49" fmla="*/ 18 h 872"/>
                <a:gd name="T50" fmla="*/ 34 w 872"/>
                <a:gd name="T51" fmla="*/ 20 h 872"/>
                <a:gd name="T52" fmla="*/ 34 w 872"/>
                <a:gd name="T53" fmla="*/ 20 h 872"/>
                <a:gd name="T54" fmla="*/ 32 w 872"/>
                <a:gd name="T55" fmla="*/ 21 h 872"/>
                <a:gd name="T56" fmla="*/ 31 w 872"/>
                <a:gd name="T57" fmla="*/ 21 h 872"/>
                <a:gd name="T58" fmla="*/ 29 w 872"/>
                <a:gd name="T59" fmla="*/ 21 h 872"/>
                <a:gd name="T60" fmla="*/ 28 w 872"/>
                <a:gd name="T61" fmla="*/ 22 h 872"/>
                <a:gd name="T62" fmla="*/ 27 w 872"/>
                <a:gd name="T63" fmla="*/ 23 h 872"/>
                <a:gd name="T64" fmla="*/ 25 w 872"/>
                <a:gd name="T65" fmla="*/ 23 h 872"/>
                <a:gd name="T66" fmla="*/ 32 w 872"/>
                <a:gd name="T67" fmla="*/ 29 h 872"/>
                <a:gd name="T68" fmla="*/ 2 w 872"/>
                <a:gd name="T69" fmla="*/ 21 h 872"/>
                <a:gd name="T70" fmla="*/ 0 w 872"/>
                <a:gd name="T71" fmla="*/ 8 h 872"/>
                <a:gd name="T72" fmla="*/ 6 w 872"/>
                <a:gd name="T73" fmla="*/ 12 h 872"/>
                <a:gd name="T74" fmla="*/ 8 w 872"/>
                <a:gd name="T75" fmla="*/ 11 h 872"/>
                <a:gd name="T76" fmla="*/ 10 w 872"/>
                <a:gd name="T77" fmla="*/ 11 h 872"/>
                <a:gd name="T78" fmla="*/ 11 w 872"/>
                <a:gd name="T79" fmla="*/ 10 h 872"/>
                <a:gd name="T80" fmla="*/ 13 w 872"/>
                <a:gd name="T81" fmla="*/ 10 h 872"/>
                <a:gd name="T82" fmla="*/ 15 w 872"/>
                <a:gd name="T83" fmla="*/ 9 h 872"/>
                <a:gd name="T84" fmla="*/ 16 w 872"/>
                <a:gd name="T85" fmla="*/ 8 h 872"/>
                <a:gd name="T86" fmla="*/ 18 w 872"/>
                <a:gd name="T87" fmla="*/ 8 h 872"/>
                <a:gd name="T88" fmla="*/ 20 w 872"/>
                <a:gd name="T89" fmla="*/ 8 h 872"/>
                <a:gd name="T90" fmla="*/ 21 w 872"/>
                <a:gd name="T91" fmla="*/ 7 h 872"/>
                <a:gd name="T92" fmla="*/ 21 w 872"/>
                <a:gd name="T93" fmla="*/ 5 h 872"/>
                <a:gd name="T94" fmla="*/ 24 w 872"/>
                <a:gd name="T95" fmla="*/ 5 h 872"/>
                <a:gd name="T96" fmla="*/ 24 w 872"/>
                <a:gd name="T97" fmla="*/ 5 h 872"/>
                <a:gd name="T98" fmla="*/ 26 w 872"/>
                <a:gd name="T99" fmla="*/ 3 h 872"/>
                <a:gd name="T100" fmla="*/ 27 w 872"/>
                <a:gd name="T101" fmla="*/ 3 h 872"/>
                <a:gd name="T102" fmla="*/ 28 w 872"/>
                <a:gd name="T103" fmla="*/ 2 h 872"/>
                <a:gd name="T104" fmla="*/ 29 w 872"/>
                <a:gd name="T105" fmla="*/ 1 h 872"/>
                <a:gd name="T106" fmla="*/ 29 w 872"/>
                <a:gd name="T107" fmla="*/ 1 h 872"/>
                <a:gd name="T108" fmla="*/ 29 w 872"/>
                <a:gd name="T109" fmla="*/ 0 h 872"/>
                <a:gd name="T110" fmla="*/ 55 w 872"/>
                <a:gd name="T111" fmla="*/ 7 h 8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72"/>
                <a:gd name="T169" fmla="*/ 0 h 872"/>
                <a:gd name="T170" fmla="*/ 872 w 872"/>
                <a:gd name="T171" fmla="*/ 872 h 8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72" h="872">
                  <a:moveTo>
                    <a:pt x="872" y="192"/>
                  </a:moveTo>
                  <a:lnTo>
                    <a:pt x="861" y="211"/>
                  </a:lnTo>
                  <a:lnTo>
                    <a:pt x="854" y="226"/>
                  </a:lnTo>
                  <a:lnTo>
                    <a:pt x="845" y="243"/>
                  </a:lnTo>
                  <a:lnTo>
                    <a:pt x="837" y="258"/>
                  </a:lnTo>
                  <a:lnTo>
                    <a:pt x="828" y="275"/>
                  </a:lnTo>
                  <a:lnTo>
                    <a:pt x="817" y="292"/>
                  </a:lnTo>
                  <a:lnTo>
                    <a:pt x="808" y="307"/>
                  </a:lnTo>
                  <a:lnTo>
                    <a:pt x="797" y="324"/>
                  </a:lnTo>
                  <a:lnTo>
                    <a:pt x="784" y="342"/>
                  </a:lnTo>
                  <a:lnTo>
                    <a:pt x="771" y="361"/>
                  </a:lnTo>
                  <a:lnTo>
                    <a:pt x="760" y="376"/>
                  </a:lnTo>
                  <a:lnTo>
                    <a:pt x="747" y="392"/>
                  </a:lnTo>
                  <a:lnTo>
                    <a:pt x="733" y="411"/>
                  </a:lnTo>
                  <a:lnTo>
                    <a:pt x="719" y="430"/>
                  </a:lnTo>
                  <a:lnTo>
                    <a:pt x="704" y="446"/>
                  </a:lnTo>
                  <a:lnTo>
                    <a:pt x="689" y="464"/>
                  </a:lnTo>
                  <a:lnTo>
                    <a:pt x="676" y="478"/>
                  </a:lnTo>
                  <a:lnTo>
                    <a:pt x="657" y="499"/>
                  </a:lnTo>
                  <a:lnTo>
                    <a:pt x="641" y="515"/>
                  </a:lnTo>
                  <a:lnTo>
                    <a:pt x="626" y="530"/>
                  </a:lnTo>
                  <a:lnTo>
                    <a:pt x="608" y="546"/>
                  </a:lnTo>
                  <a:lnTo>
                    <a:pt x="595" y="558"/>
                  </a:lnTo>
                  <a:lnTo>
                    <a:pt x="578" y="572"/>
                  </a:lnTo>
                  <a:lnTo>
                    <a:pt x="562" y="587"/>
                  </a:lnTo>
                  <a:lnTo>
                    <a:pt x="543" y="602"/>
                  </a:lnTo>
                  <a:lnTo>
                    <a:pt x="526" y="615"/>
                  </a:lnTo>
                  <a:lnTo>
                    <a:pt x="507" y="630"/>
                  </a:lnTo>
                  <a:lnTo>
                    <a:pt x="483" y="646"/>
                  </a:lnTo>
                  <a:lnTo>
                    <a:pt x="463" y="660"/>
                  </a:lnTo>
                  <a:lnTo>
                    <a:pt x="441" y="676"/>
                  </a:lnTo>
                  <a:lnTo>
                    <a:pt x="419" y="691"/>
                  </a:lnTo>
                  <a:lnTo>
                    <a:pt x="395" y="704"/>
                  </a:lnTo>
                  <a:lnTo>
                    <a:pt x="515" y="872"/>
                  </a:lnTo>
                  <a:lnTo>
                    <a:pt x="36" y="657"/>
                  </a:lnTo>
                  <a:lnTo>
                    <a:pt x="0" y="231"/>
                  </a:lnTo>
                  <a:lnTo>
                    <a:pt x="100" y="351"/>
                  </a:lnTo>
                  <a:lnTo>
                    <a:pt x="123" y="340"/>
                  </a:lnTo>
                  <a:lnTo>
                    <a:pt x="145" y="329"/>
                  </a:lnTo>
                  <a:lnTo>
                    <a:pt x="175" y="314"/>
                  </a:lnTo>
                  <a:lnTo>
                    <a:pt x="204" y="298"/>
                  </a:lnTo>
                  <a:lnTo>
                    <a:pt x="233" y="277"/>
                  </a:lnTo>
                  <a:lnTo>
                    <a:pt x="258" y="260"/>
                  </a:lnTo>
                  <a:lnTo>
                    <a:pt x="282" y="239"/>
                  </a:lnTo>
                  <a:lnTo>
                    <a:pt x="306" y="219"/>
                  </a:lnTo>
                  <a:lnTo>
                    <a:pt x="325" y="200"/>
                  </a:lnTo>
                  <a:lnTo>
                    <a:pt x="345" y="179"/>
                  </a:lnTo>
                  <a:lnTo>
                    <a:pt x="367" y="155"/>
                  </a:lnTo>
                  <a:lnTo>
                    <a:pt x="384" y="133"/>
                  </a:lnTo>
                  <a:lnTo>
                    <a:pt x="402" y="111"/>
                  </a:lnTo>
                  <a:lnTo>
                    <a:pt x="418" y="91"/>
                  </a:lnTo>
                  <a:lnTo>
                    <a:pt x="434" y="63"/>
                  </a:lnTo>
                  <a:lnTo>
                    <a:pt x="450" y="38"/>
                  </a:lnTo>
                  <a:lnTo>
                    <a:pt x="458" y="19"/>
                  </a:lnTo>
                  <a:lnTo>
                    <a:pt x="466" y="0"/>
                  </a:lnTo>
                  <a:lnTo>
                    <a:pt x="872" y="192"/>
                  </a:lnTo>
                  <a:close/>
                </a:path>
              </a:pathLst>
            </a:custGeom>
            <a:solidFill>
              <a:srgbClr val="99FF99"/>
            </a:solidFill>
            <a:ln w="8001">
              <a:solidFill>
                <a:srgbClr val="000000"/>
              </a:solidFill>
              <a:round/>
              <a:headEnd/>
              <a:tailEnd/>
            </a:ln>
          </p:spPr>
          <p:txBody>
            <a:bodyPr/>
            <a:lstStyle/>
            <a:p>
              <a:endParaRPr lang="sr-Latn-RS"/>
            </a:p>
          </p:txBody>
        </p:sp>
        <p:sp>
          <p:nvSpPr>
            <p:cNvPr id="22545" name="Freeform 9"/>
            <p:cNvSpPr>
              <a:spLocks/>
            </p:cNvSpPr>
            <p:nvPr/>
          </p:nvSpPr>
          <p:spPr bwMode="auto">
            <a:xfrm>
              <a:off x="3730" y="1986"/>
              <a:ext cx="592" cy="692"/>
            </a:xfrm>
            <a:custGeom>
              <a:avLst/>
              <a:gdLst>
                <a:gd name="T0" fmla="*/ 0 w 803"/>
                <a:gd name="T1" fmla="*/ 20 h 1015"/>
                <a:gd name="T2" fmla="*/ 13 w 803"/>
                <a:gd name="T3" fmla="*/ 22 h 1015"/>
                <a:gd name="T4" fmla="*/ 13 w 803"/>
                <a:gd name="T5" fmla="*/ 22 h 1015"/>
                <a:gd name="T6" fmla="*/ 14 w 803"/>
                <a:gd name="T7" fmla="*/ 21 h 1015"/>
                <a:gd name="T8" fmla="*/ 15 w 803"/>
                <a:gd name="T9" fmla="*/ 20 h 1015"/>
                <a:gd name="T10" fmla="*/ 15 w 803"/>
                <a:gd name="T11" fmla="*/ 20 h 1015"/>
                <a:gd name="T12" fmla="*/ 15 w 803"/>
                <a:gd name="T13" fmla="*/ 20 h 1015"/>
                <a:gd name="T14" fmla="*/ 15 w 803"/>
                <a:gd name="T15" fmla="*/ 18 h 1015"/>
                <a:gd name="T16" fmla="*/ 15 w 803"/>
                <a:gd name="T17" fmla="*/ 18 h 1015"/>
                <a:gd name="T18" fmla="*/ 16 w 803"/>
                <a:gd name="T19" fmla="*/ 17 h 1015"/>
                <a:gd name="T20" fmla="*/ 16 w 803"/>
                <a:gd name="T21" fmla="*/ 16 h 1015"/>
                <a:gd name="T22" fmla="*/ 16 w 803"/>
                <a:gd name="T23" fmla="*/ 15 h 1015"/>
                <a:gd name="T24" fmla="*/ 16 w 803"/>
                <a:gd name="T25" fmla="*/ 14 h 1015"/>
                <a:gd name="T26" fmla="*/ 16 w 803"/>
                <a:gd name="T27" fmla="*/ 12 h 1015"/>
                <a:gd name="T28" fmla="*/ 16 w 803"/>
                <a:gd name="T29" fmla="*/ 12 h 1015"/>
                <a:gd name="T30" fmla="*/ 15 w 803"/>
                <a:gd name="T31" fmla="*/ 11 h 1015"/>
                <a:gd name="T32" fmla="*/ 15 w 803"/>
                <a:gd name="T33" fmla="*/ 10 h 1015"/>
                <a:gd name="T34" fmla="*/ 15 w 803"/>
                <a:gd name="T35" fmla="*/ 10 h 1015"/>
                <a:gd name="T36" fmla="*/ 15 w 803"/>
                <a:gd name="T37" fmla="*/ 8 h 1015"/>
                <a:gd name="T38" fmla="*/ 15 w 803"/>
                <a:gd name="T39" fmla="*/ 7 h 1015"/>
                <a:gd name="T40" fmla="*/ 39 w 803"/>
                <a:gd name="T41" fmla="*/ 0 h 1015"/>
                <a:gd name="T42" fmla="*/ 41 w 803"/>
                <a:gd name="T43" fmla="*/ 1 h 1015"/>
                <a:gd name="T44" fmla="*/ 41 w 803"/>
                <a:gd name="T45" fmla="*/ 1 h 1015"/>
                <a:gd name="T46" fmla="*/ 41 w 803"/>
                <a:gd name="T47" fmla="*/ 2 h 1015"/>
                <a:gd name="T48" fmla="*/ 41 w 803"/>
                <a:gd name="T49" fmla="*/ 3 h 1015"/>
                <a:gd name="T50" fmla="*/ 42 w 803"/>
                <a:gd name="T51" fmla="*/ 3 h 1015"/>
                <a:gd name="T52" fmla="*/ 42 w 803"/>
                <a:gd name="T53" fmla="*/ 5 h 1015"/>
                <a:gd name="T54" fmla="*/ 43 w 803"/>
                <a:gd name="T55" fmla="*/ 5 h 1015"/>
                <a:gd name="T56" fmla="*/ 43 w 803"/>
                <a:gd name="T57" fmla="*/ 5 h 1015"/>
                <a:gd name="T58" fmla="*/ 43 w 803"/>
                <a:gd name="T59" fmla="*/ 6 h 1015"/>
                <a:gd name="T60" fmla="*/ 43 w 803"/>
                <a:gd name="T61" fmla="*/ 7 h 1015"/>
                <a:gd name="T62" fmla="*/ 43 w 803"/>
                <a:gd name="T63" fmla="*/ 7 h 1015"/>
                <a:gd name="T64" fmla="*/ 44 w 803"/>
                <a:gd name="T65" fmla="*/ 8 h 1015"/>
                <a:gd name="T66" fmla="*/ 44 w 803"/>
                <a:gd name="T67" fmla="*/ 10 h 1015"/>
                <a:gd name="T68" fmla="*/ 44 w 803"/>
                <a:gd name="T69" fmla="*/ 10 h 1015"/>
                <a:gd name="T70" fmla="*/ 44 w 803"/>
                <a:gd name="T71" fmla="*/ 10 h 1015"/>
                <a:gd name="T72" fmla="*/ 45 w 803"/>
                <a:gd name="T73" fmla="*/ 12 h 1015"/>
                <a:gd name="T74" fmla="*/ 45 w 803"/>
                <a:gd name="T75" fmla="*/ 12 h 1015"/>
                <a:gd name="T76" fmla="*/ 45 w 803"/>
                <a:gd name="T77" fmla="*/ 14 h 1015"/>
                <a:gd name="T78" fmla="*/ 45 w 803"/>
                <a:gd name="T79" fmla="*/ 14 h 1015"/>
                <a:gd name="T80" fmla="*/ 45 w 803"/>
                <a:gd name="T81" fmla="*/ 15 h 1015"/>
                <a:gd name="T82" fmla="*/ 45 w 803"/>
                <a:gd name="T83" fmla="*/ 16 h 1015"/>
                <a:gd name="T84" fmla="*/ 45 w 803"/>
                <a:gd name="T85" fmla="*/ 17 h 1015"/>
                <a:gd name="T86" fmla="*/ 44 w 803"/>
                <a:gd name="T87" fmla="*/ 18 h 1015"/>
                <a:gd name="T88" fmla="*/ 44 w 803"/>
                <a:gd name="T89" fmla="*/ 18 h 1015"/>
                <a:gd name="T90" fmla="*/ 44 w 803"/>
                <a:gd name="T91" fmla="*/ 20 h 1015"/>
                <a:gd name="T92" fmla="*/ 44 w 803"/>
                <a:gd name="T93" fmla="*/ 20 h 1015"/>
                <a:gd name="T94" fmla="*/ 43 w 803"/>
                <a:gd name="T95" fmla="*/ 21 h 1015"/>
                <a:gd name="T96" fmla="*/ 43 w 803"/>
                <a:gd name="T97" fmla="*/ 22 h 1015"/>
                <a:gd name="T98" fmla="*/ 43 w 803"/>
                <a:gd name="T99" fmla="*/ 22 h 1015"/>
                <a:gd name="T100" fmla="*/ 43 w 803"/>
                <a:gd name="T101" fmla="*/ 24 h 1015"/>
                <a:gd name="T102" fmla="*/ 42 w 803"/>
                <a:gd name="T103" fmla="*/ 25 h 1015"/>
                <a:gd name="T104" fmla="*/ 42 w 803"/>
                <a:gd name="T105" fmla="*/ 25 h 1015"/>
                <a:gd name="T106" fmla="*/ 41 w 803"/>
                <a:gd name="T107" fmla="*/ 26 h 1015"/>
                <a:gd name="T108" fmla="*/ 41 w 803"/>
                <a:gd name="T109" fmla="*/ 27 h 1015"/>
                <a:gd name="T110" fmla="*/ 39 w 803"/>
                <a:gd name="T111" fmla="*/ 29 h 1015"/>
                <a:gd name="T112" fmla="*/ 52 w 803"/>
                <a:gd name="T113" fmla="*/ 31 h 1015"/>
                <a:gd name="T114" fmla="*/ 21 w 803"/>
                <a:gd name="T115" fmla="*/ 33 h 1015"/>
                <a:gd name="T116" fmla="*/ 0 w 803"/>
                <a:gd name="T117" fmla="*/ 20 h 10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03"/>
                <a:gd name="T178" fmla="*/ 0 h 1015"/>
                <a:gd name="T179" fmla="*/ 803 w 803"/>
                <a:gd name="T180" fmla="*/ 1015 h 10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03" h="1015">
                  <a:moveTo>
                    <a:pt x="0" y="645"/>
                  </a:moveTo>
                  <a:lnTo>
                    <a:pt x="199" y="720"/>
                  </a:lnTo>
                  <a:lnTo>
                    <a:pt x="210" y="695"/>
                  </a:lnTo>
                  <a:lnTo>
                    <a:pt x="218" y="671"/>
                  </a:lnTo>
                  <a:lnTo>
                    <a:pt x="224" y="648"/>
                  </a:lnTo>
                  <a:lnTo>
                    <a:pt x="230" y="628"/>
                  </a:lnTo>
                  <a:lnTo>
                    <a:pt x="236" y="606"/>
                  </a:lnTo>
                  <a:lnTo>
                    <a:pt x="241" y="579"/>
                  </a:lnTo>
                  <a:lnTo>
                    <a:pt x="245" y="556"/>
                  </a:lnTo>
                  <a:lnTo>
                    <a:pt x="248" y="532"/>
                  </a:lnTo>
                  <a:lnTo>
                    <a:pt x="252" y="504"/>
                  </a:lnTo>
                  <a:lnTo>
                    <a:pt x="253" y="476"/>
                  </a:lnTo>
                  <a:lnTo>
                    <a:pt x="253" y="425"/>
                  </a:lnTo>
                  <a:lnTo>
                    <a:pt x="252" y="397"/>
                  </a:lnTo>
                  <a:lnTo>
                    <a:pt x="251" y="374"/>
                  </a:lnTo>
                  <a:lnTo>
                    <a:pt x="247" y="349"/>
                  </a:lnTo>
                  <a:lnTo>
                    <a:pt x="242" y="322"/>
                  </a:lnTo>
                  <a:lnTo>
                    <a:pt x="237" y="300"/>
                  </a:lnTo>
                  <a:lnTo>
                    <a:pt x="232" y="271"/>
                  </a:lnTo>
                  <a:lnTo>
                    <a:pt x="223" y="244"/>
                  </a:lnTo>
                  <a:lnTo>
                    <a:pt x="611" y="0"/>
                  </a:lnTo>
                  <a:lnTo>
                    <a:pt x="620" y="24"/>
                  </a:lnTo>
                  <a:lnTo>
                    <a:pt x="629" y="46"/>
                  </a:lnTo>
                  <a:lnTo>
                    <a:pt x="636" y="67"/>
                  </a:lnTo>
                  <a:lnTo>
                    <a:pt x="643" y="88"/>
                  </a:lnTo>
                  <a:lnTo>
                    <a:pt x="649" y="108"/>
                  </a:lnTo>
                  <a:lnTo>
                    <a:pt x="656" y="130"/>
                  </a:lnTo>
                  <a:lnTo>
                    <a:pt x="661" y="149"/>
                  </a:lnTo>
                  <a:lnTo>
                    <a:pt x="665" y="169"/>
                  </a:lnTo>
                  <a:lnTo>
                    <a:pt x="670" y="189"/>
                  </a:lnTo>
                  <a:lnTo>
                    <a:pt x="676" y="212"/>
                  </a:lnTo>
                  <a:lnTo>
                    <a:pt x="680" y="238"/>
                  </a:lnTo>
                  <a:lnTo>
                    <a:pt x="685" y="259"/>
                  </a:lnTo>
                  <a:lnTo>
                    <a:pt x="689" y="283"/>
                  </a:lnTo>
                  <a:lnTo>
                    <a:pt x="693" y="308"/>
                  </a:lnTo>
                  <a:lnTo>
                    <a:pt x="694" y="334"/>
                  </a:lnTo>
                  <a:lnTo>
                    <a:pt x="696" y="363"/>
                  </a:lnTo>
                  <a:lnTo>
                    <a:pt x="699" y="390"/>
                  </a:lnTo>
                  <a:lnTo>
                    <a:pt x="699" y="416"/>
                  </a:lnTo>
                  <a:lnTo>
                    <a:pt x="699" y="445"/>
                  </a:lnTo>
                  <a:lnTo>
                    <a:pt x="699" y="481"/>
                  </a:lnTo>
                  <a:lnTo>
                    <a:pt x="698" y="513"/>
                  </a:lnTo>
                  <a:lnTo>
                    <a:pt x="696" y="535"/>
                  </a:lnTo>
                  <a:lnTo>
                    <a:pt x="694" y="560"/>
                  </a:lnTo>
                  <a:lnTo>
                    <a:pt x="693" y="587"/>
                  </a:lnTo>
                  <a:lnTo>
                    <a:pt x="688" y="616"/>
                  </a:lnTo>
                  <a:lnTo>
                    <a:pt x="683" y="641"/>
                  </a:lnTo>
                  <a:lnTo>
                    <a:pt x="679" y="666"/>
                  </a:lnTo>
                  <a:lnTo>
                    <a:pt x="673" y="696"/>
                  </a:lnTo>
                  <a:lnTo>
                    <a:pt x="667" y="719"/>
                  </a:lnTo>
                  <a:lnTo>
                    <a:pt x="661" y="747"/>
                  </a:lnTo>
                  <a:lnTo>
                    <a:pt x="654" y="772"/>
                  </a:lnTo>
                  <a:lnTo>
                    <a:pt x="645" y="797"/>
                  </a:lnTo>
                  <a:lnTo>
                    <a:pt x="637" y="823"/>
                  </a:lnTo>
                  <a:lnTo>
                    <a:pt x="626" y="855"/>
                  </a:lnTo>
                  <a:lnTo>
                    <a:pt x="614" y="888"/>
                  </a:lnTo>
                  <a:lnTo>
                    <a:pt x="803" y="965"/>
                  </a:lnTo>
                  <a:lnTo>
                    <a:pt x="329" y="1015"/>
                  </a:lnTo>
                  <a:lnTo>
                    <a:pt x="0" y="645"/>
                  </a:lnTo>
                  <a:close/>
                </a:path>
              </a:pathLst>
            </a:custGeom>
            <a:solidFill>
              <a:srgbClr val="00CCFF"/>
            </a:solidFill>
            <a:ln w="8001">
              <a:solidFill>
                <a:srgbClr val="000000"/>
              </a:solidFill>
              <a:round/>
              <a:headEnd/>
              <a:tailEnd/>
            </a:ln>
          </p:spPr>
          <p:txBody>
            <a:bodyPr/>
            <a:lstStyle/>
            <a:p>
              <a:endParaRPr lang="sr-Latn-RS"/>
            </a:p>
          </p:txBody>
        </p:sp>
        <p:sp>
          <p:nvSpPr>
            <p:cNvPr id="22546" name="Freeform 10"/>
            <p:cNvSpPr>
              <a:spLocks/>
            </p:cNvSpPr>
            <p:nvPr/>
          </p:nvSpPr>
          <p:spPr bwMode="auto">
            <a:xfrm>
              <a:off x="3621" y="1583"/>
              <a:ext cx="692" cy="612"/>
            </a:xfrm>
            <a:custGeom>
              <a:avLst/>
              <a:gdLst>
                <a:gd name="T0" fmla="*/ 12 w 941"/>
                <a:gd name="T1" fmla="*/ 0 h 896"/>
                <a:gd name="T2" fmla="*/ 13 w 941"/>
                <a:gd name="T3" fmla="*/ 1 h 896"/>
                <a:gd name="T4" fmla="*/ 14 w 941"/>
                <a:gd name="T5" fmla="*/ 1 h 896"/>
                <a:gd name="T6" fmla="*/ 15 w 941"/>
                <a:gd name="T7" fmla="*/ 1 h 896"/>
                <a:gd name="T8" fmla="*/ 16 w 941"/>
                <a:gd name="T9" fmla="*/ 1 h 896"/>
                <a:gd name="T10" fmla="*/ 18 w 941"/>
                <a:gd name="T11" fmla="*/ 1 h 896"/>
                <a:gd name="T12" fmla="*/ 18 w 941"/>
                <a:gd name="T13" fmla="*/ 1 h 896"/>
                <a:gd name="T14" fmla="*/ 19 w 941"/>
                <a:gd name="T15" fmla="*/ 2 h 896"/>
                <a:gd name="T16" fmla="*/ 21 w 941"/>
                <a:gd name="T17" fmla="*/ 2 h 896"/>
                <a:gd name="T18" fmla="*/ 21 w 941"/>
                <a:gd name="T19" fmla="*/ 2 h 896"/>
                <a:gd name="T20" fmla="*/ 23 w 941"/>
                <a:gd name="T21" fmla="*/ 3 h 896"/>
                <a:gd name="T22" fmla="*/ 24 w 941"/>
                <a:gd name="T23" fmla="*/ 3 h 896"/>
                <a:gd name="T24" fmla="*/ 25 w 941"/>
                <a:gd name="T25" fmla="*/ 3 h 896"/>
                <a:gd name="T26" fmla="*/ 26 w 941"/>
                <a:gd name="T27" fmla="*/ 5 h 896"/>
                <a:gd name="T28" fmla="*/ 27 w 941"/>
                <a:gd name="T29" fmla="*/ 5 h 896"/>
                <a:gd name="T30" fmla="*/ 28 w 941"/>
                <a:gd name="T31" fmla="*/ 5 h 896"/>
                <a:gd name="T32" fmla="*/ 29 w 941"/>
                <a:gd name="T33" fmla="*/ 5 h 896"/>
                <a:gd name="T34" fmla="*/ 30 w 941"/>
                <a:gd name="T35" fmla="*/ 7 h 896"/>
                <a:gd name="T36" fmla="*/ 32 w 941"/>
                <a:gd name="T37" fmla="*/ 7 h 896"/>
                <a:gd name="T38" fmla="*/ 32 w 941"/>
                <a:gd name="T39" fmla="*/ 8 h 896"/>
                <a:gd name="T40" fmla="*/ 33 w 941"/>
                <a:gd name="T41" fmla="*/ 8 h 896"/>
                <a:gd name="T42" fmla="*/ 35 w 941"/>
                <a:gd name="T43" fmla="*/ 8 h 896"/>
                <a:gd name="T44" fmla="*/ 35 w 941"/>
                <a:gd name="T45" fmla="*/ 9 h 896"/>
                <a:gd name="T46" fmla="*/ 36 w 941"/>
                <a:gd name="T47" fmla="*/ 10 h 896"/>
                <a:gd name="T48" fmla="*/ 37 w 941"/>
                <a:gd name="T49" fmla="*/ 10 h 896"/>
                <a:gd name="T50" fmla="*/ 38 w 941"/>
                <a:gd name="T51" fmla="*/ 11 h 896"/>
                <a:gd name="T52" fmla="*/ 38 w 941"/>
                <a:gd name="T53" fmla="*/ 11 h 896"/>
                <a:gd name="T54" fmla="*/ 40 w 941"/>
                <a:gd name="T55" fmla="*/ 12 h 896"/>
                <a:gd name="T56" fmla="*/ 40 w 941"/>
                <a:gd name="T57" fmla="*/ 12 h 896"/>
                <a:gd name="T58" fmla="*/ 41 w 941"/>
                <a:gd name="T59" fmla="*/ 14 h 896"/>
                <a:gd name="T60" fmla="*/ 43 w 941"/>
                <a:gd name="T61" fmla="*/ 14 h 896"/>
                <a:gd name="T62" fmla="*/ 43 w 941"/>
                <a:gd name="T63" fmla="*/ 14 h 896"/>
                <a:gd name="T64" fmla="*/ 44 w 941"/>
                <a:gd name="T65" fmla="*/ 16 h 896"/>
                <a:gd name="T66" fmla="*/ 45 w 941"/>
                <a:gd name="T67" fmla="*/ 16 h 896"/>
                <a:gd name="T68" fmla="*/ 46 w 941"/>
                <a:gd name="T69" fmla="*/ 17 h 896"/>
                <a:gd name="T70" fmla="*/ 46 w 941"/>
                <a:gd name="T71" fmla="*/ 18 h 896"/>
                <a:gd name="T72" fmla="*/ 47 w 941"/>
                <a:gd name="T73" fmla="*/ 18 h 896"/>
                <a:gd name="T74" fmla="*/ 48 w 941"/>
                <a:gd name="T75" fmla="*/ 18 h 896"/>
                <a:gd name="T76" fmla="*/ 60 w 941"/>
                <a:gd name="T77" fmla="*/ 17 h 896"/>
                <a:gd name="T78" fmla="*/ 41 w 941"/>
                <a:gd name="T79" fmla="*/ 29 h 896"/>
                <a:gd name="T80" fmla="*/ 8 w 941"/>
                <a:gd name="T81" fmla="*/ 27 h 896"/>
                <a:gd name="T82" fmla="*/ 21 w 941"/>
                <a:gd name="T83" fmla="*/ 25 h 896"/>
                <a:gd name="T84" fmla="*/ 21 w 941"/>
                <a:gd name="T85" fmla="*/ 24 h 896"/>
                <a:gd name="T86" fmla="*/ 20 w 941"/>
                <a:gd name="T87" fmla="*/ 23 h 896"/>
                <a:gd name="T88" fmla="*/ 19 w 941"/>
                <a:gd name="T89" fmla="*/ 21 h 896"/>
                <a:gd name="T90" fmla="*/ 18 w 941"/>
                <a:gd name="T91" fmla="*/ 20 h 896"/>
                <a:gd name="T92" fmla="*/ 16 w 941"/>
                <a:gd name="T93" fmla="*/ 20 h 896"/>
                <a:gd name="T94" fmla="*/ 15 w 941"/>
                <a:gd name="T95" fmla="*/ 18 h 896"/>
                <a:gd name="T96" fmla="*/ 14 w 941"/>
                <a:gd name="T97" fmla="*/ 18 h 896"/>
                <a:gd name="T98" fmla="*/ 13 w 941"/>
                <a:gd name="T99" fmla="*/ 18 h 896"/>
                <a:gd name="T100" fmla="*/ 11 w 941"/>
                <a:gd name="T101" fmla="*/ 17 h 896"/>
                <a:gd name="T102" fmla="*/ 10 w 941"/>
                <a:gd name="T103" fmla="*/ 16 h 896"/>
                <a:gd name="T104" fmla="*/ 8 w 941"/>
                <a:gd name="T105" fmla="*/ 16 h 896"/>
                <a:gd name="T106" fmla="*/ 7 w 941"/>
                <a:gd name="T107" fmla="*/ 16 h 896"/>
                <a:gd name="T108" fmla="*/ 5 w 941"/>
                <a:gd name="T109" fmla="*/ 14 h 896"/>
                <a:gd name="T110" fmla="*/ 4 w 941"/>
                <a:gd name="T111" fmla="*/ 14 h 896"/>
                <a:gd name="T112" fmla="*/ 2 w 941"/>
                <a:gd name="T113" fmla="*/ 14 h 896"/>
                <a:gd name="T114" fmla="*/ 1 w 941"/>
                <a:gd name="T115" fmla="*/ 14 h 896"/>
                <a:gd name="T116" fmla="*/ 0 w 941"/>
                <a:gd name="T117" fmla="*/ 13 h 896"/>
                <a:gd name="T118" fmla="*/ 12 w 941"/>
                <a:gd name="T119" fmla="*/ 0 h 8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41"/>
                <a:gd name="T181" fmla="*/ 0 h 896"/>
                <a:gd name="T182" fmla="*/ 941 w 941"/>
                <a:gd name="T183" fmla="*/ 896 h 8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41" h="896">
                  <a:moveTo>
                    <a:pt x="192" y="0"/>
                  </a:moveTo>
                  <a:lnTo>
                    <a:pt x="211" y="10"/>
                  </a:lnTo>
                  <a:lnTo>
                    <a:pt x="226" y="18"/>
                  </a:lnTo>
                  <a:lnTo>
                    <a:pt x="243" y="26"/>
                  </a:lnTo>
                  <a:lnTo>
                    <a:pt x="258" y="35"/>
                  </a:lnTo>
                  <a:lnTo>
                    <a:pt x="275" y="44"/>
                  </a:lnTo>
                  <a:lnTo>
                    <a:pt x="290" y="55"/>
                  </a:lnTo>
                  <a:lnTo>
                    <a:pt x="306" y="65"/>
                  </a:lnTo>
                  <a:lnTo>
                    <a:pt x="321" y="74"/>
                  </a:lnTo>
                  <a:lnTo>
                    <a:pt x="340" y="87"/>
                  </a:lnTo>
                  <a:lnTo>
                    <a:pt x="360" y="101"/>
                  </a:lnTo>
                  <a:lnTo>
                    <a:pt x="376" y="112"/>
                  </a:lnTo>
                  <a:lnTo>
                    <a:pt x="391" y="125"/>
                  </a:lnTo>
                  <a:lnTo>
                    <a:pt x="410" y="138"/>
                  </a:lnTo>
                  <a:lnTo>
                    <a:pt x="429" y="153"/>
                  </a:lnTo>
                  <a:lnTo>
                    <a:pt x="446" y="167"/>
                  </a:lnTo>
                  <a:lnTo>
                    <a:pt x="463" y="182"/>
                  </a:lnTo>
                  <a:lnTo>
                    <a:pt x="478" y="197"/>
                  </a:lnTo>
                  <a:lnTo>
                    <a:pt x="497" y="214"/>
                  </a:lnTo>
                  <a:lnTo>
                    <a:pt x="514" y="230"/>
                  </a:lnTo>
                  <a:lnTo>
                    <a:pt x="528" y="245"/>
                  </a:lnTo>
                  <a:lnTo>
                    <a:pt x="545" y="263"/>
                  </a:lnTo>
                  <a:lnTo>
                    <a:pt x="558" y="276"/>
                  </a:lnTo>
                  <a:lnTo>
                    <a:pt x="572" y="293"/>
                  </a:lnTo>
                  <a:lnTo>
                    <a:pt x="586" y="310"/>
                  </a:lnTo>
                  <a:lnTo>
                    <a:pt x="602" y="330"/>
                  </a:lnTo>
                  <a:lnTo>
                    <a:pt x="615" y="346"/>
                  </a:lnTo>
                  <a:lnTo>
                    <a:pt x="629" y="365"/>
                  </a:lnTo>
                  <a:lnTo>
                    <a:pt x="646" y="388"/>
                  </a:lnTo>
                  <a:lnTo>
                    <a:pt x="660" y="408"/>
                  </a:lnTo>
                  <a:lnTo>
                    <a:pt x="676" y="431"/>
                  </a:lnTo>
                  <a:lnTo>
                    <a:pt x="690" y="453"/>
                  </a:lnTo>
                  <a:lnTo>
                    <a:pt x="703" y="477"/>
                  </a:lnTo>
                  <a:lnTo>
                    <a:pt x="717" y="502"/>
                  </a:lnTo>
                  <a:lnTo>
                    <a:pt x="728" y="524"/>
                  </a:lnTo>
                  <a:lnTo>
                    <a:pt x="739" y="544"/>
                  </a:lnTo>
                  <a:lnTo>
                    <a:pt x="748" y="568"/>
                  </a:lnTo>
                  <a:lnTo>
                    <a:pt x="754" y="584"/>
                  </a:lnTo>
                  <a:lnTo>
                    <a:pt x="941" y="511"/>
                  </a:lnTo>
                  <a:lnTo>
                    <a:pt x="651" y="896"/>
                  </a:lnTo>
                  <a:lnTo>
                    <a:pt x="137" y="833"/>
                  </a:lnTo>
                  <a:lnTo>
                    <a:pt x="340" y="751"/>
                  </a:lnTo>
                  <a:lnTo>
                    <a:pt x="327" y="724"/>
                  </a:lnTo>
                  <a:lnTo>
                    <a:pt x="314" y="697"/>
                  </a:lnTo>
                  <a:lnTo>
                    <a:pt x="296" y="669"/>
                  </a:lnTo>
                  <a:lnTo>
                    <a:pt x="276" y="639"/>
                  </a:lnTo>
                  <a:lnTo>
                    <a:pt x="258" y="614"/>
                  </a:lnTo>
                  <a:lnTo>
                    <a:pt x="239" y="590"/>
                  </a:lnTo>
                  <a:lnTo>
                    <a:pt x="219" y="567"/>
                  </a:lnTo>
                  <a:lnTo>
                    <a:pt x="199" y="546"/>
                  </a:lnTo>
                  <a:lnTo>
                    <a:pt x="179" y="527"/>
                  </a:lnTo>
                  <a:lnTo>
                    <a:pt x="155" y="506"/>
                  </a:lnTo>
                  <a:lnTo>
                    <a:pt x="132" y="488"/>
                  </a:lnTo>
                  <a:lnTo>
                    <a:pt x="111" y="470"/>
                  </a:lnTo>
                  <a:lnTo>
                    <a:pt x="89" y="455"/>
                  </a:lnTo>
                  <a:lnTo>
                    <a:pt x="63" y="438"/>
                  </a:lnTo>
                  <a:lnTo>
                    <a:pt x="37" y="423"/>
                  </a:lnTo>
                  <a:lnTo>
                    <a:pt x="19" y="414"/>
                  </a:lnTo>
                  <a:lnTo>
                    <a:pt x="0" y="404"/>
                  </a:lnTo>
                  <a:lnTo>
                    <a:pt x="192" y="0"/>
                  </a:lnTo>
                  <a:close/>
                </a:path>
              </a:pathLst>
            </a:custGeom>
            <a:solidFill>
              <a:srgbClr val="00FF00"/>
            </a:solidFill>
            <a:ln w="7938">
              <a:solidFill>
                <a:srgbClr val="000000"/>
              </a:solidFill>
              <a:round/>
              <a:headEnd/>
              <a:tailEnd/>
            </a:ln>
          </p:spPr>
          <p:txBody>
            <a:bodyPr/>
            <a:lstStyle/>
            <a:p>
              <a:endParaRPr lang="sr-Latn-RS"/>
            </a:p>
          </p:txBody>
        </p:sp>
        <p:sp>
          <p:nvSpPr>
            <p:cNvPr id="22547" name="Freeform 11"/>
            <p:cNvSpPr>
              <a:spLocks/>
            </p:cNvSpPr>
            <p:nvPr/>
          </p:nvSpPr>
          <p:spPr bwMode="auto">
            <a:xfrm>
              <a:off x="3136" y="1427"/>
              <a:ext cx="670" cy="501"/>
            </a:xfrm>
            <a:custGeom>
              <a:avLst/>
              <a:gdLst>
                <a:gd name="T0" fmla="*/ 31 w 909"/>
                <a:gd name="T1" fmla="*/ 24 h 734"/>
                <a:gd name="T2" fmla="*/ 35 w 909"/>
                <a:gd name="T3" fmla="*/ 18 h 734"/>
                <a:gd name="T4" fmla="*/ 34 w 909"/>
                <a:gd name="T5" fmla="*/ 18 h 734"/>
                <a:gd name="T6" fmla="*/ 32 w 909"/>
                <a:gd name="T7" fmla="*/ 18 h 734"/>
                <a:gd name="T8" fmla="*/ 31 w 909"/>
                <a:gd name="T9" fmla="*/ 18 h 734"/>
                <a:gd name="T10" fmla="*/ 29 w 909"/>
                <a:gd name="T11" fmla="*/ 18 h 734"/>
                <a:gd name="T12" fmla="*/ 28 w 909"/>
                <a:gd name="T13" fmla="*/ 18 h 734"/>
                <a:gd name="T14" fmla="*/ 26 w 909"/>
                <a:gd name="T15" fmla="*/ 18 h 734"/>
                <a:gd name="T16" fmla="*/ 24 w 909"/>
                <a:gd name="T17" fmla="*/ 18 h 734"/>
                <a:gd name="T18" fmla="*/ 21 w 909"/>
                <a:gd name="T19" fmla="*/ 18 h 734"/>
                <a:gd name="T20" fmla="*/ 19 w 909"/>
                <a:gd name="T21" fmla="*/ 18 h 734"/>
                <a:gd name="T22" fmla="*/ 18 w 909"/>
                <a:gd name="T23" fmla="*/ 18 h 734"/>
                <a:gd name="T24" fmla="*/ 15 w 909"/>
                <a:gd name="T25" fmla="*/ 18 h 734"/>
                <a:gd name="T26" fmla="*/ 14 w 909"/>
                <a:gd name="T27" fmla="*/ 18 h 734"/>
                <a:gd name="T28" fmla="*/ 13 w 909"/>
                <a:gd name="T29" fmla="*/ 18 h 734"/>
                <a:gd name="T30" fmla="*/ 11 w 909"/>
                <a:gd name="T31" fmla="*/ 18 h 734"/>
                <a:gd name="T32" fmla="*/ 10 w 909"/>
                <a:gd name="T33" fmla="*/ 18 h 734"/>
                <a:gd name="T34" fmla="*/ 13 w 909"/>
                <a:gd name="T35" fmla="*/ 10 h 734"/>
                <a:gd name="T36" fmla="*/ 0 w 909"/>
                <a:gd name="T37" fmla="*/ 5 h 734"/>
                <a:gd name="T38" fmla="*/ 1 w 909"/>
                <a:gd name="T39" fmla="*/ 5 h 734"/>
                <a:gd name="T40" fmla="*/ 2 w 909"/>
                <a:gd name="T41" fmla="*/ 5 h 734"/>
                <a:gd name="T42" fmla="*/ 3 w 909"/>
                <a:gd name="T43" fmla="*/ 5 h 734"/>
                <a:gd name="T44" fmla="*/ 4 w 909"/>
                <a:gd name="T45" fmla="*/ 5 h 734"/>
                <a:gd name="T46" fmla="*/ 6 w 909"/>
                <a:gd name="T47" fmla="*/ 5 h 734"/>
                <a:gd name="T48" fmla="*/ 7 w 909"/>
                <a:gd name="T49" fmla="*/ 5 h 734"/>
                <a:gd name="T50" fmla="*/ 8 w 909"/>
                <a:gd name="T51" fmla="*/ 5 h 734"/>
                <a:gd name="T52" fmla="*/ 10 w 909"/>
                <a:gd name="T53" fmla="*/ 5 h 734"/>
                <a:gd name="T54" fmla="*/ 11 w 909"/>
                <a:gd name="T55" fmla="*/ 3 h 734"/>
                <a:gd name="T56" fmla="*/ 13 w 909"/>
                <a:gd name="T57" fmla="*/ 3 h 734"/>
                <a:gd name="T58" fmla="*/ 15 w 909"/>
                <a:gd name="T59" fmla="*/ 3 h 734"/>
                <a:gd name="T60" fmla="*/ 17 w 909"/>
                <a:gd name="T61" fmla="*/ 3 h 734"/>
                <a:gd name="T62" fmla="*/ 18 w 909"/>
                <a:gd name="T63" fmla="*/ 3 h 734"/>
                <a:gd name="T64" fmla="*/ 21 w 909"/>
                <a:gd name="T65" fmla="*/ 3 h 734"/>
                <a:gd name="T66" fmla="*/ 22 w 909"/>
                <a:gd name="T67" fmla="*/ 3 h 734"/>
                <a:gd name="T68" fmla="*/ 24 w 909"/>
                <a:gd name="T69" fmla="*/ 3 h 734"/>
                <a:gd name="T70" fmla="*/ 27 w 909"/>
                <a:gd name="T71" fmla="*/ 3 h 734"/>
                <a:gd name="T72" fmla="*/ 28 w 909"/>
                <a:gd name="T73" fmla="*/ 3 h 734"/>
                <a:gd name="T74" fmla="*/ 30 w 909"/>
                <a:gd name="T75" fmla="*/ 3 h 734"/>
                <a:gd name="T76" fmla="*/ 31 w 909"/>
                <a:gd name="T77" fmla="*/ 3 h 734"/>
                <a:gd name="T78" fmla="*/ 33 w 909"/>
                <a:gd name="T79" fmla="*/ 3 h 734"/>
                <a:gd name="T80" fmla="*/ 34 w 909"/>
                <a:gd name="T81" fmla="*/ 5 h 734"/>
                <a:gd name="T82" fmla="*/ 36 w 909"/>
                <a:gd name="T83" fmla="*/ 5 h 734"/>
                <a:gd name="T84" fmla="*/ 38 w 909"/>
                <a:gd name="T85" fmla="*/ 5 h 734"/>
                <a:gd name="T86" fmla="*/ 40 w 909"/>
                <a:gd name="T87" fmla="*/ 5 h 734"/>
                <a:gd name="T88" fmla="*/ 41 w 909"/>
                <a:gd name="T89" fmla="*/ 5 h 734"/>
                <a:gd name="T90" fmla="*/ 43 w 909"/>
                <a:gd name="T91" fmla="*/ 5 h 734"/>
                <a:gd name="T92" fmla="*/ 44 w 909"/>
                <a:gd name="T93" fmla="*/ 5 h 734"/>
                <a:gd name="T94" fmla="*/ 46 w 909"/>
                <a:gd name="T95" fmla="*/ 5 h 734"/>
                <a:gd name="T96" fmla="*/ 51 w 909"/>
                <a:gd name="T97" fmla="*/ 0 h 734"/>
                <a:gd name="T98" fmla="*/ 59 w 909"/>
                <a:gd name="T99" fmla="*/ 16 h 734"/>
                <a:gd name="T100" fmla="*/ 31 w 909"/>
                <a:gd name="T101" fmla="*/ 24 h 7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09"/>
                <a:gd name="T154" fmla="*/ 0 h 734"/>
                <a:gd name="T155" fmla="*/ 909 w 909"/>
                <a:gd name="T156" fmla="*/ 734 h 73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09" h="734">
                  <a:moveTo>
                    <a:pt x="485" y="734"/>
                  </a:moveTo>
                  <a:lnTo>
                    <a:pt x="544" y="591"/>
                  </a:lnTo>
                  <a:lnTo>
                    <a:pt x="525" y="585"/>
                  </a:lnTo>
                  <a:lnTo>
                    <a:pt x="504" y="580"/>
                  </a:lnTo>
                  <a:lnTo>
                    <a:pt x="476" y="574"/>
                  </a:lnTo>
                  <a:lnTo>
                    <a:pt x="454" y="571"/>
                  </a:lnTo>
                  <a:lnTo>
                    <a:pt x="429" y="567"/>
                  </a:lnTo>
                  <a:lnTo>
                    <a:pt x="401" y="565"/>
                  </a:lnTo>
                  <a:lnTo>
                    <a:pt x="373" y="563"/>
                  </a:lnTo>
                  <a:lnTo>
                    <a:pt x="322" y="563"/>
                  </a:lnTo>
                  <a:lnTo>
                    <a:pt x="296" y="564"/>
                  </a:lnTo>
                  <a:lnTo>
                    <a:pt x="271" y="566"/>
                  </a:lnTo>
                  <a:lnTo>
                    <a:pt x="246" y="568"/>
                  </a:lnTo>
                  <a:lnTo>
                    <a:pt x="221" y="573"/>
                  </a:lnTo>
                  <a:lnTo>
                    <a:pt x="197" y="578"/>
                  </a:lnTo>
                  <a:lnTo>
                    <a:pt x="168" y="584"/>
                  </a:lnTo>
                  <a:lnTo>
                    <a:pt x="143" y="592"/>
                  </a:lnTo>
                  <a:lnTo>
                    <a:pt x="209" y="290"/>
                  </a:lnTo>
                  <a:lnTo>
                    <a:pt x="0" y="170"/>
                  </a:lnTo>
                  <a:lnTo>
                    <a:pt x="10" y="166"/>
                  </a:lnTo>
                  <a:lnTo>
                    <a:pt x="32" y="159"/>
                  </a:lnTo>
                  <a:lnTo>
                    <a:pt x="48" y="155"/>
                  </a:lnTo>
                  <a:lnTo>
                    <a:pt x="67" y="149"/>
                  </a:lnTo>
                  <a:lnTo>
                    <a:pt x="90" y="144"/>
                  </a:lnTo>
                  <a:lnTo>
                    <a:pt x="109" y="139"/>
                  </a:lnTo>
                  <a:lnTo>
                    <a:pt x="134" y="133"/>
                  </a:lnTo>
                  <a:lnTo>
                    <a:pt x="155" y="130"/>
                  </a:lnTo>
                  <a:lnTo>
                    <a:pt x="180" y="126"/>
                  </a:lnTo>
                  <a:lnTo>
                    <a:pt x="206" y="122"/>
                  </a:lnTo>
                  <a:lnTo>
                    <a:pt x="231" y="120"/>
                  </a:lnTo>
                  <a:lnTo>
                    <a:pt x="260" y="119"/>
                  </a:lnTo>
                  <a:lnTo>
                    <a:pt x="287" y="116"/>
                  </a:lnTo>
                  <a:lnTo>
                    <a:pt x="315" y="116"/>
                  </a:lnTo>
                  <a:lnTo>
                    <a:pt x="343" y="116"/>
                  </a:lnTo>
                  <a:lnTo>
                    <a:pt x="379" y="116"/>
                  </a:lnTo>
                  <a:lnTo>
                    <a:pt x="411" y="118"/>
                  </a:lnTo>
                  <a:lnTo>
                    <a:pt x="432" y="119"/>
                  </a:lnTo>
                  <a:lnTo>
                    <a:pt x="458" y="121"/>
                  </a:lnTo>
                  <a:lnTo>
                    <a:pt x="483" y="124"/>
                  </a:lnTo>
                  <a:lnTo>
                    <a:pt x="513" y="127"/>
                  </a:lnTo>
                  <a:lnTo>
                    <a:pt x="538" y="132"/>
                  </a:lnTo>
                  <a:lnTo>
                    <a:pt x="562" y="137"/>
                  </a:lnTo>
                  <a:lnTo>
                    <a:pt x="593" y="143"/>
                  </a:lnTo>
                  <a:lnTo>
                    <a:pt x="617" y="149"/>
                  </a:lnTo>
                  <a:lnTo>
                    <a:pt x="645" y="156"/>
                  </a:lnTo>
                  <a:lnTo>
                    <a:pt x="669" y="162"/>
                  </a:lnTo>
                  <a:lnTo>
                    <a:pt x="695" y="170"/>
                  </a:lnTo>
                  <a:lnTo>
                    <a:pt x="721" y="178"/>
                  </a:lnTo>
                  <a:lnTo>
                    <a:pt x="799" y="0"/>
                  </a:lnTo>
                  <a:lnTo>
                    <a:pt x="909" y="497"/>
                  </a:lnTo>
                  <a:lnTo>
                    <a:pt x="485" y="734"/>
                  </a:lnTo>
                  <a:close/>
                </a:path>
              </a:pathLst>
            </a:custGeom>
            <a:solidFill>
              <a:srgbClr val="FFFF6F"/>
            </a:solidFill>
            <a:ln w="8001">
              <a:solidFill>
                <a:srgbClr val="000000"/>
              </a:solidFill>
              <a:round/>
              <a:headEnd/>
              <a:tailEnd/>
            </a:ln>
          </p:spPr>
          <p:txBody>
            <a:bodyPr/>
            <a:lstStyle/>
            <a:p>
              <a:endParaRPr lang="sr-Latn-RS"/>
            </a:p>
          </p:txBody>
        </p:sp>
      </p:grpSp>
      <p:sp>
        <p:nvSpPr>
          <p:cNvPr id="11276" name="Text Box 12"/>
          <p:cNvSpPr txBox="1">
            <a:spLocks noChangeArrowheads="1"/>
          </p:cNvSpPr>
          <p:nvPr/>
        </p:nvSpPr>
        <p:spPr bwMode="auto">
          <a:xfrm>
            <a:off x="3504858" y="1752600"/>
            <a:ext cx="3705680" cy="457200"/>
          </a:xfrm>
          <a:prstGeom prst="rect">
            <a:avLst/>
          </a:prstGeom>
          <a:noFill/>
          <a:ln w="9525">
            <a:noFill/>
            <a:miter lim="800000"/>
            <a:headEnd/>
            <a:tailEnd/>
          </a:ln>
          <a:effectLst/>
        </p:spPr>
        <p:txBody>
          <a:bodyPr>
            <a:spAutoFit/>
          </a:bodyPr>
          <a:lstStyle/>
          <a:p>
            <a:pPr>
              <a:spcBef>
                <a:spcPct val="50000"/>
              </a:spcBef>
              <a:defRPr/>
            </a:pPr>
            <a:r>
              <a:rPr lang="en-US" sz="2400" b="1">
                <a:effectLst>
                  <a:outerShdw blurRad="38100" dist="38100" dir="2700000" algn="tl">
                    <a:srgbClr val="000000"/>
                  </a:outerShdw>
                </a:effectLst>
              </a:rPr>
              <a:t>Минерални ресурси</a:t>
            </a:r>
            <a:endParaRPr lang="en-US" sz="2400"/>
          </a:p>
        </p:txBody>
      </p:sp>
      <p:sp>
        <p:nvSpPr>
          <p:cNvPr id="11277" name="Text Box 13"/>
          <p:cNvSpPr txBox="1">
            <a:spLocks noChangeArrowheads="1"/>
          </p:cNvSpPr>
          <p:nvPr/>
        </p:nvSpPr>
        <p:spPr bwMode="auto">
          <a:xfrm>
            <a:off x="3581083" y="5562600"/>
            <a:ext cx="4041360" cy="457200"/>
          </a:xfrm>
          <a:prstGeom prst="rect">
            <a:avLst/>
          </a:prstGeom>
          <a:noFill/>
          <a:ln w="9525">
            <a:noFill/>
            <a:miter lim="800000"/>
            <a:headEnd/>
            <a:tailEnd/>
          </a:ln>
          <a:effectLst/>
        </p:spPr>
        <p:txBody>
          <a:bodyPr>
            <a:spAutoFit/>
          </a:bodyPr>
          <a:lstStyle/>
          <a:p>
            <a:pPr>
              <a:spcBef>
                <a:spcPct val="50000"/>
              </a:spcBef>
              <a:defRPr/>
            </a:pPr>
            <a:r>
              <a:rPr lang="en-US" sz="2400" b="1">
                <a:solidFill>
                  <a:srgbClr val="F2EC00"/>
                </a:solidFill>
                <a:effectLst>
                  <a:outerShdw blurRad="38100" dist="38100" dir="2700000" algn="tl">
                    <a:srgbClr val="000000"/>
                  </a:outerShdw>
                </a:effectLst>
              </a:rPr>
              <a:t>Енергетски ресурси</a:t>
            </a:r>
            <a:endParaRPr lang="en-US" sz="2400"/>
          </a:p>
        </p:txBody>
      </p:sp>
      <p:sp>
        <p:nvSpPr>
          <p:cNvPr id="11278" name="Text Box 14"/>
          <p:cNvSpPr txBox="1">
            <a:spLocks noChangeArrowheads="1"/>
          </p:cNvSpPr>
          <p:nvPr/>
        </p:nvSpPr>
        <p:spPr bwMode="auto">
          <a:xfrm>
            <a:off x="6172714" y="2362200"/>
            <a:ext cx="1572861" cy="457200"/>
          </a:xfrm>
          <a:prstGeom prst="rect">
            <a:avLst/>
          </a:prstGeom>
          <a:noFill/>
          <a:ln w="9525">
            <a:noFill/>
            <a:miter lim="800000"/>
            <a:headEnd/>
            <a:tailEnd/>
          </a:ln>
          <a:effectLst/>
        </p:spPr>
        <p:txBody>
          <a:bodyPr>
            <a:spAutoFit/>
          </a:bodyPr>
          <a:lstStyle/>
          <a:p>
            <a:pPr>
              <a:spcBef>
                <a:spcPct val="50000"/>
              </a:spcBef>
              <a:defRPr/>
            </a:pPr>
            <a:r>
              <a:rPr lang="en-US" sz="2400" b="1">
                <a:solidFill>
                  <a:srgbClr val="99FF99"/>
                </a:solidFill>
                <a:effectLst>
                  <a:outerShdw blurRad="38100" dist="38100" dir="2700000" algn="tl">
                    <a:srgbClr val="000000"/>
                  </a:outerShdw>
                </a:effectLst>
              </a:rPr>
              <a:t>Вода</a:t>
            </a:r>
            <a:endParaRPr lang="en-US" sz="2400"/>
          </a:p>
        </p:txBody>
      </p:sp>
      <p:sp>
        <p:nvSpPr>
          <p:cNvPr id="11279" name="Text Box 15"/>
          <p:cNvSpPr txBox="1">
            <a:spLocks noChangeArrowheads="1"/>
          </p:cNvSpPr>
          <p:nvPr/>
        </p:nvSpPr>
        <p:spPr bwMode="auto">
          <a:xfrm>
            <a:off x="6630061" y="3352800"/>
            <a:ext cx="1795671" cy="457200"/>
          </a:xfrm>
          <a:prstGeom prst="rect">
            <a:avLst/>
          </a:prstGeom>
          <a:noFill/>
          <a:ln w="9525">
            <a:noFill/>
            <a:miter lim="800000"/>
            <a:headEnd/>
            <a:tailEnd/>
          </a:ln>
          <a:effectLst/>
        </p:spPr>
        <p:txBody>
          <a:bodyPr>
            <a:spAutoFit/>
          </a:bodyPr>
          <a:lstStyle/>
          <a:p>
            <a:pPr>
              <a:spcBef>
                <a:spcPct val="50000"/>
              </a:spcBef>
              <a:defRPr/>
            </a:pPr>
            <a:r>
              <a:rPr lang="en-US" sz="2400" b="1">
                <a:solidFill>
                  <a:srgbClr val="99CCFF"/>
                </a:solidFill>
                <a:effectLst>
                  <a:outerShdw blurRad="38100" dist="38100" dir="2700000" algn="tl">
                    <a:srgbClr val="000000"/>
                  </a:outerShdw>
                </a:effectLst>
              </a:rPr>
              <a:t>Ваздух</a:t>
            </a:r>
          </a:p>
        </p:txBody>
      </p:sp>
      <p:sp>
        <p:nvSpPr>
          <p:cNvPr id="11280" name="Text Box 16"/>
          <p:cNvSpPr txBox="1">
            <a:spLocks noChangeArrowheads="1"/>
          </p:cNvSpPr>
          <p:nvPr/>
        </p:nvSpPr>
        <p:spPr bwMode="auto">
          <a:xfrm>
            <a:off x="6172713" y="4419600"/>
            <a:ext cx="2132818" cy="457200"/>
          </a:xfrm>
          <a:prstGeom prst="rect">
            <a:avLst/>
          </a:prstGeom>
          <a:noFill/>
          <a:ln w="9525">
            <a:noFill/>
            <a:miter lim="800000"/>
            <a:headEnd/>
            <a:tailEnd/>
          </a:ln>
          <a:effectLst/>
        </p:spPr>
        <p:txBody>
          <a:bodyPr>
            <a:spAutoFit/>
          </a:bodyPr>
          <a:lstStyle/>
          <a:p>
            <a:pPr>
              <a:spcBef>
                <a:spcPct val="50000"/>
              </a:spcBef>
              <a:defRPr/>
            </a:pPr>
            <a:r>
              <a:rPr lang="en-US" sz="2400" b="1">
                <a:solidFill>
                  <a:srgbClr val="CCFFCC"/>
                </a:solidFill>
                <a:effectLst>
                  <a:outerShdw blurRad="38100" dist="38100" dir="2700000" algn="tl">
                    <a:srgbClr val="000000"/>
                  </a:outerShdw>
                </a:effectLst>
              </a:rPr>
              <a:t>Земљиште</a:t>
            </a:r>
          </a:p>
        </p:txBody>
      </p:sp>
      <p:sp>
        <p:nvSpPr>
          <p:cNvPr id="11281" name="Text Box 17"/>
          <p:cNvSpPr txBox="1">
            <a:spLocks noChangeArrowheads="1"/>
          </p:cNvSpPr>
          <p:nvPr/>
        </p:nvSpPr>
        <p:spPr bwMode="auto">
          <a:xfrm>
            <a:off x="945477" y="2438401"/>
            <a:ext cx="2711831" cy="830263"/>
          </a:xfrm>
          <a:prstGeom prst="rect">
            <a:avLst/>
          </a:prstGeom>
          <a:noFill/>
          <a:ln w="9525">
            <a:noFill/>
            <a:miter lim="800000"/>
            <a:headEnd/>
            <a:tailEnd/>
          </a:ln>
          <a:effectLst/>
        </p:spPr>
        <p:txBody>
          <a:bodyPr>
            <a:spAutoFit/>
          </a:bodyPr>
          <a:lstStyle/>
          <a:p>
            <a:pPr>
              <a:spcBef>
                <a:spcPct val="50000"/>
              </a:spcBef>
              <a:defRPr/>
            </a:pPr>
            <a:r>
              <a:rPr lang="en-US" sz="2400" b="1">
                <a:solidFill>
                  <a:srgbClr val="66FFFF"/>
                </a:solidFill>
                <a:effectLst>
                  <a:outerShdw blurRad="38100" dist="38100" dir="2700000" algn="tl">
                    <a:srgbClr val="000000"/>
                  </a:outerShdw>
                </a:effectLst>
              </a:rPr>
              <a:t>Климатски фактори</a:t>
            </a:r>
            <a:endParaRPr lang="en-US" sz="2400"/>
          </a:p>
        </p:txBody>
      </p:sp>
      <p:sp>
        <p:nvSpPr>
          <p:cNvPr id="11282" name="Text Box 18"/>
          <p:cNvSpPr txBox="1">
            <a:spLocks noChangeArrowheads="1"/>
          </p:cNvSpPr>
          <p:nvPr/>
        </p:nvSpPr>
        <p:spPr bwMode="auto">
          <a:xfrm>
            <a:off x="838469" y="4495800"/>
            <a:ext cx="3352410" cy="457200"/>
          </a:xfrm>
          <a:prstGeom prst="rect">
            <a:avLst/>
          </a:prstGeom>
          <a:noFill/>
          <a:ln w="9525">
            <a:noFill/>
            <a:miter lim="800000"/>
            <a:headEnd/>
            <a:tailEnd/>
          </a:ln>
          <a:effectLst/>
        </p:spPr>
        <p:txBody>
          <a:bodyPr>
            <a:spAutoFit/>
          </a:bodyPr>
          <a:lstStyle/>
          <a:p>
            <a:pPr>
              <a:spcBef>
                <a:spcPct val="50000"/>
              </a:spcBef>
              <a:defRPr/>
            </a:pPr>
            <a:r>
              <a:rPr lang="en-US" sz="2400" b="1">
                <a:solidFill>
                  <a:srgbClr val="FF66FF"/>
                </a:solidFill>
                <a:effectLst>
                  <a:outerShdw blurRad="38100" dist="38100" dir="2700000" algn="tl">
                    <a:srgbClr val="000000"/>
                  </a:outerShdw>
                </a:effectLst>
              </a:rPr>
              <a:t>Географске карактер.</a:t>
            </a:r>
            <a:endParaRPr lang="en-US" sz="2400"/>
          </a:p>
        </p:txBody>
      </p:sp>
      <p:sp>
        <p:nvSpPr>
          <p:cNvPr id="22539" name="Text Box 19"/>
          <p:cNvSpPr txBox="1">
            <a:spLocks noChangeArrowheads="1"/>
          </p:cNvSpPr>
          <p:nvPr/>
        </p:nvSpPr>
        <p:spPr bwMode="auto">
          <a:xfrm>
            <a:off x="644977" y="3429000"/>
            <a:ext cx="301233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a:solidFill>
                  <a:srgbClr val="CC99FF"/>
                </a:solidFill>
              </a:rPr>
              <a:t>Геолошки фактори</a:t>
            </a:r>
            <a:endParaRPr lang="en-US" sz="2400">
              <a:solidFill>
                <a:schemeClr val="tx1"/>
              </a:solidFill>
            </a:endParaRPr>
          </a:p>
        </p:txBody>
      </p:sp>
    </p:spTree>
    <p:extLst>
      <p:ext uri="{BB962C8B-B14F-4D97-AF65-F5344CB8AC3E}">
        <p14:creationId xmlns:p14="http://schemas.microsoft.com/office/powerpoint/2010/main" val="30649467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838469" y="1752600"/>
            <a:ext cx="5867816" cy="641350"/>
          </a:xfrm>
          <a:prstGeom prst="rect">
            <a:avLst/>
          </a:prstGeom>
          <a:noFill/>
          <a:ln w="9525">
            <a:noFill/>
            <a:miter lim="800000"/>
            <a:headEnd/>
            <a:tailEnd/>
          </a:ln>
          <a:effectLst/>
        </p:spPr>
        <p:txBody>
          <a:bodyPr>
            <a:spAutoFit/>
          </a:bodyPr>
          <a:lstStyle/>
          <a:p>
            <a:pPr>
              <a:spcBef>
                <a:spcPct val="50000"/>
              </a:spcBef>
              <a:defRPr/>
            </a:pPr>
            <a:r>
              <a:rPr lang="en-US" sz="3600" b="1">
                <a:solidFill>
                  <a:schemeClr val="tx2"/>
                </a:solidFill>
                <a:effectLst>
                  <a:outerShdw blurRad="38100" dist="38100" dir="2700000" algn="tl">
                    <a:srgbClr val="000000"/>
                  </a:outerShdw>
                </a:effectLst>
              </a:rPr>
              <a:t>ЗДРАВЉЕ</a:t>
            </a:r>
          </a:p>
        </p:txBody>
      </p:sp>
      <p:sp>
        <p:nvSpPr>
          <p:cNvPr id="23555" name="Text Box 3"/>
          <p:cNvSpPr txBox="1">
            <a:spLocks noChangeArrowheads="1"/>
          </p:cNvSpPr>
          <p:nvPr/>
        </p:nvSpPr>
        <p:spPr bwMode="auto">
          <a:xfrm>
            <a:off x="1143367" y="2789239"/>
            <a:ext cx="700971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spcBef>
                <a:spcPct val="50000"/>
              </a:spcBef>
            </a:pPr>
            <a:r>
              <a:rPr lang="en-US" sz="2400">
                <a:solidFill>
                  <a:schemeClr val="tx2"/>
                </a:solidFill>
              </a:rPr>
              <a:t> </a:t>
            </a:r>
            <a:r>
              <a:rPr lang="en-US" sz="3200" b="1">
                <a:solidFill>
                  <a:schemeClr val="tx2"/>
                </a:solidFill>
              </a:rPr>
              <a:t>“ … је стање потпуног физичког, менталног и социјалног благостања, а не само одсутност болести и слабости.”</a:t>
            </a:r>
          </a:p>
        </p:txBody>
      </p:sp>
    </p:spTree>
    <p:extLst>
      <p:ext uri="{BB962C8B-B14F-4D97-AF65-F5344CB8AC3E}">
        <p14:creationId xmlns:p14="http://schemas.microsoft.com/office/powerpoint/2010/main" val="38758701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Group 2"/>
          <p:cNvGrpSpPr>
            <a:grpSpLocks/>
          </p:cNvGrpSpPr>
          <p:nvPr/>
        </p:nvGrpSpPr>
        <p:grpSpPr bwMode="auto">
          <a:xfrm>
            <a:off x="3885981" y="1828800"/>
            <a:ext cx="1416015" cy="609600"/>
            <a:chOff x="2328" y="1392"/>
            <a:chExt cx="988" cy="1004"/>
          </a:xfrm>
        </p:grpSpPr>
        <p:grpSp>
          <p:nvGrpSpPr>
            <p:cNvPr id="24620" name="Group 3"/>
            <p:cNvGrpSpPr>
              <a:grpSpLocks/>
            </p:cNvGrpSpPr>
            <p:nvPr/>
          </p:nvGrpSpPr>
          <p:grpSpPr bwMode="auto">
            <a:xfrm rot="-5448102">
              <a:off x="2119" y="1649"/>
              <a:ext cx="956" cy="537"/>
              <a:chOff x="4706" y="1868"/>
              <a:chExt cx="956" cy="537"/>
            </a:xfrm>
          </p:grpSpPr>
          <p:sp>
            <p:nvSpPr>
              <p:cNvPr id="24627" name="Freeform 4"/>
              <p:cNvSpPr>
                <a:spLocks/>
              </p:cNvSpPr>
              <p:nvPr/>
            </p:nvSpPr>
            <p:spPr bwMode="auto">
              <a:xfrm>
                <a:off x="5108" y="2050"/>
                <a:ext cx="553" cy="353"/>
              </a:xfrm>
              <a:custGeom>
                <a:avLst/>
                <a:gdLst>
                  <a:gd name="T0" fmla="*/ 3 w 1106"/>
                  <a:gd name="T1" fmla="*/ 2 h 705"/>
                  <a:gd name="T2" fmla="*/ 3 w 1106"/>
                  <a:gd name="T3" fmla="*/ 2 h 705"/>
                  <a:gd name="T4" fmla="*/ 3 w 1106"/>
                  <a:gd name="T5" fmla="*/ 2 h 705"/>
                  <a:gd name="T6" fmla="*/ 2 w 1106"/>
                  <a:gd name="T7" fmla="*/ 2 h 705"/>
                  <a:gd name="T8" fmla="*/ 2 w 1106"/>
                  <a:gd name="T9" fmla="*/ 2 h 705"/>
                  <a:gd name="T10" fmla="*/ 2 w 1106"/>
                  <a:gd name="T11" fmla="*/ 2 h 705"/>
                  <a:gd name="T12" fmla="*/ 2 w 1106"/>
                  <a:gd name="T13" fmla="*/ 2 h 705"/>
                  <a:gd name="T14" fmla="*/ 2 w 1106"/>
                  <a:gd name="T15" fmla="*/ 2 h 705"/>
                  <a:gd name="T16" fmla="*/ 2 w 1106"/>
                  <a:gd name="T17" fmla="*/ 2 h 705"/>
                  <a:gd name="T18" fmla="*/ 2 w 1106"/>
                  <a:gd name="T19" fmla="*/ 1 h 705"/>
                  <a:gd name="T20" fmla="*/ 2 w 1106"/>
                  <a:gd name="T21" fmla="*/ 1 h 705"/>
                  <a:gd name="T22" fmla="*/ 2 w 1106"/>
                  <a:gd name="T23" fmla="*/ 1 h 705"/>
                  <a:gd name="T24" fmla="*/ 1 w 1106"/>
                  <a:gd name="T25" fmla="*/ 1 h 705"/>
                  <a:gd name="T26" fmla="*/ 1 w 1106"/>
                  <a:gd name="T27" fmla="*/ 1 h 705"/>
                  <a:gd name="T28" fmla="*/ 1 w 1106"/>
                  <a:gd name="T29" fmla="*/ 1 h 705"/>
                  <a:gd name="T30" fmla="*/ 1 w 1106"/>
                  <a:gd name="T31" fmla="*/ 1 h 705"/>
                  <a:gd name="T32" fmla="*/ 1 w 1106"/>
                  <a:gd name="T33" fmla="*/ 1 h 705"/>
                  <a:gd name="T34" fmla="*/ 1 w 1106"/>
                  <a:gd name="T35" fmla="*/ 1 h 705"/>
                  <a:gd name="T36" fmla="*/ 1 w 1106"/>
                  <a:gd name="T37" fmla="*/ 1 h 705"/>
                  <a:gd name="T38" fmla="*/ 1 w 1106"/>
                  <a:gd name="T39" fmla="*/ 1 h 705"/>
                  <a:gd name="T40" fmla="*/ 1 w 1106"/>
                  <a:gd name="T41" fmla="*/ 1 h 705"/>
                  <a:gd name="T42" fmla="*/ 1 w 1106"/>
                  <a:gd name="T43" fmla="*/ 1 h 705"/>
                  <a:gd name="T44" fmla="*/ 1 w 1106"/>
                  <a:gd name="T45" fmla="*/ 0 h 705"/>
                  <a:gd name="T46" fmla="*/ 0 w 1106"/>
                  <a:gd name="T47" fmla="*/ 1 h 705"/>
                  <a:gd name="T48" fmla="*/ 1 w 1106"/>
                  <a:gd name="T49" fmla="*/ 1 h 705"/>
                  <a:gd name="T50" fmla="*/ 1 w 1106"/>
                  <a:gd name="T51" fmla="*/ 1 h 705"/>
                  <a:gd name="T52" fmla="*/ 1 w 1106"/>
                  <a:gd name="T53" fmla="*/ 1 h 705"/>
                  <a:gd name="T54" fmla="*/ 1 w 1106"/>
                  <a:gd name="T55" fmla="*/ 1 h 705"/>
                  <a:gd name="T56" fmla="*/ 1 w 1106"/>
                  <a:gd name="T57" fmla="*/ 1 h 705"/>
                  <a:gd name="T58" fmla="*/ 1 w 1106"/>
                  <a:gd name="T59" fmla="*/ 1 h 705"/>
                  <a:gd name="T60" fmla="*/ 2 w 1106"/>
                  <a:gd name="T61" fmla="*/ 2 h 705"/>
                  <a:gd name="T62" fmla="*/ 2 w 1106"/>
                  <a:gd name="T63" fmla="*/ 2 h 705"/>
                  <a:gd name="T64" fmla="*/ 2 w 1106"/>
                  <a:gd name="T65" fmla="*/ 2 h 705"/>
                  <a:gd name="T66" fmla="*/ 2 w 1106"/>
                  <a:gd name="T67" fmla="*/ 2 h 705"/>
                  <a:gd name="T68" fmla="*/ 3 w 1106"/>
                  <a:gd name="T69" fmla="*/ 2 h 7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06"/>
                  <a:gd name="T106" fmla="*/ 0 h 705"/>
                  <a:gd name="T107" fmla="*/ 1106 w 1106"/>
                  <a:gd name="T108" fmla="*/ 705 h 7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06" h="705">
                    <a:moveTo>
                      <a:pt x="1106" y="705"/>
                    </a:moveTo>
                    <a:lnTo>
                      <a:pt x="1106" y="654"/>
                    </a:lnTo>
                    <a:lnTo>
                      <a:pt x="1026" y="640"/>
                    </a:lnTo>
                    <a:lnTo>
                      <a:pt x="954" y="622"/>
                    </a:lnTo>
                    <a:lnTo>
                      <a:pt x="888" y="602"/>
                    </a:lnTo>
                    <a:lnTo>
                      <a:pt x="819" y="581"/>
                    </a:lnTo>
                    <a:lnTo>
                      <a:pt x="761" y="560"/>
                    </a:lnTo>
                    <a:lnTo>
                      <a:pt x="712" y="539"/>
                    </a:lnTo>
                    <a:lnTo>
                      <a:pt x="667" y="519"/>
                    </a:lnTo>
                    <a:lnTo>
                      <a:pt x="614" y="496"/>
                    </a:lnTo>
                    <a:lnTo>
                      <a:pt x="569" y="468"/>
                    </a:lnTo>
                    <a:lnTo>
                      <a:pt x="516" y="433"/>
                    </a:lnTo>
                    <a:lnTo>
                      <a:pt x="475" y="402"/>
                    </a:lnTo>
                    <a:lnTo>
                      <a:pt x="433" y="370"/>
                    </a:lnTo>
                    <a:lnTo>
                      <a:pt x="394" y="335"/>
                    </a:lnTo>
                    <a:lnTo>
                      <a:pt x="345" y="293"/>
                    </a:lnTo>
                    <a:lnTo>
                      <a:pt x="293" y="245"/>
                    </a:lnTo>
                    <a:lnTo>
                      <a:pt x="263" y="210"/>
                    </a:lnTo>
                    <a:lnTo>
                      <a:pt x="232" y="173"/>
                    </a:lnTo>
                    <a:lnTo>
                      <a:pt x="200" y="138"/>
                    </a:lnTo>
                    <a:lnTo>
                      <a:pt x="172" y="102"/>
                    </a:lnTo>
                    <a:lnTo>
                      <a:pt x="137" y="46"/>
                    </a:lnTo>
                    <a:lnTo>
                      <a:pt x="116" y="0"/>
                    </a:lnTo>
                    <a:lnTo>
                      <a:pt x="0" y="14"/>
                    </a:lnTo>
                    <a:lnTo>
                      <a:pt x="38" y="91"/>
                    </a:lnTo>
                    <a:lnTo>
                      <a:pt x="95" y="173"/>
                    </a:lnTo>
                    <a:lnTo>
                      <a:pt x="155" y="241"/>
                    </a:lnTo>
                    <a:lnTo>
                      <a:pt x="232" y="314"/>
                    </a:lnTo>
                    <a:lnTo>
                      <a:pt x="335" y="419"/>
                    </a:lnTo>
                    <a:lnTo>
                      <a:pt x="450" y="506"/>
                    </a:lnTo>
                    <a:lnTo>
                      <a:pt x="572" y="581"/>
                    </a:lnTo>
                    <a:lnTo>
                      <a:pt x="680" y="626"/>
                    </a:lnTo>
                    <a:lnTo>
                      <a:pt x="815" y="671"/>
                    </a:lnTo>
                    <a:lnTo>
                      <a:pt x="926" y="689"/>
                    </a:lnTo>
                    <a:lnTo>
                      <a:pt x="1106" y="705"/>
                    </a:lnTo>
                    <a:close/>
                  </a:path>
                </a:pathLst>
              </a:custGeom>
              <a:gradFill rotWithShape="0">
                <a:gsLst>
                  <a:gs pos="0">
                    <a:srgbClr val="5E7676"/>
                  </a:gs>
                  <a:gs pos="50000">
                    <a:srgbClr val="CCFFFF"/>
                  </a:gs>
                  <a:gs pos="100000">
                    <a:srgbClr val="5E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28" name="Freeform 5"/>
              <p:cNvSpPr>
                <a:spLocks/>
              </p:cNvSpPr>
              <p:nvPr/>
            </p:nvSpPr>
            <p:spPr bwMode="auto">
              <a:xfrm>
                <a:off x="4706" y="1868"/>
                <a:ext cx="286" cy="253"/>
              </a:xfrm>
              <a:custGeom>
                <a:avLst/>
                <a:gdLst>
                  <a:gd name="T0" fmla="*/ 1 w 574"/>
                  <a:gd name="T1" fmla="*/ 1 h 506"/>
                  <a:gd name="T2" fmla="*/ 1 w 574"/>
                  <a:gd name="T3" fmla="*/ 0 h 506"/>
                  <a:gd name="T4" fmla="*/ 1 w 574"/>
                  <a:gd name="T5" fmla="*/ 1 h 506"/>
                  <a:gd name="T6" fmla="*/ 1 w 574"/>
                  <a:gd name="T7" fmla="*/ 1 h 506"/>
                  <a:gd name="T8" fmla="*/ 0 w 574"/>
                  <a:gd name="T9" fmla="*/ 1 h 506"/>
                  <a:gd name="T10" fmla="*/ 0 w 574"/>
                  <a:gd name="T11" fmla="*/ 1 h 506"/>
                  <a:gd name="T12" fmla="*/ 0 w 574"/>
                  <a:gd name="T13" fmla="*/ 1 h 506"/>
                  <a:gd name="T14" fmla="*/ 0 w 574"/>
                  <a:gd name="T15" fmla="*/ 1 h 506"/>
                  <a:gd name="T16" fmla="*/ 0 w 574"/>
                  <a:gd name="T17" fmla="*/ 1 h 506"/>
                  <a:gd name="T18" fmla="*/ 0 w 574"/>
                  <a:gd name="T19" fmla="*/ 1 h 506"/>
                  <a:gd name="T20" fmla="*/ 0 w 574"/>
                  <a:gd name="T21" fmla="*/ 1 h 506"/>
                  <a:gd name="T22" fmla="*/ 0 w 574"/>
                  <a:gd name="T23" fmla="*/ 1 h 506"/>
                  <a:gd name="T24" fmla="*/ 0 w 574"/>
                  <a:gd name="T25" fmla="*/ 1 h 506"/>
                  <a:gd name="T26" fmla="*/ 0 w 574"/>
                  <a:gd name="T27" fmla="*/ 1 h 506"/>
                  <a:gd name="T28" fmla="*/ 0 w 574"/>
                  <a:gd name="T29" fmla="*/ 1 h 506"/>
                  <a:gd name="T30" fmla="*/ 0 w 574"/>
                  <a:gd name="T31" fmla="*/ 1 h 506"/>
                  <a:gd name="T32" fmla="*/ 0 w 574"/>
                  <a:gd name="T33" fmla="*/ 1 h 506"/>
                  <a:gd name="T34" fmla="*/ 0 w 574"/>
                  <a:gd name="T35" fmla="*/ 1 h 506"/>
                  <a:gd name="T36" fmla="*/ 0 w 574"/>
                  <a:gd name="T37" fmla="*/ 1 h 506"/>
                  <a:gd name="T38" fmla="*/ 0 w 574"/>
                  <a:gd name="T39" fmla="*/ 1 h 506"/>
                  <a:gd name="T40" fmla="*/ 0 w 574"/>
                  <a:gd name="T41" fmla="*/ 1 h 506"/>
                  <a:gd name="T42" fmla="*/ 0 w 574"/>
                  <a:gd name="T43" fmla="*/ 1 h 506"/>
                  <a:gd name="T44" fmla="*/ 0 w 574"/>
                  <a:gd name="T45" fmla="*/ 1 h 506"/>
                  <a:gd name="T46" fmla="*/ 1 w 574"/>
                  <a:gd name="T47" fmla="*/ 1 h 506"/>
                  <a:gd name="T48" fmla="*/ 1 w 574"/>
                  <a:gd name="T49" fmla="*/ 1 h 506"/>
                  <a:gd name="T50" fmla="*/ 1 w 574"/>
                  <a:gd name="T51" fmla="*/ 1 h 506"/>
                  <a:gd name="T52" fmla="*/ 1 w 574"/>
                  <a:gd name="T53" fmla="*/ 1 h 506"/>
                  <a:gd name="T54" fmla="*/ 1 w 574"/>
                  <a:gd name="T55" fmla="*/ 1 h 50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4"/>
                  <a:gd name="T85" fmla="*/ 0 h 506"/>
                  <a:gd name="T86" fmla="*/ 574 w 574"/>
                  <a:gd name="T87" fmla="*/ 506 h 50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4" h="506">
                    <a:moveTo>
                      <a:pt x="574" y="114"/>
                    </a:moveTo>
                    <a:lnTo>
                      <a:pt x="574" y="0"/>
                    </a:lnTo>
                    <a:lnTo>
                      <a:pt x="550" y="29"/>
                    </a:lnTo>
                    <a:lnTo>
                      <a:pt x="525" y="60"/>
                    </a:lnTo>
                    <a:lnTo>
                      <a:pt x="491" y="91"/>
                    </a:lnTo>
                    <a:lnTo>
                      <a:pt x="449" y="127"/>
                    </a:lnTo>
                    <a:lnTo>
                      <a:pt x="408" y="167"/>
                    </a:lnTo>
                    <a:lnTo>
                      <a:pt x="367" y="204"/>
                    </a:lnTo>
                    <a:lnTo>
                      <a:pt x="328" y="235"/>
                    </a:lnTo>
                    <a:lnTo>
                      <a:pt x="293" y="263"/>
                    </a:lnTo>
                    <a:lnTo>
                      <a:pt x="255" y="289"/>
                    </a:lnTo>
                    <a:lnTo>
                      <a:pt x="215" y="314"/>
                    </a:lnTo>
                    <a:lnTo>
                      <a:pt x="169" y="341"/>
                    </a:lnTo>
                    <a:lnTo>
                      <a:pt x="126" y="362"/>
                    </a:lnTo>
                    <a:lnTo>
                      <a:pt x="82" y="381"/>
                    </a:lnTo>
                    <a:lnTo>
                      <a:pt x="35" y="400"/>
                    </a:lnTo>
                    <a:lnTo>
                      <a:pt x="0" y="417"/>
                    </a:lnTo>
                    <a:lnTo>
                      <a:pt x="0" y="506"/>
                    </a:lnTo>
                    <a:lnTo>
                      <a:pt x="63" y="488"/>
                    </a:lnTo>
                    <a:lnTo>
                      <a:pt x="155" y="448"/>
                    </a:lnTo>
                    <a:lnTo>
                      <a:pt x="272" y="398"/>
                    </a:lnTo>
                    <a:lnTo>
                      <a:pt x="358" y="345"/>
                    </a:lnTo>
                    <a:lnTo>
                      <a:pt x="437" y="268"/>
                    </a:lnTo>
                    <a:lnTo>
                      <a:pt x="515" y="204"/>
                    </a:lnTo>
                    <a:lnTo>
                      <a:pt x="574" y="142"/>
                    </a:lnTo>
                    <a:lnTo>
                      <a:pt x="574" y="2"/>
                    </a:lnTo>
                    <a:lnTo>
                      <a:pt x="574" y="4"/>
                    </a:lnTo>
                    <a:lnTo>
                      <a:pt x="574" y="114"/>
                    </a:lnTo>
                    <a:close/>
                  </a:path>
                </a:pathLst>
              </a:custGeom>
              <a:gradFill rotWithShape="0">
                <a:gsLst>
                  <a:gs pos="0">
                    <a:srgbClr val="5E7676"/>
                  </a:gs>
                  <a:gs pos="50000">
                    <a:srgbClr val="CCFFFF"/>
                  </a:gs>
                  <a:gs pos="100000">
                    <a:srgbClr val="5E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29" name="Freeform 6"/>
              <p:cNvSpPr>
                <a:spLocks/>
              </p:cNvSpPr>
              <p:nvPr/>
            </p:nvSpPr>
            <p:spPr bwMode="auto">
              <a:xfrm>
                <a:off x="4993" y="1868"/>
                <a:ext cx="343" cy="157"/>
              </a:xfrm>
              <a:custGeom>
                <a:avLst/>
                <a:gdLst>
                  <a:gd name="T0" fmla="*/ 2 w 685"/>
                  <a:gd name="T1" fmla="*/ 1 h 313"/>
                  <a:gd name="T2" fmla="*/ 2 w 685"/>
                  <a:gd name="T3" fmla="*/ 1 h 313"/>
                  <a:gd name="T4" fmla="*/ 2 w 685"/>
                  <a:gd name="T5" fmla="*/ 1 h 313"/>
                  <a:gd name="T6" fmla="*/ 2 w 685"/>
                  <a:gd name="T7" fmla="*/ 1 h 313"/>
                  <a:gd name="T8" fmla="*/ 2 w 685"/>
                  <a:gd name="T9" fmla="*/ 1 h 313"/>
                  <a:gd name="T10" fmla="*/ 1 w 685"/>
                  <a:gd name="T11" fmla="*/ 1 h 313"/>
                  <a:gd name="T12" fmla="*/ 1 w 685"/>
                  <a:gd name="T13" fmla="*/ 1 h 313"/>
                  <a:gd name="T14" fmla="*/ 1 w 685"/>
                  <a:gd name="T15" fmla="*/ 1 h 313"/>
                  <a:gd name="T16" fmla="*/ 1 w 685"/>
                  <a:gd name="T17" fmla="*/ 1 h 313"/>
                  <a:gd name="T18" fmla="*/ 1 w 685"/>
                  <a:gd name="T19" fmla="*/ 1 h 313"/>
                  <a:gd name="T20" fmla="*/ 1 w 685"/>
                  <a:gd name="T21" fmla="*/ 1 h 313"/>
                  <a:gd name="T22" fmla="*/ 1 w 685"/>
                  <a:gd name="T23" fmla="*/ 1 h 313"/>
                  <a:gd name="T24" fmla="*/ 1 w 685"/>
                  <a:gd name="T25" fmla="*/ 1 h 313"/>
                  <a:gd name="T26" fmla="*/ 1 w 685"/>
                  <a:gd name="T27" fmla="*/ 1 h 313"/>
                  <a:gd name="T28" fmla="*/ 1 w 685"/>
                  <a:gd name="T29" fmla="*/ 1 h 313"/>
                  <a:gd name="T30" fmla="*/ 0 w 685"/>
                  <a:gd name="T31" fmla="*/ 0 h 313"/>
                  <a:gd name="T32" fmla="*/ 0 w 685"/>
                  <a:gd name="T33" fmla="*/ 1 h 313"/>
                  <a:gd name="T34" fmla="*/ 1 w 685"/>
                  <a:gd name="T35" fmla="*/ 1 h 313"/>
                  <a:gd name="T36" fmla="*/ 1 w 685"/>
                  <a:gd name="T37" fmla="*/ 1 h 313"/>
                  <a:gd name="T38" fmla="*/ 1 w 685"/>
                  <a:gd name="T39" fmla="*/ 1 h 313"/>
                  <a:gd name="T40" fmla="*/ 1 w 685"/>
                  <a:gd name="T41" fmla="*/ 1 h 313"/>
                  <a:gd name="T42" fmla="*/ 1 w 685"/>
                  <a:gd name="T43" fmla="*/ 1 h 313"/>
                  <a:gd name="T44" fmla="*/ 2 w 685"/>
                  <a:gd name="T45" fmla="*/ 1 h 313"/>
                  <a:gd name="T46" fmla="*/ 2 w 685"/>
                  <a:gd name="T47" fmla="*/ 1 h 313"/>
                  <a:gd name="T48" fmla="*/ 2 w 685"/>
                  <a:gd name="T49" fmla="*/ 1 h 31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85"/>
                  <a:gd name="T76" fmla="*/ 0 h 313"/>
                  <a:gd name="T77" fmla="*/ 685 w 685"/>
                  <a:gd name="T78" fmla="*/ 313 h 31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85" h="313">
                    <a:moveTo>
                      <a:pt x="685" y="313"/>
                    </a:moveTo>
                    <a:lnTo>
                      <a:pt x="685" y="217"/>
                    </a:lnTo>
                    <a:lnTo>
                      <a:pt x="641" y="209"/>
                    </a:lnTo>
                    <a:lnTo>
                      <a:pt x="595" y="201"/>
                    </a:lnTo>
                    <a:lnTo>
                      <a:pt x="552" y="190"/>
                    </a:lnTo>
                    <a:lnTo>
                      <a:pt x="508" y="180"/>
                    </a:lnTo>
                    <a:lnTo>
                      <a:pt x="457" y="167"/>
                    </a:lnTo>
                    <a:lnTo>
                      <a:pt x="401" y="153"/>
                    </a:lnTo>
                    <a:lnTo>
                      <a:pt x="331" y="132"/>
                    </a:lnTo>
                    <a:lnTo>
                      <a:pt x="264" y="112"/>
                    </a:lnTo>
                    <a:lnTo>
                      <a:pt x="220" y="98"/>
                    </a:lnTo>
                    <a:lnTo>
                      <a:pt x="167" y="79"/>
                    </a:lnTo>
                    <a:lnTo>
                      <a:pt x="110" y="54"/>
                    </a:lnTo>
                    <a:lnTo>
                      <a:pt x="59" y="31"/>
                    </a:lnTo>
                    <a:lnTo>
                      <a:pt x="22" y="12"/>
                    </a:lnTo>
                    <a:lnTo>
                      <a:pt x="0" y="0"/>
                    </a:lnTo>
                    <a:lnTo>
                      <a:pt x="0" y="119"/>
                    </a:lnTo>
                    <a:lnTo>
                      <a:pt x="43" y="150"/>
                    </a:lnTo>
                    <a:lnTo>
                      <a:pt x="129" y="191"/>
                    </a:lnTo>
                    <a:lnTo>
                      <a:pt x="229" y="233"/>
                    </a:lnTo>
                    <a:lnTo>
                      <a:pt x="319" y="256"/>
                    </a:lnTo>
                    <a:lnTo>
                      <a:pt x="422" y="286"/>
                    </a:lnTo>
                    <a:lnTo>
                      <a:pt x="526" y="305"/>
                    </a:lnTo>
                    <a:lnTo>
                      <a:pt x="599" y="312"/>
                    </a:lnTo>
                    <a:lnTo>
                      <a:pt x="685" y="313"/>
                    </a:lnTo>
                    <a:close/>
                  </a:path>
                </a:pathLst>
              </a:custGeom>
              <a:gradFill rotWithShape="0">
                <a:gsLst>
                  <a:gs pos="0">
                    <a:srgbClr val="5E7676"/>
                  </a:gs>
                  <a:gs pos="50000">
                    <a:srgbClr val="CCFFFF"/>
                  </a:gs>
                  <a:gs pos="100000">
                    <a:srgbClr val="5E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30" name="Freeform 7"/>
              <p:cNvSpPr>
                <a:spLocks/>
              </p:cNvSpPr>
              <p:nvPr/>
            </p:nvSpPr>
            <p:spPr bwMode="auto">
              <a:xfrm>
                <a:off x="4706" y="1926"/>
                <a:ext cx="956" cy="479"/>
              </a:xfrm>
              <a:custGeom>
                <a:avLst/>
                <a:gdLst>
                  <a:gd name="T0" fmla="*/ 3 w 1914"/>
                  <a:gd name="T1" fmla="*/ 2 h 958"/>
                  <a:gd name="T2" fmla="*/ 3 w 1914"/>
                  <a:gd name="T3" fmla="*/ 2 h 958"/>
                  <a:gd name="T4" fmla="*/ 3 w 1914"/>
                  <a:gd name="T5" fmla="*/ 2 h 958"/>
                  <a:gd name="T6" fmla="*/ 2 w 1914"/>
                  <a:gd name="T7" fmla="*/ 2 h 958"/>
                  <a:gd name="T8" fmla="*/ 2 w 1914"/>
                  <a:gd name="T9" fmla="*/ 2 h 958"/>
                  <a:gd name="T10" fmla="*/ 2 w 1914"/>
                  <a:gd name="T11" fmla="*/ 2 h 958"/>
                  <a:gd name="T12" fmla="*/ 2 w 1914"/>
                  <a:gd name="T13" fmla="*/ 2 h 958"/>
                  <a:gd name="T14" fmla="*/ 1 w 1914"/>
                  <a:gd name="T15" fmla="*/ 2 h 958"/>
                  <a:gd name="T16" fmla="*/ 1 w 1914"/>
                  <a:gd name="T17" fmla="*/ 2 h 958"/>
                  <a:gd name="T18" fmla="*/ 1 w 1914"/>
                  <a:gd name="T19" fmla="*/ 2 h 958"/>
                  <a:gd name="T20" fmla="*/ 1 w 1914"/>
                  <a:gd name="T21" fmla="*/ 2 h 958"/>
                  <a:gd name="T22" fmla="*/ 1 w 1914"/>
                  <a:gd name="T23" fmla="*/ 1 h 958"/>
                  <a:gd name="T24" fmla="*/ 0 w 1914"/>
                  <a:gd name="T25" fmla="*/ 1 h 958"/>
                  <a:gd name="T26" fmla="*/ 0 w 1914"/>
                  <a:gd name="T27" fmla="*/ 1 h 958"/>
                  <a:gd name="T28" fmla="*/ 0 w 1914"/>
                  <a:gd name="T29" fmla="*/ 1 h 958"/>
                  <a:gd name="T30" fmla="*/ 0 w 1914"/>
                  <a:gd name="T31" fmla="*/ 1 h 958"/>
                  <a:gd name="T32" fmla="*/ 0 w 1914"/>
                  <a:gd name="T33" fmla="*/ 1 h 958"/>
                  <a:gd name="T34" fmla="*/ 0 w 1914"/>
                  <a:gd name="T35" fmla="*/ 1 h 958"/>
                  <a:gd name="T36" fmla="*/ 0 w 1914"/>
                  <a:gd name="T37" fmla="*/ 1 h 958"/>
                  <a:gd name="T38" fmla="*/ 0 w 1914"/>
                  <a:gd name="T39" fmla="*/ 1 h 958"/>
                  <a:gd name="T40" fmla="*/ 1 w 1914"/>
                  <a:gd name="T41" fmla="*/ 1 h 958"/>
                  <a:gd name="T42" fmla="*/ 1 w 1914"/>
                  <a:gd name="T43" fmla="*/ 1 h 958"/>
                  <a:gd name="T44" fmla="*/ 1 w 1914"/>
                  <a:gd name="T45" fmla="*/ 1 h 958"/>
                  <a:gd name="T46" fmla="*/ 1 w 1914"/>
                  <a:gd name="T47" fmla="*/ 1 h 958"/>
                  <a:gd name="T48" fmla="*/ 1 w 1914"/>
                  <a:gd name="T49" fmla="*/ 1 h 958"/>
                  <a:gd name="T50" fmla="*/ 1 w 1914"/>
                  <a:gd name="T51" fmla="*/ 1 h 958"/>
                  <a:gd name="T52" fmla="*/ 1 w 1914"/>
                  <a:gd name="T53" fmla="*/ 1 h 958"/>
                  <a:gd name="T54" fmla="*/ 2 w 1914"/>
                  <a:gd name="T55" fmla="*/ 1 h 958"/>
                  <a:gd name="T56" fmla="*/ 2 w 1914"/>
                  <a:gd name="T57" fmla="*/ 1 h 958"/>
                  <a:gd name="T58" fmla="*/ 2 w 1914"/>
                  <a:gd name="T59" fmla="*/ 1 h 958"/>
                  <a:gd name="T60" fmla="*/ 1 w 1914"/>
                  <a:gd name="T61" fmla="*/ 1 h 958"/>
                  <a:gd name="T62" fmla="*/ 1 w 1914"/>
                  <a:gd name="T63" fmla="*/ 1 h 958"/>
                  <a:gd name="T64" fmla="*/ 2 w 1914"/>
                  <a:gd name="T65" fmla="*/ 2 h 958"/>
                  <a:gd name="T66" fmla="*/ 2 w 1914"/>
                  <a:gd name="T67" fmla="*/ 2 h 958"/>
                  <a:gd name="T68" fmla="*/ 2 w 1914"/>
                  <a:gd name="T69" fmla="*/ 2 h 958"/>
                  <a:gd name="T70" fmla="*/ 2 w 1914"/>
                  <a:gd name="T71" fmla="*/ 2 h 958"/>
                  <a:gd name="T72" fmla="*/ 2 w 1914"/>
                  <a:gd name="T73" fmla="*/ 2 h 958"/>
                  <a:gd name="T74" fmla="*/ 2 w 1914"/>
                  <a:gd name="T75" fmla="*/ 2 h 958"/>
                  <a:gd name="T76" fmla="*/ 3 w 1914"/>
                  <a:gd name="T77" fmla="*/ 2 h 958"/>
                  <a:gd name="T78" fmla="*/ 3 w 1914"/>
                  <a:gd name="T79" fmla="*/ 2 h 958"/>
                  <a:gd name="T80" fmla="*/ 3 w 1914"/>
                  <a:gd name="T81" fmla="*/ 2 h 95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14"/>
                  <a:gd name="T124" fmla="*/ 0 h 958"/>
                  <a:gd name="T125" fmla="*/ 1914 w 1914"/>
                  <a:gd name="T126" fmla="*/ 958 h 95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14" h="958">
                    <a:moveTo>
                      <a:pt x="1914" y="950"/>
                    </a:moveTo>
                    <a:lnTo>
                      <a:pt x="1808" y="958"/>
                    </a:lnTo>
                    <a:lnTo>
                      <a:pt x="1756" y="958"/>
                    </a:lnTo>
                    <a:lnTo>
                      <a:pt x="1694" y="958"/>
                    </a:lnTo>
                    <a:lnTo>
                      <a:pt x="1634" y="953"/>
                    </a:lnTo>
                    <a:lnTo>
                      <a:pt x="1575" y="950"/>
                    </a:lnTo>
                    <a:lnTo>
                      <a:pt x="1517" y="943"/>
                    </a:lnTo>
                    <a:lnTo>
                      <a:pt x="1465" y="933"/>
                    </a:lnTo>
                    <a:lnTo>
                      <a:pt x="1406" y="923"/>
                    </a:lnTo>
                    <a:lnTo>
                      <a:pt x="1337" y="905"/>
                    </a:lnTo>
                    <a:lnTo>
                      <a:pt x="1274" y="884"/>
                    </a:lnTo>
                    <a:lnTo>
                      <a:pt x="1214" y="867"/>
                    </a:lnTo>
                    <a:lnTo>
                      <a:pt x="1148" y="843"/>
                    </a:lnTo>
                    <a:lnTo>
                      <a:pt x="1085" y="815"/>
                    </a:lnTo>
                    <a:lnTo>
                      <a:pt x="1023" y="787"/>
                    </a:lnTo>
                    <a:lnTo>
                      <a:pt x="970" y="760"/>
                    </a:lnTo>
                    <a:lnTo>
                      <a:pt x="911" y="732"/>
                    </a:lnTo>
                    <a:lnTo>
                      <a:pt x="861" y="705"/>
                    </a:lnTo>
                    <a:lnTo>
                      <a:pt x="805" y="674"/>
                    </a:lnTo>
                    <a:lnTo>
                      <a:pt x="749" y="643"/>
                    </a:lnTo>
                    <a:lnTo>
                      <a:pt x="693" y="604"/>
                    </a:lnTo>
                    <a:lnTo>
                      <a:pt x="645" y="573"/>
                    </a:lnTo>
                    <a:lnTo>
                      <a:pt x="592" y="531"/>
                    </a:lnTo>
                    <a:lnTo>
                      <a:pt x="543" y="493"/>
                    </a:lnTo>
                    <a:lnTo>
                      <a:pt x="498" y="454"/>
                    </a:lnTo>
                    <a:lnTo>
                      <a:pt x="461" y="412"/>
                    </a:lnTo>
                    <a:lnTo>
                      <a:pt x="429" y="376"/>
                    </a:lnTo>
                    <a:lnTo>
                      <a:pt x="405" y="338"/>
                    </a:lnTo>
                    <a:lnTo>
                      <a:pt x="0" y="390"/>
                    </a:lnTo>
                    <a:lnTo>
                      <a:pt x="57" y="362"/>
                    </a:lnTo>
                    <a:lnTo>
                      <a:pt x="123" y="334"/>
                    </a:lnTo>
                    <a:lnTo>
                      <a:pt x="176" y="310"/>
                    </a:lnTo>
                    <a:lnTo>
                      <a:pt x="215" y="291"/>
                    </a:lnTo>
                    <a:lnTo>
                      <a:pt x="258" y="268"/>
                    </a:lnTo>
                    <a:lnTo>
                      <a:pt x="293" y="247"/>
                    </a:lnTo>
                    <a:lnTo>
                      <a:pt x="327" y="225"/>
                    </a:lnTo>
                    <a:lnTo>
                      <a:pt x="357" y="198"/>
                    </a:lnTo>
                    <a:lnTo>
                      <a:pt x="393" y="172"/>
                    </a:lnTo>
                    <a:lnTo>
                      <a:pt x="433" y="138"/>
                    </a:lnTo>
                    <a:lnTo>
                      <a:pt x="471" y="102"/>
                    </a:lnTo>
                    <a:lnTo>
                      <a:pt x="505" y="72"/>
                    </a:lnTo>
                    <a:lnTo>
                      <a:pt x="546" y="35"/>
                    </a:lnTo>
                    <a:lnTo>
                      <a:pt x="575" y="0"/>
                    </a:lnTo>
                    <a:lnTo>
                      <a:pt x="606" y="15"/>
                    </a:lnTo>
                    <a:lnTo>
                      <a:pt x="638" y="32"/>
                    </a:lnTo>
                    <a:lnTo>
                      <a:pt x="671" y="47"/>
                    </a:lnTo>
                    <a:lnTo>
                      <a:pt x="711" y="64"/>
                    </a:lnTo>
                    <a:lnTo>
                      <a:pt x="752" y="80"/>
                    </a:lnTo>
                    <a:lnTo>
                      <a:pt x="789" y="93"/>
                    </a:lnTo>
                    <a:lnTo>
                      <a:pt x="825" y="103"/>
                    </a:lnTo>
                    <a:lnTo>
                      <a:pt x="866" y="116"/>
                    </a:lnTo>
                    <a:lnTo>
                      <a:pt x="909" y="126"/>
                    </a:lnTo>
                    <a:lnTo>
                      <a:pt x="953" y="138"/>
                    </a:lnTo>
                    <a:lnTo>
                      <a:pt x="993" y="148"/>
                    </a:lnTo>
                    <a:lnTo>
                      <a:pt x="1033" y="159"/>
                    </a:lnTo>
                    <a:lnTo>
                      <a:pt x="1076" y="166"/>
                    </a:lnTo>
                    <a:lnTo>
                      <a:pt x="1117" y="175"/>
                    </a:lnTo>
                    <a:lnTo>
                      <a:pt x="1155" y="183"/>
                    </a:lnTo>
                    <a:lnTo>
                      <a:pt x="1201" y="193"/>
                    </a:lnTo>
                    <a:lnTo>
                      <a:pt x="1262" y="200"/>
                    </a:lnTo>
                    <a:lnTo>
                      <a:pt x="843" y="272"/>
                    </a:lnTo>
                    <a:lnTo>
                      <a:pt x="871" y="328"/>
                    </a:lnTo>
                    <a:lnTo>
                      <a:pt x="904" y="369"/>
                    </a:lnTo>
                    <a:lnTo>
                      <a:pt x="963" y="447"/>
                    </a:lnTo>
                    <a:lnTo>
                      <a:pt x="998" y="482"/>
                    </a:lnTo>
                    <a:lnTo>
                      <a:pt x="1033" y="517"/>
                    </a:lnTo>
                    <a:lnTo>
                      <a:pt x="1096" y="576"/>
                    </a:lnTo>
                    <a:lnTo>
                      <a:pt x="1134" y="611"/>
                    </a:lnTo>
                    <a:lnTo>
                      <a:pt x="1180" y="653"/>
                    </a:lnTo>
                    <a:lnTo>
                      <a:pt x="1221" y="684"/>
                    </a:lnTo>
                    <a:lnTo>
                      <a:pt x="1256" y="712"/>
                    </a:lnTo>
                    <a:lnTo>
                      <a:pt x="1291" y="739"/>
                    </a:lnTo>
                    <a:lnTo>
                      <a:pt x="1333" y="766"/>
                    </a:lnTo>
                    <a:lnTo>
                      <a:pt x="1378" y="794"/>
                    </a:lnTo>
                    <a:lnTo>
                      <a:pt x="1424" y="815"/>
                    </a:lnTo>
                    <a:lnTo>
                      <a:pt x="1468" y="839"/>
                    </a:lnTo>
                    <a:lnTo>
                      <a:pt x="1524" y="860"/>
                    </a:lnTo>
                    <a:lnTo>
                      <a:pt x="1575" y="877"/>
                    </a:lnTo>
                    <a:lnTo>
                      <a:pt x="1634" y="891"/>
                    </a:lnTo>
                    <a:lnTo>
                      <a:pt x="1690" y="905"/>
                    </a:lnTo>
                    <a:lnTo>
                      <a:pt x="1750" y="919"/>
                    </a:lnTo>
                    <a:lnTo>
                      <a:pt x="1811" y="930"/>
                    </a:lnTo>
                    <a:lnTo>
                      <a:pt x="1914" y="950"/>
                    </a:lnTo>
                    <a:close/>
                  </a:path>
                </a:pathLst>
              </a:custGeom>
              <a:gradFill rotWithShape="0">
                <a:gsLst>
                  <a:gs pos="0">
                    <a:srgbClr val="5E7676"/>
                  </a:gs>
                  <a:gs pos="50000">
                    <a:srgbClr val="CCFFFF"/>
                  </a:gs>
                  <a:gs pos="100000">
                    <a:srgbClr val="5E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nvGrpSpPr>
            <p:cNvPr id="24621" name="Group 8"/>
            <p:cNvGrpSpPr>
              <a:grpSpLocks/>
            </p:cNvGrpSpPr>
            <p:nvPr/>
          </p:nvGrpSpPr>
          <p:grpSpPr bwMode="auto">
            <a:xfrm rot="5273405">
              <a:off x="2571" y="1605"/>
              <a:ext cx="958" cy="532"/>
              <a:chOff x="3625" y="1868"/>
              <a:chExt cx="958" cy="532"/>
            </a:xfrm>
          </p:grpSpPr>
          <p:sp>
            <p:nvSpPr>
              <p:cNvPr id="24622" name="Freeform 9"/>
              <p:cNvSpPr>
                <a:spLocks/>
              </p:cNvSpPr>
              <p:nvPr/>
            </p:nvSpPr>
            <p:spPr bwMode="auto">
              <a:xfrm>
                <a:off x="3954" y="1969"/>
                <a:ext cx="207" cy="81"/>
              </a:xfrm>
              <a:custGeom>
                <a:avLst/>
                <a:gdLst>
                  <a:gd name="T0" fmla="*/ 0 w 414"/>
                  <a:gd name="T1" fmla="*/ 1 h 160"/>
                  <a:gd name="T2" fmla="*/ 0 w 414"/>
                  <a:gd name="T3" fmla="*/ 0 h 160"/>
                  <a:gd name="T4" fmla="*/ 1 w 414"/>
                  <a:gd name="T5" fmla="*/ 1 h 160"/>
                  <a:gd name="T6" fmla="*/ 1 w 414"/>
                  <a:gd name="T7" fmla="*/ 1 h 160"/>
                  <a:gd name="T8" fmla="*/ 1 w 414"/>
                  <a:gd name="T9" fmla="*/ 1 h 160"/>
                  <a:gd name="T10" fmla="*/ 0 w 414"/>
                  <a:gd name="T11" fmla="*/ 1 h 160"/>
                  <a:gd name="T12" fmla="*/ 0 60000 65536"/>
                  <a:gd name="T13" fmla="*/ 0 60000 65536"/>
                  <a:gd name="T14" fmla="*/ 0 60000 65536"/>
                  <a:gd name="T15" fmla="*/ 0 60000 65536"/>
                  <a:gd name="T16" fmla="*/ 0 60000 65536"/>
                  <a:gd name="T17" fmla="*/ 0 60000 65536"/>
                  <a:gd name="T18" fmla="*/ 0 w 414"/>
                  <a:gd name="T19" fmla="*/ 0 h 160"/>
                  <a:gd name="T20" fmla="*/ 414 w 414"/>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414" h="160">
                    <a:moveTo>
                      <a:pt x="0" y="94"/>
                    </a:moveTo>
                    <a:lnTo>
                      <a:pt x="0" y="0"/>
                    </a:lnTo>
                    <a:lnTo>
                      <a:pt x="414" y="73"/>
                    </a:lnTo>
                    <a:lnTo>
                      <a:pt x="407" y="116"/>
                    </a:lnTo>
                    <a:lnTo>
                      <a:pt x="379" y="160"/>
                    </a:lnTo>
                    <a:lnTo>
                      <a:pt x="0" y="94"/>
                    </a:lnTo>
                    <a:close/>
                  </a:path>
                </a:pathLst>
              </a:custGeom>
              <a:gradFill rotWithShape="0">
                <a:gsLst>
                  <a:gs pos="0">
                    <a:srgbClr val="5E7676"/>
                  </a:gs>
                  <a:gs pos="50000">
                    <a:srgbClr val="CCFFFF"/>
                  </a:gs>
                  <a:gs pos="100000">
                    <a:srgbClr val="5E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23" name="Freeform 10"/>
              <p:cNvSpPr>
                <a:spLocks/>
              </p:cNvSpPr>
              <p:nvPr/>
            </p:nvSpPr>
            <p:spPr bwMode="auto">
              <a:xfrm>
                <a:off x="4383" y="2034"/>
                <a:ext cx="199" cy="77"/>
              </a:xfrm>
              <a:custGeom>
                <a:avLst/>
                <a:gdLst>
                  <a:gd name="T0" fmla="*/ 0 w 399"/>
                  <a:gd name="T1" fmla="*/ 0 h 155"/>
                  <a:gd name="T2" fmla="*/ 0 w 399"/>
                  <a:gd name="T3" fmla="*/ 0 h 155"/>
                  <a:gd name="T4" fmla="*/ 0 w 399"/>
                  <a:gd name="T5" fmla="*/ 0 h 155"/>
                  <a:gd name="T6" fmla="*/ 0 w 399"/>
                  <a:gd name="T7" fmla="*/ 0 h 155"/>
                  <a:gd name="T8" fmla="*/ 0 w 399"/>
                  <a:gd name="T9" fmla="*/ 0 h 155"/>
                  <a:gd name="T10" fmla="*/ 0 60000 65536"/>
                  <a:gd name="T11" fmla="*/ 0 60000 65536"/>
                  <a:gd name="T12" fmla="*/ 0 60000 65536"/>
                  <a:gd name="T13" fmla="*/ 0 60000 65536"/>
                  <a:gd name="T14" fmla="*/ 0 60000 65536"/>
                  <a:gd name="T15" fmla="*/ 0 w 399"/>
                  <a:gd name="T16" fmla="*/ 0 h 155"/>
                  <a:gd name="T17" fmla="*/ 399 w 399"/>
                  <a:gd name="T18" fmla="*/ 155 h 155"/>
                </a:gdLst>
                <a:ahLst/>
                <a:cxnLst>
                  <a:cxn ang="T10">
                    <a:pos x="T0" y="T1"/>
                  </a:cxn>
                  <a:cxn ang="T11">
                    <a:pos x="T2" y="T3"/>
                  </a:cxn>
                  <a:cxn ang="T12">
                    <a:pos x="T4" y="T5"/>
                  </a:cxn>
                  <a:cxn ang="T13">
                    <a:pos x="T6" y="T7"/>
                  </a:cxn>
                  <a:cxn ang="T14">
                    <a:pos x="T8" y="T9"/>
                  </a:cxn>
                </a:cxnLst>
                <a:rect l="T15" t="T16" r="T17" b="T18"/>
                <a:pathLst>
                  <a:path w="399" h="155">
                    <a:moveTo>
                      <a:pt x="399" y="155"/>
                    </a:moveTo>
                    <a:lnTo>
                      <a:pt x="397" y="67"/>
                    </a:lnTo>
                    <a:lnTo>
                      <a:pt x="0" y="0"/>
                    </a:lnTo>
                    <a:lnTo>
                      <a:pt x="0" y="110"/>
                    </a:lnTo>
                    <a:lnTo>
                      <a:pt x="399" y="155"/>
                    </a:lnTo>
                    <a:close/>
                  </a:path>
                </a:pathLst>
              </a:custGeom>
              <a:gradFill rotWithShape="0">
                <a:gsLst>
                  <a:gs pos="0">
                    <a:srgbClr val="5E7676"/>
                  </a:gs>
                  <a:gs pos="50000">
                    <a:srgbClr val="CCFFFF"/>
                  </a:gs>
                  <a:gs pos="100000">
                    <a:srgbClr val="5E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nvGrpSpPr>
              <p:cNvPr id="24624" name="Group 11"/>
              <p:cNvGrpSpPr>
                <a:grpSpLocks/>
              </p:cNvGrpSpPr>
              <p:nvPr/>
            </p:nvGrpSpPr>
            <p:grpSpPr bwMode="auto">
              <a:xfrm>
                <a:off x="3625" y="1868"/>
                <a:ext cx="958" cy="532"/>
                <a:chOff x="3625" y="1868"/>
                <a:chExt cx="958" cy="532"/>
              </a:xfrm>
            </p:grpSpPr>
            <p:sp>
              <p:nvSpPr>
                <p:cNvPr id="24625" name="Freeform 12"/>
                <p:cNvSpPr>
                  <a:spLocks/>
                </p:cNvSpPr>
                <p:nvPr/>
              </p:nvSpPr>
              <p:spPr bwMode="auto">
                <a:xfrm>
                  <a:off x="3625" y="1918"/>
                  <a:ext cx="957" cy="482"/>
                </a:xfrm>
                <a:custGeom>
                  <a:avLst/>
                  <a:gdLst>
                    <a:gd name="T0" fmla="*/ 0 w 1915"/>
                    <a:gd name="T1" fmla="*/ 2 h 964"/>
                    <a:gd name="T2" fmla="*/ 0 w 1915"/>
                    <a:gd name="T3" fmla="*/ 2 h 964"/>
                    <a:gd name="T4" fmla="*/ 0 w 1915"/>
                    <a:gd name="T5" fmla="*/ 2 h 964"/>
                    <a:gd name="T6" fmla="*/ 0 w 1915"/>
                    <a:gd name="T7" fmla="*/ 2 h 964"/>
                    <a:gd name="T8" fmla="*/ 1 w 1915"/>
                    <a:gd name="T9" fmla="*/ 2 h 964"/>
                    <a:gd name="T10" fmla="*/ 1 w 1915"/>
                    <a:gd name="T11" fmla="*/ 2 h 964"/>
                    <a:gd name="T12" fmla="*/ 1 w 1915"/>
                    <a:gd name="T13" fmla="*/ 2 h 964"/>
                    <a:gd name="T14" fmla="*/ 1 w 1915"/>
                    <a:gd name="T15" fmla="*/ 2 h 964"/>
                    <a:gd name="T16" fmla="*/ 2 w 1915"/>
                    <a:gd name="T17" fmla="*/ 2 h 964"/>
                    <a:gd name="T18" fmla="*/ 2 w 1915"/>
                    <a:gd name="T19" fmla="*/ 2 h 964"/>
                    <a:gd name="T20" fmla="*/ 2 w 1915"/>
                    <a:gd name="T21" fmla="*/ 2 h 964"/>
                    <a:gd name="T22" fmla="*/ 2 w 1915"/>
                    <a:gd name="T23" fmla="*/ 1 h 964"/>
                    <a:gd name="T24" fmla="*/ 2 w 1915"/>
                    <a:gd name="T25" fmla="*/ 1 h 964"/>
                    <a:gd name="T26" fmla="*/ 2 w 1915"/>
                    <a:gd name="T27" fmla="*/ 1 h 964"/>
                    <a:gd name="T28" fmla="*/ 3 w 1915"/>
                    <a:gd name="T29" fmla="*/ 1 h 964"/>
                    <a:gd name="T30" fmla="*/ 3 w 1915"/>
                    <a:gd name="T31" fmla="*/ 1 h 964"/>
                    <a:gd name="T32" fmla="*/ 3 w 1915"/>
                    <a:gd name="T33" fmla="*/ 1 h 964"/>
                    <a:gd name="T34" fmla="*/ 3 w 1915"/>
                    <a:gd name="T35" fmla="*/ 1 h 964"/>
                    <a:gd name="T36" fmla="*/ 2 w 1915"/>
                    <a:gd name="T37" fmla="*/ 1 h 964"/>
                    <a:gd name="T38" fmla="*/ 2 w 1915"/>
                    <a:gd name="T39" fmla="*/ 1 h 964"/>
                    <a:gd name="T40" fmla="*/ 2 w 1915"/>
                    <a:gd name="T41" fmla="*/ 1 h 964"/>
                    <a:gd name="T42" fmla="*/ 2 w 1915"/>
                    <a:gd name="T43" fmla="*/ 1 h 964"/>
                    <a:gd name="T44" fmla="*/ 2 w 1915"/>
                    <a:gd name="T45" fmla="*/ 1 h 964"/>
                    <a:gd name="T46" fmla="*/ 2 w 1915"/>
                    <a:gd name="T47" fmla="*/ 1 h 964"/>
                    <a:gd name="T48" fmla="*/ 2 w 1915"/>
                    <a:gd name="T49" fmla="*/ 1 h 964"/>
                    <a:gd name="T50" fmla="*/ 1 w 1915"/>
                    <a:gd name="T51" fmla="*/ 1 h 964"/>
                    <a:gd name="T52" fmla="*/ 1 w 1915"/>
                    <a:gd name="T53" fmla="*/ 1 h 964"/>
                    <a:gd name="T54" fmla="*/ 1 w 1915"/>
                    <a:gd name="T55" fmla="*/ 1 h 964"/>
                    <a:gd name="T56" fmla="*/ 1 w 1915"/>
                    <a:gd name="T57" fmla="*/ 1 h 964"/>
                    <a:gd name="T58" fmla="*/ 1 w 1915"/>
                    <a:gd name="T59" fmla="*/ 1 h 964"/>
                    <a:gd name="T60" fmla="*/ 2 w 1915"/>
                    <a:gd name="T61" fmla="*/ 1 h 964"/>
                    <a:gd name="T62" fmla="*/ 1 w 1915"/>
                    <a:gd name="T63" fmla="*/ 1 h 964"/>
                    <a:gd name="T64" fmla="*/ 1 w 1915"/>
                    <a:gd name="T65" fmla="*/ 2 h 964"/>
                    <a:gd name="T66" fmla="*/ 1 w 1915"/>
                    <a:gd name="T67" fmla="*/ 2 h 964"/>
                    <a:gd name="T68" fmla="*/ 1 w 1915"/>
                    <a:gd name="T69" fmla="*/ 2 h 964"/>
                    <a:gd name="T70" fmla="*/ 1 w 1915"/>
                    <a:gd name="T71" fmla="*/ 2 h 964"/>
                    <a:gd name="T72" fmla="*/ 0 w 1915"/>
                    <a:gd name="T73" fmla="*/ 2 h 964"/>
                    <a:gd name="T74" fmla="*/ 0 w 1915"/>
                    <a:gd name="T75" fmla="*/ 2 h 964"/>
                    <a:gd name="T76" fmla="*/ 0 w 1915"/>
                    <a:gd name="T77" fmla="*/ 2 h 964"/>
                    <a:gd name="T78" fmla="*/ 0 w 1915"/>
                    <a:gd name="T79" fmla="*/ 2 h 9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15"/>
                    <a:gd name="T121" fmla="*/ 0 h 964"/>
                    <a:gd name="T122" fmla="*/ 1915 w 1915"/>
                    <a:gd name="T123" fmla="*/ 964 h 96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15" h="964">
                      <a:moveTo>
                        <a:pt x="1" y="958"/>
                      </a:moveTo>
                      <a:lnTo>
                        <a:pt x="108" y="964"/>
                      </a:lnTo>
                      <a:lnTo>
                        <a:pt x="161" y="964"/>
                      </a:lnTo>
                      <a:lnTo>
                        <a:pt x="223" y="964"/>
                      </a:lnTo>
                      <a:lnTo>
                        <a:pt x="283" y="962"/>
                      </a:lnTo>
                      <a:lnTo>
                        <a:pt x="341" y="958"/>
                      </a:lnTo>
                      <a:lnTo>
                        <a:pt x="400" y="953"/>
                      </a:lnTo>
                      <a:lnTo>
                        <a:pt x="453" y="942"/>
                      </a:lnTo>
                      <a:lnTo>
                        <a:pt x="511" y="930"/>
                      </a:lnTo>
                      <a:lnTo>
                        <a:pt x="580" y="914"/>
                      </a:lnTo>
                      <a:lnTo>
                        <a:pt x="643" y="892"/>
                      </a:lnTo>
                      <a:lnTo>
                        <a:pt x="703" y="875"/>
                      </a:lnTo>
                      <a:lnTo>
                        <a:pt x="769" y="849"/>
                      </a:lnTo>
                      <a:lnTo>
                        <a:pt x="832" y="821"/>
                      </a:lnTo>
                      <a:lnTo>
                        <a:pt x="895" y="793"/>
                      </a:lnTo>
                      <a:lnTo>
                        <a:pt x="947" y="765"/>
                      </a:lnTo>
                      <a:lnTo>
                        <a:pt x="1007" y="737"/>
                      </a:lnTo>
                      <a:lnTo>
                        <a:pt x="1056" y="711"/>
                      </a:lnTo>
                      <a:lnTo>
                        <a:pt x="1112" y="679"/>
                      </a:lnTo>
                      <a:lnTo>
                        <a:pt x="1168" y="647"/>
                      </a:lnTo>
                      <a:lnTo>
                        <a:pt x="1224" y="607"/>
                      </a:lnTo>
                      <a:lnTo>
                        <a:pt x="1273" y="576"/>
                      </a:lnTo>
                      <a:lnTo>
                        <a:pt x="1325" y="533"/>
                      </a:lnTo>
                      <a:lnTo>
                        <a:pt x="1374" y="495"/>
                      </a:lnTo>
                      <a:lnTo>
                        <a:pt x="1419" y="456"/>
                      </a:lnTo>
                      <a:lnTo>
                        <a:pt x="1456" y="413"/>
                      </a:lnTo>
                      <a:lnTo>
                        <a:pt x="1488" y="377"/>
                      </a:lnTo>
                      <a:lnTo>
                        <a:pt x="1512" y="338"/>
                      </a:lnTo>
                      <a:lnTo>
                        <a:pt x="1915" y="390"/>
                      </a:lnTo>
                      <a:lnTo>
                        <a:pt x="1853" y="362"/>
                      </a:lnTo>
                      <a:lnTo>
                        <a:pt x="1804" y="338"/>
                      </a:lnTo>
                      <a:lnTo>
                        <a:pt x="1745" y="313"/>
                      </a:lnTo>
                      <a:lnTo>
                        <a:pt x="1701" y="288"/>
                      </a:lnTo>
                      <a:lnTo>
                        <a:pt x="1662" y="264"/>
                      </a:lnTo>
                      <a:lnTo>
                        <a:pt x="1627" y="246"/>
                      </a:lnTo>
                      <a:lnTo>
                        <a:pt x="1594" y="220"/>
                      </a:lnTo>
                      <a:lnTo>
                        <a:pt x="1560" y="197"/>
                      </a:lnTo>
                      <a:lnTo>
                        <a:pt x="1524" y="169"/>
                      </a:lnTo>
                      <a:lnTo>
                        <a:pt x="1484" y="135"/>
                      </a:lnTo>
                      <a:lnTo>
                        <a:pt x="1442" y="102"/>
                      </a:lnTo>
                      <a:lnTo>
                        <a:pt x="1409" y="68"/>
                      </a:lnTo>
                      <a:lnTo>
                        <a:pt x="1371" y="31"/>
                      </a:lnTo>
                      <a:lnTo>
                        <a:pt x="1342" y="0"/>
                      </a:lnTo>
                      <a:lnTo>
                        <a:pt x="1311" y="11"/>
                      </a:lnTo>
                      <a:lnTo>
                        <a:pt x="1280" y="28"/>
                      </a:lnTo>
                      <a:lnTo>
                        <a:pt x="1246" y="42"/>
                      </a:lnTo>
                      <a:lnTo>
                        <a:pt x="1206" y="60"/>
                      </a:lnTo>
                      <a:lnTo>
                        <a:pt x="1166" y="77"/>
                      </a:lnTo>
                      <a:lnTo>
                        <a:pt x="1128" y="89"/>
                      </a:lnTo>
                      <a:lnTo>
                        <a:pt x="1092" y="99"/>
                      </a:lnTo>
                      <a:lnTo>
                        <a:pt x="1052" y="113"/>
                      </a:lnTo>
                      <a:lnTo>
                        <a:pt x="1010" y="122"/>
                      </a:lnTo>
                      <a:lnTo>
                        <a:pt x="964" y="135"/>
                      </a:lnTo>
                      <a:lnTo>
                        <a:pt x="924" y="146"/>
                      </a:lnTo>
                      <a:lnTo>
                        <a:pt x="884" y="156"/>
                      </a:lnTo>
                      <a:lnTo>
                        <a:pt x="841" y="163"/>
                      </a:lnTo>
                      <a:lnTo>
                        <a:pt x="800" y="172"/>
                      </a:lnTo>
                      <a:lnTo>
                        <a:pt x="762" y="181"/>
                      </a:lnTo>
                      <a:lnTo>
                        <a:pt x="717" y="191"/>
                      </a:lnTo>
                      <a:lnTo>
                        <a:pt x="655" y="198"/>
                      </a:lnTo>
                      <a:lnTo>
                        <a:pt x="1074" y="271"/>
                      </a:lnTo>
                      <a:lnTo>
                        <a:pt x="1046" y="327"/>
                      </a:lnTo>
                      <a:lnTo>
                        <a:pt x="1014" y="369"/>
                      </a:lnTo>
                      <a:lnTo>
                        <a:pt x="954" y="448"/>
                      </a:lnTo>
                      <a:lnTo>
                        <a:pt x="919" y="484"/>
                      </a:lnTo>
                      <a:lnTo>
                        <a:pt x="884" y="520"/>
                      </a:lnTo>
                      <a:lnTo>
                        <a:pt x="835" y="564"/>
                      </a:lnTo>
                      <a:lnTo>
                        <a:pt x="783" y="613"/>
                      </a:lnTo>
                      <a:lnTo>
                        <a:pt x="731" y="648"/>
                      </a:lnTo>
                      <a:lnTo>
                        <a:pt x="661" y="697"/>
                      </a:lnTo>
                      <a:lnTo>
                        <a:pt x="601" y="727"/>
                      </a:lnTo>
                      <a:lnTo>
                        <a:pt x="546" y="758"/>
                      </a:lnTo>
                      <a:lnTo>
                        <a:pt x="497" y="783"/>
                      </a:lnTo>
                      <a:lnTo>
                        <a:pt x="463" y="799"/>
                      </a:lnTo>
                      <a:lnTo>
                        <a:pt x="400" y="817"/>
                      </a:lnTo>
                      <a:lnTo>
                        <a:pt x="344" y="834"/>
                      </a:lnTo>
                      <a:lnTo>
                        <a:pt x="283" y="855"/>
                      </a:lnTo>
                      <a:lnTo>
                        <a:pt x="195" y="869"/>
                      </a:lnTo>
                      <a:lnTo>
                        <a:pt x="129" y="879"/>
                      </a:lnTo>
                      <a:lnTo>
                        <a:pt x="0" y="883"/>
                      </a:lnTo>
                      <a:lnTo>
                        <a:pt x="1" y="958"/>
                      </a:lnTo>
                      <a:close/>
                    </a:path>
                  </a:pathLst>
                </a:custGeom>
                <a:gradFill rotWithShape="0">
                  <a:gsLst>
                    <a:gs pos="0">
                      <a:srgbClr val="5E7676"/>
                    </a:gs>
                    <a:gs pos="50000">
                      <a:srgbClr val="CCFFFF"/>
                    </a:gs>
                    <a:gs pos="100000">
                      <a:srgbClr val="5E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26" name="Freeform 13"/>
                <p:cNvSpPr>
                  <a:spLocks/>
                </p:cNvSpPr>
                <p:nvPr/>
              </p:nvSpPr>
              <p:spPr bwMode="auto">
                <a:xfrm>
                  <a:off x="3626" y="1868"/>
                  <a:ext cx="957" cy="497"/>
                </a:xfrm>
                <a:custGeom>
                  <a:avLst/>
                  <a:gdLst>
                    <a:gd name="T0" fmla="*/ 0 w 1915"/>
                    <a:gd name="T1" fmla="*/ 2 h 994"/>
                    <a:gd name="T2" fmla="*/ 0 w 1915"/>
                    <a:gd name="T3" fmla="*/ 2 h 994"/>
                    <a:gd name="T4" fmla="*/ 0 w 1915"/>
                    <a:gd name="T5" fmla="*/ 2 h 994"/>
                    <a:gd name="T6" fmla="*/ 0 w 1915"/>
                    <a:gd name="T7" fmla="*/ 2 h 994"/>
                    <a:gd name="T8" fmla="*/ 1 w 1915"/>
                    <a:gd name="T9" fmla="*/ 2 h 994"/>
                    <a:gd name="T10" fmla="*/ 1 w 1915"/>
                    <a:gd name="T11" fmla="*/ 2 h 994"/>
                    <a:gd name="T12" fmla="*/ 1 w 1915"/>
                    <a:gd name="T13" fmla="*/ 2 h 994"/>
                    <a:gd name="T14" fmla="*/ 1 w 1915"/>
                    <a:gd name="T15" fmla="*/ 2 h 994"/>
                    <a:gd name="T16" fmla="*/ 2 w 1915"/>
                    <a:gd name="T17" fmla="*/ 2 h 994"/>
                    <a:gd name="T18" fmla="*/ 2 w 1915"/>
                    <a:gd name="T19" fmla="*/ 2 h 994"/>
                    <a:gd name="T20" fmla="*/ 2 w 1915"/>
                    <a:gd name="T21" fmla="*/ 2 h 994"/>
                    <a:gd name="T22" fmla="*/ 2 w 1915"/>
                    <a:gd name="T23" fmla="*/ 1 h 994"/>
                    <a:gd name="T24" fmla="*/ 2 w 1915"/>
                    <a:gd name="T25" fmla="*/ 1 h 994"/>
                    <a:gd name="T26" fmla="*/ 2 w 1915"/>
                    <a:gd name="T27" fmla="*/ 1 h 994"/>
                    <a:gd name="T28" fmla="*/ 3 w 1915"/>
                    <a:gd name="T29" fmla="*/ 1 h 994"/>
                    <a:gd name="T30" fmla="*/ 3 w 1915"/>
                    <a:gd name="T31" fmla="*/ 1 h 994"/>
                    <a:gd name="T32" fmla="*/ 3 w 1915"/>
                    <a:gd name="T33" fmla="*/ 1 h 994"/>
                    <a:gd name="T34" fmla="*/ 3 w 1915"/>
                    <a:gd name="T35" fmla="*/ 1 h 994"/>
                    <a:gd name="T36" fmla="*/ 2 w 1915"/>
                    <a:gd name="T37" fmla="*/ 1 h 994"/>
                    <a:gd name="T38" fmla="*/ 2 w 1915"/>
                    <a:gd name="T39" fmla="*/ 1 h 994"/>
                    <a:gd name="T40" fmla="*/ 2 w 1915"/>
                    <a:gd name="T41" fmla="*/ 1 h 994"/>
                    <a:gd name="T42" fmla="*/ 2 w 1915"/>
                    <a:gd name="T43" fmla="*/ 1 h 994"/>
                    <a:gd name="T44" fmla="*/ 2 w 1915"/>
                    <a:gd name="T45" fmla="*/ 1 h 994"/>
                    <a:gd name="T46" fmla="*/ 2 w 1915"/>
                    <a:gd name="T47" fmla="*/ 1 h 994"/>
                    <a:gd name="T48" fmla="*/ 2 w 1915"/>
                    <a:gd name="T49" fmla="*/ 1 h 994"/>
                    <a:gd name="T50" fmla="*/ 1 w 1915"/>
                    <a:gd name="T51" fmla="*/ 1 h 994"/>
                    <a:gd name="T52" fmla="*/ 1 w 1915"/>
                    <a:gd name="T53" fmla="*/ 1 h 994"/>
                    <a:gd name="T54" fmla="*/ 1 w 1915"/>
                    <a:gd name="T55" fmla="*/ 1 h 994"/>
                    <a:gd name="T56" fmla="*/ 1 w 1915"/>
                    <a:gd name="T57" fmla="*/ 1 h 994"/>
                    <a:gd name="T58" fmla="*/ 1 w 1915"/>
                    <a:gd name="T59" fmla="*/ 1 h 994"/>
                    <a:gd name="T60" fmla="*/ 2 w 1915"/>
                    <a:gd name="T61" fmla="*/ 1 h 994"/>
                    <a:gd name="T62" fmla="*/ 1 w 1915"/>
                    <a:gd name="T63" fmla="*/ 1 h 994"/>
                    <a:gd name="T64" fmla="*/ 1 w 1915"/>
                    <a:gd name="T65" fmla="*/ 2 h 994"/>
                    <a:gd name="T66" fmla="*/ 1 w 1915"/>
                    <a:gd name="T67" fmla="*/ 2 h 994"/>
                    <a:gd name="T68" fmla="*/ 1 w 1915"/>
                    <a:gd name="T69" fmla="*/ 2 h 994"/>
                    <a:gd name="T70" fmla="*/ 1 w 1915"/>
                    <a:gd name="T71" fmla="*/ 2 h 994"/>
                    <a:gd name="T72" fmla="*/ 1 w 1915"/>
                    <a:gd name="T73" fmla="*/ 2 h 994"/>
                    <a:gd name="T74" fmla="*/ 0 w 1915"/>
                    <a:gd name="T75" fmla="*/ 2 h 994"/>
                    <a:gd name="T76" fmla="*/ 0 w 1915"/>
                    <a:gd name="T77" fmla="*/ 2 h 994"/>
                    <a:gd name="T78" fmla="*/ 0 w 1915"/>
                    <a:gd name="T79" fmla="*/ 2 h 994"/>
                    <a:gd name="T80" fmla="*/ 0 w 1915"/>
                    <a:gd name="T81" fmla="*/ 2 h 99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15"/>
                    <a:gd name="T124" fmla="*/ 0 h 994"/>
                    <a:gd name="T125" fmla="*/ 1915 w 1915"/>
                    <a:gd name="T126" fmla="*/ 994 h 99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15" h="994">
                      <a:moveTo>
                        <a:pt x="0" y="987"/>
                      </a:moveTo>
                      <a:lnTo>
                        <a:pt x="106" y="994"/>
                      </a:lnTo>
                      <a:lnTo>
                        <a:pt x="158" y="994"/>
                      </a:lnTo>
                      <a:lnTo>
                        <a:pt x="221" y="994"/>
                      </a:lnTo>
                      <a:lnTo>
                        <a:pt x="281" y="991"/>
                      </a:lnTo>
                      <a:lnTo>
                        <a:pt x="339" y="987"/>
                      </a:lnTo>
                      <a:lnTo>
                        <a:pt x="398" y="981"/>
                      </a:lnTo>
                      <a:lnTo>
                        <a:pt x="450" y="970"/>
                      </a:lnTo>
                      <a:lnTo>
                        <a:pt x="509" y="958"/>
                      </a:lnTo>
                      <a:lnTo>
                        <a:pt x="578" y="941"/>
                      </a:lnTo>
                      <a:lnTo>
                        <a:pt x="641" y="919"/>
                      </a:lnTo>
                      <a:lnTo>
                        <a:pt x="700" y="900"/>
                      </a:lnTo>
                      <a:lnTo>
                        <a:pt x="767" y="876"/>
                      </a:lnTo>
                      <a:lnTo>
                        <a:pt x="830" y="847"/>
                      </a:lnTo>
                      <a:lnTo>
                        <a:pt x="892" y="818"/>
                      </a:lnTo>
                      <a:lnTo>
                        <a:pt x="945" y="789"/>
                      </a:lnTo>
                      <a:lnTo>
                        <a:pt x="1005" y="760"/>
                      </a:lnTo>
                      <a:lnTo>
                        <a:pt x="1054" y="732"/>
                      </a:lnTo>
                      <a:lnTo>
                        <a:pt x="1110" y="699"/>
                      </a:lnTo>
                      <a:lnTo>
                        <a:pt x="1166" y="667"/>
                      </a:lnTo>
                      <a:lnTo>
                        <a:pt x="1222" y="626"/>
                      </a:lnTo>
                      <a:lnTo>
                        <a:pt x="1270" y="593"/>
                      </a:lnTo>
                      <a:lnTo>
                        <a:pt x="1323" y="549"/>
                      </a:lnTo>
                      <a:lnTo>
                        <a:pt x="1372" y="510"/>
                      </a:lnTo>
                      <a:lnTo>
                        <a:pt x="1417" y="469"/>
                      </a:lnTo>
                      <a:lnTo>
                        <a:pt x="1454" y="425"/>
                      </a:lnTo>
                      <a:lnTo>
                        <a:pt x="1486" y="389"/>
                      </a:lnTo>
                      <a:lnTo>
                        <a:pt x="1510" y="348"/>
                      </a:lnTo>
                      <a:lnTo>
                        <a:pt x="1915" y="402"/>
                      </a:lnTo>
                      <a:lnTo>
                        <a:pt x="1851" y="374"/>
                      </a:lnTo>
                      <a:lnTo>
                        <a:pt x="1802" y="348"/>
                      </a:lnTo>
                      <a:lnTo>
                        <a:pt x="1743" y="322"/>
                      </a:lnTo>
                      <a:lnTo>
                        <a:pt x="1698" y="297"/>
                      </a:lnTo>
                      <a:lnTo>
                        <a:pt x="1660" y="272"/>
                      </a:lnTo>
                      <a:lnTo>
                        <a:pt x="1625" y="254"/>
                      </a:lnTo>
                      <a:lnTo>
                        <a:pt x="1591" y="227"/>
                      </a:lnTo>
                      <a:lnTo>
                        <a:pt x="1558" y="203"/>
                      </a:lnTo>
                      <a:lnTo>
                        <a:pt x="1522" y="175"/>
                      </a:lnTo>
                      <a:lnTo>
                        <a:pt x="1482" y="140"/>
                      </a:lnTo>
                      <a:lnTo>
                        <a:pt x="1440" y="106"/>
                      </a:lnTo>
                      <a:lnTo>
                        <a:pt x="1406" y="71"/>
                      </a:lnTo>
                      <a:lnTo>
                        <a:pt x="1369" y="33"/>
                      </a:lnTo>
                      <a:lnTo>
                        <a:pt x="1340" y="0"/>
                      </a:lnTo>
                      <a:lnTo>
                        <a:pt x="1309" y="12"/>
                      </a:lnTo>
                      <a:lnTo>
                        <a:pt x="1277" y="31"/>
                      </a:lnTo>
                      <a:lnTo>
                        <a:pt x="1244" y="46"/>
                      </a:lnTo>
                      <a:lnTo>
                        <a:pt x="1204" y="63"/>
                      </a:lnTo>
                      <a:lnTo>
                        <a:pt x="1163" y="81"/>
                      </a:lnTo>
                      <a:lnTo>
                        <a:pt x="1126" y="93"/>
                      </a:lnTo>
                      <a:lnTo>
                        <a:pt x="1090" y="104"/>
                      </a:lnTo>
                      <a:lnTo>
                        <a:pt x="1049" y="117"/>
                      </a:lnTo>
                      <a:lnTo>
                        <a:pt x="1007" y="127"/>
                      </a:lnTo>
                      <a:lnTo>
                        <a:pt x="962" y="140"/>
                      </a:lnTo>
                      <a:lnTo>
                        <a:pt x="921" y="150"/>
                      </a:lnTo>
                      <a:lnTo>
                        <a:pt x="882" y="161"/>
                      </a:lnTo>
                      <a:lnTo>
                        <a:pt x="839" y="169"/>
                      </a:lnTo>
                      <a:lnTo>
                        <a:pt x="798" y="178"/>
                      </a:lnTo>
                      <a:lnTo>
                        <a:pt x="760" y="186"/>
                      </a:lnTo>
                      <a:lnTo>
                        <a:pt x="714" y="197"/>
                      </a:lnTo>
                      <a:lnTo>
                        <a:pt x="655" y="204"/>
                      </a:lnTo>
                      <a:lnTo>
                        <a:pt x="1071" y="279"/>
                      </a:lnTo>
                      <a:lnTo>
                        <a:pt x="1044" y="338"/>
                      </a:lnTo>
                      <a:lnTo>
                        <a:pt x="1012" y="381"/>
                      </a:lnTo>
                      <a:lnTo>
                        <a:pt x="952" y="461"/>
                      </a:lnTo>
                      <a:lnTo>
                        <a:pt x="917" y="499"/>
                      </a:lnTo>
                      <a:lnTo>
                        <a:pt x="882" y="535"/>
                      </a:lnTo>
                      <a:lnTo>
                        <a:pt x="819" y="597"/>
                      </a:lnTo>
                      <a:lnTo>
                        <a:pt x="781" y="633"/>
                      </a:lnTo>
                      <a:lnTo>
                        <a:pt x="735" y="677"/>
                      </a:lnTo>
                      <a:lnTo>
                        <a:pt x="693" y="710"/>
                      </a:lnTo>
                      <a:lnTo>
                        <a:pt x="659" y="739"/>
                      </a:lnTo>
                      <a:lnTo>
                        <a:pt x="624" y="767"/>
                      </a:lnTo>
                      <a:lnTo>
                        <a:pt x="582" y="796"/>
                      </a:lnTo>
                      <a:lnTo>
                        <a:pt x="536" y="825"/>
                      </a:lnTo>
                      <a:lnTo>
                        <a:pt x="491" y="847"/>
                      </a:lnTo>
                      <a:lnTo>
                        <a:pt x="447" y="872"/>
                      </a:lnTo>
                      <a:lnTo>
                        <a:pt x="391" y="893"/>
                      </a:lnTo>
                      <a:lnTo>
                        <a:pt x="339" y="911"/>
                      </a:lnTo>
                      <a:lnTo>
                        <a:pt x="281" y="926"/>
                      </a:lnTo>
                      <a:lnTo>
                        <a:pt x="225" y="941"/>
                      </a:lnTo>
                      <a:lnTo>
                        <a:pt x="165" y="955"/>
                      </a:lnTo>
                      <a:lnTo>
                        <a:pt x="100" y="968"/>
                      </a:lnTo>
                      <a:lnTo>
                        <a:pt x="0" y="987"/>
                      </a:lnTo>
                      <a:close/>
                    </a:path>
                  </a:pathLst>
                </a:custGeom>
                <a:gradFill rotWithShape="0">
                  <a:gsLst>
                    <a:gs pos="0">
                      <a:srgbClr val="5E7676"/>
                    </a:gs>
                    <a:gs pos="50000">
                      <a:srgbClr val="CCFFFF"/>
                    </a:gs>
                    <a:gs pos="100000">
                      <a:srgbClr val="5E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grpSp>
      <p:grpSp>
        <p:nvGrpSpPr>
          <p:cNvPr id="24579" name="Group 14"/>
          <p:cNvGrpSpPr>
            <a:grpSpLocks/>
          </p:cNvGrpSpPr>
          <p:nvPr/>
        </p:nvGrpSpPr>
        <p:grpSpPr bwMode="auto">
          <a:xfrm>
            <a:off x="1448264" y="762000"/>
            <a:ext cx="6247472" cy="990600"/>
            <a:chOff x="912" y="480"/>
            <a:chExt cx="3936" cy="624"/>
          </a:xfrm>
        </p:grpSpPr>
        <p:sp>
          <p:nvSpPr>
            <p:cNvPr id="24618" name="Rectangle 15"/>
            <p:cNvSpPr>
              <a:spLocks noChangeArrowheads="1"/>
            </p:cNvSpPr>
            <p:nvPr/>
          </p:nvSpPr>
          <p:spPr bwMode="auto">
            <a:xfrm>
              <a:off x="912" y="480"/>
              <a:ext cx="3936" cy="624"/>
            </a:xfrm>
            <a:prstGeom prst="rect">
              <a:avLst/>
            </a:prstGeom>
            <a:gradFill rotWithShape="0">
              <a:gsLst>
                <a:gs pos="0">
                  <a:srgbClr val="5E7676"/>
                </a:gs>
                <a:gs pos="50000">
                  <a:srgbClr val="CCFFFF"/>
                </a:gs>
                <a:gs pos="100000">
                  <a:srgbClr val="5E7676"/>
                </a:gs>
              </a:gsLst>
              <a:lin ang="5400000" scaled="1"/>
            </a:gradFill>
            <a:ln w="9525">
              <a:solidFill>
                <a:schemeClr val="tx1"/>
              </a:solidFill>
              <a:miter lim="800000"/>
              <a:headEnd/>
              <a:tailEnd/>
            </a:ln>
          </p:spPr>
          <p:txBody>
            <a:bodyPr wrap="none" anchor="ctr"/>
            <a:lstStyle/>
            <a:p>
              <a:endParaRPr lang="sr-Latn-CS"/>
            </a:p>
          </p:txBody>
        </p:sp>
        <p:sp>
          <p:nvSpPr>
            <p:cNvPr id="13328" name="Text Box 16"/>
            <p:cNvSpPr txBox="1">
              <a:spLocks noChangeArrowheads="1"/>
            </p:cNvSpPr>
            <p:nvPr/>
          </p:nvSpPr>
          <p:spPr bwMode="auto">
            <a:xfrm>
              <a:off x="1776" y="595"/>
              <a:ext cx="2252" cy="365"/>
            </a:xfrm>
            <a:prstGeom prst="rect">
              <a:avLst/>
            </a:prstGeom>
            <a:noFill/>
            <a:ln w="9525">
              <a:noFill/>
              <a:miter lim="800000"/>
              <a:headEnd/>
              <a:tailEnd/>
            </a:ln>
            <a:effectLst/>
          </p:spPr>
          <p:txBody>
            <a:bodyPr>
              <a:spAutoFit/>
            </a:bodyPr>
            <a:lstStyle/>
            <a:p>
              <a:pPr algn="ctr">
                <a:spcBef>
                  <a:spcPct val="50000"/>
                </a:spcBef>
                <a:defRPr/>
              </a:pPr>
              <a:r>
                <a:rPr lang="en-US" sz="3200" b="1">
                  <a:solidFill>
                    <a:srgbClr val="003366"/>
                  </a:solidFill>
                  <a:effectLst>
                    <a:outerShdw blurRad="38100" dist="38100" dir="2700000" algn="tl">
                      <a:srgbClr val="000000"/>
                    </a:outerShdw>
                  </a:effectLst>
                </a:rPr>
                <a:t>ЗДРАВЉЕ</a:t>
              </a:r>
              <a:endParaRPr lang="en-US" sz="2400"/>
            </a:p>
          </p:txBody>
        </p:sp>
      </p:grpSp>
      <p:grpSp>
        <p:nvGrpSpPr>
          <p:cNvPr id="24580" name="Group 17"/>
          <p:cNvGrpSpPr>
            <a:grpSpLocks/>
          </p:cNvGrpSpPr>
          <p:nvPr/>
        </p:nvGrpSpPr>
        <p:grpSpPr bwMode="auto">
          <a:xfrm>
            <a:off x="838469" y="2514600"/>
            <a:ext cx="3352410" cy="1447800"/>
            <a:chOff x="528" y="1584"/>
            <a:chExt cx="2112" cy="912"/>
          </a:xfrm>
        </p:grpSpPr>
        <p:sp>
          <p:nvSpPr>
            <p:cNvPr id="24616" name="Rectangle 18"/>
            <p:cNvSpPr>
              <a:spLocks noChangeArrowheads="1"/>
            </p:cNvSpPr>
            <p:nvPr/>
          </p:nvSpPr>
          <p:spPr bwMode="auto">
            <a:xfrm>
              <a:off x="528" y="1584"/>
              <a:ext cx="2112" cy="912"/>
            </a:xfrm>
            <a:prstGeom prst="rect">
              <a:avLst/>
            </a:prstGeom>
            <a:gradFill rotWithShape="0">
              <a:gsLst>
                <a:gs pos="0">
                  <a:srgbClr val="5E765E"/>
                </a:gs>
                <a:gs pos="50000">
                  <a:srgbClr val="CCFFCC"/>
                </a:gs>
                <a:gs pos="100000">
                  <a:srgbClr val="5E765E"/>
                </a:gs>
              </a:gsLst>
              <a:lin ang="5400000" scaled="1"/>
            </a:gradFill>
            <a:ln w="9525">
              <a:solidFill>
                <a:schemeClr val="tx1"/>
              </a:solidFill>
              <a:miter lim="800000"/>
              <a:headEnd/>
              <a:tailEnd/>
            </a:ln>
          </p:spPr>
          <p:txBody>
            <a:bodyPr wrap="none" anchor="ctr"/>
            <a:lstStyle/>
            <a:p>
              <a:endParaRPr lang="sr-Latn-CS"/>
            </a:p>
          </p:txBody>
        </p:sp>
        <p:sp>
          <p:nvSpPr>
            <p:cNvPr id="13331" name="Text Box 19"/>
            <p:cNvSpPr txBox="1">
              <a:spLocks noChangeArrowheads="1"/>
            </p:cNvSpPr>
            <p:nvPr/>
          </p:nvSpPr>
          <p:spPr bwMode="auto">
            <a:xfrm>
              <a:off x="624" y="1728"/>
              <a:ext cx="1920" cy="596"/>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003366"/>
                  </a:solidFill>
                  <a:effectLst>
                    <a:outerShdw blurRad="38100" dist="38100" dir="2700000" algn="tl">
                      <a:srgbClr val="000000"/>
                    </a:outerShdw>
                  </a:effectLst>
                </a:rPr>
                <a:t>ЗДРАВСТВЕНА РАВНОТЕЖА</a:t>
              </a:r>
              <a:endParaRPr lang="en-US" sz="2400"/>
            </a:p>
          </p:txBody>
        </p:sp>
      </p:grpSp>
      <p:grpSp>
        <p:nvGrpSpPr>
          <p:cNvPr id="24581" name="Group 20"/>
          <p:cNvGrpSpPr>
            <a:grpSpLocks/>
          </p:cNvGrpSpPr>
          <p:nvPr/>
        </p:nvGrpSpPr>
        <p:grpSpPr bwMode="auto">
          <a:xfrm>
            <a:off x="4953123" y="2514600"/>
            <a:ext cx="3428633" cy="1447800"/>
            <a:chOff x="3120" y="1584"/>
            <a:chExt cx="2160" cy="912"/>
          </a:xfrm>
        </p:grpSpPr>
        <p:sp>
          <p:nvSpPr>
            <p:cNvPr id="24614" name="Rectangle 21"/>
            <p:cNvSpPr>
              <a:spLocks noChangeArrowheads="1"/>
            </p:cNvSpPr>
            <p:nvPr/>
          </p:nvSpPr>
          <p:spPr bwMode="auto">
            <a:xfrm>
              <a:off x="3120" y="1584"/>
              <a:ext cx="2160" cy="912"/>
            </a:xfrm>
            <a:prstGeom prst="rect">
              <a:avLst/>
            </a:prstGeom>
            <a:gradFill rotWithShape="0">
              <a:gsLst>
                <a:gs pos="0">
                  <a:srgbClr val="767600"/>
                </a:gs>
                <a:gs pos="50000">
                  <a:srgbClr val="FFFF00"/>
                </a:gs>
                <a:gs pos="100000">
                  <a:srgbClr val="767600"/>
                </a:gs>
              </a:gsLst>
              <a:lin ang="5400000" scaled="1"/>
            </a:gradFill>
            <a:ln w="9525">
              <a:solidFill>
                <a:schemeClr val="tx1"/>
              </a:solidFill>
              <a:miter lim="800000"/>
              <a:headEnd/>
              <a:tailEnd/>
            </a:ln>
          </p:spPr>
          <p:txBody>
            <a:bodyPr wrap="none" anchor="ctr"/>
            <a:lstStyle/>
            <a:p>
              <a:endParaRPr lang="sr-Latn-CS"/>
            </a:p>
          </p:txBody>
        </p:sp>
        <p:sp>
          <p:nvSpPr>
            <p:cNvPr id="13334" name="Text Box 22"/>
            <p:cNvSpPr txBox="1">
              <a:spLocks noChangeArrowheads="1"/>
            </p:cNvSpPr>
            <p:nvPr/>
          </p:nvSpPr>
          <p:spPr bwMode="auto">
            <a:xfrm>
              <a:off x="3264" y="1728"/>
              <a:ext cx="1920" cy="596"/>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003366"/>
                  </a:solidFill>
                  <a:effectLst>
                    <a:outerShdw blurRad="38100" dist="38100" dir="2700000" algn="tl">
                      <a:srgbClr val="000000"/>
                    </a:outerShdw>
                  </a:effectLst>
                </a:rPr>
                <a:t>ЗДРАВСТВЕНИ ПОТЕНЦИЈАЛ</a:t>
              </a:r>
              <a:endParaRPr lang="en-US" sz="3200" b="1">
                <a:solidFill>
                  <a:srgbClr val="003366"/>
                </a:solidFill>
                <a:effectLst>
                  <a:outerShdw blurRad="38100" dist="38100" dir="2700000" algn="tl">
                    <a:srgbClr val="000000"/>
                  </a:outerShdw>
                </a:effectLst>
              </a:endParaRPr>
            </a:p>
          </p:txBody>
        </p:sp>
      </p:grpSp>
      <p:grpSp>
        <p:nvGrpSpPr>
          <p:cNvPr id="24582" name="Group 23"/>
          <p:cNvGrpSpPr>
            <a:grpSpLocks/>
          </p:cNvGrpSpPr>
          <p:nvPr/>
        </p:nvGrpSpPr>
        <p:grpSpPr bwMode="auto">
          <a:xfrm>
            <a:off x="2645868" y="4114800"/>
            <a:ext cx="5735888" cy="2286000"/>
            <a:chOff x="1667" y="2592"/>
            <a:chExt cx="3613" cy="1440"/>
          </a:xfrm>
        </p:grpSpPr>
        <p:grpSp>
          <p:nvGrpSpPr>
            <p:cNvPr id="24599" name="Group 24"/>
            <p:cNvGrpSpPr>
              <a:grpSpLocks/>
            </p:cNvGrpSpPr>
            <p:nvPr/>
          </p:nvGrpSpPr>
          <p:grpSpPr bwMode="auto">
            <a:xfrm>
              <a:off x="1667" y="2592"/>
              <a:ext cx="3436" cy="483"/>
              <a:chOff x="1667" y="2592"/>
              <a:chExt cx="3436" cy="483"/>
            </a:xfrm>
          </p:grpSpPr>
          <p:grpSp>
            <p:nvGrpSpPr>
              <p:cNvPr id="24603" name="Group 25"/>
              <p:cNvGrpSpPr>
                <a:grpSpLocks/>
              </p:cNvGrpSpPr>
              <p:nvPr/>
            </p:nvGrpSpPr>
            <p:grpSpPr bwMode="auto">
              <a:xfrm>
                <a:off x="1667" y="2592"/>
                <a:ext cx="1645" cy="480"/>
                <a:chOff x="3000" y="2230"/>
                <a:chExt cx="1645" cy="924"/>
              </a:xfrm>
            </p:grpSpPr>
            <p:sp>
              <p:nvSpPr>
                <p:cNvPr id="24610" name="Freeform 26"/>
                <p:cNvSpPr>
                  <a:spLocks/>
                </p:cNvSpPr>
                <p:nvPr/>
              </p:nvSpPr>
              <p:spPr bwMode="auto">
                <a:xfrm>
                  <a:off x="3692" y="2544"/>
                  <a:ext cx="951" cy="606"/>
                </a:xfrm>
                <a:custGeom>
                  <a:avLst/>
                  <a:gdLst>
                    <a:gd name="T0" fmla="*/ 951 w 951"/>
                    <a:gd name="T1" fmla="*/ 606 h 606"/>
                    <a:gd name="T2" fmla="*/ 951 w 951"/>
                    <a:gd name="T3" fmla="*/ 562 h 606"/>
                    <a:gd name="T4" fmla="*/ 882 w 951"/>
                    <a:gd name="T5" fmla="*/ 550 h 606"/>
                    <a:gd name="T6" fmla="*/ 820 w 951"/>
                    <a:gd name="T7" fmla="*/ 535 h 606"/>
                    <a:gd name="T8" fmla="*/ 763 w 951"/>
                    <a:gd name="T9" fmla="*/ 517 h 606"/>
                    <a:gd name="T10" fmla="*/ 704 w 951"/>
                    <a:gd name="T11" fmla="*/ 499 h 606"/>
                    <a:gd name="T12" fmla="*/ 654 w 951"/>
                    <a:gd name="T13" fmla="*/ 481 h 606"/>
                    <a:gd name="T14" fmla="*/ 612 w 951"/>
                    <a:gd name="T15" fmla="*/ 463 h 606"/>
                    <a:gd name="T16" fmla="*/ 573 w 951"/>
                    <a:gd name="T17" fmla="*/ 446 h 606"/>
                    <a:gd name="T18" fmla="*/ 528 w 951"/>
                    <a:gd name="T19" fmla="*/ 426 h 606"/>
                    <a:gd name="T20" fmla="*/ 489 w 951"/>
                    <a:gd name="T21" fmla="*/ 402 h 606"/>
                    <a:gd name="T22" fmla="*/ 444 w 951"/>
                    <a:gd name="T23" fmla="*/ 372 h 606"/>
                    <a:gd name="T24" fmla="*/ 408 w 951"/>
                    <a:gd name="T25" fmla="*/ 345 h 606"/>
                    <a:gd name="T26" fmla="*/ 372 w 951"/>
                    <a:gd name="T27" fmla="*/ 318 h 606"/>
                    <a:gd name="T28" fmla="*/ 339 w 951"/>
                    <a:gd name="T29" fmla="*/ 288 h 606"/>
                    <a:gd name="T30" fmla="*/ 297 w 951"/>
                    <a:gd name="T31" fmla="*/ 252 h 606"/>
                    <a:gd name="T32" fmla="*/ 252 w 951"/>
                    <a:gd name="T33" fmla="*/ 210 h 606"/>
                    <a:gd name="T34" fmla="*/ 226 w 951"/>
                    <a:gd name="T35" fmla="*/ 180 h 606"/>
                    <a:gd name="T36" fmla="*/ 199 w 951"/>
                    <a:gd name="T37" fmla="*/ 148 h 606"/>
                    <a:gd name="T38" fmla="*/ 172 w 951"/>
                    <a:gd name="T39" fmla="*/ 118 h 606"/>
                    <a:gd name="T40" fmla="*/ 148 w 951"/>
                    <a:gd name="T41" fmla="*/ 87 h 606"/>
                    <a:gd name="T42" fmla="*/ 118 w 951"/>
                    <a:gd name="T43" fmla="*/ 39 h 606"/>
                    <a:gd name="T44" fmla="*/ 100 w 951"/>
                    <a:gd name="T45" fmla="*/ 0 h 606"/>
                    <a:gd name="T46" fmla="*/ 0 w 951"/>
                    <a:gd name="T47" fmla="*/ 12 h 606"/>
                    <a:gd name="T48" fmla="*/ 33 w 951"/>
                    <a:gd name="T49" fmla="*/ 78 h 606"/>
                    <a:gd name="T50" fmla="*/ 82 w 951"/>
                    <a:gd name="T51" fmla="*/ 148 h 606"/>
                    <a:gd name="T52" fmla="*/ 133 w 951"/>
                    <a:gd name="T53" fmla="*/ 207 h 606"/>
                    <a:gd name="T54" fmla="*/ 199 w 951"/>
                    <a:gd name="T55" fmla="*/ 270 h 606"/>
                    <a:gd name="T56" fmla="*/ 288 w 951"/>
                    <a:gd name="T57" fmla="*/ 360 h 606"/>
                    <a:gd name="T58" fmla="*/ 387 w 951"/>
                    <a:gd name="T59" fmla="*/ 435 h 606"/>
                    <a:gd name="T60" fmla="*/ 492 w 951"/>
                    <a:gd name="T61" fmla="*/ 499 h 606"/>
                    <a:gd name="T62" fmla="*/ 585 w 951"/>
                    <a:gd name="T63" fmla="*/ 538 h 606"/>
                    <a:gd name="T64" fmla="*/ 701 w 951"/>
                    <a:gd name="T65" fmla="*/ 577 h 606"/>
                    <a:gd name="T66" fmla="*/ 796 w 951"/>
                    <a:gd name="T67" fmla="*/ 592 h 606"/>
                    <a:gd name="T68" fmla="*/ 951 w 951"/>
                    <a:gd name="T69" fmla="*/ 606 h 6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1"/>
                    <a:gd name="T106" fmla="*/ 0 h 606"/>
                    <a:gd name="T107" fmla="*/ 951 w 951"/>
                    <a:gd name="T108" fmla="*/ 606 h 6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1" h="606">
                      <a:moveTo>
                        <a:pt x="951" y="606"/>
                      </a:moveTo>
                      <a:lnTo>
                        <a:pt x="951" y="562"/>
                      </a:lnTo>
                      <a:lnTo>
                        <a:pt x="882" y="550"/>
                      </a:lnTo>
                      <a:lnTo>
                        <a:pt x="820" y="535"/>
                      </a:lnTo>
                      <a:lnTo>
                        <a:pt x="763" y="517"/>
                      </a:lnTo>
                      <a:lnTo>
                        <a:pt x="704" y="499"/>
                      </a:lnTo>
                      <a:lnTo>
                        <a:pt x="654" y="481"/>
                      </a:lnTo>
                      <a:lnTo>
                        <a:pt x="612" y="463"/>
                      </a:lnTo>
                      <a:lnTo>
                        <a:pt x="573" y="446"/>
                      </a:lnTo>
                      <a:lnTo>
                        <a:pt x="528" y="426"/>
                      </a:lnTo>
                      <a:lnTo>
                        <a:pt x="489" y="402"/>
                      </a:lnTo>
                      <a:lnTo>
                        <a:pt x="444" y="372"/>
                      </a:lnTo>
                      <a:lnTo>
                        <a:pt x="408" y="345"/>
                      </a:lnTo>
                      <a:lnTo>
                        <a:pt x="372" y="318"/>
                      </a:lnTo>
                      <a:lnTo>
                        <a:pt x="339" y="288"/>
                      </a:lnTo>
                      <a:lnTo>
                        <a:pt x="297" y="252"/>
                      </a:lnTo>
                      <a:lnTo>
                        <a:pt x="252" y="210"/>
                      </a:lnTo>
                      <a:lnTo>
                        <a:pt x="226" y="180"/>
                      </a:lnTo>
                      <a:lnTo>
                        <a:pt x="199" y="148"/>
                      </a:lnTo>
                      <a:lnTo>
                        <a:pt x="172" y="118"/>
                      </a:lnTo>
                      <a:lnTo>
                        <a:pt x="148" y="87"/>
                      </a:lnTo>
                      <a:lnTo>
                        <a:pt x="118" y="39"/>
                      </a:lnTo>
                      <a:lnTo>
                        <a:pt x="100" y="0"/>
                      </a:lnTo>
                      <a:lnTo>
                        <a:pt x="0" y="12"/>
                      </a:lnTo>
                      <a:lnTo>
                        <a:pt x="33" y="78"/>
                      </a:lnTo>
                      <a:lnTo>
                        <a:pt x="82" y="148"/>
                      </a:lnTo>
                      <a:lnTo>
                        <a:pt x="133" y="207"/>
                      </a:lnTo>
                      <a:lnTo>
                        <a:pt x="199" y="270"/>
                      </a:lnTo>
                      <a:lnTo>
                        <a:pt x="288" y="360"/>
                      </a:lnTo>
                      <a:lnTo>
                        <a:pt x="387" y="435"/>
                      </a:lnTo>
                      <a:lnTo>
                        <a:pt x="492" y="499"/>
                      </a:lnTo>
                      <a:lnTo>
                        <a:pt x="585" y="538"/>
                      </a:lnTo>
                      <a:lnTo>
                        <a:pt x="701" y="577"/>
                      </a:lnTo>
                      <a:lnTo>
                        <a:pt x="796" y="592"/>
                      </a:lnTo>
                      <a:lnTo>
                        <a:pt x="951" y="606"/>
                      </a:lnTo>
                      <a:close/>
                    </a:path>
                  </a:pathLst>
                </a:custGeom>
                <a:gradFill rotWithShape="0">
                  <a:gsLst>
                    <a:gs pos="0">
                      <a:srgbClr val="665776"/>
                    </a:gs>
                    <a:gs pos="50000">
                      <a:srgbClr val="DDBBFF"/>
                    </a:gs>
                    <a:gs pos="100000">
                      <a:srgbClr val="6657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11" name="Freeform 27"/>
                <p:cNvSpPr>
                  <a:spLocks/>
                </p:cNvSpPr>
                <p:nvPr/>
              </p:nvSpPr>
              <p:spPr bwMode="auto">
                <a:xfrm>
                  <a:off x="3000" y="2230"/>
                  <a:ext cx="493" cy="435"/>
                </a:xfrm>
                <a:custGeom>
                  <a:avLst/>
                  <a:gdLst>
                    <a:gd name="T0" fmla="*/ 493 w 493"/>
                    <a:gd name="T1" fmla="*/ 98 h 435"/>
                    <a:gd name="T2" fmla="*/ 493 w 493"/>
                    <a:gd name="T3" fmla="*/ 0 h 435"/>
                    <a:gd name="T4" fmla="*/ 473 w 493"/>
                    <a:gd name="T5" fmla="*/ 25 h 435"/>
                    <a:gd name="T6" fmla="*/ 451 w 493"/>
                    <a:gd name="T7" fmla="*/ 51 h 435"/>
                    <a:gd name="T8" fmla="*/ 422 w 493"/>
                    <a:gd name="T9" fmla="*/ 78 h 435"/>
                    <a:gd name="T10" fmla="*/ 386 w 493"/>
                    <a:gd name="T11" fmla="*/ 109 h 435"/>
                    <a:gd name="T12" fmla="*/ 351 w 493"/>
                    <a:gd name="T13" fmla="*/ 143 h 435"/>
                    <a:gd name="T14" fmla="*/ 315 w 493"/>
                    <a:gd name="T15" fmla="*/ 175 h 435"/>
                    <a:gd name="T16" fmla="*/ 282 w 493"/>
                    <a:gd name="T17" fmla="*/ 202 h 435"/>
                    <a:gd name="T18" fmla="*/ 252 w 493"/>
                    <a:gd name="T19" fmla="*/ 226 h 435"/>
                    <a:gd name="T20" fmla="*/ 219 w 493"/>
                    <a:gd name="T21" fmla="*/ 248 h 435"/>
                    <a:gd name="T22" fmla="*/ 185 w 493"/>
                    <a:gd name="T23" fmla="*/ 270 h 435"/>
                    <a:gd name="T24" fmla="*/ 145 w 493"/>
                    <a:gd name="T25" fmla="*/ 293 h 435"/>
                    <a:gd name="T26" fmla="*/ 108 w 493"/>
                    <a:gd name="T27" fmla="*/ 311 h 435"/>
                    <a:gd name="T28" fmla="*/ 70 w 493"/>
                    <a:gd name="T29" fmla="*/ 327 h 435"/>
                    <a:gd name="T30" fmla="*/ 30 w 493"/>
                    <a:gd name="T31" fmla="*/ 344 h 435"/>
                    <a:gd name="T32" fmla="*/ 0 w 493"/>
                    <a:gd name="T33" fmla="*/ 358 h 435"/>
                    <a:gd name="T34" fmla="*/ 0 w 493"/>
                    <a:gd name="T35" fmla="*/ 435 h 435"/>
                    <a:gd name="T36" fmla="*/ 54 w 493"/>
                    <a:gd name="T37" fmla="*/ 419 h 435"/>
                    <a:gd name="T38" fmla="*/ 133 w 493"/>
                    <a:gd name="T39" fmla="*/ 385 h 435"/>
                    <a:gd name="T40" fmla="*/ 234 w 493"/>
                    <a:gd name="T41" fmla="*/ 342 h 435"/>
                    <a:gd name="T42" fmla="*/ 308 w 493"/>
                    <a:gd name="T43" fmla="*/ 296 h 435"/>
                    <a:gd name="T44" fmla="*/ 376 w 493"/>
                    <a:gd name="T45" fmla="*/ 230 h 435"/>
                    <a:gd name="T46" fmla="*/ 443 w 493"/>
                    <a:gd name="T47" fmla="*/ 175 h 435"/>
                    <a:gd name="T48" fmla="*/ 493 w 493"/>
                    <a:gd name="T49" fmla="*/ 122 h 435"/>
                    <a:gd name="T50" fmla="*/ 493 w 493"/>
                    <a:gd name="T51" fmla="*/ 1 h 435"/>
                    <a:gd name="T52" fmla="*/ 493 w 493"/>
                    <a:gd name="T53" fmla="*/ 3 h 435"/>
                    <a:gd name="T54" fmla="*/ 493 w 493"/>
                    <a:gd name="T55" fmla="*/ 98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3"/>
                    <a:gd name="T85" fmla="*/ 0 h 435"/>
                    <a:gd name="T86" fmla="*/ 493 w 493"/>
                    <a:gd name="T87" fmla="*/ 435 h 43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3" h="435">
                      <a:moveTo>
                        <a:pt x="493" y="98"/>
                      </a:moveTo>
                      <a:lnTo>
                        <a:pt x="493" y="0"/>
                      </a:lnTo>
                      <a:lnTo>
                        <a:pt x="473" y="25"/>
                      </a:lnTo>
                      <a:lnTo>
                        <a:pt x="451" y="51"/>
                      </a:lnTo>
                      <a:lnTo>
                        <a:pt x="422" y="78"/>
                      </a:lnTo>
                      <a:lnTo>
                        <a:pt x="386" y="109"/>
                      </a:lnTo>
                      <a:lnTo>
                        <a:pt x="351" y="143"/>
                      </a:lnTo>
                      <a:lnTo>
                        <a:pt x="315" y="175"/>
                      </a:lnTo>
                      <a:lnTo>
                        <a:pt x="282" y="202"/>
                      </a:lnTo>
                      <a:lnTo>
                        <a:pt x="252" y="226"/>
                      </a:lnTo>
                      <a:lnTo>
                        <a:pt x="219" y="248"/>
                      </a:lnTo>
                      <a:lnTo>
                        <a:pt x="185" y="270"/>
                      </a:lnTo>
                      <a:lnTo>
                        <a:pt x="145" y="293"/>
                      </a:lnTo>
                      <a:lnTo>
                        <a:pt x="108" y="311"/>
                      </a:lnTo>
                      <a:lnTo>
                        <a:pt x="70" y="327"/>
                      </a:lnTo>
                      <a:lnTo>
                        <a:pt x="30" y="344"/>
                      </a:lnTo>
                      <a:lnTo>
                        <a:pt x="0" y="358"/>
                      </a:lnTo>
                      <a:lnTo>
                        <a:pt x="0" y="435"/>
                      </a:lnTo>
                      <a:lnTo>
                        <a:pt x="54" y="419"/>
                      </a:lnTo>
                      <a:lnTo>
                        <a:pt x="133" y="385"/>
                      </a:lnTo>
                      <a:lnTo>
                        <a:pt x="234" y="342"/>
                      </a:lnTo>
                      <a:lnTo>
                        <a:pt x="308" y="296"/>
                      </a:lnTo>
                      <a:lnTo>
                        <a:pt x="376" y="230"/>
                      </a:lnTo>
                      <a:lnTo>
                        <a:pt x="443" y="175"/>
                      </a:lnTo>
                      <a:lnTo>
                        <a:pt x="493" y="122"/>
                      </a:lnTo>
                      <a:lnTo>
                        <a:pt x="493" y="1"/>
                      </a:lnTo>
                      <a:lnTo>
                        <a:pt x="493" y="3"/>
                      </a:lnTo>
                      <a:lnTo>
                        <a:pt x="493" y="98"/>
                      </a:lnTo>
                      <a:close/>
                    </a:path>
                  </a:pathLst>
                </a:custGeom>
                <a:gradFill rotWithShape="0">
                  <a:gsLst>
                    <a:gs pos="0">
                      <a:srgbClr val="665776"/>
                    </a:gs>
                    <a:gs pos="50000">
                      <a:srgbClr val="DDBBFF"/>
                    </a:gs>
                    <a:gs pos="100000">
                      <a:srgbClr val="6657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12" name="Freeform 28"/>
                <p:cNvSpPr>
                  <a:spLocks/>
                </p:cNvSpPr>
                <p:nvPr/>
              </p:nvSpPr>
              <p:spPr bwMode="auto">
                <a:xfrm>
                  <a:off x="3495" y="2231"/>
                  <a:ext cx="589" cy="270"/>
                </a:xfrm>
                <a:custGeom>
                  <a:avLst/>
                  <a:gdLst>
                    <a:gd name="T0" fmla="*/ 589 w 589"/>
                    <a:gd name="T1" fmla="*/ 270 h 270"/>
                    <a:gd name="T2" fmla="*/ 589 w 589"/>
                    <a:gd name="T3" fmla="*/ 187 h 270"/>
                    <a:gd name="T4" fmla="*/ 551 w 589"/>
                    <a:gd name="T5" fmla="*/ 180 h 270"/>
                    <a:gd name="T6" fmla="*/ 512 w 589"/>
                    <a:gd name="T7" fmla="*/ 173 h 270"/>
                    <a:gd name="T8" fmla="*/ 475 w 589"/>
                    <a:gd name="T9" fmla="*/ 164 h 270"/>
                    <a:gd name="T10" fmla="*/ 437 w 589"/>
                    <a:gd name="T11" fmla="*/ 155 h 270"/>
                    <a:gd name="T12" fmla="*/ 393 w 589"/>
                    <a:gd name="T13" fmla="*/ 144 h 270"/>
                    <a:gd name="T14" fmla="*/ 345 w 589"/>
                    <a:gd name="T15" fmla="*/ 132 h 270"/>
                    <a:gd name="T16" fmla="*/ 285 w 589"/>
                    <a:gd name="T17" fmla="*/ 114 h 270"/>
                    <a:gd name="T18" fmla="*/ 227 w 589"/>
                    <a:gd name="T19" fmla="*/ 97 h 270"/>
                    <a:gd name="T20" fmla="*/ 189 w 589"/>
                    <a:gd name="T21" fmla="*/ 85 h 270"/>
                    <a:gd name="T22" fmla="*/ 144 w 589"/>
                    <a:gd name="T23" fmla="*/ 68 h 270"/>
                    <a:gd name="T24" fmla="*/ 95 w 589"/>
                    <a:gd name="T25" fmla="*/ 47 h 270"/>
                    <a:gd name="T26" fmla="*/ 51 w 589"/>
                    <a:gd name="T27" fmla="*/ 27 h 270"/>
                    <a:gd name="T28" fmla="*/ 19 w 589"/>
                    <a:gd name="T29" fmla="*/ 11 h 270"/>
                    <a:gd name="T30" fmla="*/ 0 w 589"/>
                    <a:gd name="T31" fmla="*/ 0 h 270"/>
                    <a:gd name="T32" fmla="*/ 0 w 589"/>
                    <a:gd name="T33" fmla="*/ 103 h 270"/>
                    <a:gd name="T34" fmla="*/ 37 w 589"/>
                    <a:gd name="T35" fmla="*/ 129 h 270"/>
                    <a:gd name="T36" fmla="*/ 111 w 589"/>
                    <a:gd name="T37" fmla="*/ 165 h 270"/>
                    <a:gd name="T38" fmla="*/ 197 w 589"/>
                    <a:gd name="T39" fmla="*/ 201 h 270"/>
                    <a:gd name="T40" fmla="*/ 274 w 589"/>
                    <a:gd name="T41" fmla="*/ 221 h 270"/>
                    <a:gd name="T42" fmla="*/ 363 w 589"/>
                    <a:gd name="T43" fmla="*/ 246 h 270"/>
                    <a:gd name="T44" fmla="*/ 452 w 589"/>
                    <a:gd name="T45" fmla="*/ 263 h 270"/>
                    <a:gd name="T46" fmla="*/ 515 w 589"/>
                    <a:gd name="T47" fmla="*/ 269 h 270"/>
                    <a:gd name="T48" fmla="*/ 589 w 589"/>
                    <a:gd name="T49" fmla="*/ 270 h 2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89"/>
                    <a:gd name="T76" fmla="*/ 0 h 270"/>
                    <a:gd name="T77" fmla="*/ 589 w 589"/>
                    <a:gd name="T78" fmla="*/ 270 h 2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89" h="270">
                      <a:moveTo>
                        <a:pt x="589" y="270"/>
                      </a:moveTo>
                      <a:lnTo>
                        <a:pt x="589" y="187"/>
                      </a:lnTo>
                      <a:lnTo>
                        <a:pt x="551" y="180"/>
                      </a:lnTo>
                      <a:lnTo>
                        <a:pt x="512" y="173"/>
                      </a:lnTo>
                      <a:lnTo>
                        <a:pt x="475" y="164"/>
                      </a:lnTo>
                      <a:lnTo>
                        <a:pt x="437" y="155"/>
                      </a:lnTo>
                      <a:lnTo>
                        <a:pt x="393" y="144"/>
                      </a:lnTo>
                      <a:lnTo>
                        <a:pt x="345" y="132"/>
                      </a:lnTo>
                      <a:lnTo>
                        <a:pt x="285" y="114"/>
                      </a:lnTo>
                      <a:lnTo>
                        <a:pt x="227" y="97"/>
                      </a:lnTo>
                      <a:lnTo>
                        <a:pt x="189" y="85"/>
                      </a:lnTo>
                      <a:lnTo>
                        <a:pt x="144" y="68"/>
                      </a:lnTo>
                      <a:lnTo>
                        <a:pt x="95" y="47"/>
                      </a:lnTo>
                      <a:lnTo>
                        <a:pt x="51" y="27"/>
                      </a:lnTo>
                      <a:lnTo>
                        <a:pt x="19" y="11"/>
                      </a:lnTo>
                      <a:lnTo>
                        <a:pt x="0" y="0"/>
                      </a:lnTo>
                      <a:lnTo>
                        <a:pt x="0" y="103"/>
                      </a:lnTo>
                      <a:lnTo>
                        <a:pt x="37" y="129"/>
                      </a:lnTo>
                      <a:lnTo>
                        <a:pt x="111" y="165"/>
                      </a:lnTo>
                      <a:lnTo>
                        <a:pt x="197" y="201"/>
                      </a:lnTo>
                      <a:lnTo>
                        <a:pt x="274" y="221"/>
                      </a:lnTo>
                      <a:lnTo>
                        <a:pt x="363" y="246"/>
                      </a:lnTo>
                      <a:lnTo>
                        <a:pt x="452" y="263"/>
                      </a:lnTo>
                      <a:lnTo>
                        <a:pt x="515" y="269"/>
                      </a:lnTo>
                      <a:lnTo>
                        <a:pt x="589" y="270"/>
                      </a:lnTo>
                      <a:close/>
                    </a:path>
                  </a:pathLst>
                </a:custGeom>
                <a:gradFill rotWithShape="0">
                  <a:gsLst>
                    <a:gs pos="0">
                      <a:srgbClr val="665776"/>
                    </a:gs>
                    <a:gs pos="50000">
                      <a:srgbClr val="DDBBFF"/>
                    </a:gs>
                    <a:gs pos="100000">
                      <a:srgbClr val="6657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13" name="Freeform 29"/>
                <p:cNvSpPr>
                  <a:spLocks/>
                </p:cNvSpPr>
                <p:nvPr/>
              </p:nvSpPr>
              <p:spPr bwMode="auto">
                <a:xfrm>
                  <a:off x="3000" y="2330"/>
                  <a:ext cx="1645" cy="824"/>
                </a:xfrm>
                <a:custGeom>
                  <a:avLst/>
                  <a:gdLst>
                    <a:gd name="T0" fmla="*/ 1554 w 1645"/>
                    <a:gd name="T1" fmla="*/ 824 h 824"/>
                    <a:gd name="T2" fmla="*/ 1456 w 1645"/>
                    <a:gd name="T3" fmla="*/ 824 h 824"/>
                    <a:gd name="T4" fmla="*/ 1354 w 1645"/>
                    <a:gd name="T5" fmla="*/ 817 h 824"/>
                    <a:gd name="T6" fmla="*/ 1259 w 1645"/>
                    <a:gd name="T7" fmla="*/ 803 h 824"/>
                    <a:gd name="T8" fmla="*/ 1149 w 1645"/>
                    <a:gd name="T9" fmla="*/ 779 h 824"/>
                    <a:gd name="T10" fmla="*/ 1044 w 1645"/>
                    <a:gd name="T11" fmla="*/ 746 h 824"/>
                    <a:gd name="T12" fmla="*/ 933 w 1645"/>
                    <a:gd name="T13" fmla="*/ 701 h 824"/>
                    <a:gd name="T14" fmla="*/ 834 w 1645"/>
                    <a:gd name="T15" fmla="*/ 654 h 824"/>
                    <a:gd name="T16" fmla="*/ 740 w 1645"/>
                    <a:gd name="T17" fmla="*/ 607 h 824"/>
                    <a:gd name="T18" fmla="*/ 644 w 1645"/>
                    <a:gd name="T19" fmla="*/ 553 h 824"/>
                    <a:gd name="T20" fmla="*/ 554 w 1645"/>
                    <a:gd name="T21" fmla="*/ 493 h 824"/>
                    <a:gd name="T22" fmla="*/ 467 w 1645"/>
                    <a:gd name="T23" fmla="*/ 424 h 824"/>
                    <a:gd name="T24" fmla="*/ 396 w 1645"/>
                    <a:gd name="T25" fmla="*/ 355 h 824"/>
                    <a:gd name="T26" fmla="*/ 348 w 1645"/>
                    <a:gd name="T27" fmla="*/ 291 h 824"/>
                    <a:gd name="T28" fmla="*/ 49 w 1645"/>
                    <a:gd name="T29" fmla="*/ 312 h 824"/>
                    <a:gd name="T30" fmla="*/ 151 w 1645"/>
                    <a:gd name="T31" fmla="*/ 267 h 824"/>
                    <a:gd name="T32" fmla="*/ 222 w 1645"/>
                    <a:gd name="T33" fmla="*/ 231 h 824"/>
                    <a:gd name="T34" fmla="*/ 281 w 1645"/>
                    <a:gd name="T35" fmla="*/ 194 h 824"/>
                    <a:gd name="T36" fmla="*/ 338 w 1645"/>
                    <a:gd name="T37" fmla="*/ 148 h 824"/>
                    <a:gd name="T38" fmla="*/ 405 w 1645"/>
                    <a:gd name="T39" fmla="*/ 88 h 824"/>
                    <a:gd name="T40" fmla="*/ 469 w 1645"/>
                    <a:gd name="T41" fmla="*/ 30 h 824"/>
                    <a:gd name="T42" fmla="*/ 521 w 1645"/>
                    <a:gd name="T43" fmla="*/ 13 h 824"/>
                    <a:gd name="T44" fmla="*/ 577 w 1645"/>
                    <a:gd name="T45" fmla="*/ 41 h 824"/>
                    <a:gd name="T46" fmla="*/ 646 w 1645"/>
                    <a:gd name="T47" fmla="*/ 69 h 824"/>
                    <a:gd name="T48" fmla="*/ 709 w 1645"/>
                    <a:gd name="T49" fmla="*/ 89 h 824"/>
                    <a:gd name="T50" fmla="*/ 781 w 1645"/>
                    <a:gd name="T51" fmla="*/ 109 h 824"/>
                    <a:gd name="T52" fmla="*/ 854 w 1645"/>
                    <a:gd name="T53" fmla="*/ 128 h 824"/>
                    <a:gd name="T54" fmla="*/ 925 w 1645"/>
                    <a:gd name="T55" fmla="*/ 143 h 824"/>
                    <a:gd name="T56" fmla="*/ 993 w 1645"/>
                    <a:gd name="T57" fmla="*/ 158 h 824"/>
                    <a:gd name="T58" fmla="*/ 1085 w 1645"/>
                    <a:gd name="T59" fmla="*/ 172 h 824"/>
                    <a:gd name="T60" fmla="*/ 749 w 1645"/>
                    <a:gd name="T61" fmla="*/ 282 h 824"/>
                    <a:gd name="T62" fmla="*/ 828 w 1645"/>
                    <a:gd name="T63" fmla="*/ 385 h 824"/>
                    <a:gd name="T64" fmla="*/ 888 w 1645"/>
                    <a:gd name="T65" fmla="*/ 445 h 824"/>
                    <a:gd name="T66" fmla="*/ 975 w 1645"/>
                    <a:gd name="T67" fmla="*/ 526 h 824"/>
                    <a:gd name="T68" fmla="*/ 1050 w 1645"/>
                    <a:gd name="T69" fmla="*/ 589 h 824"/>
                    <a:gd name="T70" fmla="*/ 1110 w 1645"/>
                    <a:gd name="T71" fmla="*/ 636 h 824"/>
                    <a:gd name="T72" fmla="*/ 1185 w 1645"/>
                    <a:gd name="T73" fmla="*/ 683 h 824"/>
                    <a:gd name="T74" fmla="*/ 1262 w 1645"/>
                    <a:gd name="T75" fmla="*/ 722 h 824"/>
                    <a:gd name="T76" fmla="*/ 1354 w 1645"/>
                    <a:gd name="T77" fmla="*/ 755 h 824"/>
                    <a:gd name="T78" fmla="*/ 1453 w 1645"/>
                    <a:gd name="T79" fmla="*/ 779 h 824"/>
                    <a:gd name="T80" fmla="*/ 1557 w 1645"/>
                    <a:gd name="T81" fmla="*/ 800 h 8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5"/>
                    <a:gd name="T124" fmla="*/ 0 h 824"/>
                    <a:gd name="T125" fmla="*/ 1645 w 1645"/>
                    <a:gd name="T126" fmla="*/ 824 h 8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5" h="824">
                      <a:moveTo>
                        <a:pt x="1645" y="817"/>
                      </a:moveTo>
                      <a:lnTo>
                        <a:pt x="1554" y="824"/>
                      </a:lnTo>
                      <a:lnTo>
                        <a:pt x="1510" y="824"/>
                      </a:lnTo>
                      <a:lnTo>
                        <a:pt x="1456" y="824"/>
                      </a:lnTo>
                      <a:lnTo>
                        <a:pt x="1405" y="820"/>
                      </a:lnTo>
                      <a:lnTo>
                        <a:pt x="1354" y="817"/>
                      </a:lnTo>
                      <a:lnTo>
                        <a:pt x="1304" y="811"/>
                      </a:lnTo>
                      <a:lnTo>
                        <a:pt x="1259" y="803"/>
                      </a:lnTo>
                      <a:lnTo>
                        <a:pt x="1209" y="794"/>
                      </a:lnTo>
                      <a:lnTo>
                        <a:pt x="1149" y="779"/>
                      </a:lnTo>
                      <a:lnTo>
                        <a:pt x="1095" y="761"/>
                      </a:lnTo>
                      <a:lnTo>
                        <a:pt x="1044" y="746"/>
                      </a:lnTo>
                      <a:lnTo>
                        <a:pt x="987" y="725"/>
                      </a:lnTo>
                      <a:lnTo>
                        <a:pt x="933" y="701"/>
                      </a:lnTo>
                      <a:lnTo>
                        <a:pt x="879" y="677"/>
                      </a:lnTo>
                      <a:lnTo>
                        <a:pt x="834" y="654"/>
                      </a:lnTo>
                      <a:lnTo>
                        <a:pt x="783" y="630"/>
                      </a:lnTo>
                      <a:lnTo>
                        <a:pt x="740" y="607"/>
                      </a:lnTo>
                      <a:lnTo>
                        <a:pt x="692" y="580"/>
                      </a:lnTo>
                      <a:lnTo>
                        <a:pt x="644" y="553"/>
                      </a:lnTo>
                      <a:lnTo>
                        <a:pt x="596" y="520"/>
                      </a:lnTo>
                      <a:lnTo>
                        <a:pt x="554" y="493"/>
                      </a:lnTo>
                      <a:lnTo>
                        <a:pt x="509" y="457"/>
                      </a:lnTo>
                      <a:lnTo>
                        <a:pt x="467" y="424"/>
                      </a:lnTo>
                      <a:lnTo>
                        <a:pt x="428" y="391"/>
                      </a:lnTo>
                      <a:lnTo>
                        <a:pt x="396" y="355"/>
                      </a:lnTo>
                      <a:lnTo>
                        <a:pt x="369" y="324"/>
                      </a:lnTo>
                      <a:lnTo>
                        <a:pt x="348" y="291"/>
                      </a:lnTo>
                      <a:lnTo>
                        <a:pt x="0" y="336"/>
                      </a:lnTo>
                      <a:lnTo>
                        <a:pt x="49" y="312"/>
                      </a:lnTo>
                      <a:lnTo>
                        <a:pt x="106" y="288"/>
                      </a:lnTo>
                      <a:lnTo>
                        <a:pt x="151" y="267"/>
                      </a:lnTo>
                      <a:lnTo>
                        <a:pt x="185" y="251"/>
                      </a:lnTo>
                      <a:lnTo>
                        <a:pt x="222" y="231"/>
                      </a:lnTo>
                      <a:lnTo>
                        <a:pt x="252" y="213"/>
                      </a:lnTo>
                      <a:lnTo>
                        <a:pt x="281" y="194"/>
                      </a:lnTo>
                      <a:lnTo>
                        <a:pt x="307" y="171"/>
                      </a:lnTo>
                      <a:lnTo>
                        <a:pt x="338" y="148"/>
                      </a:lnTo>
                      <a:lnTo>
                        <a:pt x="372" y="119"/>
                      </a:lnTo>
                      <a:lnTo>
                        <a:pt x="405" y="88"/>
                      </a:lnTo>
                      <a:lnTo>
                        <a:pt x="434" y="62"/>
                      </a:lnTo>
                      <a:lnTo>
                        <a:pt x="469" y="30"/>
                      </a:lnTo>
                      <a:lnTo>
                        <a:pt x="494" y="0"/>
                      </a:lnTo>
                      <a:lnTo>
                        <a:pt x="521" y="13"/>
                      </a:lnTo>
                      <a:lnTo>
                        <a:pt x="548" y="28"/>
                      </a:lnTo>
                      <a:lnTo>
                        <a:pt x="577" y="41"/>
                      </a:lnTo>
                      <a:lnTo>
                        <a:pt x="611" y="55"/>
                      </a:lnTo>
                      <a:lnTo>
                        <a:pt x="646" y="69"/>
                      </a:lnTo>
                      <a:lnTo>
                        <a:pt x="678" y="80"/>
                      </a:lnTo>
                      <a:lnTo>
                        <a:pt x="709" y="89"/>
                      </a:lnTo>
                      <a:lnTo>
                        <a:pt x="744" y="100"/>
                      </a:lnTo>
                      <a:lnTo>
                        <a:pt x="781" y="109"/>
                      </a:lnTo>
                      <a:lnTo>
                        <a:pt x="819" y="119"/>
                      </a:lnTo>
                      <a:lnTo>
                        <a:pt x="854" y="128"/>
                      </a:lnTo>
                      <a:lnTo>
                        <a:pt x="888" y="137"/>
                      </a:lnTo>
                      <a:lnTo>
                        <a:pt x="925" y="143"/>
                      </a:lnTo>
                      <a:lnTo>
                        <a:pt x="960" y="151"/>
                      </a:lnTo>
                      <a:lnTo>
                        <a:pt x="993" y="158"/>
                      </a:lnTo>
                      <a:lnTo>
                        <a:pt x="1032" y="166"/>
                      </a:lnTo>
                      <a:lnTo>
                        <a:pt x="1085" y="172"/>
                      </a:lnTo>
                      <a:lnTo>
                        <a:pt x="725" y="234"/>
                      </a:lnTo>
                      <a:lnTo>
                        <a:pt x="749" y="282"/>
                      </a:lnTo>
                      <a:lnTo>
                        <a:pt x="777" y="318"/>
                      </a:lnTo>
                      <a:lnTo>
                        <a:pt x="828" y="385"/>
                      </a:lnTo>
                      <a:lnTo>
                        <a:pt x="858" y="415"/>
                      </a:lnTo>
                      <a:lnTo>
                        <a:pt x="888" y="445"/>
                      </a:lnTo>
                      <a:lnTo>
                        <a:pt x="942" y="496"/>
                      </a:lnTo>
                      <a:lnTo>
                        <a:pt x="975" y="526"/>
                      </a:lnTo>
                      <a:lnTo>
                        <a:pt x="1014" y="562"/>
                      </a:lnTo>
                      <a:lnTo>
                        <a:pt x="1050" y="589"/>
                      </a:lnTo>
                      <a:lnTo>
                        <a:pt x="1080" y="613"/>
                      </a:lnTo>
                      <a:lnTo>
                        <a:pt x="1110" y="636"/>
                      </a:lnTo>
                      <a:lnTo>
                        <a:pt x="1146" y="659"/>
                      </a:lnTo>
                      <a:lnTo>
                        <a:pt x="1185" y="683"/>
                      </a:lnTo>
                      <a:lnTo>
                        <a:pt x="1224" y="701"/>
                      </a:lnTo>
                      <a:lnTo>
                        <a:pt x="1262" y="722"/>
                      </a:lnTo>
                      <a:lnTo>
                        <a:pt x="1310" y="740"/>
                      </a:lnTo>
                      <a:lnTo>
                        <a:pt x="1354" y="755"/>
                      </a:lnTo>
                      <a:lnTo>
                        <a:pt x="1405" y="767"/>
                      </a:lnTo>
                      <a:lnTo>
                        <a:pt x="1453" y="779"/>
                      </a:lnTo>
                      <a:lnTo>
                        <a:pt x="1504" y="791"/>
                      </a:lnTo>
                      <a:lnTo>
                        <a:pt x="1557" y="800"/>
                      </a:lnTo>
                      <a:lnTo>
                        <a:pt x="1645" y="817"/>
                      </a:lnTo>
                      <a:close/>
                    </a:path>
                  </a:pathLst>
                </a:custGeom>
                <a:gradFill rotWithShape="0">
                  <a:gsLst>
                    <a:gs pos="0">
                      <a:srgbClr val="665776"/>
                    </a:gs>
                    <a:gs pos="50000">
                      <a:srgbClr val="DDBBFF"/>
                    </a:gs>
                    <a:gs pos="100000">
                      <a:srgbClr val="6657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nvGrpSpPr>
              <p:cNvPr id="24604" name="Group 30"/>
              <p:cNvGrpSpPr>
                <a:grpSpLocks/>
              </p:cNvGrpSpPr>
              <p:nvPr/>
            </p:nvGrpSpPr>
            <p:grpSpPr bwMode="auto">
              <a:xfrm>
                <a:off x="3456" y="2592"/>
                <a:ext cx="1647" cy="483"/>
                <a:chOff x="1142" y="2230"/>
                <a:chExt cx="1647" cy="915"/>
              </a:xfrm>
            </p:grpSpPr>
            <p:sp>
              <p:nvSpPr>
                <p:cNvPr id="24605" name="Freeform 31"/>
                <p:cNvSpPr>
                  <a:spLocks/>
                </p:cNvSpPr>
                <p:nvPr/>
              </p:nvSpPr>
              <p:spPr bwMode="auto">
                <a:xfrm>
                  <a:off x="1707" y="2405"/>
                  <a:ext cx="356" cy="138"/>
                </a:xfrm>
                <a:custGeom>
                  <a:avLst/>
                  <a:gdLst>
                    <a:gd name="T0" fmla="*/ 0 w 356"/>
                    <a:gd name="T1" fmla="*/ 81 h 138"/>
                    <a:gd name="T2" fmla="*/ 0 w 356"/>
                    <a:gd name="T3" fmla="*/ 0 h 138"/>
                    <a:gd name="T4" fmla="*/ 356 w 356"/>
                    <a:gd name="T5" fmla="*/ 63 h 138"/>
                    <a:gd name="T6" fmla="*/ 350 w 356"/>
                    <a:gd name="T7" fmla="*/ 100 h 138"/>
                    <a:gd name="T8" fmla="*/ 326 w 356"/>
                    <a:gd name="T9" fmla="*/ 138 h 138"/>
                    <a:gd name="T10" fmla="*/ 0 w 356"/>
                    <a:gd name="T11" fmla="*/ 81 h 138"/>
                    <a:gd name="T12" fmla="*/ 0 60000 65536"/>
                    <a:gd name="T13" fmla="*/ 0 60000 65536"/>
                    <a:gd name="T14" fmla="*/ 0 60000 65536"/>
                    <a:gd name="T15" fmla="*/ 0 60000 65536"/>
                    <a:gd name="T16" fmla="*/ 0 60000 65536"/>
                    <a:gd name="T17" fmla="*/ 0 60000 65536"/>
                    <a:gd name="T18" fmla="*/ 0 w 356"/>
                    <a:gd name="T19" fmla="*/ 0 h 138"/>
                    <a:gd name="T20" fmla="*/ 356 w 356"/>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356" h="138">
                      <a:moveTo>
                        <a:pt x="0" y="81"/>
                      </a:moveTo>
                      <a:lnTo>
                        <a:pt x="0" y="0"/>
                      </a:lnTo>
                      <a:lnTo>
                        <a:pt x="356" y="63"/>
                      </a:lnTo>
                      <a:lnTo>
                        <a:pt x="350" y="100"/>
                      </a:lnTo>
                      <a:lnTo>
                        <a:pt x="326" y="138"/>
                      </a:lnTo>
                      <a:lnTo>
                        <a:pt x="0" y="81"/>
                      </a:lnTo>
                      <a:close/>
                    </a:path>
                  </a:pathLst>
                </a:custGeom>
                <a:gradFill rotWithShape="0">
                  <a:gsLst>
                    <a:gs pos="0">
                      <a:srgbClr val="665776"/>
                    </a:gs>
                    <a:gs pos="50000">
                      <a:srgbClr val="DDBBFF"/>
                    </a:gs>
                    <a:gs pos="100000">
                      <a:srgbClr val="6657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06" name="Freeform 32"/>
                <p:cNvSpPr>
                  <a:spLocks/>
                </p:cNvSpPr>
                <p:nvPr/>
              </p:nvSpPr>
              <p:spPr bwMode="auto">
                <a:xfrm>
                  <a:off x="2445" y="2516"/>
                  <a:ext cx="343" cy="133"/>
                </a:xfrm>
                <a:custGeom>
                  <a:avLst/>
                  <a:gdLst>
                    <a:gd name="T0" fmla="*/ 343 w 343"/>
                    <a:gd name="T1" fmla="*/ 133 h 133"/>
                    <a:gd name="T2" fmla="*/ 342 w 343"/>
                    <a:gd name="T3" fmla="*/ 58 h 133"/>
                    <a:gd name="T4" fmla="*/ 0 w 343"/>
                    <a:gd name="T5" fmla="*/ 0 h 133"/>
                    <a:gd name="T6" fmla="*/ 0 w 343"/>
                    <a:gd name="T7" fmla="*/ 95 h 133"/>
                    <a:gd name="T8" fmla="*/ 343 w 343"/>
                    <a:gd name="T9" fmla="*/ 133 h 133"/>
                    <a:gd name="T10" fmla="*/ 0 60000 65536"/>
                    <a:gd name="T11" fmla="*/ 0 60000 65536"/>
                    <a:gd name="T12" fmla="*/ 0 60000 65536"/>
                    <a:gd name="T13" fmla="*/ 0 60000 65536"/>
                    <a:gd name="T14" fmla="*/ 0 60000 65536"/>
                    <a:gd name="T15" fmla="*/ 0 w 343"/>
                    <a:gd name="T16" fmla="*/ 0 h 133"/>
                    <a:gd name="T17" fmla="*/ 343 w 343"/>
                    <a:gd name="T18" fmla="*/ 133 h 133"/>
                  </a:gdLst>
                  <a:ahLst/>
                  <a:cxnLst>
                    <a:cxn ang="T10">
                      <a:pos x="T0" y="T1"/>
                    </a:cxn>
                    <a:cxn ang="T11">
                      <a:pos x="T2" y="T3"/>
                    </a:cxn>
                    <a:cxn ang="T12">
                      <a:pos x="T4" y="T5"/>
                    </a:cxn>
                    <a:cxn ang="T13">
                      <a:pos x="T6" y="T7"/>
                    </a:cxn>
                    <a:cxn ang="T14">
                      <a:pos x="T8" y="T9"/>
                    </a:cxn>
                  </a:cxnLst>
                  <a:rect l="T15" t="T16" r="T17" b="T18"/>
                  <a:pathLst>
                    <a:path w="343" h="133">
                      <a:moveTo>
                        <a:pt x="343" y="133"/>
                      </a:moveTo>
                      <a:lnTo>
                        <a:pt x="342" y="58"/>
                      </a:lnTo>
                      <a:lnTo>
                        <a:pt x="0" y="0"/>
                      </a:lnTo>
                      <a:lnTo>
                        <a:pt x="0" y="95"/>
                      </a:lnTo>
                      <a:lnTo>
                        <a:pt x="343" y="133"/>
                      </a:lnTo>
                      <a:close/>
                    </a:path>
                  </a:pathLst>
                </a:custGeom>
                <a:gradFill rotWithShape="0">
                  <a:gsLst>
                    <a:gs pos="0">
                      <a:srgbClr val="665776"/>
                    </a:gs>
                    <a:gs pos="50000">
                      <a:srgbClr val="DDBBFF"/>
                    </a:gs>
                    <a:gs pos="100000">
                      <a:srgbClr val="6657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nvGrpSpPr>
                <p:cNvPr id="24607" name="Group 33"/>
                <p:cNvGrpSpPr>
                  <a:grpSpLocks/>
                </p:cNvGrpSpPr>
                <p:nvPr/>
              </p:nvGrpSpPr>
              <p:grpSpPr bwMode="auto">
                <a:xfrm>
                  <a:off x="1142" y="2230"/>
                  <a:ext cx="1647" cy="915"/>
                  <a:chOff x="1142" y="2230"/>
                  <a:chExt cx="1647" cy="915"/>
                </a:xfrm>
              </p:grpSpPr>
              <p:sp>
                <p:nvSpPr>
                  <p:cNvPr id="24608" name="Freeform 34"/>
                  <p:cNvSpPr>
                    <a:spLocks/>
                  </p:cNvSpPr>
                  <p:nvPr/>
                </p:nvSpPr>
                <p:spPr bwMode="auto">
                  <a:xfrm>
                    <a:off x="1142" y="2316"/>
                    <a:ext cx="1646" cy="829"/>
                  </a:xfrm>
                  <a:custGeom>
                    <a:avLst/>
                    <a:gdLst>
                      <a:gd name="T0" fmla="*/ 93 w 1646"/>
                      <a:gd name="T1" fmla="*/ 829 h 829"/>
                      <a:gd name="T2" fmla="*/ 192 w 1646"/>
                      <a:gd name="T3" fmla="*/ 829 h 829"/>
                      <a:gd name="T4" fmla="*/ 293 w 1646"/>
                      <a:gd name="T5" fmla="*/ 824 h 829"/>
                      <a:gd name="T6" fmla="*/ 389 w 1646"/>
                      <a:gd name="T7" fmla="*/ 810 h 829"/>
                      <a:gd name="T8" fmla="*/ 499 w 1646"/>
                      <a:gd name="T9" fmla="*/ 786 h 829"/>
                      <a:gd name="T10" fmla="*/ 604 w 1646"/>
                      <a:gd name="T11" fmla="*/ 752 h 829"/>
                      <a:gd name="T12" fmla="*/ 715 w 1646"/>
                      <a:gd name="T13" fmla="*/ 706 h 829"/>
                      <a:gd name="T14" fmla="*/ 814 w 1646"/>
                      <a:gd name="T15" fmla="*/ 658 h 829"/>
                      <a:gd name="T16" fmla="*/ 908 w 1646"/>
                      <a:gd name="T17" fmla="*/ 611 h 829"/>
                      <a:gd name="T18" fmla="*/ 1004 w 1646"/>
                      <a:gd name="T19" fmla="*/ 556 h 829"/>
                      <a:gd name="T20" fmla="*/ 1094 w 1646"/>
                      <a:gd name="T21" fmla="*/ 495 h 829"/>
                      <a:gd name="T22" fmla="*/ 1181 w 1646"/>
                      <a:gd name="T23" fmla="*/ 425 h 829"/>
                      <a:gd name="T24" fmla="*/ 1252 w 1646"/>
                      <a:gd name="T25" fmla="*/ 355 h 829"/>
                      <a:gd name="T26" fmla="*/ 1300 w 1646"/>
                      <a:gd name="T27" fmla="*/ 290 h 829"/>
                      <a:gd name="T28" fmla="*/ 1593 w 1646"/>
                      <a:gd name="T29" fmla="*/ 311 h 829"/>
                      <a:gd name="T30" fmla="*/ 1500 w 1646"/>
                      <a:gd name="T31" fmla="*/ 269 h 829"/>
                      <a:gd name="T32" fmla="*/ 1429 w 1646"/>
                      <a:gd name="T33" fmla="*/ 227 h 829"/>
                      <a:gd name="T34" fmla="*/ 1370 w 1646"/>
                      <a:gd name="T35" fmla="*/ 189 h 829"/>
                      <a:gd name="T36" fmla="*/ 1310 w 1646"/>
                      <a:gd name="T37" fmla="*/ 145 h 829"/>
                      <a:gd name="T38" fmla="*/ 1240 w 1646"/>
                      <a:gd name="T39" fmla="*/ 87 h 829"/>
                      <a:gd name="T40" fmla="*/ 1179 w 1646"/>
                      <a:gd name="T41" fmla="*/ 26 h 829"/>
                      <a:gd name="T42" fmla="*/ 1127 w 1646"/>
                      <a:gd name="T43" fmla="*/ 9 h 829"/>
                      <a:gd name="T44" fmla="*/ 1071 w 1646"/>
                      <a:gd name="T45" fmla="*/ 36 h 829"/>
                      <a:gd name="T46" fmla="*/ 1002 w 1646"/>
                      <a:gd name="T47" fmla="*/ 66 h 829"/>
                      <a:gd name="T48" fmla="*/ 939 w 1646"/>
                      <a:gd name="T49" fmla="*/ 85 h 829"/>
                      <a:gd name="T50" fmla="*/ 868 w 1646"/>
                      <a:gd name="T51" fmla="*/ 105 h 829"/>
                      <a:gd name="T52" fmla="*/ 794 w 1646"/>
                      <a:gd name="T53" fmla="*/ 125 h 829"/>
                      <a:gd name="T54" fmla="*/ 723 w 1646"/>
                      <a:gd name="T55" fmla="*/ 140 h 829"/>
                      <a:gd name="T56" fmla="*/ 655 w 1646"/>
                      <a:gd name="T57" fmla="*/ 155 h 829"/>
                      <a:gd name="T58" fmla="*/ 563 w 1646"/>
                      <a:gd name="T59" fmla="*/ 170 h 829"/>
                      <a:gd name="T60" fmla="*/ 899 w 1646"/>
                      <a:gd name="T61" fmla="*/ 281 h 829"/>
                      <a:gd name="T62" fmla="*/ 820 w 1646"/>
                      <a:gd name="T63" fmla="*/ 385 h 829"/>
                      <a:gd name="T64" fmla="*/ 760 w 1646"/>
                      <a:gd name="T65" fmla="*/ 447 h 829"/>
                      <a:gd name="T66" fmla="*/ 673 w 1646"/>
                      <a:gd name="T67" fmla="*/ 527 h 829"/>
                      <a:gd name="T68" fmla="*/ 568 w 1646"/>
                      <a:gd name="T69" fmla="*/ 599 h 829"/>
                      <a:gd name="T70" fmla="*/ 469 w 1646"/>
                      <a:gd name="T71" fmla="*/ 652 h 829"/>
                      <a:gd name="T72" fmla="*/ 398 w 1646"/>
                      <a:gd name="T73" fmla="*/ 687 h 829"/>
                      <a:gd name="T74" fmla="*/ 296 w 1646"/>
                      <a:gd name="T75" fmla="*/ 717 h 829"/>
                      <a:gd name="T76" fmla="*/ 168 w 1646"/>
                      <a:gd name="T77" fmla="*/ 747 h 829"/>
                      <a:gd name="T78" fmla="*/ 0 w 1646"/>
                      <a:gd name="T79" fmla="*/ 759 h 8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46"/>
                      <a:gd name="T121" fmla="*/ 0 h 829"/>
                      <a:gd name="T122" fmla="*/ 1646 w 1646"/>
                      <a:gd name="T123" fmla="*/ 829 h 8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46" h="829">
                        <a:moveTo>
                          <a:pt x="1" y="824"/>
                        </a:moveTo>
                        <a:lnTo>
                          <a:pt x="93" y="829"/>
                        </a:lnTo>
                        <a:lnTo>
                          <a:pt x="138" y="829"/>
                        </a:lnTo>
                        <a:lnTo>
                          <a:pt x="192" y="829"/>
                        </a:lnTo>
                        <a:lnTo>
                          <a:pt x="243" y="827"/>
                        </a:lnTo>
                        <a:lnTo>
                          <a:pt x="293" y="824"/>
                        </a:lnTo>
                        <a:lnTo>
                          <a:pt x="344" y="819"/>
                        </a:lnTo>
                        <a:lnTo>
                          <a:pt x="389" y="810"/>
                        </a:lnTo>
                        <a:lnTo>
                          <a:pt x="439" y="800"/>
                        </a:lnTo>
                        <a:lnTo>
                          <a:pt x="499" y="786"/>
                        </a:lnTo>
                        <a:lnTo>
                          <a:pt x="553" y="767"/>
                        </a:lnTo>
                        <a:lnTo>
                          <a:pt x="604" y="752"/>
                        </a:lnTo>
                        <a:lnTo>
                          <a:pt x="661" y="730"/>
                        </a:lnTo>
                        <a:lnTo>
                          <a:pt x="715" y="706"/>
                        </a:lnTo>
                        <a:lnTo>
                          <a:pt x="769" y="682"/>
                        </a:lnTo>
                        <a:lnTo>
                          <a:pt x="814" y="658"/>
                        </a:lnTo>
                        <a:lnTo>
                          <a:pt x="866" y="634"/>
                        </a:lnTo>
                        <a:lnTo>
                          <a:pt x="908" y="611"/>
                        </a:lnTo>
                        <a:lnTo>
                          <a:pt x="956" y="584"/>
                        </a:lnTo>
                        <a:lnTo>
                          <a:pt x="1004" y="556"/>
                        </a:lnTo>
                        <a:lnTo>
                          <a:pt x="1052" y="522"/>
                        </a:lnTo>
                        <a:lnTo>
                          <a:pt x="1094" y="495"/>
                        </a:lnTo>
                        <a:lnTo>
                          <a:pt x="1139" y="458"/>
                        </a:lnTo>
                        <a:lnTo>
                          <a:pt x="1181" y="425"/>
                        </a:lnTo>
                        <a:lnTo>
                          <a:pt x="1220" y="392"/>
                        </a:lnTo>
                        <a:lnTo>
                          <a:pt x="1252" y="355"/>
                        </a:lnTo>
                        <a:lnTo>
                          <a:pt x="1279" y="324"/>
                        </a:lnTo>
                        <a:lnTo>
                          <a:pt x="1300" y="290"/>
                        </a:lnTo>
                        <a:lnTo>
                          <a:pt x="1646" y="335"/>
                        </a:lnTo>
                        <a:lnTo>
                          <a:pt x="1593" y="311"/>
                        </a:lnTo>
                        <a:lnTo>
                          <a:pt x="1551" y="290"/>
                        </a:lnTo>
                        <a:lnTo>
                          <a:pt x="1500" y="269"/>
                        </a:lnTo>
                        <a:lnTo>
                          <a:pt x="1462" y="247"/>
                        </a:lnTo>
                        <a:lnTo>
                          <a:pt x="1429" y="227"/>
                        </a:lnTo>
                        <a:lnTo>
                          <a:pt x="1399" y="211"/>
                        </a:lnTo>
                        <a:lnTo>
                          <a:pt x="1370" y="189"/>
                        </a:lnTo>
                        <a:lnTo>
                          <a:pt x="1341" y="169"/>
                        </a:lnTo>
                        <a:lnTo>
                          <a:pt x="1310" y="145"/>
                        </a:lnTo>
                        <a:lnTo>
                          <a:pt x="1276" y="116"/>
                        </a:lnTo>
                        <a:lnTo>
                          <a:pt x="1240" y="87"/>
                        </a:lnTo>
                        <a:lnTo>
                          <a:pt x="1211" y="58"/>
                        </a:lnTo>
                        <a:lnTo>
                          <a:pt x="1179" y="26"/>
                        </a:lnTo>
                        <a:lnTo>
                          <a:pt x="1154" y="0"/>
                        </a:lnTo>
                        <a:lnTo>
                          <a:pt x="1127" y="9"/>
                        </a:lnTo>
                        <a:lnTo>
                          <a:pt x="1100" y="24"/>
                        </a:lnTo>
                        <a:lnTo>
                          <a:pt x="1071" y="36"/>
                        </a:lnTo>
                        <a:lnTo>
                          <a:pt x="1037" y="51"/>
                        </a:lnTo>
                        <a:lnTo>
                          <a:pt x="1002" y="66"/>
                        </a:lnTo>
                        <a:lnTo>
                          <a:pt x="970" y="76"/>
                        </a:lnTo>
                        <a:lnTo>
                          <a:pt x="939" y="85"/>
                        </a:lnTo>
                        <a:lnTo>
                          <a:pt x="904" y="97"/>
                        </a:lnTo>
                        <a:lnTo>
                          <a:pt x="868" y="105"/>
                        </a:lnTo>
                        <a:lnTo>
                          <a:pt x="829" y="116"/>
                        </a:lnTo>
                        <a:lnTo>
                          <a:pt x="794" y="125"/>
                        </a:lnTo>
                        <a:lnTo>
                          <a:pt x="760" y="134"/>
                        </a:lnTo>
                        <a:lnTo>
                          <a:pt x="723" y="140"/>
                        </a:lnTo>
                        <a:lnTo>
                          <a:pt x="688" y="148"/>
                        </a:lnTo>
                        <a:lnTo>
                          <a:pt x="655" y="155"/>
                        </a:lnTo>
                        <a:lnTo>
                          <a:pt x="616" y="164"/>
                        </a:lnTo>
                        <a:lnTo>
                          <a:pt x="563" y="170"/>
                        </a:lnTo>
                        <a:lnTo>
                          <a:pt x="923" y="233"/>
                        </a:lnTo>
                        <a:lnTo>
                          <a:pt x="899" y="281"/>
                        </a:lnTo>
                        <a:lnTo>
                          <a:pt x="872" y="317"/>
                        </a:lnTo>
                        <a:lnTo>
                          <a:pt x="820" y="385"/>
                        </a:lnTo>
                        <a:lnTo>
                          <a:pt x="790" y="416"/>
                        </a:lnTo>
                        <a:lnTo>
                          <a:pt x="760" y="447"/>
                        </a:lnTo>
                        <a:lnTo>
                          <a:pt x="718" y="485"/>
                        </a:lnTo>
                        <a:lnTo>
                          <a:pt x="673" y="527"/>
                        </a:lnTo>
                        <a:lnTo>
                          <a:pt x="628" y="557"/>
                        </a:lnTo>
                        <a:lnTo>
                          <a:pt x="568" y="599"/>
                        </a:lnTo>
                        <a:lnTo>
                          <a:pt x="517" y="625"/>
                        </a:lnTo>
                        <a:lnTo>
                          <a:pt x="469" y="652"/>
                        </a:lnTo>
                        <a:lnTo>
                          <a:pt x="427" y="673"/>
                        </a:lnTo>
                        <a:lnTo>
                          <a:pt x="398" y="687"/>
                        </a:lnTo>
                        <a:lnTo>
                          <a:pt x="344" y="702"/>
                        </a:lnTo>
                        <a:lnTo>
                          <a:pt x="296" y="717"/>
                        </a:lnTo>
                        <a:lnTo>
                          <a:pt x="243" y="735"/>
                        </a:lnTo>
                        <a:lnTo>
                          <a:pt x="168" y="747"/>
                        </a:lnTo>
                        <a:lnTo>
                          <a:pt x="111" y="756"/>
                        </a:lnTo>
                        <a:lnTo>
                          <a:pt x="0" y="759"/>
                        </a:lnTo>
                        <a:lnTo>
                          <a:pt x="1" y="824"/>
                        </a:lnTo>
                        <a:close/>
                      </a:path>
                    </a:pathLst>
                  </a:custGeom>
                  <a:gradFill rotWithShape="0">
                    <a:gsLst>
                      <a:gs pos="0">
                        <a:srgbClr val="665776"/>
                      </a:gs>
                      <a:gs pos="50000">
                        <a:srgbClr val="DDBBFF"/>
                      </a:gs>
                      <a:gs pos="100000">
                        <a:srgbClr val="6657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609" name="Freeform 35"/>
                  <p:cNvSpPr>
                    <a:spLocks/>
                  </p:cNvSpPr>
                  <p:nvPr/>
                </p:nvSpPr>
                <p:spPr bwMode="auto">
                  <a:xfrm>
                    <a:off x="1143" y="2230"/>
                    <a:ext cx="1646" cy="855"/>
                  </a:xfrm>
                  <a:custGeom>
                    <a:avLst/>
                    <a:gdLst>
                      <a:gd name="T0" fmla="*/ 91 w 1646"/>
                      <a:gd name="T1" fmla="*/ 855 h 855"/>
                      <a:gd name="T2" fmla="*/ 190 w 1646"/>
                      <a:gd name="T3" fmla="*/ 855 h 855"/>
                      <a:gd name="T4" fmla="*/ 291 w 1646"/>
                      <a:gd name="T5" fmla="*/ 849 h 855"/>
                      <a:gd name="T6" fmla="*/ 387 w 1646"/>
                      <a:gd name="T7" fmla="*/ 834 h 855"/>
                      <a:gd name="T8" fmla="*/ 497 w 1646"/>
                      <a:gd name="T9" fmla="*/ 809 h 855"/>
                      <a:gd name="T10" fmla="*/ 602 w 1646"/>
                      <a:gd name="T11" fmla="*/ 774 h 855"/>
                      <a:gd name="T12" fmla="*/ 713 w 1646"/>
                      <a:gd name="T13" fmla="*/ 728 h 855"/>
                      <a:gd name="T14" fmla="*/ 812 w 1646"/>
                      <a:gd name="T15" fmla="*/ 678 h 855"/>
                      <a:gd name="T16" fmla="*/ 906 w 1646"/>
                      <a:gd name="T17" fmla="*/ 629 h 855"/>
                      <a:gd name="T18" fmla="*/ 1002 w 1646"/>
                      <a:gd name="T19" fmla="*/ 573 h 855"/>
                      <a:gd name="T20" fmla="*/ 1092 w 1646"/>
                      <a:gd name="T21" fmla="*/ 510 h 855"/>
                      <a:gd name="T22" fmla="*/ 1179 w 1646"/>
                      <a:gd name="T23" fmla="*/ 438 h 855"/>
                      <a:gd name="T24" fmla="*/ 1250 w 1646"/>
                      <a:gd name="T25" fmla="*/ 365 h 855"/>
                      <a:gd name="T26" fmla="*/ 1298 w 1646"/>
                      <a:gd name="T27" fmla="*/ 299 h 855"/>
                      <a:gd name="T28" fmla="*/ 1591 w 1646"/>
                      <a:gd name="T29" fmla="*/ 321 h 855"/>
                      <a:gd name="T30" fmla="*/ 1498 w 1646"/>
                      <a:gd name="T31" fmla="*/ 277 h 855"/>
                      <a:gd name="T32" fmla="*/ 1427 w 1646"/>
                      <a:gd name="T33" fmla="*/ 234 h 855"/>
                      <a:gd name="T34" fmla="*/ 1368 w 1646"/>
                      <a:gd name="T35" fmla="*/ 195 h 855"/>
                      <a:gd name="T36" fmla="*/ 1308 w 1646"/>
                      <a:gd name="T37" fmla="*/ 150 h 855"/>
                      <a:gd name="T38" fmla="*/ 1238 w 1646"/>
                      <a:gd name="T39" fmla="*/ 91 h 855"/>
                      <a:gd name="T40" fmla="*/ 1177 w 1646"/>
                      <a:gd name="T41" fmla="*/ 28 h 855"/>
                      <a:gd name="T42" fmla="*/ 1125 w 1646"/>
                      <a:gd name="T43" fmla="*/ 10 h 855"/>
                      <a:gd name="T44" fmla="*/ 1069 w 1646"/>
                      <a:gd name="T45" fmla="*/ 39 h 855"/>
                      <a:gd name="T46" fmla="*/ 1000 w 1646"/>
                      <a:gd name="T47" fmla="*/ 69 h 855"/>
                      <a:gd name="T48" fmla="*/ 937 w 1646"/>
                      <a:gd name="T49" fmla="*/ 89 h 855"/>
                      <a:gd name="T50" fmla="*/ 866 w 1646"/>
                      <a:gd name="T51" fmla="*/ 109 h 855"/>
                      <a:gd name="T52" fmla="*/ 792 w 1646"/>
                      <a:gd name="T53" fmla="*/ 129 h 855"/>
                      <a:gd name="T54" fmla="*/ 721 w 1646"/>
                      <a:gd name="T55" fmla="*/ 145 h 855"/>
                      <a:gd name="T56" fmla="*/ 653 w 1646"/>
                      <a:gd name="T57" fmla="*/ 160 h 855"/>
                      <a:gd name="T58" fmla="*/ 563 w 1646"/>
                      <a:gd name="T59" fmla="*/ 175 h 855"/>
                      <a:gd name="T60" fmla="*/ 897 w 1646"/>
                      <a:gd name="T61" fmla="*/ 290 h 855"/>
                      <a:gd name="T62" fmla="*/ 818 w 1646"/>
                      <a:gd name="T63" fmla="*/ 396 h 855"/>
                      <a:gd name="T64" fmla="*/ 758 w 1646"/>
                      <a:gd name="T65" fmla="*/ 460 h 855"/>
                      <a:gd name="T66" fmla="*/ 671 w 1646"/>
                      <a:gd name="T67" fmla="*/ 544 h 855"/>
                      <a:gd name="T68" fmla="*/ 596 w 1646"/>
                      <a:gd name="T69" fmla="*/ 610 h 855"/>
                      <a:gd name="T70" fmla="*/ 536 w 1646"/>
                      <a:gd name="T71" fmla="*/ 659 h 855"/>
                      <a:gd name="T72" fmla="*/ 461 w 1646"/>
                      <a:gd name="T73" fmla="*/ 709 h 855"/>
                      <a:gd name="T74" fmla="*/ 384 w 1646"/>
                      <a:gd name="T75" fmla="*/ 750 h 855"/>
                      <a:gd name="T76" fmla="*/ 291 w 1646"/>
                      <a:gd name="T77" fmla="*/ 783 h 855"/>
                      <a:gd name="T78" fmla="*/ 193 w 1646"/>
                      <a:gd name="T79" fmla="*/ 809 h 855"/>
                      <a:gd name="T80" fmla="*/ 86 w 1646"/>
                      <a:gd name="T81" fmla="*/ 832 h 8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55"/>
                      <a:gd name="T125" fmla="*/ 1646 w 1646"/>
                      <a:gd name="T126" fmla="*/ 855 h 8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55">
                        <a:moveTo>
                          <a:pt x="0" y="849"/>
                        </a:moveTo>
                        <a:lnTo>
                          <a:pt x="91" y="855"/>
                        </a:lnTo>
                        <a:lnTo>
                          <a:pt x="136" y="855"/>
                        </a:lnTo>
                        <a:lnTo>
                          <a:pt x="190" y="855"/>
                        </a:lnTo>
                        <a:lnTo>
                          <a:pt x="241" y="852"/>
                        </a:lnTo>
                        <a:lnTo>
                          <a:pt x="291" y="849"/>
                        </a:lnTo>
                        <a:lnTo>
                          <a:pt x="342" y="843"/>
                        </a:lnTo>
                        <a:lnTo>
                          <a:pt x="387" y="834"/>
                        </a:lnTo>
                        <a:lnTo>
                          <a:pt x="437" y="824"/>
                        </a:lnTo>
                        <a:lnTo>
                          <a:pt x="497" y="809"/>
                        </a:lnTo>
                        <a:lnTo>
                          <a:pt x="551" y="790"/>
                        </a:lnTo>
                        <a:lnTo>
                          <a:pt x="602" y="774"/>
                        </a:lnTo>
                        <a:lnTo>
                          <a:pt x="659" y="753"/>
                        </a:lnTo>
                        <a:lnTo>
                          <a:pt x="713" y="728"/>
                        </a:lnTo>
                        <a:lnTo>
                          <a:pt x="767" y="703"/>
                        </a:lnTo>
                        <a:lnTo>
                          <a:pt x="812" y="678"/>
                        </a:lnTo>
                        <a:lnTo>
                          <a:pt x="864" y="653"/>
                        </a:lnTo>
                        <a:lnTo>
                          <a:pt x="906" y="629"/>
                        </a:lnTo>
                        <a:lnTo>
                          <a:pt x="954" y="601"/>
                        </a:lnTo>
                        <a:lnTo>
                          <a:pt x="1002" y="573"/>
                        </a:lnTo>
                        <a:lnTo>
                          <a:pt x="1050" y="538"/>
                        </a:lnTo>
                        <a:lnTo>
                          <a:pt x="1092" y="510"/>
                        </a:lnTo>
                        <a:lnTo>
                          <a:pt x="1137" y="472"/>
                        </a:lnTo>
                        <a:lnTo>
                          <a:pt x="1179" y="438"/>
                        </a:lnTo>
                        <a:lnTo>
                          <a:pt x="1218" y="403"/>
                        </a:lnTo>
                        <a:lnTo>
                          <a:pt x="1250" y="365"/>
                        </a:lnTo>
                        <a:lnTo>
                          <a:pt x="1277" y="334"/>
                        </a:lnTo>
                        <a:lnTo>
                          <a:pt x="1298" y="299"/>
                        </a:lnTo>
                        <a:lnTo>
                          <a:pt x="1646" y="345"/>
                        </a:lnTo>
                        <a:lnTo>
                          <a:pt x="1591" y="321"/>
                        </a:lnTo>
                        <a:lnTo>
                          <a:pt x="1549" y="299"/>
                        </a:lnTo>
                        <a:lnTo>
                          <a:pt x="1498" y="277"/>
                        </a:lnTo>
                        <a:lnTo>
                          <a:pt x="1460" y="255"/>
                        </a:lnTo>
                        <a:lnTo>
                          <a:pt x="1427" y="234"/>
                        </a:lnTo>
                        <a:lnTo>
                          <a:pt x="1397" y="218"/>
                        </a:lnTo>
                        <a:lnTo>
                          <a:pt x="1368" y="195"/>
                        </a:lnTo>
                        <a:lnTo>
                          <a:pt x="1339" y="174"/>
                        </a:lnTo>
                        <a:lnTo>
                          <a:pt x="1308" y="150"/>
                        </a:lnTo>
                        <a:lnTo>
                          <a:pt x="1274" y="120"/>
                        </a:lnTo>
                        <a:lnTo>
                          <a:pt x="1238" y="91"/>
                        </a:lnTo>
                        <a:lnTo>
                          <a:pt x="1209" y="61"/>
                        </a:lnTo>
                        <a:lnTo>
                          <a:pt x="1177" y="28"/>
                        </a:lnTo>
                        <a:lnTo>
                          <a:pt x="1152" y="0"/>
                        </a:lnTo>
                        <a:lnTo>
                          <a:pt x="1125" y="10"/>
                        </a:lnTo>
                        <a:lnTo>
                          <a:pt x="1098" y="26"/>
                        </a:lnTo>
                        <a:lnTo>
                          <a:pt x="1069" y="39"/>
                        </a:lnTo>
                        <a:lnTo>
                          <a:pt x="1035" y="54"/>
                        </a:lnTo>
                        <a:lnTo>
                          <a:pt x="1000" y="69"/>
                        </a:lnTo>
                        <a:lnTo>
                          <a:pt x="968" y="80"/>
                        </a:lnTo>
                        <a:lnTo>
                          <a:pt x="937" y="89"/>
                        </a:lnTo>
                        <a:lnTo>
                          <a:pt x="902" y="100"/>
                        </a:lnTo>
                        <a:lnTo>
                          <a:pt x="866" y="109"/>
                        </a:lnTo>
                        <a:lnTo>
                          <a:pt x="827" y="120"/>
                        </a:lnTo>
                        <a:lnTo>
                          <a:pt x="792" y="129"/>
                        </a:lnTo>
                        <a:lnTo>
                          <a:pt x="758" y="138"/>
                        </a:lnTo>
                        <a:lnTo>
                          <a:pt x="721" y="145"/>
                        </a:lnTo>
                        <a:lnTo>
                          <a:pt x="686" y="153"/>
                        </a:lnTo>
                        <a:lnTo>
                          <a:pt x="653" y="160"/>
                        </a:lnTo>
                        <a:lnTo>
                          <a:pt x="614" y="169"/>
                        </a:lnTo>
                        <a:lnTo>
                          <a:pt x="563" y="175"/>
                        </a:lnTo>
                        <a:lnTo>
                          <a:pt x="921" y="240"/>
                        </a:lnTo>
                        <a:lnTo>
                          <a:pt x="897" y="290"/>
                        </a:lnTo>
                        <a:lnTo>
                          <a:pt x="870" y="327"/>
                        </a:lnTo>
                        <a:lnTo>
                          <a:pt x="818" y="396"/>
                        </a:lnTo>
                        <a:lnTo>
                          <a:pt x="788" y="429"/>
                        </a:lnTo>
                        <a:lnTo>
                          <a:pt x="758" y="460"/>
                        </a:lnTo>
                        <a:lnTo>
                          <a:pt x="704" y="513"/>
                        </a:lnTo>
                        <a:lnTo>
                          <a:pt x="671" y="544"/>
                        </a:lnTo>
                        <a:lnTo>
                          <a:pt x="632" y="582"/>
                        </a:lnTo>
                        <a:lnTo>
                          <a:pt x="596" y="610"/>
                        </a:lnTo>
                        <a:lnTo>
                          <a:pt x="566" y="635"/>
                        </a:lnTo>
                        <a:lnTo>
                          <a:pt x="536" y="659"/>
                        </a:lnTo>
                        <a:lnTo>
                          <a:pt x="500" y="684"/>
                        </a:lnTo>
                        <a:lnTo>
                          <a:pt x="461" y="709"/>
                        </a:lnTo>
                        <a:lnTo>
                          <a:pt x="422" y="728"/>
                        </a:lnTo>
                        <a:lnTo>
                          <a:pt x="384" y="750"/>
                        </a:lnTo>
                        <a:lnTo>
                          <a:pt x="336" y="768"/>
                        </a:lnTo>
                        <a:lnTo>
                          <a:pt x="291" y="783"/>
                        </a:lnTo>
                        <a:lnTo>
                          <a:pt x="241" y="796"/>
                        </a:lnTo>
                        <a:lnTo>
                          <a:pt x="193" y="809"/>
                        </a:lnTo>
                        <a:lnTo>
                          <a:pt x="142" y="821"/>
                        </a:lnTo>
                        <a:lnTo>
                          <a:pt x="86" y="832"/>
                        </a:lnTo>
                        <a:lnTo>
                          <a:pt x="0" y="849"/>
                        </a:lnTo>
                        <a:close/>
                      </a:path>
                    </a:pathLst>
                  </a:custGeom>
                  <a:gradFill rotWithShape="0">
                    <a:gsLst>
                      <a:gs pos="0">
                        <a:srgbClr val="665776"/>
                      </a:gs>
                      <a:gs pos="50000">
                        <a:srgbClr val="DDBBFF"/>
                      </a:gs>
                      <a:gs pos="100000">
                        <a:srgbClr val="6657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grpSp>
        <p:grpSp>
          <p:nvGrpSpPr>
            <p:cNvPr id="24600" name="Group 36"/>
            <p:cNvGrpSpPr>
              <a:grpSpLocks/>
            </p:cNvGrpSpPr>
            <p:nvPr/>
          </p:nvGrpSpPr>
          <p:grpSpPr bwMode="auto">
            <a:xfrm>
              <a:off x="3120" y="3120"/>
              <a:ext cx="2160" cy="912"/>
              <a:chOff x="3120" y="3120"/>
              <a:chExt cx="2160" cy="912"/>
            </a:xfrm>
          </p:grpSpPr>
          <p:sp>
            <p:nvSpPr>
              <p:cNvPr id="24601" name="Rectangle 37"/>
              <p:cNvSpPr>
                <a:spLocks noChangeArrowheads="1"/>
              </p:cNvSpPr>
              <p:nvPr/>
            </p:nvSpPr>
            <p:spPr bwMode="auto">
              <a:xfrm>
                <a:off x="3120" y="3120"/>
                <a:ext cx="2160" cy="912"/>
              </a:xfrm>
              <a:prstGeom prst="rect">
                <a:avLst/>
              </a:prstGeom>
              <a:gradFill rotWithShape="0">
                <a:gsLst>
                  <a:gs pos="0">
                    <a:srgbClr val="665776"/>
                  </a:gs>
                  <a:gs pos="50000">
                    <a:srgbClr val="DDBBFF"/>
                  </a:gs>
                  <a:gs pos="100000">
                    <a:srgbClr val="665776"/>
                  </a:gs>
                </a:gsLst>
                <a:lin ang="5400000" scaled="1"/>
              </a:gradFill>
              <a:ln w="9525">
                <a:solidFill>
                  <a:schemeClr val="tx1"/>
                </a:solidFill>
                <a:miter lim="800000"/>
                <a:headEnd/>
                <a:tailEnd/>
              </a:ln>
            </p:spPr>
            <p:txBody>
              <a:bodyPr wrap="none" anchor="ctr"/>
              <a:lstStyle/>
              <a:p>
                <a:endParaRPr lang="sr-Latn-CS"/>
              </a:p>
            </p:txBody>
          </p:sp>
          <p:sp>
            <p:nvSpPr>
              <p:cNvPr id="13350" name="Text Box 38"/>
              <p:cNvSpPr txBox="1">
                <a:spLocks noChangeArrowheads="1"/>
              </p:cNvSpPr>
              <p:nvPr/>
            </p:nvSpPr>
            <p:spPr bwMode="auto">
              <a:xfrm>
                <a:off x="3264" y="3264"/>
                <a:ext cx="1824" cy="596"/>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003366"/>
                    </a:solidFill>
                    <a:effectLst>
                      <a:outerShdw blurRad="38100" dist="38100" dir="2700000" algn="tl">
                        <a:srgbClr val="000000"/>
                      </a:outerShdw>
                    </a:effectLst>
                  </a:rPr>
                  <a:t>ЗДРАВСТВЕНИ РИЗИЦИ</a:t>
                </a:r>
              </a:p>
            </p:txBody>
          </p:sp>
        </p:grpSp>
      </p:grpSp>
      <p:grpSp>
        <p:nvGrpSpPr>
          <p:cNvPr id="24583" name="Group 39"/>
          <p:cNvGrpSpPr>
            <a:grpSpLocks/>
          </p:cNvGrpSpPr>
          <p:nvPr/>
        </p:nvGrpSpPr>
        <p:grpSpPr bwMode="auto">
          <a:xfrm>
            <a:off x="817947" y="4114800"/>
            <a:ext cx="5507216" cy="2286000"/>
            <a:chOff x="515" y="2592"/>
            <a:chExt cx="3469" cy="1440"/>
          </a:xfrm>
        </p:grpSpPr>
        <p:grpSp>
          <p:nvGrpSpPr>
            <p:cNvPr id="24584" name="Group 40"/>
            <p:cNvGrpSpPr>
              <a:grpSpLocks/>
            </p:cNvGrpSpPr>
            <p:nvPr/>
          </p:nvGrpSpPr>
          <p:grpSpPr bwMode="auto">
            <a:xfrm>
              <a:off x="515" y="2592"/>
              <a:ext cx="3469" cy="480"/>
              <a:chOff x="515" y="2592"/>
              <a:chExt cx="3469" cy="480"/>
            </a:xfrm>
          </p:grpSpPr>
          <p:grpSp>
            <p:nvGrpSpPr>
              <p:cNvPr id="24588" name="Group 41"/>
              <p:cNvGrpSpPr>
                <a:grpSpLocks/>
              </p:cNvGrpSpPr>
              <p:nvPr/>
            </p:nvGrpSpPr>
            <p:grpSpPr bwMode="auto">
              <a:xfrm>
                <a:off x="2337" y="2592"/>
                <a:ext cx="1647" cy="480"/>
                <a:chOff x="1142" y="2230"/>
                <a:chExt cx="1647" cy="915"/>
              </a:xfrm>
            </p:grpSpPr>
            <p:sp>
              <p:nvSpPr>
                <p:cNvPr id="24594" name="Freeform 42"/>
                <p:cNvSpPr>
                  <a:spLocks/>
                </p:cNvSpPr>
                <p:nvPr/>
              </p:nvSpPr>
              <p:spPr bwMode="auto">
                <a:xfrm>
                  <a:off x="1707" y="2405"/>
                  <a:ext cx="356" cy="138"/>
                </a:xfrm>
                <a:custGeom>
                  <a:avLst/>
                  <a:gdLst>
                    <a:gd name="T0" fmla="*/ 0 w 356"/>
                    <a:gd name="T1" fmla="*/ 81 h 138"/>
                    <a:gd name="T2" fmla="*/ 0 w 356"/>
                    <a:gd name="T3" fmla="*/ 0 h 138"/>
                    <a:gd name="T4" fmla="*/ 356 w 356"/>
                    <a:gd name="T5" fmla="*/ 63 h 138"/>
                    <a:gd name="T6" fmla="*/ 350 w 356"/>
                    <a:gd name="T7" fmla="*/ 100 h 138"/>
                    <a:gd name="T8" fmla="*/ 326 w 356"/>
                    <a:gd name="T9" fmla="*/ 138 h 138"/>
                    <a:gd name="T10" fmla="*/ 0 w 356"/>
                    <a:gd name="T11" fmla="*/ 81 h 138"/>
                    <a:gd name="T12" fmla="*/ 0 60000 65536"/>
                    <a:gd name="T13" fmla="*/ 0 60000 65536"/>
                    <a:gd name="T14" fmla="*/ 0 60000 65536"/>
                    <a:gd name="T15" fmla="*/ 0 60000 65536"/>
                    <a:gd name="T16" fmla="*/ 0 60000 65536"/>
                    <a:gd name="T17" fmla="*/ 0 60000 65536"/>
                    <a:gd name="T18" fmla="*/ 0 w 356"/>
                    <a:gd name="T19" fmla="*/ 0 h 138"/>
                    <a:gd name="T20" fmla="*/ 356 w 356"/>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356" h="138">
                      <a:moveTo>
                        <a:pt x="0" y="81"/>
                      </a:moveTo>
                      <a:lnTo>
                        <a:pt x="0" y="0"/>
                      </a:lnTo>
                      <a:lnTo>
                        <a:pt x="356" y="63"/>
                      </a:lnTo>
                      <a:lnTo>
                        <a:pt x="350" y="100"/>
                      </a:lnTo>
                      <a:lnTo>
                        <a:pt x="326" y="138"/>
                      </a:lnTo>
                      <a:lnTo>
                        <a:pt x="0" y="81"/>
                      </a:lnTo>
                      <a:close/>
                    </a:path>
                  </a:pathLst>
                </a:custGeom>
                <a:gradFill rotWithShape="0">
                  <a:gsLst>
                    <a:gs pos="0">
                      <a:srgbClr val="765E47"/>
                    </a:gs>
                    <a:gs pos="50000">
                      <a:srgbClr val="FFCC99"/>
                    </a:gs>
                    <a:gs pos="100000">
                      <a:srgbClr val="765E4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595" name="Freeform 43"/>
                <p:cNvSpPr>
                  <a:spLocks/>
                </p:cNvSpPr>
                <p:nvPr/>
              </p:nvSpPr>
              <p:spPr bwMode="auto">
                <a:xfrm>
                  <a:off x="2445" y="2516"/>
                  <a:ext cx="343" cy="133"/>
                </a:xfrm>
                <a:custGeom>
                  <a:avLst/>
                  <a:gdLst>
                    <a:gd name="T0" fmla="*/ 343 w 343"/>
                    <a:gd name="T1" fmla="*/ 133 h 133"/>
                    <a:gd name="T2" fmla="*/ 342 w 343"/>
                    <a:gd name="T3" fmla="*/ 58 h 133"/>
                    <a:gd name="T4" fmla="*/ 0 w 343"/>
                    <a:gd name="T5" fmla="*/ 0 h 133"/>
                    <a:gd name="T6" fmla="*/ 0 w 343"/>
                    <a:gd name="T7" fmla="*/ 95 h 133"/>
                    <a:gd name="T8" fmla="*/ 343 w 343"/>
                    <a:gd name="T9" fmla="*/ 133 h 133"/>
                    <a:gd name="T10" fmla="*/ 0 60000 65536"/>
                    <a:gd name="T11" fmla="*/ 0 60000 65536"/>
                    <a:gd name="T12" fmla="*/ 0 60000 65536"/>
                    <a:gd name="T13" fmla="*/ 0 60000 65536"/>
                    <a:gd name="T14" fmla="*/ 0 60000 65536"/>
                    <a:gd name="T15" fmla="*/ 0 w 343"/>
                    <a:gd name="T16" fmla="*/ 0 h 133"/>
                    <a:gd name="T17" fmla="*/ 343 w 343"/>
                    <a:gd name="T18" fmla="*/ 133 h 133"/>
                  </a:gdLst>
                  <a:ahLst/>
                  <a:cxnLst>
                    <a:cxn ang="T10">
                      <a:pos x="T0" y="T1"/>
                    </a:cxn>
                    <a:cxn ang="T11">
                      <a:pos x="T2" y="T3"/>
                    </a:cxn>
                    <a:cxn ang="T12">
                      <a:pos x="T4" y="T5"/>
                    </a:cxn>
                    <a:cxn ang="T13">
                      <a:pos x="T6" y="T7"/>
                    </a:cxn>
                    <a:cxn ang="T14">
                      <a:pos x="T8" y="T9"/>
                    </a:cxn>
                  </a:cxnLst>
                  <a:rect l="T15" t="T16" r="T17" b="T18"/>
                  <a:pathLst>
                    <a:path w="343" h="133">
                      <a:moveTo>
                        <a:pt x="343" y="133"/>
                      </a:moveTo>
                      <a:lnTo>
                        <a:pt x="342" y="58"/>
                      </a:lnTo>
                      <a:lnTo>
                        <a:pt x="0" y="0"/>
                      </a:lnTo>
                      <a:lnTo>
                        <a:pt x="0" y="95"/>
                      </a:lnTo>
                      <a:lnTo>
                        <a:pt x="343" y="133"/>
                      </a:lnTo>
                      <a:close/>
                    </a:path>
                  </a:pathLst>
                </a:custGeom>
                <a:gradFill rotWithShape="0">
                  <a:gsLst>
                    <a:gs pos="0">
                      <a:srgbClr val="765E47"/>
                    </a:gs>
                    <a:gs pos="50000">
                      <a:srgbClr val="FFCC99"/>
                    </a:gs>
                    <a:gs pos="100000">
                      <a:srgbClr val="765E4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nvGrpSpPr>
                <p:cNvPr id="24596" name="Group 44"/>
                <p:cNvGrpSpPr>
                  <a:grpSpLocks/>
                </p:cNvGrpSpPr>
                <p:nvPr/>
              </p:nvGrpSpPr>
              <p:grpSpPr bwMode="auto">
                <a:xfrm>
                  <a:off x="1142" y="2230"/>
                  <a:ext cx="1647" cy="915"/>
                  <a:chOff x="1142" y="2230"/>
                  <a:chExt cx="1647" cy="915"/>
                </a:xfrm>
              </p:grpSpPr>
              <p:sp>
                <p:nvSpPr>
                  <p:cNvPr id="24597" name="Freeform 45"/>
                  <p:cNvSpPr>
                    <a:spLocks/>
                  </p:cNvSpPr>
                  <p:nvPr/>
                </p:nvSpPr>
                <p:spPr bwMode="auto">
                  <a:xfrm>
                    <a:off x="1142" y="2316"/>
                    <a:ext cx="1646" cy="829"/>
                  </a:xfrm>
                  <a:custGeom>
                    <a:avLst/>
                    <a:gdLst>
                      <a:gd name="T0" fmla="*/ 93 w 1646"/>
                      <a:gd name="T1" fmla="*/ 829 h 829"/>
                      <a:gd name="T2" fmla="*/ 192 w 1646"/>
                      <a:gd name="T3" fmla="*/ 829 h 829"/>
                      <a:gd name="T4" fmla="*/ 293 w 1646"/>
                      <a:gd name="T5" fmla="*/ 824 h 829"/>
                      <a:gd name="T6" fmla="*/ 389 w 1646"/>
                      <a:gd name="T7" fmla="*/ 810 h 829"/>
                      <a:gd name="T8" fmla="*/ 499 w 1646"/>
                      <a:gd name="T9" fmla="*/ 786 h 829"/>
                      <a:gd name="T10" fmla="*/ 604 w 1646"/>
                      <a:gd name="T11" fmla="*/ 752 h 829"/>
                      <a:gd name="T12" fmla="*/ 715 w 1646"/>
                      <a:gd name="T13" fmla="*/ 706 h 829"/>
                      <a:gd name="T14" fmla="*/ 814 w 1646"/>
                      <a:gd name="T15" fmla="*/ 658 h 829"/>
                      <a:gd name="T16" fmla="*/ 908 w 1646"/>
                      <a:gd name="T17" fmla="*/ 611 h 829"/>
                      <a:gd name="T18" fmla="*/ 1004 w 1646"/>
                      <a:gd name="T19" fmla="*/ 556 h 829"/>
                      <a:gd name="T20" fmla="*/ 1094 w 1646"/>
                      <a:gd name="T21" fmla="*/ 495 h 829"/>
                      <a:gd name="T22" fmla="*/ 1181 w 1646"/>
                      <a:gd name="T23" fmla="*/ 425 h 829"/>
                      <a:gd name="T24" fmla="*/ 1252 w 1646"/>
                      <a:gd name="T25" fmla="*/ 355 h 829"/>
                      <a:gd name="T26" fmla="*/ 1300 w 1646"/>
                      <a:gd name="T27" fmla="*/ 290 h 829"/>
                      <a:gd name="T28" fmla="*/ 1593 w 1646"/>
                      <a:gd name="T29" fmla="*/ 311 h 829"/>
                      <a:gd name="T30" fmla="*/ 1500 w 1646"/>
                      <a:gd name="T31" fmla="*/ 269 h 829"/>
                      <a:gd name="T32" fmla="*/ 1429 w 1646"/>
                      <a:gd name="T33" fmla="*/ 227 h 829"/>
                      <a:gd name="T34" fmla="*/ 1370 w 1646"/>
                      <a:gd name="T35" fmla="*/ 189 h 829"/>
                      <a:gd name="T36" fmla="*/ 1310 w 1646"/>
                      <a:gd name="T37" fmla="*/ 145 h 829"/>
                      <a:gd name="T38" fmla="*/ 1240 w 1646"/>
                      <a:gd name="T39" fmla="*/ 87 h 829"/>
                      <a:gd name="T40" fmla="*/ 1179 w 1646"/>
                      <a:gd name="T41" fmla="*/ 26 h 829"/>
                      <a:gd name="T42" fmla="*/ 1127 w 1646"/>
                      <a:gd name="T43" fmla="*/ 9 h 829"/>
                      <a:gd name="T44" fmla="*/ 1071 w 1646"/>
                      <a:gd name="T45" fmla="*/ 36 h 829"/>
                      <a:gd name="T46" fmla="*/ 1002 w 1646"/>
                      <a:gd name="T47" fmla="*/ 66 h 829"/>
                      <a:gd name="T48" fmla="*/ 939 w 1646"/>
                      <a:gd name="T49" fmla="*/ 85 h 829"/>
                      <a:gd name="T50" fmla="*/ 868 w 1646"/>
                      <a:gd name="T51" fmla="*/ 105 h 829"/>
                      <a:gd name="T52" fmla="*/ 794 w 1646"/>
                      <a:gd name="T53" fmla="*/ 125 h 829"/>
                      <a:gd name="T54" fmla="*/ 723 w 1646"/>
                      <a:gd name="T55" fmla="*/ 140 h 829"/>
                      <a:gd name="T56" fmla="*/ 655 w 1646"/>
                      <a:gd name="T57" fmla="*/ 155 h 829"/>
                      <a:gd name="T58" fmla="*/ 563 w 1646"/>
                      <a:gd name="T59" fmla="*/ 170 h 829"/>
                      <a:gd name="T60" fmla="*/ 899 w 1646"/>
                      <a:gd name="T61" fmla="*/ 281 h 829"/>
                      <a:gd name="T62" fmla="*/ 820 w 1646"/>
                      <a:gd name="T63" fmla="*/ 385 h 829"/>
                      <a:gd name="T64" fmla="*/ 760 w 1646"/>
                      <a:gd name="T65" fmla="*/ 447 h 829"/>
                      <a:gd name="T66" fmla="*/ 673 w 1646"/>
                      <a:gd name="T67" fmla="*/ 527 h 829"/>
                      <a:gd name="T68" fmla="*/ 568 w 1646"/>
                      <a:gd name="T69" fmla="*/ 599 h 829"/>
                      <a:gd name="T70" fmla="*/ 469 w 1646"/>
                      <a:gd name="T71" fmla="*/ 652 h 829"/>
                      <a:gd name="T72" fmla="*/ 398 w 1646"/>
                      <a:gd name="T73" fmla="*/ 687 h 829"/>
                      <a:gd name="T74" fmla="*/ 296 w 1646"/>
                      <a:gd name="T75" fmla="*/ 717 h 829"/>
                      <a:gd name="T76" fmla="*/ 168 w 1646"/>
                      <a:gd name="T77" fmla="*/ 747 h 829"/>
                      <a:gd name="T78" fmla="*/ 0 w 1646"/>
                      <a:gd name="T79" fmla="*/ 759 h 8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46"/>
                      <a:gd name="T121" fmla="*/ 0 h 829"/>
                      <a:gd name="T122" fmla="*/ 1646 w 1646"/>
                      <a:gd name="T123" fmla="*/ 829 h 8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46" h="829">
                        <a:moveTo>
                          <a:pt x="1" y="824"/>
                        </a:moveTo>
                        <a:lnTo>
                          <a:pt x="93" y="829"/>
                        </a:lnTo>
                        <a:lnTo>
                          <a:pt x="138" y="829"/>
                        </a:lnTo>
                        <a:lnTo>
                          <a:pt x="192" y="829"/>
                        </a:lnTo>
                        <a:lnTo>
                          <a:pt x="243" y="827"/>
                        </a:lnTo>
                        <a:lnTo>
                          <a:pt x="293" y="824"/>
                        </a:lnTo>
                        <a:lnTo>
                          <a:pt x="344" y="819"/>
                        </a:lnTo>
                        <a:lnTo>
                          <a:pt x="389" y="810"/>
                        </a:lnTo>
                        <a:lnTo>
                          <a:pt x="439" y="800"/>
                        </a:lnTo>
                        <a:lnTo>
                          <a:pt x="499" y="786"/>
                        </a:lnTo>
                        <a:lnTo>
                          <a:pt x="553" y="767"/>
                        </a:lnTo>
                        <a:lnTo>
                          <a:pt x="604" y="752"/>
                        </a:lnTo>
                        <a:lnTo>
                          <a:pt x="661" y="730"/>
                        </a:lnTo>
                        <a:lnTo>
                          <a:pt x="715" y="706"/>
                        </a:lnTo>
                        <a:lnTo>
                          <a:pt x="769" y="682"/>
                        </a:lnTo>
                        <a:lnTo>
                          <a:pt x="814" y="658"/>
                        </a:lnTo>
                        <a:lnTo>
                          <a:pt x="866" y="634"/>
                        </a:lnTo>
                        <a:lnTo>
                          <a:pt x="908" y="611"/>
                        </a:lnTo>
                        <a:lnTo>
                          <a:pt x="956" y="584"/>
                        </a:lnTo>
                        <a:lnTo>
                          <a:pt x="1004" y="556"/>
                        </a:lnTo>
                        <a:lnTo>
                          <a:pt x="1052" y="522"/>
                        </a:lnTo>
                        <a:lnTo>
                          <a:pt x="1094" y="495"/>
                        </a:lnTo>
                        <a:lnTo>
                          <a:pt x="1139" y="458"/>
                        </a:lnTo>
                        <a:lnTo>
                          <a:pt x="1181" y="425"/>
                        </a:lnTo>
                        <a:lnTo>
                          <a:pt x="1220" y="392"/>
                        </a:lnTo>
                        <a:lnTo>
                          <a:pt x="1252" y="355"/>
                        </a:lnTo>
                        <a:lnTo>
                          <a:pt x="1279" y="324"/>
                        </a:lnTo>
                        <a:lnTo>
                          <a:pt x="1300" y="290"/>
                        </a:lnTo>
                        <a:lnTo>
                          <a:pt x="1646" y="335"/>
                        </a:lnTo>
                        <a:lnTo>
                          <a:pt x="1593" y="311"/>
                        </a:lnTo>
                        <a:lnTo>
                          <a:pt x="1551" y="290"/>
                        </a:lnTo>
                        <a:lnTo>
                          <a:pt x="1500" y="269"/>
                        </a:lnTo>
                        <a:lnTo>
                          <a:pt x="1462" y="247"/>
                        </a:lnTo>
                        <a:lnTo>
                          <a:pt x="1429" y="227"/>
                        </a:lnTo>
                        <a:lnTo>
                          <a:pt x="1399" y="211"/>
                        </a:lnTo>
                        <a:lnTo>
                          <a:pt x="1370" y="189"/>
                        </a:lnTo>
                        <a:lnTo>
                          <a:pt x="1341" y="169"/>
                        </a:lnTo>
                        <a:lnTo>
                          <a:pt x="1310" y="145"/>
                        </a:lnTo>
                        <a:lnTo>
                          <a:pt x="1276" y="116"/>
                        </a:lnTo>
                        <a:lnTo>
                          <a:pt x="1240" y="87"/>
                        </a:lnTo>
                        <a:lnTo>
                          <a:pt x="1211" y="58"/>
                        </a:lnTo>
                        <a:lnTo>
                          <a:pt x="1179" y="26"/>
                        </a:lnTo>
                        <a:lnTo>
                          <a:pt x="1154" y="0"/>
                        </a:lnTo>
                        <a:lnTo>
                          <a:pt x="1127" y="9"/>
                        </a:lnTo>
                        <a:lnTo>
                          <a:pt x="1100" y="24"/>
                        </a:lnTo>
                        <a:lnTo>
                          <a:pt x="1071" y="36"/>
                        </a:lnTo>
                        <a:lnTo>
                          <a:pt x="1037" y="51"/>
                        </a:lnTo>
                        <a:lnTo>
                          <a:pt x="1002" y="66"/>
                        </a:lnTo>
                        <a:lnTo>
                          <a:pt x="970" y="76"/>
                        </a:lnTo>
                        <a:lnTo>
                          <a:pt x="939" y="85"/>
                        </a:lnTo>
                        <a:lnTo>
                          <a:pt x="904" y="97"/>
                        </a:lnTo>
                        <a:lnTo>
                          <a:pt x="868" y="105"/>
                        </a:lnTo>
                        <a:lnTo>
                          <a:pt x="829" y="116"/>
                        </a:lnTo>
                        <a:lnTo>
                          <a:pt x="794" y="125"/>
                        </a:lnTo>
                        <a:lnTo>
                          <a:pt x="760" y="134"/>
                        </a:lnTo>
                        <a:lnTo>
                          <a:pt x="723" y="140"/>
                        </a:lnTo>
                        <a:lnTo>
                          <a:pt x="688" y="148"/>
                        </a:lnTo>
                        <a:lnTo>
                          <a:pt x="655" y="155"/>
                        </a:lnTo>
                        <a:lnTo>
                          <a:pt x="616" y="164"/>
                        </a:lnTo>
                        <a:lnTo>
                          <a:pt x="563" y="170"/>
                        </a:lnTo>
                        <a:lnTo>
                          <a:pt x="923" y="233"/>
                        </a:lnTo>
                        <a:lnTo>
                          <a:pt x="899" y="281"/>
                        </a:lnTo>
                        <a:lnTo>
                          <a:pt x="872" y="317"/>
                        </a:lnTo>
                        <a:lnTo>
                          <a:pt x="820" y="385"/>
                        </a:lnTo>
                        <a:lnTo>
                          <a:pt x="790" y="416"/>
                        </a:lnTo>
                        <a:lnTo>
                          <a:pt x="760" y="447"/>
                        </a:lnTo>
                        <a:lnTo>
                          <a:pt x="718" y="485"/>
                        </a:lnTo>
                        <a:lnTo>
                          <a:pt x="673" y="527"/>
                        </a:lnTo>
                        <a:lnTo>
                          <a:pt x="628" y="557"/>
                        </a:lnTo>
                        <a:lnTo>
                          <a:pt x="568" y="599"/>
                        </a:lnTo>
                        <a:lnTo>
                          <a:pt x="517" y="625"/>
                        </a:lnTo>
                        <a:lnTo>
                          <a:pt x="469" y="652"/>
                        </a:lnTo>
                        <a:lnTo>
                          <a:pt x="427" y="673"/>
                        </a:lnTo>
                        <a:lnTo>
                          <a:pt x="398" y="687"/>
                        </a:lnTo>
                        <a:lnTo>
                          <a:pt x="344" y="702"/>
                        </a:lnTo>
                        <a:lnTo>
                          <a:pt x="296" y="717"/>
                        </a:lnTo>
                        <a:lnTo>
                          <a:pt x="243" y="735"/>
                        </a:lnTo>
                        <a:lnTo>
                          <a:pt x="168" y="747"/>
                        </a:lnTo>
                        <a:lnTo>
                          <a:pt x="111" y="756"/>
                        </a:lnTo>
                        <a:lnTo>
                          <a:pt x="0" y="759"/>
                        </a:lnTo>
                        <a:lnTo>
                          <a:pt x="1" y="824"/>
                        </a:lnTo>
                        <a:close/>
                      </a:path>
                    </a:pathLst>
                  </a:custGeom>
                  <a:gradFill rotWithShape="0">
                    <a:gsLst>
                      <a:gs pos="0">
                        <a:srgbClr val="765E47"/>
                      </a:gs>
                      <a:gs pos="50000">
                        <a:srgbClr val="FFCC99"/>
                      </a:gs>
                      <a:gs pos="100000">
                        <a:srgbClr val="765E4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598" name="Freeform 46"/>
                  <p:cNvSpPr>
                    <a:spLocks/>
                  </p:cNvSpPr>
                  <p:nvPr/>
                </p:nvSpPr>
                <p:spPr bwMode="auto">
                  <a:xfrm>
                    <a:off x="1143" y="2230"/>
                    <a:ext cx="1646" cy="855"/>
                  </a:xfrm>
                  <a:custGeom>
                    <a:avLst/>
                    <a:gdLst>
                      <a:gd name="T0" fmla="*/ 91 w 1646"/>
                      <a:gd name="T1" fmla="*/ 855 h 855"/>
                      <a:gd name="T2" fmla="*/ 190 w 1646"/>
                      <a:gd name="T3" fmla="*/ 855 h 855"/>
                      <a:gd name="T4" fmla="*/ 291 w 1646"/>
                      <a:gd name="T5" fmla="*/ 849 h 855"/>
                      <a:gd name="T6" fmla="*/ 387 w 1646"/>
                      <a:gd name="T7" fmla="*/ 834 h 855"/>
                      <a:gd name="T8" fmla="*/ 497 w 1646"/>
                      <a:gd name="T9" fmla="*/ 809 h 855"/>
                      <a:gd name="T10" fmla="*/ 602 w 1646"/>
                      <a:gd name="T11" fmla="*/ 774 h 855"/>
                      <a:gd name="T12" fmla="*/ 713 w 1646"/>
                      <a:gd name="T13" fmla="*/ 728 h 855"/>
                      <a:gd name="T14" fmla="*/ 812 w 1646"/>
                      <a:gd name="T15" fmla="*/ 678 h 855"/>
                      <a:gd name="T16" fmla="*/ 906 w 1646"/>
                      <a:gd name="T17" fmla="*/ 629 h 855"/>
                      <a:gd name="T18" fmla="*/ 1002 w 1646"/>
                      <a:gd name="T19" fmla="*/ 573 h 855"/>
                      <a:gd name="T20" fmla="*/ 1092 w 1646"/>
                      <a:gd name="T21" fmla="*/ 510 h 855"/>
                      <a:gd name="T22" fmla="*/ 1179 w 1646"/>
                      <a:gd name="T23" fmla="*/ 438 h 855"/>
                      <a:gd name="T24" fmla="*/ 1250 w 1646"/>
                      <a:gd name="T25" fmla="*/ 365 h 855"/>
                      <a:gd name="T26" fmla="*/ 1298 w 1646"/>
                      <a:gd name="T27" fmla="*/ 299 h 855"/>
                      <a:gd name="T28" fmla="*/ 1591 w 1646"/>
                      <a:gd name="T29" fmla="*/ 321 h 855"/>
                      <a:gd name="T30" fmla="*/ 1498 w 1646"/>
                      <a:gd name="T31" fmla="*/ 277 h 855"/>
                      <a:gd name="T32" fmla="*/ 1427 w 1646"/>
                      <a:gd name="T33" fmla="*/ 234 h 855"/>
                      <a:gd name="T34" fmla="*/ 1368 w 1646"/>
                      <a:gd name="T35" fmla="*/ 195 h 855"/>
                      <a:gd name="T36" fmla="*/ 1308 w 1646"/>
                      <a:gd name="T37" fmla="*/ 150 h 855"/>
                      <a:gd name="T38" fmla="*/ 1238 w 1646"/>
                      <a:gd name="T39" fmla="*/ 91 h 855"/>
                      <a:gd name="T40" fmla="*/ 1177 w 1646"/>
                      <a:gd name="T41" fmla="*/ 28 h 855"/>
                      <a:gd name="T42" fmla="*/ 1125 w 1646"/>
                      <a:gd name="T43" fmla="*/ 10 h 855"/>
                      <a:gd name="T44" fmla="*/ 1069 w 1646"/>
                      <a:gd name="T45" fmla="*/ 39 h 855"/>
                      <a:gd name="T46" fmla="*/ 1000 w 1646"/>
                      <a:gd name="T47" fmla="*/ 69 h 855"/>
                      <a:gd name="T48" fmla="*/ 937 w 1646"/>
                      <a:gd name="T49" fmla="*/ 89 h 855"/>
                      <a:gd name="T50" fmla="*/ 866 w 1646"/>
                      <a:gd name="T51" fmla="*/ 109 h 855"/>
                      <a:gd name="T52" fmla="*/ 792 w 1646"/>
                      <a:gd name="T53" fmla="*/ 129 h 855"/>
                      <a:gd name="T54" fmla="*/ 721 w 1646"/>
                      <a:gd name="T55" fmla="*/ 145 h 855"/>
                      <a:gd name="T56" fmla="*/ 653 w 1646"/>
                      <a:gd name="T57" fmla="*/ 160 h 855"/>
                      <a:gd name="T58" fmla="*/ 563 w 1646"/>
                      <a:gd name="T59" fmla="*/ 175 h 855"/>
                      <a:gd name="T60" fmla="*/ 897 w 1646"/>
                      <a:gd name="T61" fmla="*/ 290 h 855"/>
                      <a:gd name="T62" fmla="*/ 818 w 1646"/>
                      <a:gd name="T63" fmla="*/ 396 h 855"/>
                      <a:gd name="T64" fmla="*/ 758 w 1646"/>
                      <a:gd name="T65" fmla="*/ 460 h 855"/>
                      <a:gd name="T66" fmla="*/ 671 w 1646"/>
                      <a:gd name="T67" fmla="*/ 544 h 855"/>
                      <a:gd name="T68" fmla="*/ 596 w 1646"/>
                      <a:gd name="T69" fmla="*/ 610 h 855"/>
                      <a:gd name="T70" fmla="*/ 536 w 1646"/>
                      <a:gd name="T71" fmla="*/ 659 h 855"/>
                      <a:gd name="T72" fmla="*/ 461 w 1646"/>
                      <a:gd name="T73" fmla="*/ 709 h 855"/>
                      <a:gd name="T74" fmla="*/ 384 w 1646"/>
                      <a:gd name="T75" fmla="*/ 750 h 855"/>
                      <a:gd name="T76" fmla="*/ 291 w 1646"/>
                      <a:gd name="T77" fmla="*/ 783 h 855"/>
                      <a:gd name="T78" fmla="*/ 193 w 1646"/>
                      <a:gd name="T79" fmla="*/ 809 h 855"/>
                      <a:gd name="T80" fmla="*/ 86 w 1646"/>
                      <a:gd name="T81" fmla="*/ 832 h 8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55"/>
                      <a:gd name="T125" fmla="*/ 1646 w 1646"/>
                      <a:gd name="T126" fmla="*/ 855 h 8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55">
                        <a:moveTo>
                          <a:pt x="0" y="849"/>
                        </a:moveTo>
                        <a:lnTo>
                          <a:pt x="91" y="855"/>
                        </a:lnTo>
                        <a:lnTo>
                          <a:pt x="136" y="855"/>
                        </a:lnTo>
                        <a:lnTo>
                          <a:pt x="190" y="855"/>
                        </a:lnTo>
                        <a:lnTo>
                          <a:pt x="241" y="852"/>
                        </a:lnTo>
                        <a:lnTo>
                          <a:pt x="291" y="849"/>
                        </a:lnTo>
                        <a:lnTo>
                          <a:pt x="342" y="843"/>
                        </a:lnTo>
                        <a:lnTo>
                          <a:pt x="387" y="834"/>
                        </a:lnTo>
                        <a:lnTo>
                          <a:pt x="437" y="824"/>
                        </a:lnTo>
                        <a:lnTo>
                          <a:pt x="497" y="809"/>
                        </a:lnTo>
                        <a:lnTo>
                          <a:pt x="551" y="790"/>
                        </a:lnTo>
                        <a:lnTo>
                          <a:pt x="602" y="774"/>
                        </a:lnTo>
                        <a:lnTo>
                          <a:pt x="659" y="753"/>
                        </a:lnTo>
                        <a:lnTo>
                          <a:pt x="713" y="728"/>
                        </a:lnTo>
                        <a:lnTo>
                          <a:pt x="767" y="703"/>
                        </a:lnTo>
                        <a:lnTo>
                          <a:pt x="812" y="678"/>
                        </a:lnTo>
                        <a:lnTo>
                          <a:pt x="864" y="653"/>
                        </a:lnTo>
                        <a:lnTo>
                          <a:pt x="906" y="629"/>
                        </a:lnTo>
                        <a:lnTo>
                          <a:pt x="954" y="601"/>
                        </a:lnTo>
                        <a:lnTo>
                          <a:pt x="1002" y="573"/>
                        </a:lnTo>
                        <a:lnTo>
                          <a:pt x="1050" y="538"/>
                        </a:lnTo>
                        <a:lnTo>
                          <a:pt x="1092" y="510"/>
                        </a:lnTo>
                        <a:lnTo>
                          <a:pt x="1137" y="472"/>
                        </a:lnTo>
                        <a:lnTo>
                          <a:pt x="1179" y="438"/>
                        </a:lnTo>
                        <a:lnTo>
                          <a:pt x="1218" y="403"/>
                        </a:lnTo>
                        <a:lnTo>
                          <a:pt x="1250" y="365"/>
                        </a:lnTo>
                        <a:lnTo>
                          <a:pt x="1277" y="334"/>
                        </a:lnTo>
                        <a:lnTo>
                          <a:pt x="1298" y="299"/>
                        </a:lnTo>
                        <a:lnTo>
                          <a:pt x="1646" y="345"/>
                        </a:lnTo>
                        <a:lnTo>
                          <a:pt x="1591" y="321"/>
                        </a:lnTo>
                        <a:lnTo>
                          <a:pt x="1549" y="299"/>
                        </a:lnTo>
                        <a:lnTo>
                          <a:pt x="1498" y="277"/>
                        </a:lnTo>
                        <a:lnTo>
                          <a:pt x="1460" y="255"/>
                        </a:lnTo>
                        <a:lnTo>
                          <a:pt x="1427" y="234"/>
                        </a:lnTo>
                        <a:lnTo>
                          <a:pt x="1397" y="218"/>
                        </a:lnTo>
                        <a:lnTo>
                          <a:pt x="1368" y="195"/>
                        </a:lnTo>
                        <a:lnTo>
                          <a:pt x="1339" y="174"/>
                        </a:lnTo>
                        <a:lnTo>
                          <a:pt x="1308" y="150"/>
                        </a:lnTo>
                        <a:lnTo>
                          <a:pt x="1274" y="120"/>
                        </a:lnTo>
                        <a:lnTo>
                          <a:pt x="1238" y="91"/>
                        </a:lnTo>
                        <a:lnTo>
                          <a:pt x="1209" y="61"/>
                        </a:lnTo>
                        <a:lnTo>
                          <a:pt x="1177" y="28"/>
                        </a:lnTo>
                        <a:lnTo>
                          <a:pt x="1152" y="0"/>
                        </a:lnTo>
                        <a:lnTo>
                          <a:pt x="1125" y="10"/>
                        </a:lnTo>
                        <a:lnTo>
                          <a:pt x="1098" y="26"/>
                        </a:lnTo>
                        <a:lnTo>
                          <a:pt x="1069" y="39"/>
                        </a:lnTo>
                        <a:lnTo>
                          <a:pt x="1035" y="54"/>
                        </a:lnTo>
                        <a:lnTo>
                          <a:pt x="1000" y="69"/>
                        </a:lnTo>
                        <a:lnTo>
                          <a:pt x="968" y="80"/>
                        </a:lnTo>
                        <a:lnTo>
                          <a:pt x="937" y="89"/>
                        </a:lnTo>
                        <a:lnTo>
                          <a:pt x="902" y="100"/>
                        </a:lnTo>
                        <a:lnTo>
                          <a:pt x="866" y="109"/>
                        </a:lnTo>
                        <a:lnTo>
                          <a:pt x="827" y="120"/>
                        </a:lnTo>
                        <a:lnTo>
                          <a:pt x="792" y="129"/>
                        </a:lnTo>
                        <a:lnTo>
                          <a:pt x="758" y="138"/>
                        </a:lnTo>
                        <a:lnTo>
                          <a:pt x="721" y="145"/>
                        </a:lnTo>
                        <a:lnTo>
                          <a:pt x="686" y="153"/>
                        </a:lnTo>
                        <a:lnTo>
                          <a:pt x="653" y="160"/>
                        </a:lnTo>
                        <a:lnTo>
                          <a:pt x="614" y="169"/>
                        </a:lnTo>
                        <a:lnTo>
                          <a:pt x="563" y="175"/>
                        </a:lnTo>
                        <a:lnTo>
                          <a:pt x="921" y="240"/>
                        </a:lnTo>
                        <a:lnTo>
                          <a:pt x="897" y="290"/>
                        </a:lnTo>
                        <a:lnTo>
                          <a:pt x="870" y="327"/>
                        </a:lnTo>
                        <a:lnTo>
                          <a:pt x="818" y="396"/>
                        </a:lnTo>
                        <a:lnTo>
                          <a:pt x="788" y="429"/>
                        </a:lnTo>
                        <a:lnTo>
                          <a:pt x="758" y="460"/>
                        </a:lnTo>
                        <a:lnTo>
                          <a:pt x="704" y="513"/>
                        </a:lnTo>
                        <a:lnTo>
                          <a:pt x="671" y="544"/>
                        </a:lnTo>
                        <a:lnTo>
                          <a:pt x="632" y="582"/>
                        </a:lnTo>
                        <a:lnTo>
                          <a:pt x="596" y="610"/>
                        </a:lnTo>
                        <a:lnTo>
                          <a:pt x="566" y="635"/>
                        </a:lnTo>
                        <a:lnTo>
                          <a:pt x="536" y="659"/>
                        </a:lnTo>
                        <a:lnTo>
                          <a:pt x="500" y="684"/>
                        </a:lnTo>
                        <a:lnTo>
                          <a:pt x="461" y="709"/>
                        </a:lnTo>
                        <a:lnTo>
                          <a:pt x="422" y="728"/>
                        </a:lnTo>
                        <a:lnTo>
                          <a:pt x="384" y="750"/>
                        </a:lnTo>
                        <a:lnTo>
                          <a:pt x="336" y="768"/>
                        </a:lnTo>
                        <a:lnTo>
                          <a:pt x="291" y="783"/>
                        </a:lnTo>
                        <a:lnTo>
                          <a:pt x="241" y="796"/>
                        </a:lnTo>
                        <a:lnTo>
                          <a:pt x="193" y="809"/>
                        </a:lnTo>
                        <a:lnTo>
                          <a:pt x="142" y="821"/>
                        </a:lnTo>
                        <a:lnTo>
                          <a:pt x="86" y="832"/>
                        </a:lnTo>
                        <a:lnTo>
                          <a:pt x="0" y="849"/>
                        </a:lnTo>
                        <a:close/>
                      </a:path>
                    </a:pathLst>
                  </a:custGeom>
                  <a:gradFill rotWithShape="0">
                    <a:gsLst>
                      <a:gs pos="0">
                        <a:srgbClr val="765E47"/>
                      </a:gs>
                      <a:gs pos="50000">
                        <a:srgbClr val="FFCC99"/>
                      </a:gs>
                      <a:gs pos="100000">
                        <a:srgbClr val="765E4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grpSp>
            <p:nvGrpSpPr>
              <p:cNvPr id="24589" name="Group 47"/>
              <p:cNvGrpSpPr>
                <a:grpSpLocks/>
              </p:cNvGrpSpPr>
              <p:nvPr/>
            </p:nvGrpSpPr>
            <p:grpSpPr bwMode="auto">
              <a:xfrm>
                <a:off x="515" y="2592"/>
                <a:ext cx="1645" cy="466"/>
                <a:chOff x="3000" y="2230"/>
                <a:chExt cx="1645" cy="924"/>
              </a:xfrm>
            </p:grpSpPr>
            <p:sp>
              <p:nvSpPr>
                <p:cNvPr id="24590" name="Freeform 48"/>
                <p:cNvSpPr>
                  <a:spLocks/>
                </p:cNvSpPr>
                <p:nvPr/>
              </p:nvSpPr>
              <p:spPr bwMode="auto">
                <a:xfrm>
                  <a:off x="3692" y="2544"/>
                  <a:ext cx="951" cy="606"/>
                </a:xfrm>
                <a:custGeom>
                  <a:avLst/>
                  <a:gdLst>
                    <a:gd name="T0" fmla="*/ 951 w 951"/>
                    <a:gd name="T1" fmla="*/ 606 h 606"/>
                    <a:gd name="T2" fmla="*/ 951 w 951"/>
                    <a:gd name="T3" fmla="*/ 562 h 606"/>
                    <a:gd name="T4" fmla="*/ 882 w 951"/>
                    <a:gd name="T5" fmla="*/ 550 h 606"/>
                    <a:gd name="T6" fmla="*/ 820 w 951"/>
                    <a:gd name="T7" fmla="*/ 535 h 606"/>
                    <a:gd name="T8" fmla="*/ 763 w 951"/>
                    <a:gd name="T9" fmla="*/ 517 h 606"/>
                    <a:gd name="T10" fmla="*/ 704 w 951"/>
                    <a:gd name="T11" fmla="*/ 499 h 606"/>
                    <a:gd name="T12" fmla="*/ 654 w 951"/>
                    <a:gd name="T13" fmla="*/ 481 h 606"/>
                    <a:gd name="T14" fmla="*/ 612 w 951"/>
                    <a:gd name="T15" fmla="*/ 463 h 606"/>
                    <a:gd name="T16" fmla="*/ 573 w 951"/>
                    <a:gd name="T17" fmla="*/ 446 h 606"/>
                    <a:gd name="T18" fmla="*/ 528 w 951"/>
                    <a:gd name="T19" fmla="*/ 426 h 606"/>
                    <a:gd name="T20" fmla="*/ 489 w 951"/>
                    <a:gd name="T21" fmla="*/ 402 h 606"/>
                    <a:gd name="T22" fmla="*/ 444 w 951"/>
                    <a:gd name="T23" fmla="*/ 372 h 606"/>
                    <a:gd name="T24" fmla="*/ 408 w 951"/>
                    <a:gd name="T25" fmla="*/ 345 h 606"/>
                    <a:gd name="T26" fmla="*/ 372 w 951"/>
                    <a:gd name="T27" fmla="*/ 318 h 606"/>
                    <a:gd name="T28" fmla="*/ 339 w 951"/>
                    <a:gd name="T29" fmla="*/ 288 h 606"/>
                    <a:gd name="T30" fmla="*/ 297 w 951"/>
                    <a:gd name="T31" fmla="*/ 252 h 606"/>
                    <a:gd name="T32" fmla="*/ 252 w 951"/>
                    <a:gd name="T33" fmla="*/ 210 h 606"/>
                    <a:gd name="T34" fmla="*/ 226 w 951"/>
                    <a:gd name="T35" fmla="*/ 180 h 606"/>
                    <a:gd name="T36" fmla="*/ 199 w 951"/>
                    <a:gd name="T37" fmla="*/ 148 h 606"/>
                    <a:gd name="T38" fmla="*/ 172 w 951"/>
                    <a:gd name="T39" fmla="*/ 118 h 606"/>
                    <a:gd name="T40" fmla="*/ 148 w 951"/>
                    <a:gd name="T41" fmla="*/ 87 h 606"/>
                    <a:gd name="T42" fmla="*/ 118 w 951"/>
                    <a:gd name="T43" fmla="*/ 39 h 606"/>
                    <a:gd name="T44" fmla="*/ 100 w 951"/>
                    <a:gd name="T45" fmla="*/ 0 h 606"/>
                    <a:gd name="T46" fmla="*/ 0 w 951"/>
                    <a:gd name="T47" fmla="*/ 12 h 606"/>
                    <a:gd name="T48" fmla="*/ 33 w 951"/>
                    <a:gd name="T49" fmla="*/ 78 h 606"/>
                    <a:gd name="T50" fmla="*/ 82 w 951"/>
                    <a:gd name="T51" fmla="*/ 148 h 606"/>
                    <a:gd name="T52" fmla="*/ 133 w 951"/>
                    <a:gd name="T53" fmla="*/ 207 h 606"/>
                    <a:gd name="T54" fmla="*/ 199 w 951"/>
                    <a:gd name="T55" fmla="*/ 270 h 606"/>
                    <a:gd name="T56" fmla="*/ 288 w 951"/>
                    <a:gd name="T57" fmla="*/ 360 h 606"/>
                    <a:gd name="T58" fmla="*/ 387 w 951"/>
                    <a:gd name="T59" fmla="*/ 435 h 606"/>
                    <a:gd name="T60" fmla="*/ 492 w 951"/>
                    <a:gd name="T61" fmla="*/ 499 h 606"/>
                    <a:gd name="T62" fmla="*/ 585 w 951"/>
                    <a:gd name="T63" fmla="*/ 538 h 606"/>
                    <a:gd name="T64" fmla="*/ 701 w 951"/>
                    <a:gd name="T65" fmla="*/ 577 h 606"/>
                    <a:gd name="T66" fmla="*/ 796 w 951"/>
                    <a:gd name="T67" fmla="*/ 592 h 606"/>
                    <a:gd name="T68" fmla="*/ 951 w 951"/>
                    <a:gd name="T69" fmla="*/ 606 h 6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1"/>
                    <a:gd name="T106" fmla="*/ 0 h 606"/>
                    <a:gd name="T107" fmla="*/ 951 w 951"/>
                    <a:gd name="T108" fmla="*/ 606 h 6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1" h="606">
                      <a:moveTo>
                        <a:pt x="951" y="606"/>
                      </a:moveTo>
                      <a:lnTo>
                        <a:pt x="951" y="562"/>
                      </a:lnTo>
                      <a:lnTo>
                        <a:pt x="882" y="550"/>
                      </a:lnTo>
                      <a:lnTo>
                        <a:pt x="820" y="535"/>
                      </a:lnTo>
                      <a:lnTo>
                        <a:pt x="763" y="517"/>
                      </a:lnTo>
                      <a:lnTo>
                        <a:pt x="704" y="499"/>
                      </a:lnTo>
                      <a:lnTo>
                        <a:pt x="654" y="481"/>
                      </a:lnTo>
                      <a:lnTo>
                        <a:pt x="612" y="463"/>
                      </a:lnTo>
                      <a:lnTo>
                        <a:pt x="573" y="446"/>
                      </a:lnTo>
                      <a:lnTo>
                        <a:pt x="528" y="426"/>
                      </a:lnTo>
                      <a:lnTo>
                        <a:pt x="489" y="402"/>
                      </a:lnTo>
                      <a:lnTo>
                        <a:pt x="444" y="372"/>
                      </a:lnTo>
                      <a:lnTo>
                        <a:pt x="408" y="345"/>
                      </a:lnTo>
                      <a:lnTo>
                        <a:pt x="372" y="318"/>
                      </a:lnTo>
                      <a:lnTo>
                        <a:pt x="339" y="288"/>
                      </a:lnTo>
                      <a:lnTo>
                        <a:pt x="297" y="252"/>
                      </a:lnTo>
                      <a:lnTo>
                        <a:pt x="252" y="210"/>
                      </a:lnTo>
                      <a:lnTo>
                        <a:pt x="226" y="180"/>
                      </a:lnTo>
                      <a:lnTo>
                        <a:pt x="199" y="148"/>
                      </a:lnTo>
                      <a:lnTo>
                        <a:pt x="172" y="118"/>
                      </a:lnTo>
                      <a:lnTo>
                        <a:pt x="148" y="87"/>
                      </a:lnTo>
                      <a:lnTo>
                        <a:pt x="118" y="39"/>
                      </a:lnTo>
                      <a:lnTo>
                        <a:pt x="100" y="0"/>
                      </a:lnTo>
                      <a:lnTo>
                        <a:pt x="0" y="12"/>
                      </a:lnTo>
                      <a:lnTo>
                        <a:pt x="33" y="78"/>
                      </a:lnTo>
                      <a:lnTo>
                        <a:pt x="82" y="148"/>
                      </a:lnTo>
                      <a:lnTo>
                        <a:pt x="133" y="207"/>
                      </a:lnTo>
                      <a:lnTo>
                        <a:pt x="199" y="270"/>
                      </a:lnTo>
                      <a:lnTo>
                        <a:pt x="288" y="360"/>
                      </a:lnTo>
                      <a:lnTo>
                        <a:pt x="387" y="435"/>
                      </a:lnTo>
                      <a:lnTo>
                        <a:pt x="492" y="499"/>
                      </a:lnTo>
                      <a:lnTo>
                        <a:pt x="585" y="538"/>
                      </a:lnTo>
                      <a:lnTo>
                        <a:pt x="701" y="577"/>
                      </a:lnTo>
                      <a:lnTo>
                        <a:pt x="796" y="592"/>
                      </a:lnTo>
                      <a:lnTo>
                        <a:pt x="951" y="606"/>
                      </a:lnTo>
                      <a:close/>
                    </a:path>
                  </a:pathLst>
                </a:custGeom>
                <a:gradFill rotWithShape="0">
                  <a:gsLst>
                    <a:gs pos="0">
                      <a:srgbClr val="765E47"/>
                    </a:gs>
                    <a:gs pos="50000">
                      <a:srgbClr val="FFCC99"/>
                    </a:gs>
                    <a:gs pos="100000">
                      <a:srgbClr val="765E4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591" name="Freeform 49"/>
                <p:cNvSpPr>
                  <a:spLocks/>
                </p:cNvSpPr>
                <p:nvPr/>
              </p:nvSpPr>
              <p:spPr bwMode="auto">
                <a:xfrm>
                  <a:off x="3000" y="2230"/>
                  <a:ext cx="493" cy="435"/>
                </a:xfrm>
                <a:custGeom>
                  <a:avLst/>
                  <a:gdLst>
                    <a:gd name="T0" fmla="*/ 493 w 493"/>
                    <a:gd name="T1" fmla="*/ 98 h 435"/>
                    <a:gd name="T2" fmla="*/ 493 w 493"/>
                    <a:gd name="T3" fmla="*/ 0 h 435"/>
                    <a:gd name="T4" fmla="*/ 473 w 493"/>
                    <a:gd name="T5" fmla="*/ 25 h 435"/>
                    <a:gd name="T6" fmla="*/ 451 w 493"/>
                    <a:gd name="T7" fmla="*/ 51 h 435"/>
                    <a:gd name="T8" fmla="*/ 422 w 493"/>
                    <a:gd name="T9" fmla="*/ 78 h 435"/>
                    <a:gd name="T10" fmla="*/ 386 w 493"/>
                    <a:gd name="T11" fmla="*/ 109 h 435"/>
                    <a:gd name="T12" fmla="*/ 351 w 493"/>
                    <a:gd name="T13" fmla="*/ 143 h 435"/>
                    <a:gd name="T14" fmla="*/ 315 w 493"/>
                    <a:gd name="T15" fmla="*/ 175 h 435"/>
                    <a:gd name="T16" fmla="*/ 282 w 493"/>
                    <a:gd name="T17" fmla="*/ 202 h 435"/>
                    <a:gd name="T18" fmla="*/ 252 w 493"/>
                    <a:gd name="T19" fmla="*/ 226 h 435"/>
                    <a:gd name="T20" fmla="*/ 219 w 493"/>
                    <a:gd name="T21" fmla="*/ 248 h 435"/>
                    <a:gd name="T22" fmla="*/ 185 w 493"/>
                    <a:gd name="T23" fmla="*/ 270 h 435"/>
                    <a:gd name="T24" fmla="*/ 145 w 493"/>
                    <a:gd name="T25" fmla="*/ 293 h 435"/>
                    <a:gd name="T26" fmla="*/ 108 w 493"/>
                    <a:gd name="T27" fmla="*/ 311 h 435"/>
                    <a:gd name="T28" fmla="*/ 70 w 493"/>
                    <a:gd name="T29" fmla="*/ 327 h 435"/>
                    <a:gd name="T30" fmla="*/ 30 w 493"/>
                    <a:gd name="T31" fmla="*/ 344 h 435"/>
                    <a:gd name="T32" fmla="*/ 0 w 493"/>
                    <a:gd name="T33" fmla="*/ 358 h 435"/>
                    <a:gd name="T34" fmla="*/ 0 w 493"/>
                    <a:gd name="T35" fmla="*/ 435 h 435"/>
                    <a:gd name="T36" fmla="*/ 54 w 493"/>
                    <a:gd name="T37" fmla="*/ 419 h 435"/>
                    <a:gd name="T38" fmla="*/ 133 w 493"/>
                    <a:gd name="T39" fmla="*/ 385 h 435"/>
                    <a:gd name="T40" fmla="*/ 234 w 493"/>
                    <a:gd name="T41" fmla="*/ 342 h 435"/>
                    <a:gd name="T42" fmla="*/ 308 w 493"/>
                    <a:gd name="T43" fmla="*/ 296 h 435"/>
                    <a:gd name="T44" fmla="*/ 376 w 493"/>
                    <a:gd name="T45" fmla="*/ 230 h 435"/>
                    <a:gd name="T46" fmla="*/ 443 w 493"/>
                    <a:gd name="T47" fmla="*/ 175 h 435"/>
                    <a:gd name="T48" fmla="*/ 493 w 493"/>
                    <a:gd name="T49" fmla="*/ 122 h 435"/>
                    <a:gd name="T50" fmla="*/ 493 w 493"/>
                    <a:gd name="T51" fmla="*/ 1 h 435"/>
                    <a:gd name="T52" fmla="*/ 493 w 493"/>
                    <a:gd name="T53" fmla="*/ 3 h 435"/>
                    <a:gd name="T54" fmla="*/ 493 w 493"/>
                    <a:gd name="T55" fmla="*/ 98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3"/>
                    <a:gd name="T85" fmla="*/ 0 h 435"/>
                    <a:gd name="T86" fmla="*/ 493 w 493"/>
                    <a:gd name="T87" fmla="*/ 435 h 43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3" h="435">
                      <a:moveTo>
                        <a:pt x="493" y="98"/>
                      </a:moveTo>
                      <a:lnTo>
                        <a:pt x="493" y="0"/>
                      </a:lnTo>
                      <a:lnTo>
                        <a:pt x="473" y="25"/>
                      </a:lnTo>
                      <a:lnTo>
                        <a:pt x="451" y="51"/>
                      </a:lnTo>
                      <a:lnTo>
                        <a:pt x="422" y="78"/>
                      </a:lnTo>
                      <a:lnTo>
                        <a:pt x="386" y="109"/>
                      </a:lnTo>
                      <a:lnTo>
                        <a:pt x="351" y="143"/>
                      </a:lnTo>
                      <a:lnTo>
                        <a:pt x="315" y="175"/>
                      </a:lnTo>
                      <a:lnTo>
                        <a:pt x="282" y="202"/>
                      </a:lnTo>
                      <a:lnTo>
                        <a:pt x="252" y="226"/>
                      </a:lnTo>
                      <a:lnTo>
                        <a:pt x="219" y="248"/>
                      </a:lnTo>
                      <a:lnTo>
                        <a:pt x="185" y="270"/>
                      </a:lnTo>
                      <a:lnTo>
                        <a:pt x="145" y="293"/>
                      </a:lnTo>
                      <a:lnTo>
                        <a:pt x="108" y="311"/>
                      </a:lnTo>
                      <a:lnTo>
                        <a:pt x="70" y="327"/>
                      </a:lnTo>
                      <a:lnTo>
                        <a:pt x="30" y="344"/>
                      </a:lnTo>
                      <a:lnTo>
                        <a:pt x="0" y="358"/>
                      </a:lnTo>
                      <a:lnTo>
                        <a:pt x="0" y="435"/>
                      </a:lnTo>
                      <a:lnTo>
                        <a:pt x="54" y="419"/>
                      </a:lnTo>
                      <a:lnTo>
                        <a:pt x="133" y="385"/>
                      </a:lnTo>
                      <a:lnTo>
                        <a:pt x="234" y="342"/>
                      </a:lnTo>
                      <a:lnTo>
                        <a:pt x="308" y="296"/>
                      </a:lnTo>
                      <a:lnTo>
                        <a:pt x="376" y="230"/>
                      </a:lnTo>
                      <a:lnTo>
                        <a:pt x="443" y="175"/>
                      </a:lnTo>
                      <a:lnTo>
                        <a:pt x="493" y="122"/>
                      </a:lnTo>
                      <a:lnTo>
                        <a:pt x="493" y="1"/>
                      </a:lnTo>
                      <a:lnTo>
                        <a:pt x="493" y="3"/>
                      </a:lnTo>
                      <a:lnTo>
                        <a:pt x="493" y="98"/>
                      </a:lnTo>
                      <a:close/>
                    </a:path>
                  </a:pathLst>
                </a:custGeom>
                <a:gradFill rotWithShape="0">
                  <a:gsLst>
                    <a:gs pos="0">
                      <a:srgbClr val="765E47"/>
                    </a:gs>
                    <a:gs pos="50000">
                      <a:srgbClr val="FFCC99"/>
                    </a:gs>
                    <a:gs pos="100000">
                      <a:srgbClr val="765E4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592" name="Freeform 50"/>
                <p:cNvSpPr>
                  <a:spLocks/>
                </p:cNvSpPr>
                <p:nvPr/>
              </p:nvSpPr>
              <p:spPr bwMode="auto">
                <a:xfrm>
                  <a:off x="3495" y="2231"/>
                  <a:ext cx="589" cy="270"/>
                </a:xfrm>
                <a:custGeom>
                  <a:avLst/>
                  <a:gdLst>
                    <a:gd name="T0" fmla="*/ 589 w 589"/>
                    <a:gd name="T1" fmla="*/ 270 h 270"/>
                    <a:gd name="T2" fmla="*/ 589 w 589"/>
                    <a:gd name="T3" fmla="*/ 187 h 270"/>
                    <a:gd name="T4" fmla="*/ 551 w 589"/>
                    <a:gd name="T5" fmla="*/ 180 h 270"/>
                    <a:gd name="T6" fmla="*/ 512 w 589"/>
                    <a:gd name="T7" fmla="*/ 173 h 270"/>
                    <a:gd name="T8" fmla="*/ 475 w 589"/>
                    <a:gd name="T9" fmla="*/ 164 h 270"/>
                    <a:gd name="T10" fmla="*/ 437 w 589"/>
                    <a:gd name="T11" fmla="*/ 155 h 270"/>
                    <a:gd name="T12" fmla="*/ 393 w 589"/>
                    <a:gd name="T13" fmla="*/ 144 h 270"/>
                    <a:gd name="T14" fmla="*/ 345 w 589"/>
                    <a:gd name="T15" fmla="*/ 132 h 270"/>
                    <a:gd name="T16" fmla="*/ 285 w 589"/>
                    <a:gd name="T17" fmla="*/ 114 h 270"/>
                    <a:gd name="T18" fmla="*/ 227 w 589"/>
                    <a:gd name="T19" fmla="*/ 97 h 270"/>
                    <a:gd name="T20" fmla="*/ 189 w 589"/>
                    <a:gd name="T21" fmla="*/ 85 h 270"/>
                    <a:gd name="T22" fmla="*/ 144 w 589"/>
                    <a:gd name="T23" fmla="*/ 68 h 270"/>
                    <a:gd name="T24" fmla="*/ 95 w 589"/>
                    <a:gd name="T25" fmla="*/ 47 h 270"/>
                    <a:gd name="T26" fmla="*/ 51 w 589"/>
                    <a:gd name="T27" fmla="*/ 27 h 270"/>
                    <a:gd name="T28" fmla="*/ 19 w 589"/>
                    <a:gd name="T29" fmla="*/ 11 h 270"/>
                    <a:gd name="T30" fmla="*/ 0 w 589"/>
                    <a:gd name="T31" fmla="*/ 0 h 270"/>
                    <a:gd name="T32" fmla="*/ 0 w 589"/>
                    <a:gd name="T33" fmla="*/ 103 h 270"/>
                    <a:gd name="T34" fmla="*/ 37 w 589"/>
                    <a:gd name="T35" fmla="*/ 129 h 270"/>
                    <a:gd name="T36" fmla="*/ 111 w 589"/>
                    <a:gd name="T37" fmla="*/ 165 h 270"/>
                    <a:gd name="T38" fmla="*/ 197 w 589"/>
                    <a:gd name="T39" fmla="*/ 201 h 270"/>
                    <a:gd name="T40" fmla="*/ 274 w 589"/>
                    <a:gd name="T41" fmla="*/ 221 h 270"/>
                    <a:gd name="T42" fmla="*/ 363 w 589"/>
                    <a:gd name="T43" fmla="*/ 246 h 270"/>
                    <a:gd name="T44" fmla="*/ 452 w 589"/>
                    <a:gd name="T45" fmla="*/ 263 h 270"/>
                    <a:gd name="T46" fmla="*/ 515 w 589"/>
                    <a:gd name="T47" fmla="*/ 269 h 270"/>
                    <a:gd name="T48" fmla="*/ 589 w 589"/>
                    <a:gd name="T49" fmla="*/ 270 h 2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89"/>
                    <a:gd name="T76" fmla="*/ 0 h 270"/>
                    <a:gd name="T77" fmla="*/ 589 w 589"/>
                    <a:gd name="T78" fmla="*/ 270 h 2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89" h="270">
                      <a:moveTo>
                        <a:pt x="589" y="270"/>
                      </a:moveTo>
                      <a:lnTo>
                        <a:pt x="589" y="187"/>
                      </a:lnTo>
                      <a:lnTo>
                        <a:pt x="551" y="180"/>
                      </a:lnTo>
                      <a:lnTo>
                        <a:pt x="512" y="173"/>
                      </a:lnTo>
                      <a:lnTo>
                        <a:pt x="475" y="164"/>
                      </a:lnTo>
                      <a:lnTo>
                        <a:pt x="437" y="155"/>
                      </a:lnTo>
                      <a:lnTo>
                        <a:pt x="393" y="144"/>
                      </a:lnTo>
                      <a:lnTo>
                        <a:pt x="345" y="132"/>
                      </a:lnTo>
                      <a:lnTo>
                        <a:pt x="285" y="114"/>
                      </a:lnTo>
                      <a:lnTo>
                        <a:pt x="227" y="97"/>
                      </a:lnTo>
                      <a:lnTo>
                        <a:pt x="189" y="85"/>
                      </a:lnTo>
                      <a:lnTo>
                        <a:pt x="144" y="68"/>
                      </a:lnTo>
                      <a:lnTo>
                        <a:pt x="95" y="47"/>
                      </a:lnTo>
                      <a:lnTo>
                        <a:pt x="51" y="27"/>
                      </a:lnTo>
                      <a:lnTo>
                        <a:pt x="19" y="11"/>
                      </a:lnTo>
                      <a:lnTo>
                        <a:pt x="0" y="0"/>
                      </a:lnTo>
                      <a:lnTo>
                        <a:pt x="0" y="103"/>
                      </a:lnTo>
                      <a:lnTo>
                        <a:pt x="37" y="129"/>
                      </a:lnTo>
                      <a:lnTo>
                        <a:pt x="111" y="165"/>
                      </a:lnTo>
                      <a:lnTo>
                        <a:pt x="197" y="201"/>
                      </a:lnTo>
                      <a:lnTo>
                        <a:pt x="274" y="221"/>
                      </a:lnTo>
                      <a:lnTo>
                        <a:pt x="363" y="246"/>
                      </a:lnTo>
                      <a:lnTo>
                        <a:pt x="452" y="263"/>
                      </a:lnTo>
                      <a:lnTo>
                        <a:pt x="515" y="269"/>
                      </a:lnTo>
                      <a:lnTo>
                        <a:pt x="589" y="270"/>
                      </a:lnTo>
                      <a:close/>
                    </a:path>
                  </a:pathLst>
                </a:custGeom>
                <a:gradFill rotWithShape="0">
                  <a:gsLst>
                    <a:gs pos="0">
                      <a:srgbClr val="765E47"/>
                    </a:gs>
                    <a:gs pos="50000">
                      <a:srgbClr val="FFCC99"/>
                    </a:gs>
                    <a:gs pos="100000">
                      <a:srgbClr val="765E4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24593" name="Freeform 51"/>
                <p:cNvSpPr>
                  <a:spLocks/>
                </p:cNvSpPr>
                <p:nvPr/>
              </p:nvSpPr>
              <p:spPr bwMode="auto">
                <a:xfrm>
                  <a:off x="3000" y="2330"/>
                  <a:ext cx="1645" cy="824"/>
                </a:xfrm>
                <a:custGeom>
                  <a:avLst/>
                  <a:gdLst>
                    <a:gd name="T0" fmla="*/ 1554 w 1645"/>
                    <a:gd name="T1" fmla="*/ 824 h 824"/>
                    <a:gd name="T2" fmla="*/ 1456 w 1645"/>
                    <a:gd name="T3" fmla="*/ 824 h 824"/>
                    <a:gd name="T4" fmla="*/ 1354 w 1645"/>
                    <a:gd name="T5" fmla="*/ 817 h 824"/>
                    <a:gd name="T6" fmla="*/ 1259 w 1645"/>
                    <a:gd name="T7" fmla="*/ 803 h 824"/>
                    <a:gd name="T8" fmla="*/ 1149 w 1645"/>
                    <a:gd name="T9" fmla="*/ 779 h 824"/>
                    <a:gd name="T10" fmla="*/ 1044 w 1645"/>
                    <a:gd name="T11" fmla="*/ 746 h 824"/>
                    <a:gd name="T12" fmla="*/ 933 w 1645"/>
                    <a:gd name="T13" fmla="*/ 701 h 824"/>
                    <a:gd name="T14" fmla="*/ 834 w 1645"/>
                    <a:gd name="T15" fmla="*/ 654 h 824"/>
                    <a:gd name="T16" fmla="*/ 740 w 1645"/>
                    <a:gd name="T17" fmla="*/ 607 h 824"/>
                    <a:gd name="T18" fmla="*/ 644 w 1645"/>
                    <a:gd name="T19" fmla="*/ 553 h 824"/>
                    <a:gd name="T20" fmla="*/ 554 w 1645"/>
                    <a:gd name="T21" fmla="*/ 493 h 824"/>
                    <a:gd name="T22" fmla="*/ 467 w 1645"/>
                    <a:gd name="T23" fmla="*/ 424 h 824"/>
                    <a:gd name="T24" fmla="*/ 396 w 1645"/>
                    <a:gd name="T25" fmla="*/ 355 h 824"/>
                    <a:gd name="T26" fmla="*/ 348 w 1645"/>
                    <a:gd name="T27" fmla="*/ 291 h 824"/>
                    <a:gd name="T28" fmla="*/ 49 w 1645"/>
                    <a:gd name="T29" fmla="*/ 312 h 824"/>
                    <a:gd name="T30" fmla="*/ 151 w 1645"/>
                    <a:gd name="T31" fmla="*/ 267 h 824"/>
                    <a:gd name="T32" fmla="*/ 222 w 1645"/>
                    <a:gd name="T33" fmla="*/ 231 h 824"/>
                    <a:gd name="T34" fmla="*/ 281 w 1645"/>
                    <a:gd name="T35" fmla="*/ 194 h 824"/>
                    <a:gd name="T36" fmla="*/ 338 w 1645"/>
                    <a:gd name="T37" fmla="*/ 148 h 824"/>
                    <a:gd name="T38" fmla="*/ 405 w 1645"/>
                    <a:gd name="T39" fmla="*/ 88 h 824"/>
                    <a:gd name="T40" fmla="*/ 469 w 1645"/>
                    <a:gd name="T41" fmla="*/ 30 h 824"/>
                    <a:gd name="T42" fmla="*/ 521 w 1645"/>
                    <a:gd name="T43" fmla="*/ 13 h 824"/>
                    <a:gd name="T44" fmla="*/ 577 w 1645"/>
                    <a:gd name="T45" fmla="*/ 41 h 824"/>
                    <a:gd name="T46" fmla="*/ 646 w 1645"/>
                    <a:gd name="T47" fmla="*/ 69 h 824"/>
                    <a:gd name="T48" fmla="*/ 709 w 1645"/>
                    <a:gd name="T49" fmla="*/ 89 h 824"/>
                    <a:gd name="T50" fmla="*/ 781 w 1645"/>
                    <a:gd name="T51" fmla="*/ 109 h 824"/>
                    <a:gd name="T52" fmla="*/ 854 w 1645"/>
                    <a:gd name="T53" fmla="*/ 128 h 824"/>
                    <a:gd name="T54" fmla="*/ 925 w 1645"/>
                    <a:gd name="T55" fmla="*/ 143 h 824"/>
                    <a:gd name="T56" fmla="*/ 993 w 1645"/>
                    <a:gd name="T57" fmla="*/ 158 h 824"/>
                    <a:gd name="T58" fmla="*/ 1085 w 1645"/>
                    <a:gd name="T59" fmla="*/ 172 h 824"/>
                    <a:gd name="T60" fmla="*/ 749 w 1645"/>
                    <a:gd name="T61" fmla="*/ 282 h 824"/>
                    <a:gd name="T62" fmla="*/ 828 w 1645"/>
                    <a:gd name="T63" fmla="*/ 385 h 824"/>
                    <a:gd name="T64" fmla="*/ 888 w 1645"/>
                    <a:gd name="T65" fmla="*/ 445 h 824"/>
                    <a:gd name="T66" fmla="*/ 975 w 1645"/>
                    <a:gd name="T67" fmla="*/ 526 h 824"/>
                    <a:gd name="T68" fmla="*/ 1050 w 1645"/>
                    <a:gd name="T69" fmla="*/ 589 h 824"/>
                    <a:gd name="T70" fmla="*/ 1110 w 1645"/>
                    <a:gd name="T71" fmla="*/ 636 h 824"/>
                    <a:gd name="T72" fmla="*/ 1185 w 1645"/>
                    <a:gd name="T73" fmla="*/ 683 h 824"/>
                    <a:gd name="T74" fmla="*/ 1262 w 1645"/>
                    <a:gd name="T75" fmla="*/ 722 h 824"/>
                    <a:gd name="T76" fmla="*/ 1354 w 1645"/>
                    <a:gd name="T77" fmla="*/ 755 h 824"/>
                    <a:gd name="T78" fmla="*/ 1453 w 1645"/>
                    <a:gd name="T79" fmla="*/ 779 h 824"/>
                    <a:gd name="T80" fmla="*/ 1557 w 1645"/>
                    <a:gd name="T81" fmla="*/ 800 h 8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5"/>
                    <a:gd name="T124" fmla="*/ 0 h 824"/>
                    <a:gd name="T125" fmla="*/ 1645 w 1645"/>
                    <a:gd name="T126" fmla="*/ 824 h 8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5" h="824">
                      <a:moveTo>
                        <a:pt x="1645" y="817"/>
                      </a:moveTo>
                      <a:lnTo>
                        <a:pt x="1554" y="824"/>
                      </a:lnTo>
                      <a:lnTo>
                        <a:pt x="1510" y="824"/>
                      </a:lnTo>
                      <a:lnTo>
                        <a:pt x="1456" y="824"/>
                      </a:lnTo>
                      <a:lnTo>
                        <a:pt x="1405" y="820"/>
                      </a:lnTo>
                      <a:lnTo>
                        <a:pt x="1354" y="817"/>
                      </a:lnTo>
                      <a:lnTo>
                        <a:pt x="1304" y="811"/>
                      </a:lnTo>
                      <a:lnTo>
                        <a:pt x="1259" y="803"/>
                      </a:lnTo>
                      <a:lnTo>
                        <a:pt x="1209" y="794"/>
                      </a:lnTo>
                      <a:lnTo>
                        <a:pt x="1149" y="779"/>
                      </a:lnTo>
                      <a:lnTo>
                        <a:pt x="1095" y="761"/>
                      </a:lnTo>
                      <a:lnTo>
                        <a:pt x="1044" y="746"/>
                      </a:lnTo>
                      <a:lnTo>
                        <a:pt x="987" y="725"/>
                      </a:lnTo>
                      <a:lnTo>
                        <a:pt x="933" y="701"/>
                      </a:lnTo>
                      <a:lnTo>
                        <a:pt x="879" y="677"/>
                      </a:lnTo>
                      <a:lnTo>
                        <a:pt x="834" y="654"/>
                      </a:lnTo>
                      <a:lnTo>
                        <a:pt x="783" y="630"/>
                      </a:lnTo>
                      <a:lnTo>
                        <a:pt x="740" y="607"/>
                      </a:lnTo>
                      <a:lnTo>
                        <a:pt x="692" y="580"/>
                      </a:lnTo>
                      <a:lnTo>
                        <a:pt x="644" y="553"/>
                      </a:lnTo>
                      <a:lnTo>
                        <a:pt x="596" y="520"/>
                      </a:lnTo>
                      <a:lnTo>
                        <a:pt x="554" y="493"/>
                      </a:lnTo>
                      <a:lnTo>
                        <a:pt x="509" y="457"/>
                      </a:lnTo>
                      <a:lnTo>
                        <a:pt x="467" y="424"/>
                      </a:lnTo>
                      <a:lnTo>
                        <a:pt x="428" y="391"/>
                      </a:lnTo>
                      <a:lnTo>
                        <a:pt x="396" y="355"/>
                      </a:lnTo>
                      <a:lnTo>
                        <a:pt x="369" y="324"/>
                      </a:lnTo>
                      <a:lnTo>
                        <a:pt x="348" y="291"/>
                      </a:lnTo>
                      <a:lnTo>
                        <a:pt x="0" y="336"/>
                      </a:lnTo>
                      <a:lnTo>
                        <a:pt x="49" y="312"/>
                      </a:lnTo>
                      <a:lnTo>
                        <a:pt x="106" y="288"/>
                      </a:lnTo>
                      <a:lnTo>
                        <a:pt x="151" y="267"/>
                      </a:lnTo>
                      <a:lnTo>
                        <a:pt x="185" y="251"/>
                      </a:lnTo>
                      <a:lnTo>
                        <a:pt x="222" y="231"/>
                      </a:lnTo>
                      <a:lnTo>
                        <a:pt x="252" y="213"/>
                      </a:lnTo>
                      <a:lnTo>
                        <a:pt x="281" y="194"/>
                      </a:lnTo>
                      <a:lnTo>
                        <a:pt x="307" y="171"/>
                      </a:lnTo>
                      <a:lnTo>
                        <a:pt x="338" y="148"/>
                      </a:lnTo>
                      <a:lnTo>
                        <a:pt x="372" y="119"/>
                      </a:lnTo>
                      <a:lnTo>
                        <a:pt x="405" y="88"/>
                      </a:lnTo>
                      <a:lnTo>
                        <a:pt x="434" y="62"/>
                      </a:lnTo>
                      <a:lnTo>
                        <a:pt x="469" y="30"/>
                      </a:lnTo>
                      <a:lnTo>
                        <a:pt x="494" y="0"/>
                      </a:lnTo>
                      <a:lnTo>
                        <a:pt x="521" y="13"/>
                      </a:lnTo>
                      <a:lnTo>
                        <a:pt x="548" y="28"/>
                      </a:lnTo>
                      <a:lnTo>
                        <a:pt x="577" y="41"/>
                      </a:lnTo>
                      <a:lnTo>
                        <a:pt x="611" y="55"/>
                      </a:lnTo>
                      <a:lnTo>
                        <a:pt x="646" y="69"/>
                      </a:lnTo>
                      <a:lnTo>
                        <a:pt x="678" y="80"/>
                      </a:lnTo>
                      <a:lnTo>
                        <a:pt x="709" y="89"/>
                      </a:lnTo>
                      <a:lnTo>
                        <a:pt x="744" y="100"/>
                      </a:lnTo>
                      <a:lnTo>
                        <a:pt x="781" y="109"/>
                      </a:lnTo>
                      <a:lnTo>
                        <a:pt x="819" y="119"/>
                      </a:lnTo>
                      <a:lnTo>
                        <a:pt x="854" y="128"/>
                      </a:lnTo>
                      <a:lnTo>
                        <a:pt x="888" y="137"/>
                      </a:lnTo>
                      <a:lnTo>
                        <a:pt x="925" y="143"/>
                      </a:lnTo>
                      <a:lnTo>
                        <a:pt x="960" y="151"/>
                      </a:lnTo>
                      <a:lnTo>
                        <a:pt x="993" y="158"/>
                      </a:lnTo>
                      <a:lnTo>
                        <a:pt x="1032" y="166"/>
                      </a:lnTo>
                      <a:lnTo>
                        <a:pt x="1085" y="172"/>
                      </a:lnTo>
                      <a:lnTo>
                        <a:pt x="725" y="234"/>
                      </a:lnTo>
                      <a:lnTo>
                        <a:pt x="749" y="282"/>
                      </a:lnTo>
                      <a:lnTo>
                        <a:pt x="777" y="318"/>
                      </a:lnTo>
                      <a:lnTo>
                        <a:pt x="828" y="385"/>
                      </a:lnTo>
                      <a:lnTo>
                        <a:pt x="858" y="415"/>
                      </a:lnTo>
                      <a:lnTo>
                        <a:pt x="888" y="445"/>
                      </a:lnTo>
                      <a:lnTo>
                        <a:pt x="942" y="496"/>
                      </a:lnTo>
                      <a:lnTo>
                        <a:pt x="975" y="526"/>
                      </a:lnTo>
                      <a:lnTo>
                        <a:pt x="1014" y="562"/>
                      </a:lnTo>
                      <a:lnTo>
                        <a:pt x="1050" y="589"/>
                      </a:lnTo>
                      <a:lnTo>
                        <a:pt x="1080" y="613"/>
                      </a:lnTo>
                      <a:lnTo>
                        <a:pt x="1110" y="636"/>
                      </a:lnTo>
                      <a:lnTo>
                        <a:pt x="1146" y="659"/>
                      </a:lnTo>
                      <a:lnTo>
                        <a:pt x="1185" y="683"/>
                      </a:lnTo>
                      <a:lnTo>
                        <a:pt x="1224" y="701"/>
                      </a:lnTo>
                      <a:lnTo>
                        <a:pt x="1262" y="722"/>
                      </a:lnTo>
                      <a:lnTo>
                        <a:pt x="1310" y="740"/>
                      </a:lnTo>
                      <a:lnTo>
                        <a:pt x="1354" y="755"/>
                      </a:lnTo>
                      <a:lnTo>
                        <a:pt x="1405" y="767"/>
                      </a:lnTo>
                      <a:lnTo>
                        <a:pt x="1453" y="779"/>
                      </a:lnTo>
                      <a:lnTo>
                        <a:pt x="1504" y="791"/>
                      </a:lnTo>
                      <a:lnTo>
                        <a:pt x="1557" y="800"/>
                      </a:lnTo>
                      <a:lnTo>
                        <a:pt x="1645" y="817"/>
                      </a:lnTo>
                      <a:close/>
                    </a:path>
                  </a:pathLst>
                </a:custGeom>
                <a:gradFill rotWithShape="0">
                  <a:gsLst>
                    <a:gs pos="0">
                      <a:srgbClr val="765E47"/>
                    </a:gs>
                    <a:gs pos="50000">
                      <a:srgbClr val="FFCC99"/>
                    </a:gs>
                    <a:gs pos="100000">
                      <a:srgbClr val="765E4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grpSp>
          <p:nvGrpSpPr>
            <p:cNvPr id="24585" name="Group 52"/>
            <p:cNvGrpSpPr>
              <a:grpSpLocks/>
            </p:cNvGrpSpPr>
            <p:nvPr/>
          </p:nvGrpSpPr>
          <p:grpSpPr bwMode="auto">
            <a:xfrm>
              <a:off x="528" y="3120"/>
              <a:ext cx="2112" cy="912"/>
              <a:chOff x="528" y="3120"/>
              <a:chExt cx="2112" cy="912"/>
            </a:xfrm>
          </p:grpSpPr>
          <p:sp>
            <p:nvSpPr>
              <p:cNvPr id="24586" name="Rectangle 53"/>
              <p:cNvSpPr>
                <a:spLocks noChangeArrowheads="1"/>
              </p:cNvSpPr>
              <p:nvPr/>
            </p:nvSpPr>
            <p:spPr bwMode="auto">
              <a:xfrm>
                <a:off x="528" y="3120"/>
                <a:ext cx="2112" cy="912"/>
              </a:xfrm>
              <a:prstGeom prst="rect">
                <a:avLst/>
              </a:prstGeom>
              <a:gradFill rotWithShape="0">
                <a:gsLst>
                  <a:gs pos="0">
                    <a:srgbClr val="765E47"/>
                  </a:gs>
                  <a:gs pos="50000">
                    <a:srgbClr val="FFCC99"/>
                  </a:gs>
                  <a:gs pos="100000">
                    <a:srgbClr val="765E47"/>
                  </a:gs>
                </a:gsLst>
                <a:lin ang="5400000" scaled="1"/>
              </a:gradFill>
              <a:ln w="9525">
                <a:solidFill>
                  <a:schemeClr val="tx1"/>
                </a:solidFill>
                <a:miter lim="800000"/>
                <a:headEnd/>
                <a:tailEnd/>
              </a:ln>
            </p:spPr>
            <p:txBody>
              <a:bodyPr wrap="none" anchor="ctr"/>
              <a:lstStyle/>
              <a:p>
                <a:endParaRPr lang="sr-Latn-CS"/>
              </a:p>
            </p:txBody>
          </p:sp>
          <p:sp>
            <p:nvSpPr>
              <p:cNvPr id="13366" name="Text Box 54"/>
              <p:cNvSpPr txBox="1">
                <a:spLocks noChangeArrowheads="1"/>
              </p:cNvSpPr>
              <p:nvPr/>
            </p:nvSpPr>
            <p:spPr bwMode="auto">
              <a:xfrm>
                <a:off x="624" y="3264"/>
                <a:ext cx="1920" cy="596"/>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003366"/>
                    </a:solidFill>
                    <a:effectLst>
                      <a:outerShdw blurRad="38100" dist="38100" dir="2700000" algn="tl">
                        <a:srgbClr val="000000"/>
                      </a:outerShdw>
                    </a:effectLst>
                  </a:rPr>
                  <a:t>ЗДРАВСТВЕНИ РЕСУРСИ</a:t>
                </a:r>
              </a:p>
            </p:txBody>
          </p:sp>
        </p:grpSp>
      </p:grpSp>
    </p:spTree>
    <p:extLst>
      <p:ext uri="{BB962C8B-B14F-4D97-AF65-F5344CB8AC3E}">
        <p14:creationId xmlns:p14="http://schemas.microsoft.com/office/powerpoint/2010/main" val="26560865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976260" y="1219200"/>
            <a:ext cx="7771960" cy="1143000"/>
          </a:xfrm>
        </p:spPr>
        <p:txBody>
          <a:bodyPr/>
          <a:lstStyle/>
          <a:p>
            <a:pPr algn="l" eaLnBrk="1" hangingPunct="1"/>
            <a:r>
              <a:rPr lang="en-US" sz="4000" b="1" smtClean="0"/>
              <a:t>ЗДРАВСТВЕНА РАВНОТЕЖА</a:t>
            </a:r>
            <a:endParaRPr lang="en-US" smtClean="0"/>
          </a:p>
        </p:txBody>
      </p:sp>
      <p:sp>
        <p:nvSpPr>
          <p:cNvPr id="25603" name="Rectangle 3"/>
          <p:cNvSpPr>
            <a:spLocks noGrp="1" noChangeArrowheads="1"/>
          </p:cNvSpPr>
          <p:nvPr>
            <p:ph idx="1"/>
          </p:nvPr>
        </p:nvSpPr>
        <p:spPr>
          <a:xfrm>
            <a:off x="916160" y="2743201"/>
            <a:ext cx="7770494" cy="2060575"/>
          </a:xfrm>
        </p:spPr>
        <p:txBody>
          <a:bodyPr/>
          <a:lstStyle/>
          <a:p>
            <a:pPr algn="just" eaLnBrk="1" hangingPunct="1">
              <a:buFont typeface="Wingdings" pitchFamily="2" charset="2"/>
              <a:buNone/>
            </a:pPr>
            <a:r>
              <a:rPr lang="en-US" b="1" smtClean="0">
                <a:solidFill>
                  <a:schemeClr val="tx2"/>
                </a:solidFill>
              </a:rPr>
              <a:t>“ … процес или стање које се изражава као динамичка равнотежа карактеристика појединца или одређене групе.”</a:t>
            </a:r>
            <a:endParaRPr lang="en-US" smtClean="0">
              <a:solidFill>
                <a:schemeClr val="tx2"/>
              </a:solidFill>
            </a:endParaRPr>
          </a:p>
        </p:txBody>
      </p:sp>
      <p:sp>
        <p:nvSpPr>
          <p:cNvPr id="14340" name="Text Box 4"/>
          <p:cNvSpPr txBox="1">
            <a:spLocks noChangeArrowheads="1"/>
          </p:cNvSpPr>
          <p:nvPr/>
        </p:nvSpPr>
        <p:spPr bwMode="auto">
          <a:xfrm>
            <a:off x="4038429" y="5334000"/>
            <a:ext cx="4114653" cy="457200"/>
          </a:xfrm>
          <a:prstGeom prst="rect">
            <a:avLst/>
          </a:prstGeom>
          <a:noFill/>
          <a:ln w="9525">
            <a:noFill/>
            <a:miter lim="800000"/>
            <a:headEnd/>
            <a:tailEnd/>
          </a:ln>
          <a:effectLst/>
        </p:spPr>
        <p:txBody>
          <a:bodyPr>
            <a:spAutoFit/>
          </a:bodyPr>
          <a:lstStyle/>
          <a:p>
            <a:pPr>
              <a:spcBef>
                <a:spcPct val="50000"/>
              </a:spcBef>
              <a:defRPr/>
            </a:pPr>
            <a:endParaRPr lang="en-US" sz="2400" b="1" i="1">
              <a:solidFill>
                <a:srgbClr val="99FF99"/>
              </a:solidFill>
              <a:effectLst>
                <a:outerShdw blurRad="38100" dist="38100" dir="2700000" algn="tl">
                  <a:srgbClr val="000000"/>
                </a:outerShdw>
              </a:effectLst>
            </a:endParaRPr>
          </a:p>
        </p:txBody>
      </p:sp>
    </p:spTree>
    <p:extLst>
      <p:ext uri="{BB962C8B-B14F-4D97-AF65-F5344CB8AC3E}">
        <p14:creationId xmlns:p14="http://schemas.microsoft.com/office/powerpoint/2010/main" val="32122182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6020" y="914400"/>
            <a:ext cx="7771960" cy="1143000"/>
          </a:xfrm>
        </p:spPr>
        <p:txBody>
          <a:bodyPr/>
          <a:lstStyle/>
          <a:p>
            <a:pPr eaLnBrk="1" hangingPunct="1"/>
            <a:r>
              <a:rPr lang="en-US" sz="4000" b="1" smtClean="0"/>
              <a:t>ЗДРАВСТВЕНИ ПОТЕНЦИЈАЛ</a:t>
            </a:r>
          </a:p>
        </p:txBody>
      </p:sp>
      <p:sp>
        <p:nvSpPr>
          <p:cNvPr id="26627" name="Rectangle 3"/>
          <p:cNvSpPr>
            <a:spLocks noGrp="1" noChangeArrowheads="1"/>
          </p:cNvSpPr>
          <p:nvPr>
            <p:ph idx="1"/>
          </p:nvPr>
        </p:nvSpPr>
        <p:spPr>
          <a:xfrm>
            <a:off x="760779" y="2365375"/>
            <a:ext cx="7773426" cy="2819400"/>
          </a:xfrm>
        </p:spPr>
        <p:txBody>
          <a:bodyPr/>
          <a:lstStyle/>
          <a:p>
            <a:pPr algn="just" eaLnBrk="1" hangingPunct="1">
              <a:lnSpc>
                <a:spcPct val="90000"/>
              </a:lnSpc>
              <a:buFont typeface="Wingdings" pitchFamily="2" charset="2"/>
              <a:buNone/>
            </a:pPr>
            <a:r>
              <a:rPr lang="en-US" b="1" smtClean="0">
                <a:solidFill>
                  <a:schemeClr val="tx2"/>
                </a:solidFill>
              </a:rPr>
              <a:t>“… представља способност или посебну врсту интеракције између појединца или његове средине која је потребна да се одржи равнотежа или поново успостави ако је нарушена.”</a:t>
            </a:r>
          </a:p>
        </p:txBody>
      </p:sp>
    </p:spTree>
    <p:extLst>
      <p:ext uri="{BB962C8B-B14F-4D97-AF65-F5344CB8AC3E}">
        <p14:creationId xmlns:p14="http://schemas.microsoft.com/office/powerpoint/2010/main" val="23864314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116982" y="914400"/>
            <a:ext cx="7126984" cy="1143000"/>
          </a:xfrm>
        </p:spPr>
        <p:txBody>
          <a:bodyPr/>
          <a:lstStyle/>
          <a:p>
            <a:pPr algn="l" eaLnBrk="1" hangingPunct="1"/>
            <a:r>
              <a:rPr lang="en-US" b="1" smtClean="0"/>
              <a:t>ЗДРАВСТВЕНИ РИЗИК</a:t>
            </a:r>
          </a:p>
        </p:txBody>
      </p:sp>
      <p:sp>
        <p:nvSpPr>
          <p:cNvPr id="27651" name="Rectangle 3"/>
          <p:cNvSpPr>
            <a:spLocks noGrp="1" noChangeArrowheads="1"/>
          </p:cNvSpPr>
          <p:nvPr>
            <p:ph idx="1"/>
          </p:nvPr>
        </p:nvSpPr>
        <p:spPr>
          <a:xfrm>
            <a:off x="760779" y="2365375"/>
            <a:ext cx="7773426" cy="2819400"/>
          </a:xfrm>
        </p:spPr>
        <p:txBody>
          <a:bodyPr/>
          <a:lstStyle/>
          <a:p>
            <a:pPr algn="just" eaLnBrk="1" hangingPunct="1">
              <a:buFont typeface="Wingdings" pitchFamily="2" charset="2"/>
              <a:buNone/>
            </a:pPr>
            <a:r>
              <a:rPr lang="en-US" b="1" smtClean="0">
                <a:solidFill>
                  <a:schemeClr val="tx2"/>
                </a:solidFill>
              </a:rPr>
              <a:t>“… </a:t>
            </a:r>
            <a:r>
              <a:rPr lang="sr-Cyrl-CS" b="1" smtClean="0">
                <a:solidFill>
                  <a:schemeClr val="tx2"/>
                </a:solidFill>
              </a:rPr>
              <a:t>ризик јесте одређени ниво вероватноће да нека активност, директно или индиректно, изазове опасност по животну средину, живот и здравље људи</a:t>
            </a:r>
            <a:r>
              <a:rPr lang="en-US" smtClean="0">
                <a:solidFill>
                  <a:schemeClr val="tx2"/>
                </a:solidFill>
              </a:rPr>
              <a:t> </a:t>
            </a:r>
            <a:r>
              <a:rPr lang="en-US" b="1" smtClean="0">
                <a:solidFill>
                  <a:schemeClr val="tx2"/>
                </a:solidFill>
              </a:rPr>
              <a:t>”</a:t>
            </a:r>
          </a:p>
        </p:txBody>
      </p:sp>
    </p:spTree>
    <p:extLst>
      <p:ext uri="{BB962C8B-B14F-4D97-AF65-F5344CB8AC3E}">
        <p14:creationId xmlns:p14="http://schemas.microsoft.com/office/powerpoint/2010/main" val="37078051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046620" y="914400"/>
            <a:ext cx="6046650" cy="1143000"/>
          </a:xfrm>
        </p:spPr>
        <p:txBody>
          <a:bodyPr/>
          <a:lstStyle/>
          <a:p>
            <a:pPr algn="l" eaLnBrk="1" hangingPunct="1"/>
            <a:r>
              <a:rPr lang="en-US" b="1" smtClean="0"/>
              <a:t>ФАКТОРИ  РИЗИКА</a:t>
            </a:r>
          </a:p>
        </p:txBody>
      </p:sp>
      <p:sp>
        <p:nvSpPr>
          <p:cNvPr id="28675" name="Rectangle 3"/>
          <p:cNvSpPr>
            <a:spLocks noGrp="1" noChangeArrowheads="1"/>
          </p:cNvSpPr>
          <p:nvPr>
            <p:ph idx="1"/>
          </p:nvPr>
        </p:nvSpPr>
        <p:spPr>
          <a:xfrm>
            <a:off x="760779" y="2365375"/>
            <a:ext cx="7773426" cy="2819400"/>
          </a:xfrm>
        </p:spPr>
        <p:txBody>
          <a:bodyPr/>
          <a:lstStyle/>
          <a:p>
            <a:pPr algn="just" eaLnBrk="1" hangingPunct="1">
              <a:lnSpc>
                <a:spcPct val="90000"/>
              </a:lnSpc>
              <a:buFont typeface="Wingdings" pitchFamily="2" charset="2"/>
              <a:buNone/>
            </a:pPr>
            <a:r>
              <a:rPr lang="en-US" sz="2400" b="1" smtClean="0">
                <a:solidFill>
                  <a:schemeClr val="tx2"/>
                </a:solidFill>
              </a:rPr>
              <a:t>“… </a:t>
            </a:r>
            <a:r>
              <a:rPr lang="sr-Cyrl-CS" sz="2400" b="1" smtClean="0">
                <a:solidFill>
                  <a:schemeClr val="tx2"/>
                </a:solidFill>
              </a:rPr>
              <a:t>фактор ризика јесте аспект индивидуалног понашања или животног стила, излагање утицајима животне средине, урођена или наслеђена карактеристика, за које се на основу епидемиолошких доказа зна да су удружени са стањима везаним за здравље чије се спречавање сматра важним</a:t>
            </a:r>
            <a:r>
              <a:rPr lang="en-US" sz="2400" b="1" smtClean="0">
                <a:solidFill>
                  <a:schemeClr val="tx2"/>
                </a:solidFill>
              </a:rPr>
              <a:t>”</a:t>
            </a:r>
          </a:p>
        </p:txBody>
      </p:sp>
    </p:spTree>
    <p:extLst>
      <p:ext uri="{BB962C8B-B14F-4D97-AF65-F5344CB8AC3E}">
        <p14:creationId xmlns:p14="http://schemas.microsoft.com/office/powerpoint/2010/main" val="10144175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6021" y="914400"/>
            <a:ext cx="8207319" cy="1143000"/>
          </a:xfrm>
        </p:spPr>
        <p:txBody>
          <a:bodyPr/>
          <a:lstStyle/>
          <a:p>
            <a:pPr eaLnBrk="1" hangingPunct="1"/>
            <a:r>
              <a:rPr lang="en-US" sz="4000" b="1" smtClean="0"/>
              <a:t>ЗДРАВСТВЕНИ МЕНАЏМЕНТ</a:t>
            </a:r>
          </a:p>
        </p:txBody>
      </p:sp>
      <p:sp>
        <p:nvSpPr>
          <p:cNvPr id="29699" name="Rectangle 3"/>
          <p:cNvSpPr>
            <a:spLocks noGrp="1" noChangeArrowheads="1"/>
          </p:cNvSpPr>
          <p:nvPr>
            <p:ph idx="1"/>
          </p:nvPr>
        </p:nvSpPr>
        <p:spPr>
          <a:xfrm>
            <a:off x="760779" y="2365375"/>
            <a:ext cx="7773426" cy="2819400"/>
          </a:xfrm>
        </p:spPr>
        <p:txBody>
          <a:bodyPr/>
          <a:lstStyle/>
          <a:p>
            <a:pPr algn="just" eaLnBrk="1" hangingPunct="1">
              <a:lnSpc>
                <a:spcPct val="90000"/>
              </a:lnSpc>
              <a:buFont typeface="Wingdings" pitchFamily="2" charset="2"/>
              <a:buNone/>
            </a:pPr>
            <a:r>
              <a:rPr lang="en-US" sz="2400" b="1" smtClean="0">
                <a:solidFill>
                  <a:schemeClr val="tx2"/>
                </a:solidFill>
              </a:rPr>
              <a:t>“…</a:t>
            </a:r>
            <a:r>
              <a:rPr lang="sr-Latn-CS" sz="2400" b="1" smtClean="0">
                <a:solidFill>
                  <a:schemeClr val="tx2"/>
                </a:solidFill>
              </a:rPr>
              <a:t> </a:t>
            </a:r>
            <a:r>
              <a:rPr lang="sr-Latn-CS" sz="2800" b="1" smtClean="0">
                <a:solidFill>
                  <a:schemeClr val="tx2"/>
                </a:solidFill>
              </a:rPr>
              <a:t>је</a:t>
            </a:r>
            <a:r>
              <a:rPr lang="sr-Cyrl-CS" sz="2800" b="1" smtClean="0">
                <a:solidFill>
                  <a:schemeClr val="tx2"/>
                </a:solidFill>
              </a:rPr>
              <a:t>сте</a:t>
            </a:r>
            <a:r>
              <a:rPr lang="sr-Latn-CS" sz="2800" b="1" smtClean="0">
                <a:solidFill>
                  <a:schemeClr val="tx2"/>
                </a:solidFill>
              </a:rPr>
              <a:t> планирање, организовање, координирање, во</a:t>
            </a:r>
            <a:r>
              <a:rPr lang="sr-Cyrl-CS" sz="2800" b="1" smtClean="0">
                <a:solidFill>
                  <a:schemeClr val="tx2"/>
                </a:solidFill>
              </a:rPr>
              <a:t>ђ</a:t>
            </a:r>
            <a:r>
              <a:rPr lang="sr-Latn-CS" sz="2800" b="1" smtClean="0">
                <a:solidFill>
                  <a:schemeClr val="tx2"/>
                </a:solidFill>
              </a:rPr>
              <a:t>ење и контрола свих ресурса и процедура помоћу којих се захтеви за здрављем и медицинским услугама и здравом околином испуњавају пружањем специфичних услуга појединцима, организацијама и заједницама</a:t>
            </a:r>
            <a:r>
              <a:rPr lang="en-US" sz="2800" smtClean="0">
                <a:solidFill>
                  <a:schemeClr val="tx2"/>
                </a:solidFill>
              </a:rPr>
              <a:t> </a:t>
            </a:r>
            <a:r>
              <a:rPr lang="en-US" sz="2400" b="1" smtClean="0">
                <a:solidFill>
                  <a:schemeClr val="tx2"/>
                </a:solidFill>
              </a:rPr>
              <a:t>”</a:t>
            </a:r>
          </a:p>
        </p:txBody>
      </p:sp>
    </p:spTree>
    <p:extLst>
      <p:ext uri="{BB962C8B-B14F-4D97-AF65-F5344CB8AC3E}">
        <p14:creationId xmlns:p14="http://schemas.microsoft.com/office/powerpoint/2010/main" val="32492489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95781" y="609600"/>
            <a:ext cx="3047512" cy="1143000"/>
          </a:xfrm>
        </p:spPr>
        <p:txBody>
          <a:bodyPr/>
          <a:lstStyle/>
          <a:p>
            <a:pPr eaLnBrk="1" hangingPunct="1"/>
            <a:r>
              <a:rPr lang="en-US" sz="2800" b="1" dirty="0" smtClean="0">
                <a:solidFill>
                  <a:srgbClr val="C00000"/>
                </a:solidFill>
              </a:rPr>
              <a:t>ЗДРАВСТВЕНИ РЕСУРСИ</a:t>
            </a:r>
            <a:endParaRPr lang="en-US" dirty="0" smtClean="0">
              <a:solidFill>
                <a:srgbClr val="C00000"/>
              </a:solidFill>
            </a:endParaRPr>
          </a:p>
        </p:txBody>
      </p:sp>
      <p:sp>
        <p:nvSpPr>
          <p:cNvPr id="19459" name="Text Box 3"/>
          <p:cNvSpPr txBox="1">
            <a:spLocks noChangeArrowheads="1"/>
          </p:cNvSpPr>
          <p:nvPr/>
        </p:nvSpPr>
        <p:spPr bwMode="auto">
          <a:xfrm>
            <a:off x="1978904" y="1751013"/>
            <a:ext cx="5401674" cy="1160462"/>
          </a:xfrm>
          <a:prstGeom prst="rect">
            <a:avLst/>
          </a:prstGeom>
          <a:noFill/>
          <a:ln w="9525">
            <a:noFill/>
            <a:miter lim="800000"/>
            <a:headEnd/>
            <a:tailEnd/>
          </a:ln>
          <a:effectLst/>
        </p:spPr>
        <p:txBody>
          <a:bodyPr>
            <a:spAutoFit/>
          </a:bodyPr>
          <a:lstStyle/>
          <a:p>
            <a:pPr algn="ctr">
              <a:spcBef>
                <a:spcPct val="50000"/>
              </a:spcBef>
              <a:buClr>
                <a:srgbClr val="66FF33"/>
              </a:buClr>
              <a:defRPr/>
            </a:pPr>
            <a:r>
              <a:rPr lang="en-US" sz="2800" b="1" dirty="0" err="1" smtClean="0">
                <a:solidFill>
                  <a:srgbClr val="66FF33"/>
                </a:solidFill>
                <a:effectLst>
                  <a:outerShdw blurRad="38100" dist="38100" dir="2700000" algn="tl">
                    <a:srgbClr val="000000"/>
                  </a:outerShdw>
                </a:effectLst>
              </a:rPr>
              <a:t>Физичко-биолошка</a:t>
            </a:r>
            <a:r>
              <a:rPr lang="en-US" sz="2800" b="1" dirty="0" smtClean="0">
                <a:solidFill>
                  <a:srgbClr val="66FF33"/>
                </a:solidFill>
                <a:effectLst>
                  <a:outerShdw blurRad="38100" dist="38100" dir="2700000" algn="tl">
                    <a:srgbClr val="000000"/>
                  </a:outerShdw>
                </a:effectLst>
              </a:rPr>
              <a:t> </a:t>
            </a:r>
            <a:r>
              <a:rPr lang="en-US" sz="2800" b="1" dirty="0" err="1">
                <a:solidFill>
                  <a:srgbClr val="66FF33"/>
                </a:solidFill>
                <a:effectLst>
                  <a:outerShdw blurRad="38100" dist="38100" dir="2700000" algn="tl">
                    <a:srgbClr val="000000"/>
                  </a:outerShdw>
                </a:effectLst>
              </a:rPr>
              <a:t>средина</a:t>
            </a:r>
            <a:endParaRPr lang="en-US" sz="2800" b="1" dirty="0">
              <a:solidFill>
                <a:srgbClr val="FFFF99"/>
              </a:solidFill>
              <a:effectLst>
                <a:outerShdw blurRad="38100" dist="38100" dir="2700000" algn="tl">
                  <a:srgbClr val="000000"/>
                </a:outerShdw>
              </a:effectLst>
            </a:endParaRPr>
          </a:p>
          <a:p>
            <a:pPr>
              <a:spcBef>
                <a:spcPct val="50000"/>
              </a:spcBef>
              <a:defRPr/>
            </a:pPr>
            <a:r>
              <a:rPr lang="en-US" sz="2400" dirty="0"/>
              <a:t>	</a:t>
            </a:r>
            <a:r>
              <a:rPr lang="en-US" sz="2800" b="1" dirty="0" err="1"/>
              <a:t>Физички</a:t>
            </a:r>
            <a:r>
              <a:rPr lang="en-US" sz="2800" b="1" dirty="0"/>
              <a:t> </a:t>
            </a:r>
            <a:r>
              <a:rPr lang="en-US" sz="2800" b="1" dirty="0" err="1"/>
              <a:t>ресурси</a:t>
            </a:r>
            <a:r>
              <a:rPr lang="en-US" sz="2800" b="1" dirty="0"/>
              <a:t> </a:t>
            </a:r>
            <a:r>
              <a:rPr lang="en-US" sz="2400" dirty="0"/>
              <a:t>	</a:t>
            </a:r>
            <a:endParaRPr lang="en-US" sz="2400" b="1" dirty="0"/>
          </a:p>
        </p:txBody>
      </p:sp>
      <p:sp>
        <p:nvSpPr>
          <p:cNvPr id="30724" name="Text Box 4"/>
          <p:cNvSpPr txBox="1">
            <a:spLocks noChangeArrowheads="1"/>
          </p:cNvSpPr>
          <p:nvPr/>
        </p:nvSpPr>
        <p:spPr bwMode="auto">
          <a:xfrm>
            <a:off x="381123" y="3190875"/>
            <a:ext cx="4343327"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a:solidFill>
                  <a:schemeClr val="tx1"/>
                </a:solidFill>
              </a:rPr>
              <a:t>- расположиве довољне количине воде за пиће</a:t>
            </a:r>
          </a:p>
          <a:p>
            <a:pPr>
              <a:spcBef>
                <a:spcPct val="50000"/>
              </a:spcBef>
            </a:pPr>
            <a:r>
              <a:rPr lang="en-US" sz="2400" b="1">
                <a:solidFill>
                  <a:schemeClr val="tx1"/>
                </a:solidFill>
              </a:rPr>
              <a:t>- приступачне цене енергије</a:t>
            </a:r>
          </a:p>
          <a:p>
            <a:pPr>
              <a:spcBef>
                <a:spcPct val="50000"/>
              </a:spcBef>
            </a:pPr>
            <a:r>
              <a:rPr lang="en-US" sz="2400" b="1">
                <a:solidFill>
                  <a:schemeClr val="tx1"/>
                </a:solidFill>
              </a:rPr>
              <a:t>- развијена индустрија која не загађује</a:t>
            </a:r>
          </a:p>
          <a:p>
            <a:pPr>
              <a:spcBef>
                <a:spcPct val="50000"/>
              </a:spcBef>
            </a:pPr>
            <a:r>
              <a:rPr lang="en-US" sz="2400" b="1">
                <a:solidFill>
                  <a:schemeClr val="tx1"/>
                </a:solidFill>
              </a:rPr>
              <a:t>- одговарајући услови становања</a:t>
            </a:r>
            <a:endParaRPr lang="en-US" sz="2400">
              <a:solidFill>
                <a:schemeClr val="tx1"/>
              </a:solidFill>
            </a:endParaRPr>
          </a:p>
        </p:txBody>
      </p:sp>
      <p:sp>
        <p:nvSpPr>
          <p:cNvPr id="19461" name="Text Box 5"/>
          <p:cNvSpPr txBox="1">
            <a:spLocks noChangeArrowheads="1"/>
          </p:cNvSpPr>
          <p:nvPr/>
        </p:nvSpPr>
        <p:spPr bwMode="auto">
          <a:xfrm>
            <a:off x="4426880" y="692150"/>
            <a:ext cx="2972753" cy="946150"/>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FFFF00"/>
                </a:solidFill>
                <a:effectLst>
                  <a:outerShdw blurRad="38100" dist="38100" dir="2700000" algn="tl">
                    <a:srgbClr val="000000"/>
                  </a:outerShdw>
                </a:effectLst>
              </a:rPr>
              <a:t>ЗДРАВСТВЕНИ РИЗИЦИ</a:t>
            </a:r>
            <a:endParaRPr lang="en-US" b="1">
              <a:solidFill>
                <a:srgbClr val="FFFF00"/>
              </a:solidFill>
              <a:effectLst>
                <a:outerShdw blurRad="38100" dist="38100" dir="2700000" algn="tl">
                  <a:srgbClr val="000000"/>
                </a:outerShdw>
              </a:effectLst>
            </a:endParaRPr>
          </a:p>
        </p:txBody>
      </p:sp>
      <p:sp>
        <p:nvSpPr>
          <p:cNvPr id="19462" name="Text Box 6"/>
          <p:cNvSpPr txBox="1">
            <a:spLocks noChangeArrowheads="1"/>
          </p:cNvSpPr>
          <p:nvPr/>
        </p:nvSpPr>
        <p:spPr bwMode="auto">
          <a:xfrm>
            <a:off x="4724449" y="3205163"/>
            <a:ext cx="4114653" cy="3600986"/>
          </a:xfrm>
          <a:prstGeom prst="rect">
            <a:avLst/>
          </a:prstGeom>
          <a:noFill/>
          <a:ln w="9525">
            <a:noFill/>
            <a:miter lim="800000"/>
            <a:headEnd/>
            <a:tailEnd/>
          </a:ln>
          <a:effectLst/>
        </p:spPr>
        <p:txBody>
          <a:bodyPr>
            <a:spAutoFit/>
          </a:bodyPr>
          <a:lstStyle/>
          <a:p>
            <a:pPr>
              <a:spcBef>
                <a:spcPct val="50000"/>
              </a:spcBef>
              <a:defRPr/>
            </a:pPr>
            <a:r>
              <a:rPr lang="en-US" sz="2400" b="1" dirty="0"/>
              <a:t>- </a:t>
            </a:r>
            <a:r>
              <a:rPr lang="en-US" sz="2400" b="1" dirty="0" err="1"/>
              <a:t>недов</a:t>
            </a:r>
            <a:r>
              <a:rPr lang="sr-Cyrl-RS" sz="2400" b="1" dirty="0"/>
              <a:t>о</a:t>
            </a:r>
            <a:r>
              <a:rPr lang="en-US" sz="2400" b="1" dirty="0" err="1"/>
              <a:t>љне</a:t>
            </a:r>
            <a:r>
              <a:rPr lang="en-US" sz="2400" b="1" dirty="0"/>
              <a:t> </a:t>
            </a:r>
            <a:r>
              <a:rPr lang="en-US" sz="2400" b="1" dirty="0" err="1"/>
              <a:t>колич</a:t>
            </a:r>
            <a:r>
              <a:rPr lang="sr-Cyrl-RS" sz="2400" b="1" dirty="0"/>
              <a:t>и</a:t>
            </a:r>
            <a:r>
              <a:rPr lang="en-US" sz="2400" b="1" dirty="0" err="1"/>
              <a:t>не</a:t>
            </a:r>
            <a:r>
              <a:rPr lang="en-US" sz="2400" b="1" dirty="0"/>
              <a:t> </a:t>
            </a:r>
            <a:r>
              <a:rPr lang="en-US" sz="2400" b="1" dirty="0" err="1"/>
              <a:t>воде</a:t>
            </a:r>
            <a:r>
              <a:rPr lang="en-US" sz="2400" b="1" dirty="0"/>
              <a:t> </a:t>
            </a:r>
            <a:r>
              <a:rPr lang="en-US" sz="2400" b="1" dirty="0" err="1"/>
              <a:t>за</a:t>
            </a:r>
            <a:r>
              <a:rPr lang="en-US" sz="2400" b="1" dirty="0"/>
              <a:t> </a:t>
            </a:r>
            <a:r>
              <a:rPr lang="en-US" sz="2400" b="1" dirty="0" err="1"/>
              <a:t>пиће</a:t>
            </a:r>
            <a:endParaRPr lang="en-US" sz="2400" b="1" dirty="0"/>
          </a:p>
          <a:p>
            <a:pPr>
              <a:spcBef>
                <a:spcPct val="50000"/>
              </a:spcBef>
              <a:defRPr/>
            </a:pPr>
            <a:r>
              <a:rPr lang="en-US" sz="2400" b="1" dirty="0"/>
              <a:t>- </a:t>
            </a:r>
            <a:r>
              <a:rPr lang="en-US" sz="2400" b="1" dirty="0" err="1"/>
              <a:t>неприступачне</a:t>
            </a:r>
            <a:r>
              <a:rPr lang="en-US" sz="2400" b="1" dirty="0"/>
              <a:t> </a:t>
            </a:r>
            <a:r>
              <a:rPr lang="en-US" sz="2400" b="1" dirty="0" err="1"/>
              <a:t>цен</a:t>
            </a:r>
            <a:r>
              <a:rPr lang="sr-Cyrl-RS" sz="2400" b="1" dirty="0"/>
              <a:t>е</a:t>
            </a:r>
            <a:r>
              <a:rPr lang="en-US" sz="2400" b="1" dirty="0"/>
              <a:t> </a:t>
            </a:r>
            <a:r>
              <a:rPr lang="en-US" sz="2400" b="1" dirty="0" err="1"/>
              <a:t>ен</a:t>
            </a:r>
            <a:r>
              <a:rPr lang="sr-Cyrl-RS" sz="2400" b="1" dirty="0"/>
              <a:t>е</a:t>
            </a:r>
            <a:r>
              <a:rPr lang="en-US" sz="2400" b="1" dirty="0" err="1"/>
              <a:t>ргије</a:t>
            </a:r>
            <a:endParaRPr lang="en-US" sz="2400" b="1" dirty="0"/>
          </a:p>
          <a:p>
            <a:pPr>
              <a:spcBef>
                <a:spcPct val="50000"/>
              </a:spcBef>
              <a:defRPr/>
            </a:pPr>
            <a:r>
              <a:rPr lang="en-US" sz="2400" b="1" dirty="0"/>
              <a:t>- </a:t>
            </a:r>
            <a:r>
              <a:rPr lang="en-US" sz="2400" b="1" dirty="0" err="1"/>
              <a:t>развијена</a:t>
            </a:r>
            <a:r>
              <a:rPr lang="en-US" sz="2400" b="1" dirty="0"/>
              <a:t> </a:t>
            </a:r>
            <a:r>
              <a:rPr lang="en-US" sz="2400" b="1" dirty="0" err="1"/>
              <a:t>индустрија</a:t>
            </a:r>
            <a:r>
              <a:rPr lang="en-US" sz="2400" b="1" dirty="0"/>
              <a:t> </a:t>
            </a:r>
            <a:r>
              <a:rPr lang="en-US" sz="2400" b="1" dirty="0" err="1"/>
              <a:t>која</a:t>
            </a:r>
            <a:r>
              <a:rPr lang="en-US" sz="2400" b="1" dirty="0"/>
              <a:t> </a:t>
            </a:r>
            <a:r>
              <a:rPr lang="en-US" sz="2400" b="1" dirty="0" err="1"/>
              <a:t>заг</a:t>
            </a:r>
            <a:r>
              <a:rPr lang="sr-Cyrl-RS" sz="2400" b="1" dirty="0"/>
              <a:t>а</a:t>
            </a:r>
            <a:r>
              <a:rPr lang="en-US" sz="2400" b="1" dirty="0" err="1"/>
              <a:t>ђује</a:t>
            </a:r>
            <a:endParaRPr lang="en-US" sz="2400" b="1" dirty="0"/>
          </a:p>
          <a:p>
            <a:pPr>
              <a:spcBef>
                <a:spcPct val="50000"/>
              </a:spcBef>
              <a:defRPr/>
            </a:pPr>
            <a:r>
              <a:rPr lang="en-US" sz="2400" b="1" dirty="0"/>
              <a:t>- </a:t>
            </a:r>
            <a:r>
              <a:rPr lang="en-US" sz="2400" b="1" dirty="0" err="1"/>
              <a:t>неодговар</a:t>
            </a:r>
            <a:r>
              <a:rPr lang="sr-Cyrl-RS" sz="2400" b="1" dirty="0"/>
              <a:t>а</a:t>
            </a:r>
            <a:r>
              <a:rPr lang="en-US" sz="2400" b="1" dirty="0" err="1"/>
              <a:t>јући</a:t>
            </a:r>
            <a:r>
              <a:rPr lang="en-US" sz="2400" b="1" dirty="0"/>
              <a:t> </a:t>
            </a:r>
            <a:r>
              <a:rPr lang="en-US" sz="2400" b="1" dirty="0" err="1"/>
              <a:t>услови</a:t>
            </a:r>
            <a:r>
              <a:rPr lang="en-US" sz="2400" b="1" dirty="0"/>
              <a:t> </a:t>
            </a:r>
            <a:r>
              <a:rPr lang="en-US" sz="2400" b="1" dirty="0" err="1"/>
              <a:t>становањ</a:t>
            </a:r>
            <a:r>
              <a:rPr lang="sr-Cyrl-RS" sz="2400" b="1" dirty="0"/>
              <a:t>а</a:t>
            </a:r>
            <a:endParaRPr lang="en-US" sz="2400" dirty="0"/>
          </a:p>
        </p:txBody>
      </p:sp>
    </p:spTree>
    <p:extLst>
      <p:ext uri="{BB962C8B-B14F-4D97-AF65-F5344CB8AC3E}">
        <p14:creationId xmlns:p14="http://schemas.microsoft.com/office/powerpoint/2010/main" val="7482133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447800"/>
            <a:ext cx="6400800" cy="5159375"/>
          </a:xfrm>
          <a:prstGeom prst="rect">
            <a:avLst/>
          </a:prstGeom>
          <a:noFill/>
          <a:ln w="38100" cmpd="dbl">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8225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67609" y="469900"/>
            <a:ext cx="2899460" cy="947738"/>
          </a:xfrm>
        </p:spPr>
        <p:txBody>
          <a:bodyPr/>
          <a:lstStyle/>
          <a:p>
            <a:pPr eaLnBrk="1" hangingPunct="1"/>
            <a:r>
              <a:rPr lang="en-US" sz="2800" b="1" dirty="0" smtClean="0">
                <a:solidFill>
                  <a:srgbClr val="FFFF00"/>
                </a:solidFill>
              </a:rPr>
              <a:t>ЗДРАВСТВЕНИ РЕСУРСИ</a:t>
            </a:r>
            <a:endParaRPr lang="en-US" sz="3600" b="1" dirty="0" smtClean="0">
              <a:solidFill>
                <a:srgbClr val="FFFF00"/>
              </a:solidFill>
            </a:endParaRPr>
          </a:p>
        </p:txBody>
      </p:sp>
      <p:sp>
        <p:nvSpPr>
          <p:cNvPr id="20483" name="Text Box 3"/>
          <p:cNvSpPr txBox="1">
            <a:spLocks noChangeArrowheads="1"/>
          </p:cNvSpPr>
          <p:nvPr/>
        </p:nvSpPr>
        <p:spPr bwMode="auto">
          <a:xfrm>
            <a:off x="2011152" y="1887538"/>
            <a:ext cx="5224305" cy="1160462"/>
          </a:xfrm>
          <a:prstGeom prst="rect">
            <a:avLst/>
          </a:prstGeom>
          <a:noFill/>
          <a:ln w="9525">
            <a:noFill/>
            <a:miter lim="800000"/>
            <a:headEnd/>
            <a:tailEnd/>
          </a:ln>
          <a:effectLst/>
        </p:spPr>
        <p:txBody>
          <a:bodyPr>
            <a:spAutoFit/>
          </a:bodyPr>
          <a:lstStyle/>
          <a:p>
            <a:pPr>
              <a:spcBef>
                <a:spcPct val="50000"/>
              </a:spcBef>
              <a:buClr>
                <a:srgbClr val="66FF33"/>
              </a:buClr>
              <a:defRPr/>
            </a:pPr>
            <a:r>
              <a:rPr lang="en-US" sz="2800" b="1" dirty="0" err="1">
                <a:solidFill>
                  <a:srgbClr val="66FF33"/>
                </a:solidFill>
                <a:effectLst>
                  <a:outerShdw blurRad="38100" dist="38100" dir="2700000" algn="tl">
                    <a:srgbClr val="000000"/>
                  </a:outerShdw>
                </a:effectLst>
              </a:rPr>
              <a:t>Физичко-биолошка</a:t>
            </a:r>
            <a:r>
              <a:rPr lang="en-US" sz="2800" b="1" dirty="0">
                <a:solidFill>
                  <a:srgbClr val="66FF33"/>
                </a:solidFill>
                <a:effectLst>
                  <a:outerShdw blurRad="38100" dist="38100" dir="2700000" algn="tl">
                    <a:srgbClr val="000000"/>
                  </a:outerShdw>
                </a:effectLst>
              </a:rPr>
              <a:t> </a:t>
            </a:r>
            <a:r>
              <a:rPr lang="en-US" sz="2800" b="1" dirty="0" err="1">
                <a:solidFill>
                  <a:srgbClr val="66FF33"/>
                </a:solidFill>
                <a:effectLst>
                  <a:outerShdw blurRad="38100" dist="38100" dir="2700000" algn="tl">
                    <a:srgbClr val="000000"/>
                  </a:outerShdw>
                </a:effectLst>
              </a:rPr>
              <a:t>средина</a:t>
            </a:r>
            <a:endParaRPr lang="en-US" sz="2800" b="1" dirty="0">
              <a:solidFill>
                <a:srgbClr val="FFFF99"/>
              </a:solidFill>
              <a:effectLst>
                <a:outerShdw blurRad="38100" dist="38100" dir="2700000" algn="tl">
                  <a:srgbClr val="000000"/>
                </a:outerShdw>
              </a:effectLst>
            </a:endParaRPr>
          </a:p>
          <a:p>
            <a:pPr>
              <a:spcBef>
                <a:spcPct val="50000"/>
              </a:spcBef>
              <a:defRPr/>
            </a:pPr>
            <a:r>
              <a:rPr lang="en-US" sz="2400" dirty="0"/>
              <a:t>	</a:t>
            </a:r>
            <a:r>
              <a:rPr lang="en-US" sz="2800" b="1" dirty="0" err="1">
                <a:solidFill>
                  <a:srgbClr val="99FF99"/>
                </a:solidFill>
              </a:rPr>
              <a:t>Микро</a:t>
            </a:r>
            <a:r>
              <a:rPr lang="en-US" sz="2800" b="1" dirty="0">
                <a:solidFill>
                  <a:srgbClr val="99FF99"/>
                </a:solidFill>
              </a:rPr>
              <a:t> </a:t>
            </a:r>
            <a:r>
              <a:rPr lang="en-US" sz="2800" b="1" dirty="0" err="1">
                <a:solidFill>
                  <a:srgbClr val="99FF99"/>
                </a:solidFill>
              </a:rPr>
              <a:t>средина</a:t>
            </a:r>
            <a:endParaRPr lang="en-US" sz="2000" b="1" dirty="0">
              <a:effectLst>
                <a:outerShdw blurRad="38100" dist="38100" dir="2700000" algn="tl">
                  <a:srgbClr val="000000"/>
                </a:outerShdw>
              </a:effectLst>
            </a:endParaRPr>
          </a:p>
        </p:txBody>
      </p:sp>
      <p:sp>
        <p:nvSpPr>
          <p:cNvPr id="31748" name="Text Box 4"/>
          <p:cNvSpPr txBox="1">
            <a:spLocks noChangeArrowheads="1"/>
          </p:cNvSpPr>
          <p:nvPr/>
        </p:nvSpPr>
        <p:spPr bwMode="auto">
          <a:xfrm>
            <a:off x="4495776" y="3341688"/>
            <a:ext cx="44195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400">
              <a:solidFill>
                <a:schemeClr val="tx1"/>
              </a:solidFill>
            </a:endParaRPr>
          </a:p>
        </p:txBody>
      </p:sp>
      <p:sp>
        <p:nvSpPr>
          <p:cNvPr id="20485" name="Text Box 5"/>
          <p:cNvSpPr txBox="1">
            <a:spLocks noChangeArrowheads="1"/>
          </p:cNvSpPr>
          <p:nvPr/>
        </p:nvSpPr>
        <p:spPr bwMode="auto">
          <a:xfrm>
            <a:off x="381123" y="3387726"/>
            <a:ext cx="4190878" cy="3231654"/>
          </a:xfrm>
          <a:prstGeom prst="rect">
            <a:avLst/>
          </a:prstGeom>
          <a:noFill/>
          <a:ln w="9525">
            <a:noFill/>
            <a:miter lim="800000"/>
            <a:headEnd/>
            <a:tailEnd/>
          </a:ln>
          <a:effectLst/>
        </p:spPr>
        <p:txBody>
          <a:bodyPr>
            <a:spAutoFit/>
          </a:bodyPr>
          <a:lstStyle/>
          <a:p>
            <a:pPr>
              <a:spcBef>
                <a:spcPct val="50000"/>
              </a:spcBef>
              <a:defRPr/>
            </a:pPr>
            <a:r>
              <a:rPr lang="en-US" sz="2400" b="1" dirty="0">
                <a:effectLst>
                  <a:outerShdw blurRad="38100" dist="38100" dir="2700000" algn="tl">
                    <a:srgbClr val="000000"/>
                  </a:outerShdw>
                </a:effectLst>
              </a:rPr>
              <a:t>- </a:t>
            </a:r>
            <a:r>
              <a:rPr lang="en-US" sz="2400" b="1" dirty="0" err="1"/>
              <a:t>здрава</a:t>
            </a:r>
            <a:r>
              <a:rPr lang="en-US" sz="2400" b="1" dirty="0"/>
              <a:t> </a:t>
            </a:r>
            <a:r>
              <a:rPr lang="en-US" sz="2400" b="1" dirty="0" err="1"/>
              <a:t>вода</a:t>
            </a:r>
            <a:r>
              <a:rPr lang="en-US" sz="2400" b="1" dirty="0"/>
              <a:t> </a:t>
            </a:r>
            <a:r>
              <a:rPr lang="en-US" sz="2400" b="1" dirty="0" err="1"/>
              <a:t>за</a:t>
            </a:r>
            <a:r>
              <a:rPr lang="en-US" sz="2400" b="1" dirty="0"/>
              <a:t> </a:t>
            </a:r>
            <a:r>
              <a:rPr lang="en-US" sz="2400" b="1" dirty="0" err="1"/>
              <a:t>пиће</a:t>
            </a:r>
            <a:endParaRPr lang="en-US" sz="2400" b="1" dirty="0"/>
          </a:p>
          <a:p>
            <a:pPr>
              <a:spcBef>
                <a:spcPct val="50000"/>
              </a:spcBef>
              <a:defRPr/>
            </a:pPr>
            <a:r>
              <a:rPr lang="en-US" sz="2400" b="1" dirty="0"/>
              <a:t>- </a:t>
            </a:r>
            <a:r>
              <a:rPr lang="en-US" sz="2400" b="1" dirty="0" err="1"/>
              <a:t>хигијенско</a:t>
            </a:r>
            <a:r>
              <a:rPr lang="en-US" sz="2400" b="1" dirty="0"/>
              <a:t> </a:t>
            </a:r>
            <a:r>
              <a:rPr lang="en-US" sz="2400" b="1" dirty="0" err="1"/>
              <a:t>уклањање</a:t>
            </a:r>
            <a:r>
              <a:rPr lang="en-US" sz="2400" b="1" dirty="0"/>
              <a:t> </a:t>
            </a:r>
            <a:r>
              <a:rPr lang="en-US" sz="2400" b="1" dirty="0" err="1"/>
              <a:t>течних</a:t>
            </a:r>
            <a:r>
              <a:rPr lang="en-US" sz="2400" b="1" dirty="0"/>
              <a:t> и </a:t>
            </a:r>
            <a:r>
              <a:rPr lang="en-US" sz="2400" b="1" dirty="0" err="1"/>
              <a:t>чврстих</a:t>
            </a:r>
            <a:r>
              <a:rPr lang="en-US" sz="2400" b="1" dirty="0"/>
              <a:t> </a:t>
            </a:r>
            <a:r>
              <a:rPr lang="en-US" sz="2400" b="1" dirty="0" err="1"/>
              <a:t>отпадних</a:t>
            </a:r>
            <a:r>
              <a:rPr lang="en-US" sz="2400" b="1" dirty="0"/>
              <a:t> </a:t>
            </a:r>
            <a:r>
              <a:rPr lang="en-US" sz="2400" b="1" dirty="0" err="1"/>
              <a:t>материја</a:t>
            </a:r>
            <a:endParaRPr lang="en-US" sz="2400" b="1" dirty="0"/>
          </a:p>
          <a:p>
            <a:pPr>
              <a:spcBef>
                <a:spcPct val="50000"/>
              </a:spcBef>
              <a:defRPr/>
            </a:pPr>
            <a:r>
              <a:rPr lang="en-US" sz="2400" b="1" dirty="0"/>
              <a:t>- “</a:t>
            </a:r>
            <a:r>
              <a:rPr lang="en-US" sz="2400" b="1" dirty="0" err="1"/>
              <a:t>чист</a:t>
            </a:r>
            <a:r>
              <a:rPr lang="en-US" sz="2400" b="1" dirty="0"/>
              <a:t>” </a:t>
            </a:r>
            <a:r>
              <a:rPr lang="en-US" sz="2400" b="1" dirty="0" err="1"/>
              <a:t>ваздух</a:t>
            </a:r>
            <a:endParaRPr lang="en-US" sz="2400" b="1" dirty="0"/>
          </a:p>
          <a:p>
            <a:pPr>
              <a:spcBef>
                <a:spcPct val="50000"/>
              </a:spcBef>
              <a:defRPr/>
            </a:pPr>
            <a:r>
              <a:rPr lang="en-US" sz="2400" b="1" dirty="0"/>
              <a:t>- </a:t>
            </a:r>
            <a:r>
              <a:rPr lang="en-US" sz="2400" b="1" dirty="0" err="1"/>
              <a:t>ниски</a:t>
            </a:r>
            <a:r>
              <a:rPr lang="en-US" sz="2400" b="1" dirty="0"/>
              <a:t> </a:t>
            </a:r>
            <a:r>
              <a:rPr lang="en-US" sz="2400" b="1" dirty="0" err="1"/>
              <a:t>нивои</a:t>
            </a:r>
            <a:r>
              <a:rPr lang="en-US" sz="2400" b="1" dirty="0"/>
              <a:t> </a:t>
            </a:r>
            <a:r>
              <a:rPr lang="en-US" sz="2400" b="1" dirty="0" err="1"/>
              <a:t>комуналне</a:t>
            </a:r>
            <a:r>
              <a:rPr lang="en-US" sz="2400" b="1" dirty="0"/>
              <a:t> </a:t>
            </a:r>
            <a:r>
              <a:rPr lang="en-US" sz="2400" b="1" dirty="0" err="1"/>
              <a:t>буке</a:t>
            </a:r>
            <a:endParaRPr lang="en-US" sz="2400" dirty="0"/>
          </a:p>
        </p:txBody>
      </p:sp>
      <p:sp>
        <p:nvSpPr>
          <p:cNvPr id="20486" name="Text Box 6"/>
          <p:cNvSpPr txBox="1">
            <a:spLocks noChangeArrowheads="1"/>
          </p:cNvSpPr>
          <p:nvPr/>
        </p:nvSpPr>
        <p:spPr bwMode="auto">
          <a:xfrm>
            <a:off x="4284693" y="685800"/>
            <a:ext cx="3199960" cy="946150"/>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FFFF00"/>
                </a:solidFill>
                <a:effectLst>
                  <a:outerShdw blurRad="38100" dist="38100" dir="2700000" algn="tl">
                    <a:srgbClr val="000000"/>
                  </a:outerShdw>
                </a:effectLst>
              </a:rPr>
              <a:t>ЗДРАВСТВЕНИ РИЗИЦИ</a:t>
            </a:r>
          </a:p>
        </p:txBody>
      </p:sp>
      <p:sp>
        <p:nvSpPr>
          <p:cNvPr id="20487" name="Text Box 7"/>
          <p:cNvSpPr txBox="1">
            <a:spLocks noChangeArrowheads="1"/>
          </p:cNvSpPr>
          <p:nvPr/>
        </p:nvSpPr>
        <p:spPr bwMode="auto">
          <a:xfrm>
            <a:off x="4495776" y="3352801"/>
            <a:ext cx="4572000" cy="2492375"/>
          </a:xfrm>
          <a:prstGeom prst="rect">
            <a:avLst/>
          </a:prstGeom>
          <a:noFill/>
          <a:ln w="9525">
            <a:noFill/>
            <a:miter lim="800000"/>
            <a:headEnd/>
            <a:tailEnd/>
          </a:ln>
          <a:effectLst/>
        </p:spPr>
        <p:txBody>
          <a:bodyPr>
            <a:spAutoFit/>
          </a:bodyPr>
          <a:lstStyle/>
          <a:p>
            <a:pPr>
              <a:spcBef>
                <a:spcPct val="50000"/>
              </a:spcBef>
              <a:defRPr/>
            </a:pPr>
            <a:r>
              <a:rPr lang="en-US" sz="2400" b="1" dirty="0">
                <a:effectLst>
                  <a:outerShdw blurRad="38100" dist="38100" dir="2700000" algn="tl">
                    <a:srgbClr val="000000"/>
                  </a:outerShdw>
                </a:effectLst>
              </a:rPr>
              <a:t>- </a:t>
            </a:r>
            <a:r>
              <a:rPr lang="en-US" sz="2400" b="1" dirty="0" err="1"/>
              <a:t>нездрава</a:t>
            </a:r>
            <a:r>
              <a:rPr lang="en-US" sz="2400" b="1" dirty="0"/>
              <a:t> </a:t>
            </a:r>
            <a:r>
              <a:rPr lang="en-US" sz="2400" b="1" dirty="0" err="1"/>
              <a:t>вода</a:t>
            </a:r>
            <a:r>
              <a:rPr lang="en-US" sz="2400" b="1" dirty="0"/>
              <a:t> </a:t>
            </a:r>
            <a:r>
              <a:rPr lang="en-US" sz="2400" b="1" dirty="0" err="1"/>
              <a:t>за</a:t>
            </a:r>
            <a:r>
              <a:rPr lang="en-US" sz="2400" b="1" dirty="0"/>
              <a:t> </a:t>
            </a:r>
            <a:r>
              <a:rPr lang="en-US" sz="2400" b="1" dirty="0" err="1"/>
              <a:t>пиће</a:t>
            </a:r>
            <a:endParaRPr lang="en-US" sz="2400" b="1" dirty="0"/>
          </a:p>
          <a:p>
            <a:pPr>
              <a:spcBef>
                <a:spcPct val="50000"/>
              </a:spcBef>
              <a:defRPr/>
            </a:pPr>
            <a:r>
              <a:rPr lang="en-US" sz="2400" b="1" dirty="0"/>
              <a:t>- </a:t>
            </a:r>
            <a:r>
              <a:rPr lang="en-US" sz="2400" b="1" dirty="0" err="1"/>
              <a:t>нехигијенско</a:t>
            </a:r>
            <a:r>
              <a:rPr lang="en-US" sz="2400" b="1" dirty="0"/>
              <a:t> </a:t>
            </a:r>
            <a:r>
              <a:rPr lang="en-US" sz="2400" b="1" dirty="0" err="1"/>
              <a:t>уклањање</a:t>
            </a:r>
            <a:r>
              <a:rPr lang="en-US" sz="2400" b="1" dirty="0"/>
              <a:t> </a:t>
            </a:r>
            <a:r>
              <a:rPr lang="en-US" sz="2400" b="1" dirty="0" err="1"/>
              <a:t>течних</a:t>
            </a:r>
            <a:r>
              <a:rPr lang="en-US" sz="2400" b="1" dirty="0"/>
              <a:t> и </a:t>
            </a:r>
            <a:r>
              <a:rPr lang="en-US" sz="2400" b="1" dirty="0" err="1"/>
              <a:t>чврстих</a:t>
            </a:r>
            <a:r>
              <a:rPr lang="en-US" sz="2400" b="1" dirty="0"/>
              <a:t> </a:t>
            </a:r>
            <a:r>
              <a:rPr lang="en-US" sz="2400" b="1" dirty="0" err="1"/>
              <a:t>отпадних</a:t>
            </a:r>
            <a:r>
              <a:rPr lang="en-US" sz="2400" b="1" dirty="0"/>
              <a:t> </a:t>
            </a:r>
            <a:r>
              <a:rPr lang="en-US" sz="2400" b="1" dirty="0" err="1"/>
              <a:t>материја</a:t>
            </a:r>
            <a:endParaRPr lang="en-US" sz="2400" b="1" dirty="0"/>
          </a:p>
          <a:p>
            <a:pPr>
              <a:spcBef>
                <a:spcPct val="50000"/>
              </a:spcBef>
              <a:defRPr/>
            </a:pPr>
            <a:r>
              <a:rPr lang="en-US" sz="2400" b="1" dirty="0"/>
              <a:t>- </a:t>
            </a:r>
            <a:r>
              <a:rPr lang="en-US" sz="2400" b="1" dirty="0" err="1"/>
              <a:t>загађен</a:t>
            </a:r>
            <a:r>
              <a:rPr lang="en-US" sz="2400" b="1" dirty="0"/>
              <a:t> </a:t>
            </a:r>
            <a:r>
              <a:rPr lang="en-US" sz="2400" b="1" dirty="0" err="1"/>
              <a:t>ваздух</a:t>
            </a:r>
            <a:endParaRPr lang="en-US" sz="2400" b="1" dirty="0"/>
          </a:p>
          <a:p>
            <a:pPr>
              <a:spcBef>
                <a:spcPct val="50000"/>
              </a:spcBef>
              <a:defRPr/>
            </a:pPr>
            <a:r>
              <a:rPr lang="en-US" sz="2400" b="1" dirty="0"/>
              <a:t>- </a:t>
            </a:r>
            <a:r>
              <a:rPr lang="en-US" sz="2400" b="1" dirty="0" err="1"/>
              <a:t>високи</a:t>
            </a:r>
            <a:r>
              <a:rPr lang="en-US" sz="2400" b="1" dirty="0"/>
              <a:t> </a:t>
            </a:r>
            <a:r>
              <a:rPr lang="en-US" sz="2400" b="1" dirty="0" err="1"/>
              <a:t>нивои</a:t>
            </a:r>
            <a:r>
              <a:rPr lang="en-US" sz="2400" b="1" dirty="0"/>
              <a:t> </a:t>
            </a:r>
            <a:r>
              <a:rPr lang="en-US" sz="2400" b="1" dirty="0" err="1"/>
              <a:t>комуналне</a:t>
            </a:r>
            <a:r>
              <a:rPr lang="en-US" sz="2400" b="1" dirty="0"/>
              <a:t> </a:t>
            </a:r>
            <a:r>
              <a:rPr lang="en-US" sz="2400" b="1" dirty="0" err="1"/>
              <a:t>бук</a:t>
            </a:r>
            <a:r>
              <a:rPr lang="en-US" sz="2400" b="1" dirty="0" err="1">
                <a:effectLst>
                  <a:outerShdw blurRad="38100" dist="38100" dir="2700000" algn="tl">
                    <a:srgbClr val="000000"/>
                  </a:outerShdw>
                </a:effectLst>
              </a:rPr>
              <a:t>е</a:t>
            </a:r>
            <a:endParaRPr lang="en-US" sz="2400" b="1" dirty="0">
              <a:effectLst>
                <a:outerShdw blurRad="38100" dist="38100" dir="2700000" algn="tl">
                  <a:srgbClr val="000000"/>
                </a:outerShdw>
              </a:effectLst>
            </a:endParaRPr>
          </a:p>
        </p:txBody>
      </p:sp>
    </p:spTree>
    <p:extLst>
      <p:ext uri="{BB962C8B-B14F-4D97-AF65-F5344CB8AC3E}">
        <p14:creationId xmlns:p14="http://schemas.microsoft.com/office/powerpoint/2010/main" val="36011643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467608" y="609600"/>
            <a:ext cx="2896528" cy="1143000"/>
          </a:xfrm>
          <a:prstGeom prst="rect">
            <a:avLst/>
          </a:prstGeom>
          <a:noFill/>
          <a:ln w="9525">
            <a:noFill/>
            <a:miter lim="800000"/>
            <a:headEnd/>
            <a:tailEnd/>
          </a:ln>
        </p:spPr>
        <p:txBody>
          <a:bodyPr anchor="ctr"/>
          <a:lstStyle/>
          <a:p>
            <a:pPr algn="ctr" eaLnBrk="1" hangingPunct="1">
              <a:defRPr/>
            </a:pPr>
            <a:r>
              <a:rPr lang="en-US" sz="2800" b="1" dirty="0">
                <a:solidFill>
                  <a:srgbClr val="C00000"/>
                </a:solidFill>
                <a:effectLst>
                  <a:outerShdw blurRad="38100" dist="38100" dir="2700000" algn="tl">
                    <a:srgbClr val="000000"/>
                  </a:outerShdw>
                </a:effectLst>
              </a:rPr>
              <a:t>ЗДРАВСТВЕНИ РЕСУРСИ</a:t>
            </a:r>
            <a:endParaRPr lang="en-US" sz="3600" b="1" dirty="0">
              <a:solidFill>
                <a:srgbClr val="C00000"/>
              </a:solidFill>
              <a:effectLst>
                <a:outerShdw blurRad="38100" dist="38100" dir="2700000" algn="tl">
                  <a:srgbClr val="000000"/>
                </a:outerShdw>
              </a:effectLst>
            </a:endParaRPr>
          </a:p>
        </p:txBody>
      </p:sp>
      <p:sp>
        <p:nvSpPr>
          <p:cNvPr id="21507" name="Text Box 3"/>
          <p:cNvSpPr txBox="1">
            <a:spLocks noChangeArrowheads="1"/>
          </p:cNvSpPr>
          <p:nvPr/>
        </p:nvSpPr>
        <p:spPr bwMode="auto">
          <a:xfrm>
            <a:off x="2058060" y="1887538"/>
            <a:ext cx="5250691" cy="1160462"/>
          </a:xfrm>
          <a:prstGeom prst="rect">
            <a:avLst/>
          </a:prstGeom>
          <a:noFill/>
          <a:ln w="9525">
            <a:noFill/>
            <a:miter lim="800000"/>
            <a:headEnd/>
            <a:tailEnd/>
          </a:ln>
          <a:effectLst/>
        </p:spPr>
        <p:txBody>
          <a:bodyPr>
            <a:spAutoFit/>
          </a:bodyPr>
          <a:lstStyle/>
          <a:p>
            <a:pPr>
              <a:spcBef>
                <a:spcPct val="50000"/>
              </a:spcBef>
              <a:buClr>
                <a:srgbClr val="66FF33"/>
              </a:buClr>
              <a:defRPr/>
            </a:pPr>
            <a:r>
              <a:rPr lang="en-US" sz="2800" b="1" dirty="0" err="1">
                <a:solidFill>
                  <a:srgbClr val="66FF33"/>
                </a:solidFill>
                <a:effectLst>
                  <a:outerShdw blurRad="38100" dist="38100" dir="2700000" algn="tl">
                    <a:srgbClr val="000000"/>
                  </a:outerShdw>
                </a:effectLst>
              </a:rPr>
              <a:t>Физичко-биолошка</a:t>
            </a:r>
            <a:r>
              <a:rPr lang="en-US" sz="2800" b="1" dirty="0">
                <a:solidFill>
                  <a:srgbClr val="66FF33"/>
                </a:solidFill>
                <a:effectLst>
                  <a:outerShdw blurRad="38100" dist="38100" dir="2700000" algn="tl">
                    <a:srgbClr val="000000"/>
                  </a:outerShdw>
                </a:effectLst>
              </a:rPr>
              <a:t> </a:t>
            </a:r>
            <a:r>
              <a:rPr lang="en-US" sz="2800" b="1" dirty="0" err="1">
                <a:solidFill>
                  <a:srgbClr val="66FF33"/>
                </a:solidFill>
                <a:effectLst>
                  <a:outerShdw blurRad="38100" dist="38100" dir="2700000" algn="tl">
                    <a:srgbClr val="000000"/>
                  </a:outerShdw>
                </a:effectLst>
              </a:rPr>
              <a:t>средина</a:t>
            </a:r>
            <a:endParaRPr lang="en-US" sz="2800" b="1" dirty="0">
              <a:solidFill>
                <a:srgbClr val="FFFF99"/>
              </a:solidFill>
              <a:effectLst>
                <a:outerShdw blurRad="38100" dist="38100" dir="2700000" algn="tl">
                  <a:srgbClr val="000000"/>
                </a:outerShdw>
              </a:effectLst>
            </a:endParaRPr>
          </a:p>
          <a:p>
            <a:pPr>
              <a:spcBef>
                <a:spcPct val="50000"/>
              </a:spcBef>
              <a:defRPr/>
            </a:pPr>
            <a:r>
              <a:rPr lang="en-US" sz="2400" dirty="0"/>
              <a:t>	</a:t>
            </a:r>
            <a:r>
              <a:rPr lang="en-US" sz="2800" b="1" dirty="0" err="1">
                <a:solidFill>
                  <a:srgbClr val="99FF99"/>
                </a:solidFill>
              </a:rPr>
              <a:t>Микро</a:t>
            </a:r>
            <a:r>
              <a:rPr lang="en-US" sz="2800" b="1" dirty="0">
                <a:solidFill>
                  <a:srgbClr val="99FF99"/>
                </a:solidFill>
              </a:rPr>
              <a:t> </a:t>
            </a:r>
            <a:r>
              <a:rPr lang="en-US" sz="2800" b="1" dirty="0" err="1">
                <a:solidFill>
                  <a:srgbClr val="99FF99"/>
                </a:solidFill>
              </a:rPr>
              <a:t>средина</a:t>
            </a:r>
            <a:endParaRPr lang="en-US" sz="2000" b="1" dirty="0">
              <a:effectLst>
                <a:outerShdw blurRad="38100" dist="38100" dir="2700000" algn="tl">
                  <a:srgbClr val="000000"/>
                </a:outerShdw>
              </a:effectLst>
            </a:endParaRPr>
          </a:p>
        </p:txBody>
      </p:sp>
      <p:sp>
        <p:nvSpPr>
          <p:cNvPr id="21508" name="Text Box 4"/>
          <p:cNvSpPr txBox="1">
            <a:spLocks noChangeArrowheads="1"/>
          </p:cNvSpPr>
          <p:nvPr/>
        </p:nvSpPr>
        <p:spPr bwMode="auto">
          <a:xfrm>
            <a:off x="457347" y="3341688"/>
            <a:ext cx="4419552" cy="2862262"/>
          </a:xfrm>
          <a:prstGeom prst="rect">
            <a:avLst/>
          </a:prstGeom>
          <a:noFill/>
          <a:ln w="9525">
            <a:noFill/>
            <a:miter lim="800000"/>
            <a:headEnd/>
            <a:tailEnd/>
          </a:ln>
          <a:effectLst/>
        </p:spPr>
        <p:txBody>
          <a:bodyPr>
            <a:spAutoFit/>
          </a:bodyPr>
          <a:lstStyle/>
          <a:p>
            <a:pPr>
              <a:spcBef>
                <a:spcPct val="50000"/>
              </a:spcBef>
              <a:defRPr/>
            </a:pPr>
            <a:r>
              <a:rPr lang="en-US" sz="2400" b="1" dirty="0"/>
              <a:t>- </a:t>
            </a:r>
            <a:r>
              <a:rPr lang="en-US" sz="2400" b="1" dirty="0" err="1"/>
              <a:t>заступљеност</a:t>
            </a:r>
            <a:r>
              <a:rPr lang="en-US" sz="2400" b="1" dirty="0"/>
              <a:t> </a:t>
            </a:r>
            <a:r>
              <a:rPr lang="sr-Cyrl-RS" sz="2400" b="1" dirty="0"/>
              <a:t>т</a:t>
            </a:r>
            <a:r>
              <a:rPr lang="en-US" sz="2400" b="1" dirty="0" err="1"/>
              <a:t>ехнол</a:t>
            </a:r>
            <a:r>
              <a:rPr lang="sr-Cyrl-RS" sz="2400" b="1" dirty="0"/>
              <a:t>о</a:t>
            </a:r>
            <a:r>
              <a:rPr lang="en-US" sz="2400" b="1" dirty="0" err="1"/>
              <a:t>гија</a:t>
            </a:r>
            <a:r>
              <a:rPr lang="en-US" sz="2400" b="1" dirty="0"/>
              <a:t> </a:t>
            </a:r>
            <a:r>
              <a:rPr lang="en-US" sz="2400" b="1" dirty="0" err="1"/>
              <a:t>које</a:t>
            </a:r>
            <a:r>
              <a:rPr lang="en-US" sz="2400" b="1" dirty="0"/>
              <a:t> </a:t>
            </a:r>
            <a:r>
              <a:rPr lang="en-US" sz="2400" b="1" dirty="0" err="1"/>
              <a:t>не</a:t>
            </a:r>
            <a:r>
              <a:rPr lang="en-US" sz="2400" b="1" dirty="0"/>
              <a:t>   </a:t>
            </a:r>
            <a:r>
              <a:rPr lang="en-US" sz="2400" b="1" dirty="0" err="1"/>
              <a:t>заг</a:t>
            </a:r>
            <a:r>
              <a:rPr lang="sr-Cyrl-RS" sz="2400" b="1" dirty="0"/>
              <a:t>а</a:t>
            </a:r>
            <a:r>
              <a:rPr lang="en-US" sz="2400" b="1" dirty="0" err="1"/>
              <a:t>ђуј</a:t>
            </a:r>
            <a:r>
              <a:rPr lang="sr-Cyrl-RS" sz="2400" b="1" dirty="0"/>
              <a:t>у</a:t>
            </a:r>
            <a:r>
              <a:rPr lang="en-US" sz="2400" b="1" dirty="0"/>
              <a:t> </a:t>
            </a:r>
            <a:r>
              <a:rPr lang="en-US" sz="2400" b="1" dirty="0" err="1"/>
              <a:t>средину</a:t>
            </a:r>
            <a:endParaRPr lang="en-US" sz="2400" b="1" dirty="0"/>
          </a:p>
          <a:p>
            <a:pPr>
              <a:spcBef>
                <a:spcPct val="50000"/>
              </a:spcBef>
              <a:defRPr/>
            </a:pPr>
            <a:r>
              <a:rPr lang="en-US" sz="2400" b="1" dirty="0"/>
              <a:t>- </a:t>
            </a:r>
            <a:r>
              <a:rPr lang="en-US" sz="2400" b="1" dirty="0" err="1"/>
              <a:t>заступљеност</a:t>
            </a:r>
            <a:r>
              <a:rPr lang="en-US" sz="2400" b="1" dirty="0"/>
              <a:t> </a:t>
            </a:r>
            <a:r>
              <a:rPr lang="en-US" sz="2400" b="1" dirty="0" err="1"/>
              <a:t>уређај</a:t>
            </a:r>
            <a:r>
              <a:rPr lang="sr-Cyrl-RS" sz="2400" b="1" dirty="0"/>
              <a:t>а</a:t>
            </a:r>
            <a:r>
              <a:rPr lang="en-US" sz="2400" b="1" dirty="0"/>
              <a:t> </a:t>
            </a:r>
            <a:r>
              <a:rPr lang="en-US" sz="2400" b="1" dirty="0" err="1"/>
              <a:t>за</a:t>
            </a:r>
            <a:r>
              <a:rPr lang="en-US" sz="2400" b="1" dirty="0"/>
              <a:t> </a:t>
            </a:r>
            <a:r>
              <a:rPr lang="en-US" sz="2400" b="1" dirty="0" err="1"/>
              <a:t>пречишћав</a:t>
            </a:r>
            <a:r>
              <a:rPr lang="sr-Cyrl-RS" sz="2400" b="1" dirty="0"/>
              <a:t>а</a:t>
            </a:r>
            <a:r>
              <a:rPr lang="en-US" sz="2400" b="1" dirty="0" err="1"/>
              <a:t>ње</a:t>
            </a:r>
            <a:r>
              <a:rPr lang="en-US" sz="2400" b="1" dirty="0"/>
              <a:t> </a:t>
            </a:r>
            <a:r>
              <a:rPr lang="en-US" sz="2400" b="1" dirty="0" err="1"/>
              <a:t>отпадних</a:t>
            </a:r>
            <a:r>
              <a:rPr lang="en-US" sz="2400" b="1" dirty="0"/>
              <a:t> </a:t>
            </a:r>
            <a:r>
              <a:rPr lang="en-US" sz="2400" b="1" dirty="0" err="1"/>
              <a:t>мат</a:t>
            </a:r>
            <a:r>
              <a:rPr lang="en-US" sz="2400" b="1" dirty="0"/>
              <a:t>.</a:t>
            </a:r>
          </a:p>
          <a:p>
            <a:pPr>
              <a:spcBef>
                <a:spcPct val="50000"/>
              </a:spcBef>
              <a:defRPr/>
            </a:pPr>
            <a:r>
              <a:rPr lang="en-US" sz="2400" b="1" dirty="0"/>
              <a:t>- </a:t>
            </a:r>
            <a:r>
              <a:rPr lang="en-US" sz="2400" b="1" dirty="0" err="1"/>
              <a:t>безбедан</a:t>
            </a:r>
            <a:r>
              <a:rPr lang="en-US" sz="2400" b="1" dirty="0"/>
              <a:t> </a:t>
            </a:r>
            <a:r>
              <a:rPr lang="en-US" sz="2400" b="1" dirty="0" err="1"/>
              <a:t>превоз</a:t>
            </a:r>
            <a:r>
              <a:rPr lang="en-US" sz="2400" b="1" dirty="0"/>
              <a:t> </a:t>
            </a:r>
          </a:p>
          <a:p>
            <a:pPr>
              <a:spcBef>
                <a:spcPct val="50000"/>
              </a:spcBef>
              <a:defRPr/>
            </a:pPr>
            <a:r>
              <a:rPr lang="en-US" sz="2400" b="1" dirty="0"/>
              <a:t>- </a:t>
            </a:r>
            <a:r>
              <a:rPr lang="en-US" sz="2400" b="1" dirty="0" err="1"/>
              <a:t>безбедни</a:t>
            </a:r>
            <a:r>
              <a:rPr lang="en-US" sz="2400" b="1" dirty="0"/>
              <a:t> </a:t>
            </a:r>
            <a:r>
              <a:rPr lang="en-US" sz="2400" b="1" dirty="0" err="1"/>
              <a:t>услови</a:t>
            </a:r>
            <a:r>
              <a:rPr lang="en-US" sz="2400" b="1" dirty="0"/>
              <a:t> </a:t>
            </a:r>
            <a:r>
              <a:rPr lang="en-US" sz="2400" b="1" dirty="0" err="1"/>
              <a:t>рад</a:t>
            </a:r>
            <a:r>
              <a:rPr lang="sr-Cyrl-RS" sz="2400" b="1" dirty="0"/>
              <a:t>а</a:t>
            </a:r>
            <a:r>
              <a:rPr lang="en-US" sz="2400" b="1" dirty="0"/>
              <a:t> </a:t>
            </a:r>
          </a:p>
        </p:txBody>
      </p:sp>
      <p:sp>
        <p:nvSpPr>
          <p:cNvPr id="21509" name="Text Box 5"/>
          <p:cNvSpPr txBox="1">
            <a:spLocks noChangeArrowheads="1"/>
          </p:cNvSpPr>
          <p:nvPr/>
        </p:nvSpPr>
        <p:spPr bwMode="auto">
          <a:xfrm>
            <a:off x="4900352" y="685800"/>
            <a:ext cx="3199960" cy="946150"/>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FFFF00"/>
                </a:solidFill>
                <a:effectLst>
                  <a:outerShdw blurRad="38100" dist="38100" dir="2700000" algn="tl">
                    <a:srgbClr val="000000"/>
                  </a:outerShdw>
                </a:effectLst>
              </a:rPr>
              <a:t>ЗДРАВСТВЕНИ РИЗИЦИ</a:t>
            </a:r>
          </a:p>
        </p:txBody>
      </p:sp>
      <p:sp>
        <p:nvSpPr>
          <p:cNvPr id="21510" name="Text Box 6"/>
          <p:cNvSpPr txBox="1">
            <a:spLocks noChangeArrowheads="1"/>
          </p:cNvSpPr>
          <p:nvPr/>
        </p:nvSpPr>
        <p:spPr bwMode="auto">
          <a:xfrm>
            <a:off x="5105571" y="3352801"/>
            <a:ext cx="4038429" cy="3231654"/>
          </a:xfrm>
          <a:prstGeom prst="rect">
            <a:avLst/>
          </a:prstGeom>
          <a:noFill/>
          <a:ln w="9525">
            <a:noFill/>
            <a:miter lim="800000"/>
            <a:headEnd/>
            <a:tailEnd/>
          </a:ln>
          <a:effectLst/>
        </p:spPr>
        <p:txBody>
          <a:bodyPr>
            <a:spAutoFit/>
          </a:bodyPr>
          <a:lstStyle/>
          <a:p>
            <a:pPr>
              <a:spcBef>
                <a:spcPct val="50000"/>
              </a:spcBef>
              <a:defRPr/>
            </a:pPr>
            <a:r>
              <a:rPr lang="en-US" sz="2400" b="1" dirty="0"/>
              <a:t>- </a:t>
            </a:r>
            <a:r>
              <a:rPr lang="en-US" sz="2400" b="1" dirty="0" err="1"/>
              <a:t>заступљеност</a:t>
            </a:r>
            <a:r>
              <a:rPr lang="en-US" sz="2400" b="1" dirty="0"/>
              <a:t>  “</a:t>
            </a:r>
            <a:r>
              <a:rPr lang="en-US" sz="2400" b="1" dirty="0" err="1"/>
              <a:t>прљавих</a:t>
            </a:r>
            <a:r>
              <a:rPr lang="en-US" sz="2400" b="1" dirty="0"/>
              <a:t>” </a:t>
            </a:r>
            <a:r>
              <a:rPr lang="en-US" sz="2400" b="1" dirty="0" err="1"/>
              <a:t>технилогија</a:t>
            </a:r>
            <a:endParaRPr lang="en-US" sz="2400" b="1" dirty="0"/>
          </a:p>
          <a:p>
            <a:pPr>
              <a:spcBef>
                <a:spcPct val="50000"/>
              </a:spcBef>
              <a:defRPr/>
            </a:pPr>
            <a:r>
              <a:rPr lang="en-US" sz="2400" b="1" dirty="0"/>
              <a:t>- </a:t>
            </a:r>
            <a:r>
              <a:rPr lang="en-US" sz="2400" b="1" dirty="0" err="1"/>
              <a:t>одсу</a:t>
            </a:r>
            <a:r>
              <a:rPr lang="sr-Cyrl-RS" sz="2400" b="1" dirty="0"/>
              <a:t>с</a:t>
            </a:r>
            <a:r>
              <a:rPr lang="en-US" sz="2400" b="1" dirty="0" err="1"/>
              <a:t>тво</a:t>
            </a:r>
            <a:r>
              <a:rPr lang="en-US" sz="2400" b="1" dirty="0"/>
              <a:t> </a:t>
            </a:r>
            <a:r>
              <a:rPr lang="en-US" sz="2400" b="1" dirty="0" err="1"/>
              <a:t>уређај</a:t>
            </a:r>
            <a:r>
              <a:rPr lang="sr-Cyrl-RS" sz="2400" b="1" dirty="0"/>
              <a:t>а</a:t>
            </a:r>
            <a:r>
              <a:rPr lang="en-US" sz="2400" b="1" dirty="0"/>
              <a:t> </a:t>
            </a:r>
            <a:r>
              <a:rPr lang="en-US" sz="2400" b="1" dirty="0" err="1"/>
              <a:t>за</a:t>
            </a:r>
            <a:r>
              <a:rPr lang="en-US" sz="2400" b="1" dirty="0"/>
              <a:t> </a:t>
            </a:r>
            <a:r>
              <a:rPr lang="en-US" sz="2400" b="1" dirty="0" err="1"/>
              <a:t>пречишћав</a:t>
            </a:r>
            <a:r>
              <a:rPr lang="sr-Cyrl-RS" sz="2400" b="1" dirty="0"/>
              <a:t>а</a:t>
            </a:r>
            <a:r>
              <a:rPr lang="en-US" sz="2400" b="1" dirty="0" err="1"/>
              <a:t>ње</a:t>
            </a:r>
            <a:r>
              <a:rPr lang="en-US" sz="2400" b="1" dirty="0"/>
              <a:t> </a:t>
            </a:r>
            <a:r>
              <a:rPr lang="en-US" sz="2400" b="1" dirty="0" err="1"/>
              <a:t>отпадних</a:t>
            </a:r>
            <a:r>
              <a:rPr lang="en-US" sz="2400" b="1" dirty="0"/>
              <a:t> </a:t>
            </a:r>
            <a:r>
              <a:rPr lang="en-US" sz="2400" b="1" dirty="0" err="1"/>
              <a:t>мат</a:t>
            </a:r>
            <a:r>
              <a:rPr lang="en-US" sz="2400" b="1" dirty="0"/>
              <a:t>. </a:t>
            </a:r>
          </a:p>
          <a:p>
            <a:pPr>
              <a:spcBef>
                <a:spcPct val="50000"/>
              </a:spcBef>
              <a:defRPr/>
            </a:pPr>
            <a:r>
              <a:rPr lang="en-US" sz="2400" b="1" dirty="0"/>
              <a:t>- </a:t>
            </a:r>
            <a:r>
              <a:rPr lang="en-US" sz="2400" b="1" dirty="0" err="1"/>
              <a:t>риз</a:t>
            </a:r>
            <a:r>
              <a:rPr lang="sr-Cyrl-RS" sz="2400" b="1" dirty="0"/>
              <a:t>и</a:t>
            </a:r>
            <a:r>
              <a:rPr lang="en-US" sz="2400" b="1" dirty="0" err="1"/>
              <a:t>чан</a:t>
            </a:r>
            <a:r>
              <a:rPr lang="en-US" sz="2400" b="1" dirty="0"/>
              <a:t> </a:t>
            </a:r>
            <a:r>
              <a:rPr lang="en-US" sz="2400" b="1" dirty="0" err="1"/>
              <a:t>превоз</a:t>
            </a:r>
            <a:r>
              <a:rPr lang="en-US" sz="2400" b="1" dirty="0"/>
              <a:t> </a:t>
            </a:r>
          </a:p>
          <a:p>
            <a:pPr>
              <a:spcBef>
                <a:spcPct val="50000"/>
              </a:spcBef>
              <a:defRPr/>
            </a:pPr>
            <a:r>
              <a:rPr lang="en-US" sz="2400" dirty="0"/>
              <a:t>- </a:t>
            </a:r>
            <a:r>
              <a:rPr lang="en-US" sz="2400" b="1" dirty="0" err="1"/>
              <a:t>риз</a:t>
            </a:r>
            <a:r>
              <a:rPr lang="sr-Cyrl-RS" sz="2400" b="1" dirty="0"/>
              <a:t>и</a:t>
            </a:r>
            <a:r>
              <a:rPr lang="en-US" sz="2400" b="1" dirty="0" err="1"/>
              <a:t>чни</a:t>
            </a:r>
            <a:r>
              <a:rPr lang="en-US" sz="2400" b="1" dirty="0"/>
              <a:t> </a:t>
            </a:r>
            <a:r>
              <a:rPr lang="en-US" sz="2400" b="1" dirty="0" err="1"/>
              <a:t>услови</a:t>
            </a:r>
            <a:r>
              <a:rPr lang="en-US" sz="2400" b="1" dirty="0"/>
              <a:t> </a:t>
            </a:r>
            <a:r>
              <a:rPr lang="en-US" sz="2400" b="1" dirty="0" err="1"/>
              <a:t>рад</a:t>
            </a:r>
            <a:r>
              <a:rPr lang="sr-Cyrl-RS" sz="2400" b="1" dirty="0"/>
              <a:t>а</a:t>
            </a:r>
            <a:r>
              <a:rPr lang="en-US" sz="2400" dirty="0"/>
              <a:t> </a:t>
            </a:r>
          </a:p>
        </p:txBody>
      </p:sp>
    </p:spTree>
    <p:extLst>
      <p:ext uri="{BB962C8B-B14F-4D97-AF65-F5344CB8AC3E}">
        <p14:creationId xmlns:p14="http://schemas.microsoft.com/office/powerpoint/2010/main" val="20928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686020" y="609600"/>
            <a:ext cx="5715367" cy="1143000"/>
          </a:xfrm>
          <a:prstGeom prst="rect">
            <a:avLst/>
          </a:prstGeom>
          <a:noFill/>
          <a:ln w="9525">
            <a:noFill/>
            <a:miter lim="800000"/>
            <a:headEnd/>
            <a:tailEnd/>
          </a:ln>
        </p:spPr>
        <p:txBody>
          <a:bodyPr anchor="ctr"/>
          <a:lstStyle/>
          <a:p>
            <a:pPr eaLnBrk="1" hangingPunct="1">
              <a:defRPr/>
            </a:pPr>
            <a:endParaRPr lang="en-US">
              <a:solidFill>
                <a:schemeClr val="tx2"/>
              </a:solidFill>
              <a:effectLst>
                <a:outerShdw blurRad="38100" dist="38100" dir="2700000" algn="tl">
                  <a:srgbClr val="000000"/>
                </a:outerShdw>
              </a:effectLst>
            </a:endParaRPr>
          </a:p>
        </p:txBody>
      </p:sp>
      <p:sp>
        <p:nvSpPr>
          <p:cNvPr id="33795" name="Text Box 3"/>
          <p:cNvSpPr txBox="1">
            <a:spLocks noChangeArrowheads="1"/>
          </p:cNvSpPr>
          <p:nvPr/>
        </p:nvSpPr>
        <p:spPr bwMode="auto">
          <a:xfrm>
            <a:off x="1067143" y="2138363"/>
            <a:ext cx="761951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buClr>
                <a:srgbClr val="FFFF00"/>
              </a:buClr>
              <a:buFont typeface="Monotype Sorts" pitchFamily="2" charset="2"/>
              <a:buChar char="^"/>
            </a:pPr>
            <a:endParaRPr lang="sr-Latn-CS" sz="2400" b="1">
              <a:solidFill>
                <a:schemeClr val="tx1"/>
              </a:solidFill>
            </a:endParaRPr>
          </a:p>
        </p:txBody>
      </p:sp>
      <p:sp>
        <p:nvSpPr>
          <p:cNvPr id="22532" name="Rectangle 4"/>
          <p:cNvSpPr>
            <a:spLocks noChangeArrowheads="1"/>
          </p:cNvSpPr>
          <p:nvPr/>
        </p:nvSpPr>
        <p:spPr bwMode="auto">
          <a:xfrm>
            <a:off x="686020" y="762000"/>
            <a:ext cx="3428634" cy="1143000"/>
          </a:xfrm>
          <a:prstGeom prst="rect">
            <a:avLst/>
          </a:prstGeom>
          <a:noFill/>
          <a:ln w="9525">
            <a:noFill/>
            <a:miter lim="800000"/>
            <a:headEnd/>
            <a:tailEnd/>
          </a:ln>
        </p:spPr>
        <p:txBody>
          <a:bodyPr anchor="ctr"/>
          <a:lstStyle/>
          <a:p>
            <a:pPr eaLnBrk="1" hangingPunct="1">
              <a:defRPr/>
            </a:pPr>
            <a:endParaRPr lang="en-US" sz="3600" b="1">
              <a:solidFill>
                <a:srgbClr val="FFFF00"/>
              </a:solidFill>
              <a:effectLst>
                <a:outerShdw blurRad="38100" dist="38100" dir="2700000" algn="tl">
                  <a:srgbClr val="000000"/>
                </a:outerShdw>
              </a:effectLst>
            </a:endParaRPr>
          </a:p>
        </p:txBody>
      </p:sp>
      <p:sp>
        <p:nvSpPr>
          <p:cNvPr id="22533" name="Text Box 5"/>
          <p:cNvSpPr txBox="1">
            <a:spLocks noChangeArrowheads="1"/>
          </p:cNvSpPr>
          <p:nvPr/>
        </p:nvSpPr>
        <p:spPr bwMode="auto">
          <a:xfrm>
            <a:off x="2210509" y="2344738"/>
            <a:ext cx="5457377" cy="1160462"/>
          </a:xfrm>
          <a:prstGeom prst="rect">
            <a:avLst/>
          </a:prstGeom>
          <a:noFill/>
          <a:ln w="9525">
            <a:noFill/>
            <a:miter lim="800000"/>
            <a:headEnd/>
            <a:tailEnd/>
          </a:ln>
          <a:effectLst/>
        </p:spPr>
        <p:txBody>
          <a:bodyPr>
            <a:spAutoFit/>
          </a:bodyPr>
          <a:lstStyle/>
          <a:p>
            <a:pPr>
              <a:spcBef>
                <a:spcPct val="50000"/>
              </a:spcBef>
              <a:buClr>
                <a:srgbClr val="66FF33"/>
              </a:buClr>
              <a:defRPr/>
            </a:pPr>
            <a:r>
              <a:rPr lang="en-US" sz="2800" b="1" dirty="0" err="1">
                <a:solidFill>
                  <a:srgbClr val="66FF33"/>
                </a:solidFill>
                <a:effectLst>
                  <a:outerShdw blurRad="38100" dist="38100" dir="2700000" algn="tl">
                    <a:srgbClr val="000000"/>
                  </a:outerShdw>
                </a:effectLst>
              </a:rPr>
              <a:t>Физичко-биолошка</a:t>
            </a:r>
            <a:r>
              <a:rPr lang="en-US" sz="2800" b="1" dirty="0">
                <a:solidFill>
                  <a:srgbClr val="66FF33"/>
                </a:solidFill>
                <a:effectLst>
                  <a:outerShdw blurRad="38100" dist="38100" dir="2700000" algn="tl">
                    <a:srgbClr val="000000"/>
                  </a:outerShdw>
                </a:effectLst>
              </a:rPr>
              <a:t> </a:t>
            </a:r>
            <a:r>
              <a:rPr lang="en-US" sz="2800" b="1" dirty="0" err="1">
                <a:solidFill>
                  <a:srgbClr val="66FF33"/>
                </a:solidFill>
                <a:effectLst>
                  <a:outerShdw blurRad="38100" dist="38100" dir="2700000" algn="tl">
                    <a:srgbClr val="000000"/>
                  </a:outerShdw>
                </a:effectLst>
              </a:rPr>
              <a:t>средина</a:t>
            </a:r>
            <a:endParaRPr lang="en-US" sz="2800" b="1" dirty="0">
              <a:solidFill>
                <a:srgbClr val="66FF33"/>
              </a:solidFill>
              <a:effectLst>
                <a:outerShdw blurRad="38100" dist="38100" dir="2700000" algn="tl">
                  <a:srgbClr val="000000"/>
                </a:outerShdw>
              </a:effectLst>
            </a:endParaRPr>
          </a:p>
          <a:p>
            <a:pPr>
              <a:spcBef>
                <a:spcPct val="50000"/>
              </a:spcBef>
              <a:defRPr/>
            </a:pPr>
            <a:r>
              <a:rPr lang="en-US" sz="2400" dirty="0"/>
              <a:t>	</a:t>
            </a:r>
            <a:r>
              <a:rPr lang="en-US" sz="2800" b="1" dirty="0" err="1">
                <a:solidFill>
                  <a:srgbClr val="99FF99"/>
                </a:solidFill>
              </a:rPr>
              <a:t>Макро</a:t>
            </a:r>
            <a:r>
              <a:rPr lang="en-US" sz="2800" b="1" dirty="0">
                <a:solidFill>
                  <a:srgbClr val="99FF99"/>
                </a:solidFill>
              </a:rPr>
              <a:t> </a:t>
            </a:r>
            <a:r>
              <a:rPr lang="en-US" sz="2800" b="1" dirty="0" err="1">
                <a:solidFill>
                  <a:srgbClr val="99FF99"/>
                </a:solidFill>
              </a:rPr>
              <a:t>средина</a:t>
            </a:r>
            <a:endParaRPr lang="en-US" sz="2000" b="1" dirty="0">
              <a:effectLst>
                <a:outerShdw blurRad="38100" dist="38100" dir="2700000" algn="tl">
                  <a:srgbClr val="000000"/>
                </a:outerShdw>
              </a:effectLst>
            </a:endParaRPr>
          </a:p>
        </p:txBody>
      </p:sp>
      <p:sp>
        <p:nvSpPr>
          <p:cNvPr id="33798" name="Text Box 6"/>
          <p:cNvSpPr txBox="1">
            <a:spLocks noChangeArrowheads="1"/>
          </p:cNvSpPr>
          <p:nvPr/>
        </p:nvSpPr>
        <p:spPr bwMode="auto">
          <a:xfrm>
            <a:off x="762245" y="3886200"/>
            <a:ext cx="3504858"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800" b="1">
                <a:solidFill>
                  <a:schemeClr val="tx1"/>
                </a:solidFill>
              </a:rPr>
              <a:t>- здрав</a:t>
            </a:r>
            <a:r>
              <a:rPr lang="sr-Latn-CS" sz="2800" b="1">
                <a:solidFill>
                  <a:schemeClr val="tx1"/>
                </a:solidFill>
              </a:rPr>
              <a:t>а</a:t>
            </a:r>
            <a:r>
              <a:rPr lang="en-US" sz="2800" b="1">
                <a:solidFill>
                  <a:schemeClr val="tx1"/>
                </a:solidFill>
              </a:rPr>
              <a:t> клима</a:t>
            </a:r>
          </a:p>
          <a:p>
            <a:pPr>
              <a:spcBef>
                <a:spcPct val="50000"/>
              </a:spcBef>
            </a:pPr>
            <a:r>
              <a:rPr lang="en-US" sz="2800" b="1">
                <a:solidFill>
                  <a:schemeClr val="tx1"/>
                </a:solidFill>
              </a:rPr>
              <a:t>- незаг</a:t>
            </a:r>
            <a:r>
              <a:rPr lang="sr-Latn-CS" sz="2800" b="1">
                <a:solidFill>
                  <a:schemeClr val="tx1"/>
                </a:solidFill>
              </a:rPr>
              <a:t>а</a:t>
            </a:r>
            <a:r>
              <a:rPr lang="en-US" sz="2800" b="1">
                <a:solidFill>
                  <a:schemeClr val="tx1"/>
                </a:solidFill>
              </a:rPr>
              <a:t>ђена животна средина</a:t>
            </a:r>
            <a:endParaRPr lang="en-US" sz="2400">
              <a:solidFill>
                <a:schemeClr val="tx1"/>
              </a:solidFill>
            </a:endParaRPr>
          </a:p>
        </p:txBody>
      </p:sp>
      <p:sp>
        <p:nvSpPr>
          <p:cNvPr id="22535" name="Text Box 7"/>
          <p:cNvSpPr txBox="1">
            <a:spLocks noChangeArrowheads="1"/>
          </p:cNvSpPr>
          <p:nvPr/>
        </p:nvSpPr>
        <p:spPr bwMode="auto">
          <a:xfrm>
            <a:off x="684554" y="969963"/>
            <a:ext cx="2906789" cy="946150"/>
          </a:xfrm>
          <a:prstGeom prst="rect">
            <a:avLst/>
          </a:prstGeom>
          <a:noFill/>
          <a:ln w="9525">
            <a:noFill/>
            <a:miter lim="800000"/>
            <a:headEnd/>
            <a:tailEnd/>
          </a:ln>
          <a:effectLst/>
        </p:spPr>
        <p:txBody>
          <a:bodyPr>
            <a:spAutoFit/>
          </a:bodyPr>
          <a:lstStyle/>
          <a:p>
            <a:pPr algn="ctr">
              <a:defRPr/>
            </a:pPr>
            <a:r>
              <a:rPr lang="en-US" sz="2800" b="1" dirty="0">
                <a:solidFill>
                  <a:srgbClr val="C00000"/>
                </a:solidFill>
                <a:effectLst>
                  <a:outerShdw blurRad="38100" dist="38100" dir="2700000" algn="tl">
                    <a:srgbClr val="000000"/>
                  </a:outerShdw>
                </a:effectLst>
              </a:rPr>
              <a:t>ЗДРАВСТВЕНИ РЕСУРСИ</a:t>
            </a:r>
            <a:endParaRPr lang="en-US" sz="1400" b="1" dirty="0">
              <a:solidFill>
                <a:srgbClr val="C00000"/>
              </a:solidFill>
              <a:effectLst>
                <a:outerShdw blurRad="38100" dist="38100" dir="2700000" algn="tl">
                  <a:srgbClr val="000000"/>
                </a:outerShdw>
              </a:effectLst>
            </a:endParaRPr>
          </a:p>
        </p:txBody>
      </p:sp>
      <p:sp>
        <p:nvSpPr>
          <p:cNvPr id="22536" name="Text Box 8"/>
          <p:cNvSpPr txBox="1">
            <a:spLocks noChangeArrowheads="1"/>
          </p:cNvSpPr>
          <p:nvPr/>
        </p:nvSpPr>
        <p:spPr bwMode="auto">
          <a:xfrm>
            <a:off x="5029347" y="958850"/>
            <a:ext cx="2971286" cy="946150"/>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FFFF00"/>
                </a:solidFill>
                <a:effectLst>
                  <a:outerShdw blurRad="38100" dist="38100" dir="2700000" algn="tl">
                    <a:srgbClr val="000000"/>
                  </a:outerShdw>
                </a:effectLst>
              </a:rPr>
              <a:t>ЗДРАВСТВЕНИ РИЗИЦИ</a:t>
            </a:r>
            <a:endParaRPr lang="en-US" sz="2400"/>
          </a:p>
        </p:txBody>
      </p:sp>
      <p:sp>
        <p:nvSpPr>
          <p:cNvPr id="33801" name="Text Box 9"/>
          <p:cNvSpPr txBox="1">
            <a:spLocks noChangeArrowheads="1"/>
          </p:cNvSpPr>
          <p:nvPr/>
        </p:nvSpPr>
        <p:spPr bwMode="auto">
          <a:xfrm>
            <a:off x="5105571" y="3898900"/>
            <a:ext cx="3504858"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800" b="1">
                <a:solidFill>
                  <a:schemeClr val="tx1"/>
                </a:solidFill>
              </a:rPr>
              <a:t>- нездрав</a:t>
            </a:r>
            <a:r>
              <a:rPr lang="sr-Latn-CS" sz="2800" b="1">
                <a:solidFill>
                  <a:schemeClr val="tx1"/>
                </a:solidFill>
              </a:rPr>
              <a:t>а</a:t>
            </a:r>
            <a:r>
              <a:rPr lang="en-US" sz="2800" b="1">
                <a:solidFill>
                  <a:schemeClr val="tx1"/>
                </a:solidFill>
              </a:rPr>
              <a:t> клима</a:t>
            </a:r>
          </a:p>
          <a:p>
            <a:pPr>
              <a:spcBef>
                <a:spcPct val="50000"/>
              </a:spcBef>
            </a:pPr>
            <a:r>
              <a:rPr lang="en-US" sz="2800" b="1">
                <a:solidFill>
                  <a:schemeClr val="tx1"/>
                </a:solidFill>
              </a:rPr>
              <a:t>- заг</a:t>
            </a:r>
            <a:r>
              <a:rPr lang="sr-Latn-CS" sz="2800" b="1">
                <a:solidFill>
                  <a:schemeClr val="tx1"/>
                </a:solidFill>
              </a:rPr>
              <a:t>а</a:t>
            </a:r>
            <a:r>
              <a:rPr lang="en-US" sz="2800" b="1">
                <a:solidFill>
                  <a:schemeClr val="tx1"/>
                </a:solidFill>
              </a:rPr>
              <a:t>ђена животна средина</a:t>
            </a:r>
          </a:p>
        </p:txBody>
      </p:sp>
    </p:spTree>
    <p:extLst>
      <p:ext uri="{BB962C8B-B14F-4D97-AF65-F5344CB8AC3E}">
        <p14:creationId xmlns:p14="http://schemas.microsoft.com/office/powerpoint/2010/main" val="16456796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686020" y="533400"/>
            <a:ext cx="7771960" cy="1143000"/>
          </a:xfrm>
          <a:prstGeom prst="rect">
            <a:avLst/>
          </a:prstGeom>
          <a:noFill/>
          <a:ln w="9525">
            <a:noFill/>
            <a:miter lim="800000"/>
            <a:headEnd/>
            <a:tailEnd/>
          </a:ln>
        </p:spPr>
        <p:txBody>
          <a:bodyPr anchor="ctr"/>
          <a:lstStyle/>
          <a:p>
            <a:pPr eaLnBrk="1" hangingPunct="1">
              <a:defRPr/>
            </a:pPr>
            <a:endParaRPr lang="en-US" sz="3600" b="1">
              <a:solidFill>
                <a:srgbClr val="FFFF00"/>
              </a:solidFill>
              <a:effectLst>
                <a:outerShdw blurRad="38100" dist="38100" dir="2700000" algn="tl">
                  <a:srgbClr val="000000"/>
                </a:outerShdw>
              </a:effectLst>
            </a:endParaRPr>
          </a:p>
        </p:txBody>
      </p:sp>
      <p:sp>
        <p:nvSpPr>
          <p:cNvPr id="34819" name="Text Box 3"/>
          <p:cNvSpPr txBox="1">
            <a:spLocks noChangeArrowheads="1"/>
          </p:cNvSpPr>
          <p:nvPr/>
        </p:nvSpPr>
        <p:spPr bwMode="auto">
          <a:xfrm>
            <a:off x="4495776" y="3417888"/>
            <a:ext cx="44195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400">
              <a:solidFill>
                <a:schemeClr val="tx1"/>
              </a:solidFill>
            </a:endParaRPr>
          </a:p>
        </p:txBody>
      </p:sp>
      <p:sp>
        <p:nvSpPr>
          <p:cNvPr id="23556" name="Text Box 4"/>
          <p:cNvSpPr txBox="1">
            <a:spLocks noChangeArrowheads="1"/>
          </p:cNvSpPr>
          <p:nvPr/>
        </p:nvSpPr>
        <p:spPr bwMode="auto">
          <a:xfrm>
            <a:off x="381123" y="3463925"/>
            <a:ext cx="4190878" cy="1416050"/>
          </a:xfrm>
          <a:prstGeom prst="rect">
            <a:avLst/>
          </a:prstGeom>
          <a:noFill/>
          <a:ln w="9525">
            <a:noFill/>
            <a:miter lim="800000"/>
            <a:headEnd/>
            <a:tailEnd/>
          </a:ln>
          <a:effectLst/>
        </p:spPr>
        <p:txBody>
          <a:bodyPr>
            <a:spAutoFit/>
          </a:bodyPr>
          <a:lstStyle/>
          <a:p>
            <a:pPr>
              <a:spcBef>
                <a:spcPct val="50000"/>
              </a:spcBef>
              <a:defRPr/>
            </a:pPr>
            <a:endParaRPr lang="en-US" sz="2000" b="1">
              <a:effectLst>
                <a:outerShdw blurRad="38100" dist="38100" dir="2700000" algn="tl">
                  <a:srgbClr val="000000"/>
                </a:outerShdw>
              </a:effectLst>
            </a:endParaRPr>
          </a:p>
          <a:p>
            <a:pPr>
              <a:spcBef>
                <a:spcPct val="50000"/>
              </a:spcBef>
              <a:defRPr/>
            </a:pPr>
            <a:r>
              <a:rPr lang="en-US" sz="2000" b="1">
                <a:effectLst>
                  <a:outerShdw blurRad="38100" dist="38100" dir="2700000" algn="tl">
                    <a:srgbClr val="000000"/>
                  </a:outerShdw>
                </a:effectLst>
              </a:rPr>
              <a:t>		</a:t>
            </a:r>
          </a:p>
          <a:p>
            <a:pPr>
              <a:spcBef>
                <a:spcPct val="50000"/>
              </a:spcBef>
              <a:defRPr/>
            </a:pPr>
            <a:endParaRPr lang="en-US" sz="2400"/>
          </a:p>
        </p:txBody>
      </p:sp>
      <p:sp>
        <p:nvSpPr>
          <p:cNvPr id="23557" name="Rectangle 5"/>
          <p:cNvSpPr>
            <a:spLocks noChangeArrowheads="1"/>
          </p:cNvSpPr>
          <p:nvPr/>
        </p:nvSpPr>
        <p:spPr bwMode="auto">
          <a:xfrm>
            <a:off x="395781" y="609600"/>
            <a:ext cx="3047512" cy="1143000"/>
          </a:xfrm>
          <a:prstGeom prst="rect">
            <a:avLst/>
          </a:prstGeom>
          <a:noFill/>
          <a:ln w="9525">
            <a:noFill/>
            <a:miter lim="800000"/>
            <a:headEnd/>
            <a:tailEnd/>
          </a:ln>
        </p:spPr>
        <p:txBody>
          <a:bodyPr anchor="ctr"/>
          <a:lstStyle/>
          <a:p>
            <a:pPr algn="ctr" eaLnBrk="1" hangingPunct="1">
              <a:defRPr/>
            </a:pPr>
            <a:r>
              <a:rPr lang="en-US" sz="2800" b="1" dirty="0">
                <a:solidFill>
                  <a:srgbClr val="C00000"/>
                </a:solidFill>
              </a:rPr>
              <a:t>ЗДРАВСТВЕНИ РЕСУРСИ</a:t>
            </a:r>
            <a:endParaRPr lang="en-US" dirty="0">
              <a:solidFill>
                <a:srgbClr val="C00000"/>
              </a:solidFill>
            </a:endParaRPr>
          </a:p>
        </p:txBody>
      </p:sp>
      <p:sp>
        <p:nvSpPr>
          <p:cNvPr id="23558" name="Text Box 6"/>
          <p:cNvSpPr txBox="1">
            <a:spLocks noChangeArrowheads="1"/>
          </p:cNvSpPr>
          <p:nvPr/>
        </p:nvSpPr>
        <p:spPr bwMode="auto">
          <a:xfrm>
            <a:off x="2437716" y="1963739"/>
            <a:ext cx="6096488" cy="1538883"/>
          </a:xfrm>
          <a:prstGeom prst="rect">
            <a:avLst/>
          </a:prstGeom>
          <a:noFill/>
          <a:ln w="9525">
            <a:noFill/>
            <a:miter lim="800000"/>
            <a:headEnd/>
            <a:tailEnd/>
          </a:ln>
          <a:effectLst/>
        </p:spPr>
        <p:txBody>
          <a:bodyPr>
            <a:spAutoFit/>
          </a:bodyPr>
          <a:lstStyle/>
          <a:p>
            <a:pPr>
              <a:spcBef>
                <a:spcPct val="50000"/>
              </a:spcBef>
              <a:buClr>
                <a:srgbClr val="CCFFFF"/>
              </a:buClr>
              <a:defRPr/>
            </a:pPr>
            <a:r>
              <a:rPr lang="en-US" sz="2800" b="1" dirty="0" err="1" smtClean="0">
                <a:solidFill>
                  <a:srgbClr val="CCFFFF"/>
                </a:solidFill>
                <a:effectLst>
                  <a:outerShdw blurRad="38100" dist="38100" dir="2700000" algn="tl">
                    <a:srgbClr val="000000"/>
                  </a:outerShdw>
                </a:effectLst>
              </a:rPr>
              <a:t>Социо-културни</a:t>
            </a:r>
            <a:r>
              <a:rPr lang="en-US" sz="2800" b="1" dirty="0" smtClean="0">
                <a:solidFill>
                  <a:srgbClr val="CCFFFF"/>
                </a:solidFill>
                <a:effectLst>
                  <a:outerShdw blurRad="38100" dist="38100" dir="2700000" algn="tl">
                    <a:srgbClr val="000000"/>
                  </a:outerShdw>
                </a:effectLst>
              </a:rPr>
              <a:t> </a:t>
            </a:r>
            <a:r>
              <a:rPr lang="en-US" sz="2800" b="1" dirty="0" err="1">
                <a:solidFill>
                  <a:srgbClr val="CCFFFF"/>
                </a:solidFill>
                <a:effectLst>
                  <a:outerShdw blurRad="38100" dist="38100" dir="2700000" algn="tl">
                    <a:srgbClr val="000000"/>
                  </a:outerShdw>
                </a:effectLst>
              </a:rPr>
              <a:t>систем</a:t>
            </a:r>
            <a:endParaRPr lang="en-US" sz="2800" b="1" dirty="0">
              <a:solidFill>
                <a:srgbClr val="FFFF99"/>
              </a:solidFill>
              <a:effectLst>
                <a:outerShdw blurRad="38100" dist="38100" dir="2700000" algn="tl">
                  <a:srgbClr val="000000"/>
                </a:outerShdw>
              </a:effectLst>
            </a:endParaRPr>
          </a:p>
          <a:p>
            <a:pPr>
              <a:spcBef>
                <a:spcPct val="50000"/>
              </a:spcBef>
              <a:defRPr/>
            </a:pPr>
            <a:r>
              <a:rPr lang="en-US" sz="2800" b="1" dirty="0">
                <a:solidFill>
                  <a:srgbClr val="99FF99"/>
                </a:solidFill>
              </a:rPr>
              <a:t>	</a:t>
            </a:r>
            <a:r>
              <a:rPr lang="en-US" sz="2800" b="1" dirty="0" err="1">
                <a:solidFill>
                  <a:srgbClr val="99FF99"/>
                </a:solidFill>
              </a:rPr>
              <a:t>здравствена</a:t>
            </a:r>
            <a:r>
              <a:rPr lang="en-US" sz="2800" b="1" dirty="0">
                <a:solidFill>
                  <a:srgbClr val="99FF99"/>
                </a:solidFill>
              </a:rPr>
              <a:t> </a:t>
            </a:r>
            <a:r>
              <a:rPr lang="en-US" sz="2800" b="1" dirty="0" err="1">
                <a:solidFill>
                  <a:srgbClr val="99FF99"/>
                </a:solidFill>
              </a:rPr>
              <a:t>култура</a:t>
            </a:r>
            <a:r>
              <a:rPr lang="en-US" sz="2800" b="1" dirty="0">
                <a:solidFill>
                  <a:srgbClr val="99FF99"/>
                </a:solidFill>
              </a:rPr>
              <a:t> и </a:t>
            </a:r>
            <a:r>
              <a:rPr lang="en-US" sz="2800" b="1" dirty="0" err="1">
                <a:solidFill>
                  <a:srgbClr val="99FF99"/>
                </a:solidFill>
              </a:rPr>
              <a:t>пракса</a:t>
            </a:r>
            <a:r>
              <a:rPr lang="en-US" sz="2800" b="1" dirty="0">
                <a:solidFill>
                  <a:srgbClr val="99FF99"/>
                </a:solidFill>
              </a:rPr>
              <a:t> </a:t>
            </a:r>
            <a:r>
              <a:rPr lang="en-US" sz="2400" dirty="0"/>
              <a:t>	</a:t>
            </a:r>
            <a:endParaRPr lang="en-US" sz="2400" b="1" dirty="0"/>
          </a:p>
        </p:txBody>
      </p:sp>
      <p:sp>
        <p:nvSpPr>
          <p:cNvPr id="34823" name="Text Box 7"/>
          <p:cNvSpPr txBox="1">
            <a:spLocks noChangeArrowheads="1"/>
          </p:cNvSpPr>
          <p:nvPr/>
        </p:nvSpPr>
        <p:spPr bwMode="auto">
          <a:xfrm>
            <a:off x="533571" y="3416157"/>
            <a:ext cx="3962205"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dirty="0">
                <a:solidFill>
                  <a:schemeClr val="tx1"/>
                </a:solidFill>
              </a:rPr>
              <a:t>- </a:t>
            </a:r>
            <a:r>
              <a:rPr lang="en-US" sz="2400" b="1" dirty="0" err="1">
                <a:solidFill>
                  <a:schemeClr val="tx1"/>
                </a:solidFill>
              </a:rPr>
              <a:t>позит</a:t>
            </a:r>
            <a:r>
              <a:rPr lang="sr-Latn-CS" sz="2400" b="1" dirty="0">
                <a:solidFill>
                  <a:schemeClr val="tx1"/>
                </a:solidFill>
              </a:rPr>
              <a:t>и</a:t>
            </a:r>
            <a:r>
              <a:rPr lang="en-US" sz="2400" b="1" dirty="0" err="1">
                <a:solidFill>
                  <a:schemeClr val="tx1"/>
                </a:solidFill>
              </a:rPr>
              <a:t>ван</a:t>
            </a:r>
            <a:r>
              <a:rPr lang="en-US" sz="2400" b="1" dirty="0">
                <a:solidFill>
                  <a:schemeClr val="tx1"/>
                </a:solidFill>
              </a:rPr>
              <a:t> </a:t>
            </a:r>
            <a:r>
              <a:rPr lang="en-US" sz="2400" b="1" dirty="0" err="1">
                <a:solidFill>
                  <a:schemeClr val="tx1"/>
                </a:solidFill>
              </a:rPr>
              <a:t>однос</a:t>
            </a:r>
            <a:r>
              <a:rPr lang="en-US" sz="2400" b="1" dirty="0">
                <a:solidFill>
                  <a:schemeClr val="tx1"/>
                </a:solidFill>
              </a:rPr>
              <a:t> </a:t>
            </a:r>
            <a:r>
              <a:rPr lang="en-US" sz="2400" b="1" dirty="0" err="1">
                <a:solidFill>
                  <a:schemeClr val="tx1"/>
                </a:solidFill>
              </a:rPr>
              <a:t>према</a:t>
            </a:r>
            <a:r>
              <a:rPr lang="en-US" sz="2400" b="1" dirty="0">
                <a:solidFill>
                  <a:schemeClr val="tx1"/>
                </a:solidFill>
              </a:rPr>
              <a:t> </a:t>
            </a:r>
            <a:r>
              <a:rPr lang="en-US" sz="2400" b="1" dirty="0" err="1">
                <a:solidFill>
                  <a:schemeClr val="tx1"/>
                </a:solidFill>
              </a:rPr>
              <a:t>здрављу</a:t>
            </a:r>
            <a:r>
              <a:rPr lang="en-US" sz="2400" b="1" dirty="0">
                <a:solidFill>
                  <a:schemeClr val="tx1"/>
                </a:solidFill>
              </a:rPr>
              <a:t> и </a:t>
            </a:r>
            <a:r>
              <a:rPr lang="en-US" sz="2400" b="1" dirty="0" err="1">
                <a:solidFill>
                  <a:schemeClr val="tx1"/>
                </a:solidFill>
              </a:rPr>
              <a:t>животној</a:t>
            </a:r>
            <a:r>
              <a:rPr lang="en-US" sz="2400" b="1" dirty="0">
                <a:solidFill>
                  <a:schemeClr val="tx1"/>
                </a:solidFill>
              </a:rPr>
              <a:t> </a:t>
            </a:r>
            <a:r>
              <a:rPr lang="en-US" sz="2400" b="1" dirty="0" err="1">
                <a:solidFill>
                  <a:schemeClr val="tx1"/>
                </a:solidFill>
              </a:rPr>
              <a:t>средин</a:t>
            </a:r>
            <a:r>
              <a:rPr lang="sr-Latn-CS" sz="2400" b="1" dirty="0">
                <a:solidFill>
                  <a:schemeClr val="tx1"/>
                </a:solidFill>
              </a:rPr>
              <a:t>и</a:t>
            </a:r>
            <a:endParaRPr lang="en-US" sz="2400" b="1" dirty="0">
              <a:solidFill>
                <a:schemeClr val="tx1"/>
              </a:solidFill>
            </a:endParaRPr>
          </a:p>
          <a:p>
            <a:pPr>
              <a:spcBef>
                <a:spcPct val="50000"/>
              </a:spcBef>
            </a:pPr>
            <a:r>
              <a:rPr lang="en-US" sz="2400" b="1" dirty="0">
                <a:solidFill>
                  <a:schemeClr val="tx1"/>
                </a:solidFill>
              </a:rPr>
              <a:t>- </a:t>
            </a:r>
            <a:r>
              <a:rPr lang="en-US" sz="2400" b="1" dirty="0" err="1">
                <a:solidFill>
                  <a:schemeClr val="tx1"/>
                </a:solidFill>
              </a:rPr>
              <a:t>здрав</a:t>
            </a:r>
            <a:r>
              <a:rPr lang="en-US" sz="2400" b="1" dirty="0">
                <a:solidFill>
                  <a:schemeClr val="tx1"/>
                </a:solidFill>
              </a:rPr>
              <a:t> и </a:t>
            </a:r>
            <a:r>
              <a:rPr lang="en-US" sz="2400" b="1" dirty="0" err="1">
                <a:solidFill>
                  <a:schemeClr val="tx1"/>
                </a:solidFill>
              </a:rPr>
              <a:t>екол</a:t>
            </a:r>
            <a:r>
              <a:rPr lang="sr-Latn-CS" sz="2400" b="1" dirty="0">
                <a:solidFill>
                  <a:schemeClr val="tx1"/>
                </a:solidFill>
              </a:rPr>
              <a:t>о</a:t>
            </a:r>
            <a:r>
              <a:rPr lang="en-US" sz="2400" b="1" dirty="0" err="1">
                <a:solidFill>
                  <a:schemeClr val="tx1"/>
                </a:solidFill>
              </a:rPr>
              <a:t>шки</a:t>
            </a:r>
            <a:r>
              <a:rPr lang="en-US" sz="2400" b="1" dirty="0">
                <a:solidFill>
                  <a:schemeClr val="tx1"/>
                </a:solidFill>
              </a:rPr>
              <a:t> </a:t>
            </a:r>
            <a:r>
              <a:rPr lang="en-US" sz="2400" b="1" dirty="0" err="1">
                <a:solidFill>
                  <a:schemeClr val="tx1"/>
                </a:solidFill>
              </a:rPr>
              <a:t>прихватљив</a:t>
            </a:r>
            <a:r>
              <a:rPr lang="en-US" sz="2400" b="1" dirty="0">
                <a:solidFill>
                  <a:schemeClr val="tx1"/>
                </a:solidFill>
              </a:rPr>
              <a:t> </a:t>
            </a:r>
          </a:p>
          <a:p>
            <a:pPr>
              <a:spcBef>
                <a:spcPct val="50000"/>
              </a:spcBef>
            </a:pPr>
            <a:r>
              <a:rPr lang="en-US" sz="2400" b="1" dirty="0" err="1">
                <a:solidFill>
                  <a:schemeClr val="tx1"/>
                </a:solidFill>
              </a:rPr>
              <a:t>стил</a:t>
            </a:r>
            <a:r>
              <a:rPr lang="en-US" sz="2400" b="1" dirty="0">
                <a:solidFill>
                  <a:schemeClr val="tx1"/>
                </a:solidFill>
              </a:rPr>
              <a:t> </a:t>
            </a:r>
            <a:r>
              <a:rPr lang="en-US" sz="2400" b="1" dirty="0" err="1">
                <a:solidFill>
                  <a:schemeClr val="tx1"/>
                </a:solidFill>
              </a:rPr>
              <a:t>живота</a:t>
            </a:r>
            <a:endParaRPr lang="en-US" sz="2400" b="1" dirty="0">
              <a:solidFill>
                <a:schemeClr val="tx1"/>
              </a:solidFill>
            </a:endParaRPr>
          </a:p>
          <a:p>
            <a:pPr>
              <a:spcBef>
                <a:spcPct val="50000"/>
              </a:spcBef>
            </a:pPr>
            <a:r>
              <a:rPr lang="en-US" sz="2400" b="1" dirty="0">
                <a:solidFill>
                  <a:schemeClr val="tx1"/>
                </a:solidFill>
              </a:rPr>
              <a:t>- </a:t>
            </a:r>
            <a:r>
              <a:rPr lang="en-US" sz="2400" b="1" dirty="0" err="1">
                <a:solidFill>
                  <a:schemeClr val="tx1"/>
                </a:solidFill>
              </a:rPr>
              <a:t>религ</a:t>
            </a:r>
            <a:r>
              <a:rPr lang="sr-Latn-CS" sz="2400" b="1" dirty="0">
                <a:solidFill>
                  <a:schemeClr val="tx1"/>
                </a:solidFill>
              </a:rPr>
              <a:t>и</a:t>
            </a:r>
            <a:r>
              <a:rPr lang="en-US" sz="2400" b="1" dirty="0" err="1">
                <a:solidFill>
                  <a:schemeClr val="tx1"/>
                </a:solidFill>
              </a:rPr>
              <a:t>ја</a:t>
            </a:r>
            <a:endParaRPr lang="en-US" sz="2400" dirty="0">
              <a:solidFill>
                <a:schemeClr val="tx1"/>
              </a:solidFill>
            </a:endParaRPr>
          </a:p>
        </p:txBody>
      </p:sp>
      <p:sp>
        <p:nvSpPr>
          <p:cNvPr id="23560" name="Text Box 8"/>
          <p:cNvSpPr txBox="1">
            <a:spLocks noChangeArrowheads="1"/>
          </p:cNvSpPr>
          <p:nvPr/>
        </p:nvSpPr>
        <p:spPr bwMode="auto">
          <a:xfrm>
            <a:off x="5105572" y="685800"/>
            <a:ext cx="2971286" cy="946150"/>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FFFF00"/>
                </a:solidFill>
                <a:effectLst>
                  <a:outerShdw blurRad="38100" dist="38100" dir="2700000" algn="tl">
                    <a:srgbClr val="000000"/>
                  </a:outerShdw>
                </a:effectLst>
              </a:rPr>
              <a:t>ЗДРАВСТВЕНИ РИЗИЦИ</a:t>
            </a:r>
            <a:endParaRPr lang="en-US" b="1">
              <a:solidFill>
                <a:srgbClr val="FFFF00"/>
              </a:solidFill>
              <a:effectLst>
                <a:outerShdw blurRad="38100" dist="38100" dir="2700000" algn="tl">
                  <a:srgbClr val="000000"/>
                </a:outerShdw>
              </a:effectLst>
            </a:endParaRPr>
          </a:p>
        </p:txBody>
      </p:sp>
      <p:sp>
        <p:nvSpPr>
          <p:cNvPr id="23561" name="Text Box 9"/>
          <p:cNvSpPr txBox="1">
            <a:spLocks noChangeArrowheads="1"/>
          </p:cNvSpPr>
          <p:nvPr/>
        </p:nvSpPr>
        <p:spPr bwMode="auto">
          <a:xfrm>
            <a:off x="5029347" y="3416157"/>
            <a:ext cx="3885980" cy="3416320"/>
          </a:xfrm>
          <a:prstGeom prst="rect">
            <a:avLst/>
          </a:prstGeom>
          <a:noFill/>
          <a:ln w="9525">
            <a:noFill/>
            <a:miter lim="800000"/>
            <a:headEnd/>
            <a:tailEnd/>
          </a:ln>
          <a:effectLst/>
        </p:spPr>
        <p:txBody>
          <a:bodyPr>
            <a:spAutoFit/>
          </a:bodyPr>
          <a:lstStyle/>
          <a:p>
            <a:pPr>
              <a:spcBef>
                <a:spcPct val="50000"/>
              </a:spcBef>
              <a:defRPr/>
            </a:pPr>
            <a:r>
              <a:rPr lang="en-US" sz="2400" b="1" dirty="0"/>
              <a:t>- </a:t>
            </a:r>
            <a:r>
              <a:rPr lang="en-US" sz="2400" b="1" dirty="0" err="1"/>
              <a:t>игнорисање</a:t>
            </a:r>
            <a:r>
              <a:rPr lang="en-US" sz="2400" b="1" dirty="0"/>
              <a:t> </a:t>
            </a:r>
            <a:r>
              <a:rPr lang="en-US" sz="2400" b="1" dirty="0" err="1"/>
              <a:t>здравља</a:t>
            </a:r>
            <a:r>
              <a:rPr lang="en-US" sz="2400" b="1" dirty="0"/>
              <a:t> и </a:t>
            </a:r>
            <a:r>
              <a:rPr lang="en-US" sz="2400" b="1" dirty="0" err="1"/>
              <a:t>животне</a:t>
            </a:r>
            <a:r>
              <a:rPr lang="en-US" sz="2400" b="1" dirty="0"/>
              <a:t> </a:t>
            </a:r>
            <a:r>
              <a:rPr lang="en-US" sz="2400" b="1" dirty="0" err="1"/>
              <a:t>средине</a:t>
            </a:r>
            <a:endParaRPr lang="en-US" sz="2400" b="1" dirty="0">
              <a:effectLst>
                <a:outerShdw blurRad="38100" dist="38100" dir="2700000" algn="tl">
                  <a:srgbClr val="000000"/>
                </a:outerShdw>
              </a:effectLst>
            </a:endParaRPr>
          </a:p>
          <a:p>
            <a:pPr>
              <a:spcBef>
                <a:spcPct val="50000"/>
              </a:spcBef>
              <a:defRPr/>
            </a:pPr>
            <a:r>
              <a:rPr lang="en-US" sz="2400" b="1" dirty="0"/>
              <a:t>- </a:t>
            </a:r>
            <a:r>
              <a:rPr lang="en-US" sz="2400" b="1" dirty="0" err="1"/>
              <a:t>нездрав</a:t>
            </a:r>
            <a:r>
              <a:rPr lang="en-US" sz="2400" b="1" dirty="0"/>
              <a:t> и </a:t>
            </a:r>
            <a:r>
              <a:rPr lang="en-US" sz="2400" b="1" dirty="0" err="1"/>
              <a:t>екол</a:t>
            </a:r>
            <a:r>
              <a:rPr lang="sr-Cyrl-RS" sz="2400" b="1" dirty="0"/>
              <a:t>о</a:t>
            </a:r>
            <a:r>
              <a:rPr lang="en-US" sz="2400" b="1" dirty="0" err="1"/>
              <a:t>шки</a:t>
            </a:r>
            <a:r>
              <a:rPr lang="en-US" sz="2400" b="1" dirty="0"/>
              <a:t> </a:t>
            </a:r>
            <a:r>
              <a:rPr lang="en-US" sz="2400" b="1" dirty="0" err="1"/>
              <a:t>неприхватљив</a:t>
            </a:r>
            <a:r>
              <a:rPr lang="en-US" sz="2400" b="1" dirty="0"/>
              <a:t> </a:t>
            </a:r>
            <a:r>
              <a:rPr lang="en-US" sz="2400" b="1" dirty="0" err="1"/>
              <a:t>стил</a:t>
            </a:r>
            <a:r>
              <a:rPr lang="en-US" sz="2400" b="1" dirty="0"/>
              <a:t> </a:t>
            </a:r>
            <a:r>
              <a:rPr lang="en-US" sz="2400" b="1" dirty="0" err="1"/>
              <a:t>живљења</a:t>
            </a:r>
            <a:endParaRPr lang="en-US" sz="2400" b="1" dirty="0"/>
          </a:p>
          <a:p>
            <a:pPr>
              <a:spcBef>
                <a:spcPct val="50000"/>
              </a:spcBef>
              <a:defRPr/>
            </a:pPr>
            <a:r>
              <a:rPr lang="en-US" sz="2400" b="1" dirty="0"/>
              <a:t>- </a:t>
            </a:r>
            <a:r>
              <a:rPr lang="en-US" sz="2400" b="1" dirty="0" err="1"/>
              <a:t>погрешна</a:t>
            </a:r>
            <a:r>
              <a:rPr lang="en-US" sz="2400" b="1" dirty="0"/>
              <a:t> </a:t>
            </a:r>
            <a:r>
              <a:rPr lang="en-US" sz="2400" b="1" dirty="0" err="1"/>
              <a:t>веровањ</a:t>
            </a:r>
            <a:r>
              <a:rPr lang="sr-Cyrl-RS" sz="2400" b="1" dirty="0"/>
              <a:t>а</a:t>
            </a:r>
            <a:r>
              <a:rPr lang="en-US" sz="2400" b="1" dirty="0"/>
              <a:t> и </a:t>
            </a:r>
            <a:r>
              <a:rPr lang="en-US" sz="2400" b="1" dirty="0" err="1"/>
              <a:t>заблу</a:t>
            </a:r>
            <a:r>
              <a:rPr lang="sr-Cyrl-CS" sz="2400" b="1" dirty="0"/>
              <a:t>д</a:t>
            </a:r>
            <a:r>
              <a:rPr lang="en-US" sz="2400" b="1" dirty="0"/>
              <a:t>е о </a:t>
            </a:r>
            <a:r>
              <a:rPr lang="en-US" sz="2400" b="1" dirty="0" err="1"/>
              <a:t>животној</a:t>
            </a:r>
            <a:r>
              <a:rPr lang="en-US" sz="2400" b="1" dirty="0"/>
              <a:t> </a:t>
            </a:r>
            <a:r>
              <a:rPr lang="en-US" sz="2400" b="1" dirty="0" err="1"/>
              <a:t>средин</a:t>
            </a:r>
            <a:r>
              <a:rPr lang="sr-Cyrl-CS" sz="2400" b="1" dirty="0"/>
              <a:t>и</a:t>
            </a:r>
            <a:endParaRPr lang="en-US" sz="2400" b="1" dirty="0"/>
          </a:p>
        </p:txBody>
      </p:sp>
    </p:spTree>
    <p:extLst>
      <p:ext uri="{BB962C8B-B14F-4D97-AF65-F5344CB8AC3E}">
        <p14:creationId xmlns:p14="http://schemas.microsoft.com/office/powerpoint/2010/main" val="8620062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686020" y="762000"/>
            <a:ext cx="7771960" cy="1143000"/>
          </a:xfrm>
          <a:prstGeom prst="rect">
            <a:avLst/>
          </a:prstGeom>
          <a:noFill/>
          <a:ln w="9525">
            <a:noFill/>
            <a:miter lim="800000"/>
            <a:headEnd/>
            <a:tailEnd/>
          </a:ln>
        </p:spPr>
        <p:txBody>
          <a:bodyPr anchor="ctr"/>
          <a:lstStyle/>
          <a:p>
            <a:pPr eaLnBrk="1" hangingPunct="1">
              <a:defRPr/>
            </a:pPr>
            <a:endParaRPr lang="en-US" sz="3600" b="1">
              <a:solidFill>
                <a:srgbClr val="FFFF00"/>
              </a:solidFill>
              <a:effectLst>
                <a:outerShdw blurRad="38100" dist="38100" dir="2700000" algn="tl">
                  <a:srgbClr val="000000"/>
                </a:outerShdw>
              </a:effectLst>
            </a:endParaRPr>
          </a:p>
        </p:txBody>
      </p:sp>
      <p:sp>
        <p:nvSpPr>
          <p:cNvPr id="35843" name="Text Box 3"/>
          <p:cNvSpPr txBox="1">
            <a:spLocks noChangeArrowheads="1"/>
          </p:cNvSpPr>
          <p:nvPr/>
        </p:nvSpPr>
        <p:spPr bwMode="auto">
          <a:xfrm>
            <a:off x="3199961" y="3886200"/>
            <a:ext cx="44195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400">
              <a:solidFill>
                <a:schemeClr val="tx1"/>
              </a:solidFill>
            </a:endParaRPr>
          </a:p>
        </p:txBody>
      </p:sp>
      <p:sp>
        <p:nvSpPr>
          <p:cNvPr id="24580" name="Rectangle 4"/>
          <p:cNvSpPr>
            <a:spLocks noChangeArrowheads="1"/>
          </p:cNvSpPr>
          <p:nvPr/>
        </p:nvSpPr>
        <p:spPr bwMode="auto">
          <a:xfrm>
            <a:off x="686020" y="533400"/>
            <a:ext cx="7771960" cy="1143000"/>
          </a:xfrm>
          <a:prstGeom prst="rect">
            <a:avLst/>
          </a:prstGeom>
          <a:noFill/>
          <a:ln w="9525">
            <a:noFill/>
            <a:miter lim="800000"/>
            <a:headEnd/>
            <a:tailEnd/>
          </a:ln>
        </p:spPr>
        <p:txBody>
          <a:bodyPr anchor="ctr"/>
          <a:lstStyle/>
          <a:p>
            <a:pPr eaLnBrk="1" hangingPunct="1">
              <a:defRPr/>
            </a:pPr>
            <a:endParaRPr lang="en-US" sz="3600" b="1">
              <a:solidFill>
                <a:srgbClr val="FFFF00"/>
              </a:solidFill>
              <a:effectLst>
                <a:outerShdw blurRad="38100" dist="38100" dir="2700000" algn="tl">
                  <a:srgbClr val="000000"/>
                </a:outerShdw>
              </a:effectLst>
            </a:endParaRPr>
          </a:p>
        </p:txBody>
      </p:sp>
      <p:sp>
        <p:nvSpPr>
          <p:cNvPr id="35845" name="Text Box 5"/>
          <p:cNvSpPr txBox="1">
            <a:spLocks noChangeArrowheads="1"/>
          </p:cNvSpPr>
          <p:nvPr/>
        </p:nvSpPr>
        <p:spPr bwMode="auto">
          <a:xfrm>
            <a:off x="4495776" y="3417888"/>
            <a:ext cx="44195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400">
              <a:solidFill>
                <a:schemeClr val="tx1"/>
              </a:solidFill>
            </a:endParaRPr>
          </a:p>
        </p:txBody>
      </p:sp>
      <p:sp>
        <p:nvSpPr>
          <p:cNvPr id="24582" name="Text Box 6"/>
          <p:cNvSpPr txBox="1">
            <a:spLocks noChangeArrowheads="1"/>
          </p:cNvSpPr>
          <p:nvPr/>
        </p:nvSpPr>
        <p:spPr bwMode="auto">
          <a:xfrm>
            <a:off x="381123" y="3463925"/>
            <a:ext cx="4190878" cy="1416050"/>
          </a:xfrm>
          <a:prstGeom prst="rect">
            <a:avLst/>
          </a:prstGeom>
          <a:noFill/>
          <a:ln w="9525">
            <a:noFill/>
            <a:miter lim="800000"/>
            <a:headEnd/>
            <a:tailEnd/>
          </a:ln>
          <a:effectLst/>
        </p:spPr>
        <p:txBody>
          <a:bodyPr>
            <a:spAutoFit/>
          </a:bodyPr>
          <a:lstStyle/>
          <a:p>
            <a:pPr>
              <a:spcBef>
                <a:spcPct val="50000"/>
              </a:spcBef>
              <a:defRPr/>
            </a:pPr>
            <a:endParaRPr lang="en-US" sz="2000" b="1">
              <a:effectLst>
                <a:outerShdw blurRad="38100" dist="38100" dir="2700000" algn="tl">
                  <a:srgbClr val="000000"/>
                </a:outerShdw>
              </a:effectLst>
            </a:endParaRPr>
          </a:p>
          <a:p>
            <a:pPr>
              <a:spcBef>
                <a:spcPct val="50000"/>
              </a:spcBef>
              <a:defRPr/>
            </a:pPr>
            <a:r>
              <a:rPr lang="en-US" sz="2000" b="1">
                <a:effectLst>
                  <a:outerShdw blurRad="38100" dist="38100" dir="2700000" algn="tl">
                    <a:srgbClr val="000000"/>
                  </a:outerShdw>
                </a:effectLst>
              </a:rPr>
              <a:t>		</a:t>
            </a:r>
          </a:p>
          <a:p>
            <a:pPr>
              <a:spcBef>
                <a:spcPct val="50000"/>
              </a:spcBef>
              <a:defRPr/>
            </a:pPr>
            <a:endParaRPr lang="en-US" sz="2400"/>
          </a:p>
        </p:txBody>
      </p:sp>
      <p:sp>
        <p:nvSpPr>
          <p:cNvPr id="24583" name="Rectangle 7"/>
          <p:cNvSpPr>
            <a:spLocks noChangeArrowheads="1"/>
          </p:cNvSpPr>
          <p:nvPr/>
        </p:nvSpPr>
        <p:spPr bwMode="auto">
          <a:xfrm>
            <a:off x="395781" y="609600"/>
            <a:ext cx="3047512" cy="1143000"/>
          </a:xfrm>
          <a:prstGeom prst="rect">
            <a:avLst/>
          </a:prstGeom>
          <a:noFill/>
          <a:ln w="9525">
            <a:noFill/>
            <a:miter lim="800000"/>
            <a:headEnd/>
            <a:tailEnd/>
          </a:ln>
        </p:spPr>
        <p:txBody>
          <a:bodyPr anchor="ctr"/>
          <a:lstStyle/>
          <a:p>
            <a:pPr algn="ctr" eaLnBrk="1" hangingPunct="1">
              <a:defRPr/>
            </a:pPr>
            <a:r>
              <a:rPr lang="en-US" sz="2800" b="1" dirty="0">
                <a:solidFill>
                  <a:srgbClr val="C00000"/>
                </a:solidFill>
                <a:effectLst>
                  <a:outerShdw blurRad="38100" dist="38100" dir="2700000" algn="tl">
                    <a:srgbClr val="000000"/>
                  </a:outerShdw>
                </a:effectLst>
              </a:rPr>
              <a:t>ЗДРАВСТВЕНИ РЕСУРСИ</a:t>
            </a:r>
            <a:endParaRPr lang="en-US" dirty="0">
              <a:solidFill>
                <a:srgbClr val="C00000"/>
              </a:solidFill>
              <a:effectLst>
                <a:outerShdw blurRad="38100" dist="38100" dir="2700000" algn="tl">
                  <a:srgbClr val="000000"/>
                </a:outerShdw>
              </a:effectLst>
            </a:endParaRPr>
          </a:p>
        </p:txBody>
      </p:sp>
      <p:sp>
        <p:nvSpPr>
          <p:cNvPr id="24584" name="Text Box 8"/>
          <p:cNvSpPr txBox="1">
            <a:spLocks noChangeArrowheads="1"/>
          </p:cNvSpPr>
          <p:nvPr/>
        </p:nvSpPr>
        <p:spPr bwMode="auto">
          <a:xfrm>
            <a:off x="2437716" y="2116138"/>
            <a:ext cx="6096488" cy="1160462"/>
          </a:xfrm>
          <a:prstGeom prst="rect">
            <a:avLst/>
          </a:prstGeom>
          <a:noFill/>
          <a:ln w="9525">
            <a:noFill/>
            <a:miter lim="800000"/>
            <a:headEnd/>
            <a:tailEnd/>
          </a:ln>
          <a:effectLst/>
        </p:spPr>
        <p:txBody>
          <a:bodyPr>
            <a:spAutoFit/>
          </a:bodyPr>
          <a:lstStyle/>
          <a:p>
            <a:pPr>
              <a:spcBef>
                <a:spcPct val="50000"/>
              </a:spcBef>
              <a:buClr>
                <a:srgbClr val="CCFFFF"/>
              </a:buClr>
              <a:defRPr/>
            </a:pPr>
            <a:r>
              <a:rPr lang="en-US" sz="2800" b="1" dirty="0" err="1" smtClean="0">
                <a:solidFill>
                  <a:srgbClr val="CCFFFF"/>
                </a:solidFill>
                <a:effectLst>
                  <a:outerShdw blurRad="38100" dist="38100" dir="2700000" algn="tl">
                    <a:srgbClr val="000000"/>
                  </a:outerShdw>
                </a:effectLst>
              </a:rPr>
              <a:t>Социо-културни</a:t>
            </a:r>
            <a:r>
              <a:rPr lang="en-US" sz="2800" b="1" dirty="0" smtClean="0">
                <a:solidFill>
                  <a:srgbClr val="CCFFFF"/>
                </a:solidFill>
                <a:effectLst>
                  <a:outerShdw blurRad="38100" dist="38100" dir="2700000" algn="tl">
                    <a:srgbClr val="000000"/>
                  </a:outerShdw>
                </a:effectLst>
              </a:rPr>
              <a:t> </a:t>
            </a:r>
            <a:r>
              <a:rPr lang="en-US" sz="2800" b="1" dirty="0" err="1">
                <a:solidFill>
                  <a:srgbClr val="CCFFFF"/>
                </a:solidFill>
                <a:effectLst>
                  <a:outerShdw blurRad="38100" dist="38100" dir="2700000" algn="tl">
                    <a:srgbClr val="000000"/>
                  </a:outerShdw>
                </a:effectLst>
              </a:rPr>
              <a:t>систем</a:t>
            </a:r>
            <a:endParaRPr lang="en-US" sz="2800" b="1" dirty="0">
              <a:solidFill>
                <a:srgbClr val="CCFFFF"/>
              </a:solidFill>
              <a:effectLst>
                <a:outerShdw blurRad="38100" dist="38100" dir="2700000" algn="tl">
                  <a:srgbClr val="000000"/>
                </a:outerShdw>
              </a:effectLst>
            </a:endParaRPr>
          </a:p>
          <a:p>
            <a:pPr>
              <a:spcBef>
                <a:spcPct val="50000"/>
              </a:spcBef>
              <a:defRPr/>
            </a:pPr>
            <a:r>
              <a:rPr lang="en-US" sz="2800" b="1" dirty="0">
                <a:solidFill>
                  <a:srgbClr val="99FF99"/>
                </a:solidFill>
              </a:rPr>
              <a:t>	</a:t>
            </a:r>
            <a:r>
              <a:rPr lang="en-US" sz="2800" b="1" dirty="0" err="1">
                <a:solidFill>
                  <a:srgbClr val="99FF99"/>
                </a:solidFill>
              </a:rPr>
              <a:t>социјална</a:t>
            </a:r>
            <a:r>
              <a:rPr lang="en-US" sz="2800" b="1" dirty="0">
                <a:solidFill>
                  <a:srgbClr val="99FF99"/>
                </a:solidFill>
              </a:rPr>
              <a:t> </a:t>
            </a:r>
            <a:r>
              <a:rPr lang="en-US" sz="2800" b="1" dirty="0" err="1">
                <a:solidFill>
                  <a:srgbClr val="99FF99"/>
                </a:solidFill>
              </a:rPr>
              <a:t>подршка</a:t>
            </a:r>
            <a:r>
              <a:rPr lang="en-US" sz="2800" b="1" dirty="0">
                <a:solidFill>
                  <a:srgbClr val="99FF99"/>
                </a:solidFill>
              </a:rPr>
              <a:t> </a:t>
            </a:r>
            <a:r>
              <a:rPr lang="en-US" sz="2400" dirty="0"/>
              <a:t>	</a:t>
            </a:r>
            <a:endParaRPr lang="en-US" sz="2400" b="1" dirty="0"/>
          </a:p>
        </p:txBody>
      </p:sp>
      <p:sp>
        <p:nvSpPr>
          <p:cNvPr id="35849" name="Text Box 9"/>
          <p:cNvSpPr txBox="1">
            <a:spLocks noChangeArrowheads="1"/>
          </p:cNvSpPr>
          <p:nvPr/>
        </p:nvSpPr>
        <p:spPr bwMode="auto">
          <a:xfrm>
            <a:off x="533571" y="3705225"/>
            <a:ext cx="396220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a:solidFill>
                  <a:schemeClr val="tx1"/>
                </a:solidFill>
              </a:rPr>
              <a:t>- добре друштвен</a:t>
            </a:r>
            <a:r>
              <a:rPr lang="sr-Latn-CS" sz="2400" b="1">
                <a:solidFill>
                  <a:schemeClr val="tx1"/>
                </a:solidFill>
              </a:rPr>
              <a:t>е</a:t>
            </a:r>
            <a:r>
              <a:rPr lang="en-US" sz="2400" b="1">
                <a:solidFill>
                  <a:schemeClr val="tx1"/>
                </a:solidFill>
              </a:rPr>
              <a:t> вез</a:t>
            </a:r>
            <a:r>
              <a:rPr lang="sr-Latn-CS" sz="2400" b="1">
                <a:solidFill>
                  <a:schemeClr val="tx1"/>
                </a:solidFill>
              </a:rPr>
              <a:t>е</a:t>
            </a:r>
            <a:endParaRPr lang="en-US" sz="2400" b="1">
              <a:solidFill>
                <a:schemeClr val="tx1"/>
              </a:solidFill>
            </a:endParaRPr>
          </a:p>
          <a:p>
            <a:pPr>
              <a:spcBef>
                <a:spcPct val="50000"/>
              </a:spcBef>
            </a:pPr>
            <a:r>
              <a:rPr lang="en-US" sz="2400" b="1">
                <a:solidFill>
                  <a:schemeClr val="tx1"/>
                </a:solidFill>
              </a:rPr>
              <a:t>- социјална интеграција</a:t>
            </a:r>
          </a:p>
          <a:p>
            <a:pPr>
              <a:spcBef>
                <a:spcPct val="50000"/>
              </a:spcBef>
            </a:pPr>
            <a:r>
              <a:rPr lang="en-US" sz="2400" b="1">
                <a:solidFill>
                  <a:schemeClr val="tx1"/>
                </a:solidFill>
              </a:rPr>
              <a:t>- религ</a:t>
            </a:r>
            <a:r>
              <a:rPr lang="sr-Latn-CS" sz="2400" b="1">
                <a:solidFill>
                  <a:schemeClr val="tx1"/>
                </a:solidFill>
              </a:rPr>
              <a:t>и</a:t>
            </a:r>
            <a:r>
              <a:rPr lang="en-US" sz="2400" b="1">
                <a:solidFill>
                  <a:schemeClr val="tx1"/>
                </a:solidFill>
              </a:rPr>
              <a:t>ја</a:t>
            </a:r>
            <a:endParaRPr lang="en-US" sz="2400">
              <a:solidFill>
                <a:schemeClr val="tx1"/>
              </a:solidFill>
            </a:endParaRPr>
          </a:p>
        </p:txBody>
      </p:sp>
      <p:sp>
        <p:nvSpPr>
          <p:cNvPr id="24586" name="Text Box 10"/>
          <p:cNvSpPr txBox="1">
            <a:spLocks noChangeArrowheads="1"/>
          </p:cNvSpPr>
          <p:nvPr/>
        </p:nvSpPr>
        <p:spPr bwMode="auto">
          <a:xfrm>
            <a:off x="5148081" y="685800"/>
            <a:ext cx="2971287" cy="946150"/>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FFFF00"/>
                </a:solidFill>
                <a:effectLst>
                  <a:outerShdw blurRad="38100" dist="38100" dir="2700000" algn="tl">
                    <a:srgbClr val="000000"/>
                  </a:outerShdw>
                </a:effectLst>
              </a:rPr>
              <a:t>ЗДРАВСТВЕНИ РИЗИЦИ</a:t>
            </a:r>
            <a:endParaRPr lang="en-US" b="1">
              <a:solidFill>
                <a:srgbClr val="FFFF00"/>
              </a:solidFill>
              <a:effectLst>
                <a:outerShdw blurRad="38100" dist="38100" dir="2700000" algn="tl">
                  <a:srgbClr val="000000"/>
                </a:outerShdw>
              </a:effectLst>
            </a:endParaRPr>
          </a:p>
        </p:txBody>
      </p:sp>
      <p:sp>
        <p:nvSpPr>
          <p:cNvPr id="24587" name="Text Box 11"/>
          <p:cNvSpPr txBox="1">
            <a:spLocks noChangeArrowheads="1"/>
          </p:cNvSpPr>
          <p:nvPr/>
        </p:nvSpPr>
        <p:spPr bwMode="auto">
          <a:xfrm>
            <a:off x="5181796" y="3736976"/>
            <a:ext cx="3885980" cy="2308225"/>
          </a:xfrm>
          <a:prstGeom prst="rect">
            <a:avLst/>
          </a:prstGeom>
          <a:noFill/>
          <a:ln w="9525">
            <a:noFill/>
            <a:miter lim="800000"/>
            <a:headEnd/>
            <a:tailEnd/>
          </a:ln>
          <a:effectLst/>
        </p:spPr>
        <p:txBody>
          <a:bodyPr>
            <a:spAutoFit/>
          </a:bodyPr>
          <a:lstStyle/>
          <a:p>
            <a:pPr>
              <a:spcBef>
                <a:spcPct val="50000"/>
              </a:spcBef>
              <a:defRPr/>
            </a:pPr>
            <a:r>
              <a:rPr lang="en-US" sz="2400" b="1" dirty="0"/>
              <a:t>- </a:t>
            </a:r>
            <a:r>
              <a:rPr lang="en-US" sz="2400" b="1" dirty="0" err="1"/>
              <a:t>недоста</a:t>
            </a:r>
            <a:r>
              <a:rPr lang="sr-Cyrl-RS" sz="2400" b="1" dirty="0"/>
              <a:t>та</a:t>
            </a:r>
            <a:r>
              <a:rPr lang="en-US" sz="2400" b="1" dirty="0"/>
              <a:t>к </a:t>
            </a:r>
            <a:r>
              <a:rPr lang="en-US" sz="2400" b="1" dirty="0" err="1"/>
              <a:t>друштвених</a:t>
            </a:r>
            <a:r>
              <a:rPr lang="en-US" sz="2400" b="1" dirty="0"/>
              <a:t> </a:t>
            </a:r>
            <a:r>
              <a:rPr lang="en-US" sz="2400" b="1" dirty="0" err="1"/>
              <a:t>веза</a:t>
            </a:r>
            <a:endParaRPr lang="en-US" sz="2400" b="1" dirty="0">
              <a:effectLst>
                <a:outerShdw blurRad="38100" dist="38100" dir="2700000" algn="tl">
                  <a:srgbClr val="000000"/>
                </a:outerShdw>
              </a:effectLst>
            </a:endParaRPr>
          </a:p>
          <a:p>
            <a:pPr>
              <a:spcBef>
                <a:spcPct val="50000"/>
              </a:spcBef>
              <a:defRPr/>
            </a:pPr>
            <a:r>
              <a:rPr lang="en-US" sz="2400" b="1" dirty="0">
                <a:effectLst>
                  <a:outerShdw blurRad="38100" dist="38100" dir="2700000" algn="tl">
                    <a:srgbClr val="000000"/>
                  </a:outerShdw>
                </a:effectLst>
              </a:rPr>
              <a:t>- </a:t>
            </a:r>
            <a:r>
              <a:rPr lang="en-US" sz="2400" b="1" dirty="0" err="1"/>
              <a:t>недоста</a:t>
            </a:r>
            <a:r>
              <a:rPr lang="sr-Cyrl-RS" sz="2400" b="1" dirty="0"/>
              <a:t>та</a:t>
            </a:r>
            <a:r>
              <a:rPr lang="en-US" sz="2400" b="1" dirty="0"/>
              <a:t>к </a:t>
            </a:r>
            <a:r>
              <a:rPr lang="en-US" sz="2400" b="1" dirty="0" err="1"/>
              <a:t>социјалне</a:t>
            </a:r>
            <a:r>
              <a:rPr lang="en-US" sz="2400" b="1" dirty="0"/>
              <a:t> </a:t>
            </a:r>
            <a:r>
              <a:rPr lang="en-US" sz="2400" b="1" dirty="0" err="1"/>
              <a:t>подршке</a:t>
            </a:r>
            <a:endParaRPr lang="en-US" sz="2400" b="1" dirty="0"/>
          </a:p>
          <a:p>
            <a:pPr>
              <a:spcBef>
                <a:spcPct val="50000"/>
              </a:spcBef>
              <a:defRPr/>
            </a:pPr>
            <a:r>
              <a:rPr lang="en-US" sz="2400" b="1" dirty="0"/>
              <a:t>- </a:t>
            </a:r>
            <a:r>
              <a:rPr lang="en-US" sz="2400" b="1" dirty="0" err="1"/>
              <a:t>социјална</a:t>
            </a:r>
            <a:r>
              <a:rPr lang="en-US" sz="2400" b="1" dirty="0"/>
              <a:t> </a:t>
            </a:r>
            <a:r>
              <a:rPr lang="en-US" sz="2400" b="1" dirty="0" err="1"/>
              <a:t>изолација</a:t>
            </a:r>
            <a:endParaRPr lang="en-US" sz="2400" b="1" dirty="0"/>
          </a:p>
        </p:txBody>
      </p:sp>
    </p:spTree>
    <p:extLst>
      <p:ext uri="{BB962C8B-B14F-4D97-AF65-F5344CB8AC3E}">
        <p14:creationId xmlns:p14="http://schemas.microsoft.com/office/powerpoint/2010/main" val="39530348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6020" y="533400"/>
            <a:ext cx="7771960" cy="1143000"/>
          </a:xfrm>
          <a:prstGeom prst="rect">
            <a:avLst/>
          </a:prstGeom>
          <a:noFill/>
          <a:ln w="9525">
            <a:noFill/>
            <a:miter lim="800000"/>
            <a:headEnd/>
            <a:tailEnd/>
          </a:ln>
        </p:spPr>
        <p:txBody>
          <a:bodyPr anchor="ctr"/>
          <a:lstStyle/>
          <a:p>
            <a:pPr eaLnBrk="1" hangingPunct="1">
              <a:defRPr/>
            </a:pPr>
            <a:endParaRPr lang="en-US" sz="3600" b="1">
              <a:solidFill>
                <a:srgbClr val="FFFF00"/>
              </a:solidFill>
              <a:effectLst>
                <a:outerShdw blurRad="38100" dist="38100" dir="2700000" algn="tl">
                  <a:srgbClr val="000000"/>
                </a:outerShdw>
              </a:effectLst>
            </a:endParaRPr>
          </a:p>
        </p:txBody>
      </p:sp>
      <p:sp>
        <p:nvSpPr>
          <p:cNvPr id="36867" name="Text Box 3"/>
          <p:cNvSpPr txBox="1">
            <a:spLocks noChangeArrowheads="1"/>
          </p:cNvSpPr>
          <p:nvPr/>
        </p:nvSpPr>
        <p:spPr bwMode="auto">
          <a:xfrm>
            <a:off x="4495776" y="3417888"/>
            <a:ext cx="44195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400">
              <a:solidFill>
                <a:schemeClr val="tx1"/>
              </a:solidFill>
            </a:endParaRPr>
          </a:p>
        </p:txBody>
      </p:sp>
      <p:sp>
        <p:nvSpPr>
          <p:cNvPr id="25604" name="Text Box 4"/>
          <p:cNvSpPr txBox="1">
            <a:spLocks noChangeArrowheads="1"/>
          </p:cNvSpPr>
          <p:nvPr/>
        </p:nvSpPr>
        <p:spPr bwMode="auto">
          <a:xfrm>
            <a:off x="381123" y="3463925"/>
            <a:ext cx="4190878" cy="1416050"/>
          </a:xfrm>
          <a:prstGeom prst="rect">
            <a:avLst/>
          </a:prstGeom>
          <a:noFill/>
          <a:ln w="9525">
            <a:noFill/>
            <a:miter lim="800000"/>
            <a:headEnd/>
            <a:tailEnd/>
          </a:ln>
          <a:effectLst/>
        </p:spPr>
        <p:txBody>
          <a:bodyPr>
            <a:spAutoFit/>
          </a:bodyPr>
          <a:lstStyle/>
          <a:p>
            <a:pPr>
              <a:spcBef>
                <a:spcPct val="50000"/>
              </a:spcBef>
              <a:defRPr/>
            </a:pPr>
            <a:endParaRPr lang="en-US" sz="2000" b="1">
              <a:effectLst>
                <a:outerShdw blurRad="38100" dist="38100" dir="2700000" algn="tl">
                  <a:srgbClr val="000000"/>
                </a:outerShdw>
              </a:effectLst>
            </a:endParaRPr>
          </a:p>
          <a:p>
            <a:pPr>
              <a:spcBef>
                <a:spcPct val="50000"/>
              </a:spcBef>
              <a:defRPr/>
            </a:pPr>
            <a:r>
              <a:rPr lang="en-US" sz="2000" b="1">
                <a:effectLst>
                  <a:outerShdw blurRad="38100" dist="38100" dir="2700000" algn="tl">
                    <a:srgbClr val="000000"/>
                  </a:outerShdw>
                </a:effectLst>
              </a:rPr>
              <a:t>		</a:t>
            </a:r>
          </a:p>
          <a:p>
            <a:pPr>
              <a:spcBef>
                <a:spcPct val="50000"/>
              </a:spcBef>
              <a:defRPr/>
            </a:pPr>
            <a:endParaRPr lang="en-US" sz="2400"/>
          </a:p>
        </p:txBody>
      </p:sp>
      <p:sp>
        <p:nvSpPr>
          <p:cNvPr id="25605" name="Text Box 5"/>
          <p:cNvSpPr txBox="1">
            <a:spLocks noChangeArrowheads="1"/>
          </p:cNvSpPr>
          <p:nvPr/>
        </p:nvSpPr>
        <p:spPr bwMode="auto">
          <a:xfrm>
            <a:off x="1187342" y="2360613"/>
            <a:ext cx="7346862" cy="1160462"/>
          </a:xfrm>
          <a:prstGeom prst="rect">
            <a:avLst/>
          </a:prstGeom>
          <a:noFill/>
          <a:ln w="9525">
            <a:noFill/>
            <a:miter lim="800000"/>
            <a:headEnd/>
            <a:tailEnd/>
          </a:ln>
          <a:effectLst/>
        </p:spPr>
        <p:txBody>
          <a:bodyPr>
            <a:spAutoFit/>
          </a:bodyPr>
          <a:lstStyle/>
          <a:p>
            <a:pPr algn="ctr">
              <a:spcBef>
                <a:spcPct val="50000"/>
              </a:spcBef>
              <a:buClr>
                <a:srgbClr val="CCFFFF"/>
              </a:buClr>
              <a:defRPr/>
            </a:pPr>
            <a:r>
              <a:rPr lang="en-US" sz="2800" b="1" dirty="0" err="1" smtClean="0">
                <a:solidFill>
                  <a:srgbClr val="CCFFFF"/>
                </a:solidFill>
                <a:effectLst>
                  <a:outerShdw blurRad="38100" dist="38100" dir="2700000" algn="tl">
                    <a:srgbClr val="000000"/>
                  </a:outerShdw>
                </a:effectLst>
              </a:rPr>
              <a:t>Социо-културни</a:t>
            </a:r>
            <a:r>
              <a:rPr lang="en-US" sz="2800" b="1" dirty="0" smtClean="0">
                <a:solidFill>
                  <a:srgbClr val="CCFFFF"/>
                </a:solidFill>
                <a:effectLst>
                  <a:outerShdw blurRad="38100" dist="38100" dir="2700000" algn="tl">
                    <a:srgbClr val="000000"/>
                  </a:outerShdw>
                </a:effectLst>
              </a:rPr>
              <a:t> </a:t>
            </a:r>
            <a:r>
              <a:rPr lang="en-US" sz="2800" b="1" dirty="0" err="1">
                <a:solidFill>
                  <a:srgbClr val="CCFFFF"/>
                </a:solidFill>
                <a:effectLst>
                  <a:outerShdw blurRad="38100" dist="38100" dir="2700000" algn="tl">
                    <a:srgbClr val="000000"/>
                  </a:outerShdw>
                </a:effectLst>
              </a:rPr>
              <a:t>систем</a:t>
            </a:r>
            <a:endParaRPr lang="en-US" sz="2800" b="1" dirty="0">
              <a:solidFill>
                <a:srgbClr val="FFFF99"/>
              </a:solidFill>
              <a:effectLst>
                <a:outerShdw blurRad="38100" dist="38100" dir="2700000" algn="tl">
                  <a:srgbClr val="000000"/>
                </a:outerShdw>
              </a:effectLst>
            </a:endParaRPr>
          </a:p>
          <a:p>
            <a:pPr>
              <a:spcBef>
                <a:spcPct val="50000"/>
              </a:spcBef>
              <a:defRPr/>
            </a:pPr>
            <a:r>
              <a:rPr lang="en-US" sz="2800" b="1" dirty="0">
                <a:solidFill>
                  <a:srgbClr val="99FF99"/>
                </a:solidFill>
              </a:rPr>
              <a:t>	</a:t>
            </a:r>
            <a:r>
              <a:rPr lang="en-US" sz="2800" b="1" dirty="0" err="1">
                <a:solidFill>
                  <a:srgbClr val="99FF99"/>
                </a:solidFill>
              </a:rPr>
              <a:t>Радне</a:t>
            </a:r>
            <a:r>
              <a:rPr lang="en-US" sz="2800" b="1" dirty="0">
                <a:solidFill>
                  <a:srgbClr val="99FF99"/>
                </a:solidFill>
              </a:rPr>
              <a:t> </a:t>
            </a:r>
            <a:r>
              <a:rPr lang="en-US" sz="2800" b="1" dirty="0" err="1">
                <a:solidFill>
                  <a:srgbClr val="99FF99"/>
                </a:solidFill>
              </a:rPr>
              <a:t>организације</a:t>
            </a:r>
            <a:r>
              <a:rPr lang="en-US" sz="2800" b="1" dirty="0">
                <a:solidFill>
                  <a:srgbClr val="99FF99"/>
                </a:solidFill>
              </a:rPr>
              <a:t> и </a:t>
            </a:r>
            <a:r>
              <a:rPr lang="en-US" sz="2800" b="1" dirty="0" err="1">
                <a:solidFill>
                  <a:srgbClr val="99FF99"/>
                </a:solidFill>
              </a:rPr>
              <a:t>систем</a:t>
            </a:r>
            <a:r>
              <a:rPr lang="en-US" sz="2800" b="1" dirty="0">
                <a:solidFill>
                  <a:srgbClr val="99FF99"/>
                </a:solidFill>
              </a:rPr>
              <a:t> </a:t>
            </a:r>
            <a:r>
              <a:rPr lang="en-US" sz="2800" b="1" dirty="0" err="1">
                <a:solidFill>
                  <a:srgbClr val="99FF99"/>
                </a:solidFill>
              </a:rPr>
              <a:t>рада</a:t>
            </a:r>
            <a:r>
              <a:rPr lang="en-US" sz="2400" dirty="0"/>
              <a:t>	</a:t>
            </a:r>
            <a:endParaRPr lang="en-US" sz="2400" b="1" dirty="0"/>
          </a:p>
        </p:txBody>
      </p:sp>
      <p:sp>
        <p:nvSpPr>
          <p:cNvPr id="36870" name="Text Box 6"/>
          <p:cNvSpPr txBox="1">
            <a:spLocks noChangeArrowheads="1"/>
          </p:cNvSpPr>
          <p:nvPr/>
        </p:nvSpPr>
        <p:spPr bwMode="auto">
          <a:xfrm>
            <a:off x="838469" y="4086225"/>
            <a:ext cx="342863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a:solidFill>
                  <a:schemeClr val="tx1"/>
                </a:solidFill>
              </a:rPr>
              <a:t>- обезбеђ</a:t>
            </a:r>
            <a:r>
              <a:rPr lang="sr-Latn-CS" sz="2400" b="1">
                <a:solidFill>
                  <a:schemeClr val="tx1"/>
                </a:solidFill>
              </a:rPr>
              <a:t>е</a:t>
            </a:r>
            <a:r>
              <a:rPr lang="en-US" sz="2400" b="1">
                <a:solidFill>
                  <a:schemeClr val="tx1"/>
                </a:solidFill>
              </a:rPr>
              <a:t>н посао</a:t>
            </a:r>
          </a:p>
          <a:p>
            <a:pPr>
              <a:spcBef>
                <a:spcPct val="50000"/>
              </a:spcBef>
            </a:pPr>
            <a:r>
              <a:rPr lang="en-US" sz="2400" b="1">
                <a:solidFill>
                  <a:schemeClr val="tx1"/>
                </a:solidFill>
              </a:rPr>
              <a:t>- позит</a:t>
            </a:r>
            <a:r>
              <a:rPr lang="sr-Latn-CS" sz="2400" b="1">
                <a:solidFill>
                  <a:schemeClr val="tx1"/>
                </a:solidFill>
              </a:rPr>
              <a:t>и</a:t>
            </a:r>
            <a:r>
              <a:rPr lang="en-US" sz="2400" b="1">
                <a:solidFill>
                  <a:schemeClr val="tx1"/>
                </a:solidFill>
              </a:rPr>
              <a:t>вна радна клима </a:t>
            </a:r>
          </a:p>
          <a:p>
            <a:pPr>
              <a:spcBef>
                <a:spcPct val="50000"/>
              </a:spcBef>
            </a:pPr>
            <a:r>
              <a:rPr lang="en-US" sz="2400" b="1">
                <a:solidFill>
                  <a:schemeClr val="tx1"/>
                </a:solidFill>
              </a:rPr>
              <a:t>- задов</a:t>
            </a:r>
            <a:r>
              <a:rPr lang="sr-Latn-CS" sz="2400" b="1">
                <a:solidFill>
                  <a:schemeClr val="tx1"/>
                </a:solidFill>
              </a:rPr>
              <a:t>о</a:t>
            </a:r>
            <a:r>
              <a:rPr lang="en-US" sz="2400" b="1">
                <a:solidFill>
                  <a:schemeClr val="tx1"/>
                </a:solidFill>
              </a:rPr>
              <a:t>љство радом</a:t>
            </a:r>
            <a:endParaRPr lang="en-US" sz="2400">
              <a:solidFill>
                <a:schemeClr val="tx1"/>
              </a:solidFill>
            </a:endParaRPr>
          </a:p>
        </p:txBody>
      </p:sp>
      <p:grpSp>
        <p:nvGrpSpPr>
          <p:cNvPr id="36871" name="Group 7"/>
          <p:cNvGrpSpPr>
            <a:grpSpLocks/>
          </p:cNvGrpSpPr>
          <p:nvPr/>
        </p:nvGrpSpPr>
        <p:grpSpPr bwMode="auto">
          <a:xfrm>
            <a:off x="756381" y="914400"/>
            <a:ext cx="7390838" cy="1143000"/>
            <a:chOff x="624" y="384"/>
            <a:chExt cx="4656" cy="720"/>
          </a:xfrm>
        </p:grpSpPr>
        <p:sp>
          <p:nvSpPr>
            <p:cNvPr id="25608" name="Rectangle 8"/>
            <p:cNvSpPr>
              <a:spLocks noChangeArrowheads="1"/>
            </p:cNvSpPr>
            <p:nvPr/>
          </p:nvSpPr>
          <p:spPr bwMode="auto">
            <a:xfrm>
              <a:off x="624" y="384"/>
              <a:ext cx="1920" cy="720"/>
            </a:xfrm>
            <a:prstGeom prst="rect">
              <a:avLst/>
            </a:prstGeom>
            <a:noFill/>
            <a:ln w="9525">
              <a:noFill/>
              <a:miter lim="800000"/>
              <a:headEnd/>
              <a:tailEnd/>
            </a:ln>
          </p:spPr>
          <p:txBody>
            <a:bodyPr anchor="ctr"/>
            <a:lstStyle/>
            <a:p>
              <a:pPr algn="ctr" eaLnBrk="1" hangingPunct="1">
                <a:defRPr/>
              </a:pPr>
              <a:r>
                <a:rPr lang="en-US" sz="2800" b="1" dirty="0">
                  <a:solidFill>
                    <a:srgbClr val="C00000"/>
                  </a:solidFill>
                  <a:effectLst>
                    <a:outerShdw blurRad="38100" dist="38100" dir="2700000" algn="tl">
                      <a:srgbClr val="000000"/>
                    </a:outerShdw>
                  </a:effectLst>
                </a:rPr>
                <a:t>ЗДРАВСТВЕНИ РЕСУРСИ</a:t>
              </a:r>
              <a:endParaRPr lang="en-US" dirty="0">
                <a:solidFill>
                  <a:srgbClr val="C00000"/>
                </a:solidFill>
                <a:effectLst>
                  <a:outerShdw blurRad="38100" dist="38100" dir="2700000" algn="tl">
                    <a:srgbClr val="000000"/>
                  </a:outerShdw>
                </a:effectLst>
              </a:endParaRPr>
            </a:p>
          </p:txBody>
        </p:sp>
        <p:sp>
          <p:nvSpPr>
            <p:cNvPr id="25609" name="Text Box 9"/>
            <p:cNvSpPr txBox="1">
              <a:spLocks noChangeArrowheads="1"/>
            </p:cNvSpPr>
            <p:nvPr/>
          </p:nvSpPr>
          <p:spPr bwMode="auto">
            <a:xfrm>
              <a:off x="3408" y="432"/>
              <a:ext cx="1872" cy="596"/>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FFFF00"/>
                  </a:solidFill>
                  <a:effectLst>
                    <a:outerShdw blurRad="38100" dist="38100" dir="2700000" algn="tl">
                      <a:srgbClr val="000000"/>
                    </a:outerShdw>
                  </a:effectLst>
                </a:rPr>
                <a:t>ЗДРАВСТВЕНИ РИЗИЦИ</a:t>
              </a:r>
              <a:endParaRPr lang="en-US" b="1">
                <a:solidFill>
                  <a:srgbClr val="FFFF00"/>
                </a:solidFill>
                <a:effectLst>
                  <a:outerShdw blurRad="38100" dist="38100" dir="2700000" algn="tl">
                    <a:srgbClr val="000000"/>
                  </a:outerShdw>
                </a:effectLst>
              </a:endParaRPr>
            </a:p>
          </p:txBody>
        </p:sp>
      </p:grpSp>
      <p:sp>
        <p:nvSpPr>
          <p:cNvPr id="25610" name="Text Box 10"/>
          <p:cNvSpPr txBox="1">
            <a:spLocks noChangeArrowheads="1"/>
          </p:cNvSpPr>
          <p:nvPr/>
        </p:nvSpPr>
        <p:spPr bwMode="auto">
          <a:xfrm>
            <a:off x="5334245" y="4086225"/>
            <a:ext cx="3123735" cy="1570038"/>
          </a:xfrm>
          <a:prstGeom prst="rect">
            <a:avLst/>
          </a:prstGeom>
          <a:noFill/>
          <a:ln w="9525">
            <a:noFill/>
            <a:miter lim="800000"/>
            <a:headEnd/>
            <a:tailEnd/>
          </a:ln>
          <a:effectLst/>
        </p:spPr>
        <p:txBody>
          <a:bodyPr>
            <a:spAutoFit/>
          </a:bodyPr>
          <a:lstStyle/>
          <a:p>
            <a:pPr>
              <a:spcBef>
                <a:spcPct val="50000"/>
              </a:spcBef>
              <a:defRPr/>
            </a:pPr>
            <a:r>
              <a:rPr lang="en-US" sz="2400" b="1" dirty="0"/>
              <a:t>- </a:t>
            </a:r>
            <a:r>
              <a:rPr lang="en-US" sz="2400" b="1" dirty="0" err="1"/>
              <a:t>незапосленост</a:t>
            </a:r>
            <a:endParaRPr lang="en-US" sz="2400" b="1" dirty="0">
              <a:effectLst>
                <a:outerShdw blurRad="38100" dist="38100" dir="2700000" algn="tl">
                  <a:srgbClr val="000000"/>
                </a:outerShdw>
              </a:effectLst>
            </a:endParaRPr>
          </a:p>
          <a:p>
            <a:pPr>
              <a:spcBef>
                <a:spcPct val="50000"/>
              </a:spcBef>
              <a:defRPr/>
            </a:pPr>
            <a:r>
              <a:rPr lang="en-US" sz="2400" b="1" dirty="0">
                <a:effectLst>
                  <a:outerShdw blurRad="38100" dist="38100" dir="2700000" algn="tl">
                    <a:srgbClr val="000000"/>
                  </a:outerShdw>
                </a:effectLst>
              </a:rPr>
              <a:t>- </a:t>
            </a:r>
            <a:r>
              <a:rPr lang="en-US" sz="2400" b="1" dirty="0" err="1"/>
              <a:t>стресне</a:t>
            </a:r>
            <a:r>
              <a:rPr lang="en-US" sz="2400" b="1" dirty="0"/>
              <a:t> </a:t>
            </a:r>
            <a:r>
              <a:rPr lang="en-US" sz="2400" b="1" dirty="0" err="1"/>
              <a:t>ситуације</a:t>
            </a:r>
            <a:endParaRPr lang="en-US" sz="2400" b="1" dirty="0"/>
          </a:p>
          <a:p>
            <a:pPr>
              <a:spcBef>
                <a:spcPct val="50000"/>
              </a:spcBef>
              <a:defRPr/>
            </a:pPr>
            <a:r>
              <a:rPr lang="en-US" sz="2400" b="1" dirty="0"/>
              <a:t>- </a:t>
            </a:r>
            <a:r>
              <a:rPr lang="en-US" sz="2400" b="1" dirty="0" err="1"/>
              <a:t>незадов</a:t>
            </a:r>
            <a:r>
              <a:rPr lang="sr-Cyrl-RS" sz="2400" b="1" dirty="0"/>
              <a:t>о</a:t>
            </a:r>
            <a:r>
              <a:rPr lang="en-US" sz="2400" b="1" dirty="0" err="1"/>
              <a:t>љство</a:t>
            </a:r>
            <a:endParaRPr lang="en-US" sz="2400" b="1" dirty="0"/>
          </a:p>
        </p:txBody>
      </p:sp>
    </p:spTree>
    <p:extLst>
      <p:ext uri="{BB962C8B-B14F-4D97-AF65-F5344CB8AC3E}">
        <p14:creationId xmlns:p14="http://schemas.microsoft.com/office/powerpoint/2010/main" val="8352642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6020" y="533400"/>
            <a:ext cx="7771960" cy="1143000"/>
          </a:xfrm>
          <a:prstGeom prst="rect">
            <a:avLst/>
          </a:prstGeom>
          <a:noFill/>
          <a:ln w="9525">
            <a:noFill/>
            <a:miter lim="800000"/>
            <a:headEnd/>
            <a:tailEnd/>
          </a:ln>
        </p:spPr>
        <p:txBody>
          <a:bodyPr anchor="ctr"/>
          <a:lstStyle/>
          <a:p>
            <a:pPr eaLnBrk="1" hangingPunct="1">
              <a:defRPr/>
            </a:pPr>
            <a:endParaRPr lang="en-US" sz="3600" b="1">
              <a:solidFill>
                <a:srgbClr val="FFFF00"/>
              </a:solidFill>
              <a:effectLst>
                <a:outerShdw blurRad="38100" dist="38100" dir="2700000" algn="tl">
                  <a:srgbClr val="000000"/>
                </a:outerShdw>
              </a:effectLst>
            </a:endParaRPr>
          </a:p>
        </p:txBody>
      </p:sp>
      <p:sp>
        <p:nvSpPr>
          <p:cNvPr id="37891" name="Text Box 3"/>
          <p:cNvSpPr txBox="1">
            <a:spLocks noChangeArrowheads="1"/>
          </p:cNvSpPr>
          <p:nvPr/>
        </p:nvSpPr>
        <p:spPr bwMode="auto">
          <a:xfrm>
            <a:off x="4495776" y="3417888"/>
            <a:ext cx="44195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400">
              <a:solidFill>
                <a:schemeClr val="tx1"/>
              </a:solidFill>
            </a:endParaRPr>
          </a:p>
        </p:txBody>
      </p:sp>
      <p:sp>
        <p:nvSpPr>
          <p:cNvPr id="26628" name="Text Box 4"/>
          <p:cNvSpPr txBox="1">
            <a:spLocks noChangeArrowheads="1"/>
          </p:cNvSpPr>
          <p:nvPr/>
        </p:nvSpPr>
        <p:spPr bwMode="auto">
          <a:xfrm>
            <a:off x="381123" y="3463925"/>
            <a:ext cx="4190878" cy="1416050"/>
          </a:xfrm>
          <a:prstGeom prst="rect">
            <a:avLst/>
          </a:prstGeom>
          <a:noFill/>
          <a:ln w="9525">
            <a:noFill/>
            <a:miter lim="800000"/>
            <a:headEnd/>
            <a:tailEnd/>
          </a:ln>
          <a:effectLst/>
        </p:spPr>
        <p:txBody>
          <a:bodyPr>
            <a:spAutoFit/>
          </a:bodyPr>
          <a:lstStyle/>
          <a:p>
            <a:pPr>
              <a:spcBef>
                <a:spcPct val="50000"/>
              </a:spcBef>
              <a:defRPr/>
            </a:pPr>
            <a:endParaRPr lang="en-US" sz="2000" b="1">
              <a:effectLst>
                <a:outerShdw blurRad="38100" dist="38100" dir="2700000" algn="tl">
                  <a:srgbClr val="000000"/>
                </a:outerShdw>
              </a:effectLst>
            </a:endParaRPr>
          </a:p>
          <a:p>
            <a:pPr>
              <a:spcBef>
                <a:spcPct val="50000"/>
              </a:spcBef>
              <a:defRPr/>
            </a:pPr>
            <a:r>
              <a:rPr lang="en-US" sz="2000" b="1">
                <a:effectLst>
                  <a:outerShdw blurRad="38100" dist="38100" dir="2700000" algn="tl">
                    <a:srgbClr val="000000"/>
                  </a:outerShdw>
                </a:effectLst>
              </a:rPr>
              <a:t>		</a:t>
            </a:r>
          </a:p>
          <a:p>
            <a:pPr>
              <a:spcBef>
                <a:spcPct val="50000"/>
              </a:spcBef>
              <a:defRPr/>
            </a:pPr>
            <a:endParaRPr lang="en-US" sz="2400"/>
          </a:p>
        </p:txBody>
      </p:sp>
      <p:sp>
        <p:nvSpPr>
          <p:cNvPr id="26629" name="Text Box 5"/>
          <p:cNvSpPr txBox="1">
            <a:spLocks noChangeArrowheads="1"/>
          </p:cNvSpPr>
          <p:nvPr/>
        </p:nvSpPr>
        <p:spPr bwMode="auto">
          <a:xfrm>
            <a:off x="2437716" y="1447801"/>
            <a:ext cx="6096488" cy="1160463"/>
          </a:xfrm>
          <a:prstGeom prst="rect">
            <a:avLst/>
          </a:prstGeom>
          <a:noFill/>
          <a:ln w="9525">
            <a:noFill/>
            <a:miter lim="800000"/>
            <a:headEnd/>
            <a:tailEnd/>
          </a:ln>
          <a:effectLst/>
        </p:spPr>
        <p:txBody>
          <a:bodyPr>
            <a:spAutoFit/>
          </a:bodyPr>
          <a:lstStyle/>
          <a:p>
            <a:pPr>
              <a:spcBef>
                <a:spcPct val="50000"/>
              </a:spcBef>
              <a:buClr>
                <a:srgbClr val="CCFFFF"/>
              </a:buClr>
              <a:defRPr/>
            </a:pPr>
            <a:r>
              <a:rPr lang="en-US" sz="2400" dirty="0"/>
              <a:t> </a:t>
            </a:r>
            <a:r>
              <a:rPr lang="en-US" sz="2800" b="1" dirty="0" err="1">
                <a:solidFill>
                  <a:srgbClr val="CCFFFF"/>
                </a:solidFill>
                <a:effectLst>
                  <a:outerShdw blurRad="38100" dist="38100" dir="2700000" algn="tl">
                    <a:srgbClr val="000000"/>
                  </a:outerShdw>
                </a:effectLst>
              </a:rPr>
              <a:t>Социо-културни</a:t>
            </a:r>
            <a:r>
              <a:rPr lang="en-US" sz="2800" b="1" dirty="0">
                <a:solidFill>
                  <a:srgbClr val="CCFFFF"/>
                </a:solidFill>
                <a:effectLst>
                  <a:outerShdw blurRad="38100" dist="38100" dir="2700000" algn="tl">
                    <a:srgbClr val="000000"/>
                  </a:outerShdw>
                </a:effectLst>
              </a:rPr>
              <a:t> </a:t>
            </a:r>
            <a:r>
              <a:rPr lang="en-US" sz="2800" b="1" dirty="0" err="1">
                <a:solidFill>
                  <a:srgbClr val="CCFFFF"/>
                </a:solidFill>
                <a:effectLst>
                  <a:outerShdw blurRad="38100" dist="38100" dir="2700000" algn="tl">
                    <a:srgbClr val="000000"/>
                  </a:outerShdw>
                </a:effectLst>
              </a:rPr>
              <a:t>систем</a:t>
            </a:r>
            <a:endParaRPr lang="en-US" sz="2800" b="1" dirty="0">
              <a:solidFill>
                <a:srgbClr val="FFFF99"/>
              </a:solidFill>
              <a:effectLst>
                <a:outerShdw blurRad="38100" dist="38100" dir="2700000" algn="tl">
                  <a:srgbClr val="000000"/>
                </a:outerShdw>
              </a:effectLst>
            </a:endParaRPr>
          </a:p>
          <a:p>
            <a:pPr>
              <a:spcBef>
                <a:spcPct val="50000"/>
              </a:spcBef>
              <a:defRPr/>
            </a:pPr>
            <a:r>
              <a:rPr lang="en-US" sz="2800" b="1" dirty="0">
                <a:solidFill>
                  <a:srgbClr val="99FF99"/>
                </a:solidFill>
              </a:rPr>
              <a:t>	</a:t>
            </a:r>
            <a:r>
              <a:rPr lang="en-US" sz="2800" b="1" dirty="0" err="1">
                <a:solidFill>
                  <a:srgbClr val="99FF99"/>
                </a:solidFill>
              </a:rPr>
              <a:t>Здравствена</a:t>
            </a:r>
            <a:r>
              <a:rPr lang="en-US" sz="2800" b="1" dirty="0">
                <a:solidFill>
                  <a:srgbClr val="99FF99"/>
                </a:solidFill>
              </a:rPr>
              <a:t> </a:t>
            </a:r>
            <a:r>
              <a:rPr lang="en-US" sz="2800" b="1" dirty="0" err="1">
                <a:solidFill>
                  <a:srgbClr val="99FF99"/>
                </a:solidFill>
              </a:rPr>
              <a:t>служба</a:t>
            </a:r>
            <a:r>
              <a:rPr lang="en-US" sz="2800" b="1" dirty="0">
                <a:solidFill>
                  <a:srgbClr val="99FF99"/>
                </a:solidFill>
              </a:rPr>
              <a:t> </a:t>
            </a:r>
            <a:r>
              <a:rPr lang="en-US" sz="2400" dirty="0"/>
              <a:t>	</a:t>
            </a:r>
            <a:endParaRPr lang="en-US" sz="2400" b="1" dirty="0"/>
          </a:p>
        </p:txBody>
      </p:sp>
      <p:sp>
        <p:nvSpPr>
          <p:cNvPr id="37894" name="Text Box 6"/>
          <p:cNvSpPr txBox="1">
            <a:spLocks noChangeArrowheads="1"/>
          </p:cNvSpPr>
          <p:nvPr/>
        </p:nvSpPr>
        <p:spPr bwMode="auto">
          <a:xfrm>
            <a:off x="457347" y="2895601"/>
            <a:ext cx="396220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a:solidFill>
                  <a:schemeClr val="tx1"/>
                </a:solidFill>
              </a:rPr>
              <a:t>- одговарајућа и приступачна здравствена служба </a:t>
            </a:r>
          </a:p>
          <a:p>
            <a:pPr>
              <a:spcBef>
                <a:spcPct val="50000"/>
              </a:spcBef>
            </a:pPr>
            <a:r>
              <a:rPr lang="en-US" sz="2400" b="1">
                <a:solidFill>
                  <a:schemeClr val="tx1"/>
                </a:solidFill>
              </a:rPr>
              <a:t>- одговарајућа и приступачна социјална служба</a:t>
            </a:r>
          </a:p>
          <a:p>
            <a:pPr>
              <a:spcBef>
                <a:spcPct val="50000"/>
              </a:spcBef>
            </a:pPr>
            <a:r>
              <a:rPr lang="en-US" sz="2400" b="1">
                <a:solidFill>
                  <a:schemeClr val="tx1"/>
                </a:solidFill>
              </a:rPr>
              <a:t>- одговарајуће здравствено васпитање у области заштите животне средине</a:t>
            </a:r>
            <a:endParaRPr lang="en-US" sz="2400">
              <a:solidFill>
                <a:schemeClr val="tx1"/>
              </a:solidFill>
            </a:endParaRPr>
          </a:p>
        </p:txBody>
      </p:sp>
      <p:sp>
        <p:nvSpPr>
          <p:cNvPr id="26631" name="Rectangle 7"/>
          <p:cNvSpPr>
            <a:spLocks noChangeArrowheads="1"/>
          </p:cNvSpPr>
          <p:nvPr/>
        </p:nvSpPr>
        <p:spPr bwMode="auto">
          <a:xfrm>
            <a:off x="395781" y="304800"/>
            <a:ext cx="3047512" cy="1143000"/>
          </a:xfrm>
          <a:prstGeom prst="rect">
            <a:avLst/>
          </a:prstGeom>
          <a:noFill/>
          <a:ln w="9525">
            <a:noFill/>
            <a:miter lim="800000"/>
            <a:headEnd/>
            <a:tailEnd/>
          </a:ln>
        </p:spPr>
        <p:txBody>
          <a:bodyPr anchor="ctr"/>
          <a:lstStyle/>
          <a:p>
            <a:pPr algn="ctr" eaLnBrk="1" hangingPunct="1">
              <a:defRPr/>
            </a:pPr>
            <a:r>
              <a:rPr lang="en-US" sz="2800" b="1" dirty="0">
                <a:solidFill>
                  <a:srgbClr val="C00000"/>
                </a:solidFill>
                <a:effectLst>
                  <a:outerShdw blurRad="38100" dist="38100" dir="2700000" algn="tl">
                    <a:srgbClr val="000000"/>
                  </a:outerShdw>
                </a:effectLst>
              </a:rPr>
              <a:t>ЗДРАВСТВЕНИ РЕСУРСИ</a:t>
            </a:r>
            <a:endParaRPr lang="en-US" dirty="0">
              <a:solidFill>
                <a:srgbClr val="C00000"/>
              </a:solidFill>
              <a:effectLst>
                <a:outerShdw blurRad="38100" dist="38100" dir="2700000" algn="tl">
                  <a:srgbClr val="000000"/>
                </a:outerShdw>
              </a:effectLst>
            </a:endParaRPr>
          </a:p>
        </p:txBody>
      </p:sp>
      <p:sp>
        <p:nvSpPr>
          <p:cNvPr id="26632" name="Text Box 8"/>
          <p:cNvSpPr txBox="1">
            <a:spLocks noChangeArrowheads="1"/>
          </p:cNvSpPr>
          <p:nvPr/>
        </p:nvSpPr>
        <p:spPr bwMode="auto">
          <a:xfrm>
            <a:off x="4787481" y="381000"/>
            <a:ext cx="2972753" cy="946150"/>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FFFF00"/>
                </a:solidFill>
                <a:effectLst>
                  <a:outerShdw blurRad="38100" dist="38100" dir="2700000" algn="tl">
                    <a:srgbClr val="000000"/>
                  </a:outerShdw>
                </a:effectLst>
              </a:rPr>
              <a:t>ЗДРАВСТВЕНИ РИЗИЦИ</a:t>
            </a:r>
            <a:endParaRPr lang="en-US" b="1">
              <a:solidFill>
                <a:srgbClr val="FFFF00"/>
              </a:solidFill>
              <a:effectLst>
                <a:outerShdw blurRad="38100" dist="38100" dir="2700000" algn="tl">
                  <a:srgbClr val="000000"/>
                </a:outerShdw>
              </a:effectLst>
            </a:endParaRPr>
          </a:p>
        </p:txBody>
      </p:sp>
      <p:sp>
        <p:nvSpPr>
          <p:cNvPr id="26633" name="Text Box 9"/>
          <p:cNvSpPr txBox="1">
            <a:spLocks noChangeArrowheads="1"/>
          </p:cNvSpPr>
          <p:nvPr/>
        </p:nvSpPr>
        <p:spPr bwMode="auto">
          <a:xfrm>
            <a:off x="4800674" y="2795589"/>
            <a:ext cx="4114653" cy="4154487"/>
          </a:xfrm>
          <a:prstGeom prst="rect">
            <a:avLst/>
          </a:prstGeom>
          <a:noFill/>
          <a:ln w="9525">
            <a:noFill/>
            <a:miter lim="800000"/>
            <a:headEnd/>
            <a:tailEnd/>
          </a:ln>
          <a:effectLst/>
        </p:spPr>
        <p:txBody>
          <a:bodyPr>
            <a:spAutoFit/>
          </a:bodyPr>
          <a:lstStyle/>
          <a:p>
            <a:pPr>
              <a:spcBef>
                <a:spcPct val="50000"/>
              </a:spcBef>
              <a:defRPr/>
            </a:pPr>
            <a:r>
              <a:rPr lang="en-US" sz="2400" b="1"/>
              <a:t>- неодговарајућа и неприступачна здравствена служба </a:t>
            </a:r>
          </a:p>
          <a:p>
            <a:pPr>
              <a:spcBef>
                <a:spcPct val="50000"/>
              </a:spcBef>
              <a:defRPr/>
            </a:pPr>
            <a:r>
              <a:rPr lang="en-US" sz="2400" b="1"/>
              <a:t>- неодговарајућа и неприступачна социјална служба</a:t>
            </a:r>
          </a:p>
          <a:p>
            <a:pPr>
              <a:spcBef>
                <a:spcPct val="50000"/>
              </a:spcBef>
              <a:defRPr/>
            </a:pPr>
            <a:r>
              <a:rPr lang="en-US" sz="2400" b="1"/>
              <a:t>- недостатак и неодговарајуће  здравствено васпитање у области заштите животне средине</a:t>
            </a:r>
            <a:endParaRPr lang="en-US" sz="2400" b="1">
              <a:effectLst>
                <a:outerShdw blurRad="38100" dist="38100" dir="2700000" algn="tl">
                  <a:srgbClr val="000000"/>
                </a:outerShdw>
              </a:effectLst>
            </a:endParaRPr>
          </a:p>
        </p:txBody>
      </p:sp>
      <p:sp>
        <p:nvSpPr>
          <p:cNvPr id="37898" name="Rectangle 10"/>
          <p:cNvSpPr>
            <a:spLocks noChangeArrowheads="1"/>
          </p:cNvSpPr>
          <p:nvPr/>
        </p:nvSpPr>
        <p:spPr bwMode="auto">
          <a:xfrm>
            <a:off x="4440074" y="3929063"/>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endParaRPr lang="sr-Latn-CS" sz="2400" b="1"/>
          </a:p>
        </p:txBody>
      </p:sp>
    </p:spTree>
    <p:extLst>
      <p:ext uri="{BB962C8B-B14F-4D97-AF65-F5344CB8AC3E}">
        <p14:creationId xmlns:p14="http://schemas.microsoft.com/office/powerpoint/2010/main" val="27831803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686020" y="533400"/>
            <a:ext cx="7771960" cy="1143000"/>
          </a:xfrm>
          <a:prstGeom prst="rect">
            <a:avLst/>
          </a:prstGeom>
          <a:noFill/>
          <a:ln w="9525">
            <a:noFill/>
            <a:miter lim="800000"/>
            <a:headEnd/>
            <a:tailEnd/>
          </a:ln>
        </p:spPr>
        <p:txBody>
          <a:bodyPr anchor="ctr"/>
          <a:lstStyle/>
          <a:p>
            <a:pPr eaLnBrk="1" hangingPunct="1">
              <a:defRPr/>
            </a:pPr>
            <a:endParaRPr lang="en-US" sz="3600" b="1">
              <a:solidFill>
                <a:srgbClr val="FFFF00"/>
              </a:solidFill>
              <a:effectLst>
                <a:outerShdw blurRad="38100" dist="38100" dir="2700000" algn="tl">
                  <a:srgbClr val="000000"/>
                </a:outerShdw>
              </a:effectLst>
            </a:endParaRPr>
          </a:p>
        </p:txBody>
      </p:sp>
      <p:sp>
        <p:nvSpPr>
          <p:cNvPr id="38915" name="Text Box 3"/>
          <p:cNvSpPr txBox="1">
            <a:spLocks noChangeArrowheads="1"/>
          </p:cNvSpPr>
          <p:nvPr/>
        </p:nvSpPr>
        <p:spPr bwMode="auto">
          <a:xfrm>
            <a:off x="4495776" y="3417888"/>
            <a:ext cx="44195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400">
              <a:solidFill>
                <a:schemeClr val="tx1"/>
              </a:solidFill>
            </a:endParaRPr>
          </a:p>
        </p:txBody>
      </p:sp>
      <p:sp>
        <p:nvSpPr>
          <p:cNvPr id="27652" name="Text Box 4"/>
          <p:cNvSpPr txBox="1">
            <a:spLocks noChangeArrowheads="1"/>
          </p:cNvSpPr>
          <p:nvPr/>
        </p:nvSpPr>
        <p:spPr bwMode="auto">
          <a:xfrm>
            <a:off x="381123" y="3463925"/>
            <a:ext cx="4190878" cy="1416050"/>
          </a:xfrm>
          <a:prstGeom prst="rect">
            <a:avLst/>
          </a:prstGeom>
          <a:noFill/>
          <a:ln w="9525">
            <a:noFill/>
            <a:miter lim="800000"/>
            <a:headEnd/>
            <a:tailEnd/>
          </a:ln>
          <a:effectLst/>
        </p:spPr>
        <p:txBody>
          <a:bodyPr>
            <a:spAutoFit/>
          </a:bodyPr>
          <a:lstStyle/>
          <a:p>
            <a:pPr>
              <a:spcBef>
                <a:spcPct val="50000"/>
              </a:spcBef>
              <a:defRPr/>
            </a:pPr>
            <a:endParaRPr lang="en-US" sz="2000" b="1">
              <a:effectLst>
                <a:outerShdw blurRad="38100" dist="38100" dir="2700000" algn="tl">
                  <a:srgbClr val="000000"/>
                </a:outerShdw>
              </a:effectLst>
            </a:endParaRPr>
          </a:p>
          <a:p>
            <a:pPr>
              <a:spcBef>
                <a:spcPct val="50000"/>
              </a:spcBef>
              <a:defRPr/>
            </a:pPr>
            <a:r>
              <a:rPr lang="en-US" sz="2000" b="1">
                <a:effectLst>
                  <a:outerShdw blurRad="38100" dist="38100" dir="2700000" algn="tl">
                    <a:srgbClr val="000000"/>
                  </a:outerShdw>
                </a:effectLst>
              </a:rPr>
              <a:t>		</a:t>
            </a:r>
          </a:p>
          <a:p>
            <a:pPr>
              <a:spcBef>
                <a:spcPct val="50000"/>
              </a:spcBef>
              <a:defRPr/>
            </a:pPr>
            <a:endParaRPr lang="en-US" sz="2400"/>
          </a:p>
        </p:txBody>
      </p:sp>
      <p:sp>
        <p:nvSpPr>
          <p:cNvPr id="27653" name="Text Box 5"/>
          <p:cNvSpPr txBox="1">
            <a:spLocks noChangeArrowheads="1"/>
          </p:cNvSpPr>
          <p:nvPr/>
        </p:nvSpPr>
        <p:spPr bwMode="auto">
          <a:xfrm>
            <a:off x="2476562" y="1828800"/>
            <a:ext cx="4157162" cy="1169551"/>
          </a:xfrm>
          <a:prstGeom prst="rect">
            <a:avLst/>
          </a:prstGeom>
          <a:noFill/>
          <a:ln w="9525">
            <a:noFill/>
            <a:miter lim="800000"/>
            <a:headEnd/>
            <a:tailEnd/>
          </a:ln>
          <a:effectLst/>
        </p:spPr>
        <p:txBody>
          <a:bodyPr wrap="square">
            <a:spAutoFit/>
          </a:bodyPr>
          <a:lstStyle/>
          <a:p>
            <a:pPr algn="ctr">
              <a:spcBef>
                <a:spcPct val="50000"/>
              </a:spcBef>
              <a:buClr>
                <a:srgbClr val="CCCCFF"/>
              </a:buClr>
              <a:defRPr/>
            </a:pPr>
            <a:r>
              <a:rPr lang="en-US" sz="2800" b="1" dirty="0" err="1" smtClean="0">
                <a:solidFill>
                  <a:srgbClr val="CCCCFF"/>
                </a:solidFill>
                <a:effectLst>
                  <a:outerShdw blurRad="38100" dist="38100" dir="2700000" algn="tl">
                    <a:srgbClr val="000000"/>
                  </a:outerShdw>
                </a:effectLst>
              </a:rPr>
              <a:t>Личност</a:t>
            </a:r>
            <a:endParaRPr lang="en-US" sz="2800" b="1" dirty="0">
              <a:solidFill>
                <a:srgbClr val="FFFF99"/>
              </a:solidFill>
              <a:effectLst>
                <a:outerShdw blurRad="38100" dist="38100" dir="2700000" algn="tl">
                  <a:srgbClr val="000000"/>
                </a:outerShdw>
              </a:effectLst>
            </a:endParaRPr>
          </a:p>
          <a:p>
            <a:pPr algn="ctr">
              <a:spcBef>
                <a:spcPct val="50000"/>
              </a:spcBef>
              <a:defRPr/>
            </a:pPr>
            <a:r>
              <a:rPr lang="en-US" sz="2800" b="1" dirty="0">
                <a:solidFill>
                  <a:srgbClr val="99FF99"/>
                </a:solidFill>
              </a:rPr>
              <a:t>	</a:t>
            </a:r>
            <a:r>
              <a:rPr lang="en-US" sz="2800" b="1" dirty="0" err="1" smtClean="0">
                <a:solidFill>
                  <a:srgbClr val="99FF99"/>
                </a:solidFill>
              </a:rPr>
              <a:t>Биолошки</a:t>
            </a:r>
            <a:r>
              <a:rPr lang="en-US" sz="2800" b="1" dirty="0">
                <a:solidFill>
                  <a:srgbClr val="99FF99"/>
                </a:solidFill>
              </a:rPr>
              <a:t> </a:t>
            </a:r>
            <a:r>
              <a:rPr lang="en-US" sz="2800" b="1" dirty="0" err="1" smtClean="0">
                <a:solidFill>
                  <a:srgbClr val="99FF99"/>
                </a:solidFill>
              </a:rPr>
              <a:t>систем</a:t>
            </a:r>
            <a:endParaRPr lang="en-US" sz="2400" b="1" dirty="0"/>
          </a:p>
        </p:txBody>
      </p:sp>
      <p:sp>
        <p:nvSpPr>
          <p:cNvPr id="38918" name="Text Box 6"/>
          <p:cNvSpPr txBox="1">
            <a:spLocks noChangeArrowheads="1"/>
          </p:cNvSpPr>
          <p:nvPr/>
        </p:nvSpPr>
        <p:spPr bwMode="auto">
          <a:xfrm>
            <a:off x="609796" y="3200400"/>
            <a:ext cx="3885981"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a:solidFill>
                  <a:schemeClr val="tx1"/>
                </a:solidFill>
              </a:rPr>
              <a:t>- добар нутрит</a:t>
            </a:r>
            <a:r>
              <a:rPr lang="sr-Latn-CS" sz="2400" b="1">
                <a:solidFill>
                  <a:schemeClr val="tx1"/>
                </a:solidFill>
              </a:rPr>
              <a:t>и</a:t>
            </a:r>
            <a:r>
              <a:rPr lang="en-US" sz="2400" b="1">
                <a:solidFill>
                  <a:schemeClr val="tx1"/>
                </a:solidFill>
              </a:rPr>
              <a:t>вни ста</a:t>
            </a:r>
            <a:r>
              <a:rPr lang="sr-Latn-CS" sz="2400" b="1">
                <a:solidFill>
                  <a:schemeClr val="tx1"/>
                </a:solidFill>
              </a:rPr>
              <a:t>т</a:t>
            </a:r>
            <a:r>
              <a:rPr lang="en-US" sz="2400" b="1">
                <a:solidFill>
                  <a:schemeClr val="tx1"/>
                </a:solidFill>
              </a:rPr>
              <a:t>ус</a:t>
            </a:r>
          </a:p>
          <a:p>
            <a:pPr>
              <a:spcBef>
                <a:spcPct val="50000"/>
              </a:spcBef>
            </a:pPr>
            <a:r>
              <a:rPr lang="en-US" sz="2400" b="1">
                <a:solidFill>
                  <a:schemeClr val="tx1"/>
                </a:solidFill>
              </a:rPr>
              <a:t>- очуван имунол</a:t>
            </a:r>
            <a:r>
              <a:rPr lang="sr-Latn-CS" sz="2400" b="1">
                <a:solidFill>
                  <a:schemeClr val="tx1"/>
                </a:solidFill>
              </a:rPr>
              <a:t>о</a:t>
            </a:r>
            <a:r>
              <a:rPr lang="en-US" sz="2400" b="1">
                <a:solidFill>
                  <a:schemeClr val="tx1"/>
                </a:solidFill>
              </a:rPr>
              <a:t>шки си</a:t>
            </a:r>
            <a:r>
              <a:rPr lang="sr-Latn-CS" sz="2400" b="1">
                <a:solidFill>
                  <a:schemeClr val="tx1"/>
                </a:solidFill>
              </a:rPr>
              <a:t>с</a:t>
            </a:r>
            <a:r>
              <a:rPr lang="en-US" sz="2400" b="1">
                <a:solidFill>
                  <a:schemeClr val="tx1"/>
                </a:solidFill>
              </a:rPr>
              <a:t>тем</a:t>
            </a:r>
            <a:endParaRPr lang="en-US" sz="2400">
              <a:solidFill>
                <a:schemeClr val="tx1"/>
              </a:solidFill>
            </a:endParaRPr>
          </a:p>
        </p:txBody>
      </p:sp>
      <p:sp>
        <p:nvSpPr>
          <p:cNvPr id="27655" name="Rectangle 7"/>
          <p:cNvSpPr>
            <a:spLocks noChangeArrowheads="1"/>
          </p:cNvSpPr>
          <p:nvPr/>
        </p:nvSpPr>
        <p:spPr bwMode="auto">
          <a:xfrm>
            <a:off x="467608" y="533400"/>
            <a:ext cx="3048977" cy="1143000"/>
          </a:xfrm>
          <a:prstGeom prst="rect">
            <a:avLst/>
          </a:prstGeom>
          <a:noFill/>
          <a:ln w="9525">
            <a:noFill/>
            <a:miter lim="800000"/>
            <a:headEnd/>
            <a:tailEnd/>
          </a:ln>
        </p:spPr>
        <p:txBody>
          <a:bodyPr anchor="ctr"/>
          <a:lstStyle/>
          <a:p>
            <a:pPr algn="ctr" eaLnBrk="1" hangingPunct="1">
              <a:defRPr/>
            </a:pPr>
            <a:r>
              <a:rPr lang="en-US" sz="2800" b="1" dirty="0">
                <a:solidFill>
                  <a:srgbClr val="C00000"/>
                </a:solidFill>
                <a:effectLst>
                  <a:outerShdw blurRad="38100" dist="38100" dir="2700000" algn="tl">
                    <a:srgbClr val="000000"/>
                  </a:outerShdw>
                </a:effectLst>
              </a:rPr>
              <a:t>ЗДРАВСТВЕНИ РЕСУРСИ</a:t>
            </a:r>
            <a:endParaRPr lang="en-US" dirty="0">
              <a:solidFill>
                <a:srgbClr val="C00000"/>
              </a:solidFill>
              <a:effectLst>
                <a:outerShdw blurRad="38100" dist="38100" dir="2700000" algn="tl">
                  <a:srgbClr val="000000"/>
                </a:outerShdw>
              </a:effectLst>
            </a:endParaRPr>
          </a:p>
        </p:txBody>
      </p:sp>
      <p:sp>
        <p:nvSpPr>
          <p:cNvPr id="27656" name="Text Box 8"/>
          <p:cNvSpPr txBox="1">
            <a:spLocks noChangeArrowheads="1"/>
          </p:cNvSpPr>
          <p:nvPr/>
        </p:nvSpPr>
        <p:spPr bwMode="auto">
          <a:xfrm>
            <a:off x="5148081" y="609600"/>
            <a:ext cx="2971287" cy="946150"/>
          </a:xfrm>
          <a:prstGeom prst="rect">
            <a:avLst/>
          </a:prstGeom>
          <a:noFill/>
          <a:ln w="9525">
            <a:noFill/>
            <a:miter lim="800000"/>
            <a:headEnd/>
            <a:tailEnd/>
          </a:ln>
          <a:effectLst/>
        </p:spPr>
        <p:txBody>
          <a:bodyPr>
            <a:spAutoFit/>
          </a:bodyPr>
          <a:lstStyle/>
          <a:p>
            <a:pPr algn="ctr">
              <a:spcBef>
                <a:spcPct val="50000"/>
              </a:spcBef>
              <a:defRPr/>
            </a:pPr>
            <a:r>
              <a:rPr lang="en-US" sz="2800" b="1">
                <a:solidFill>
                  <a:srgbClr val="FFFF00"/>
                </a:solidFill>
                <a:effectLst>
                  <a:outerShdw blurRad="38100" dist="38100" dir="2700000" algn="tl">
                    <a:srgbClr val="000000"/>
                  </a:outerShdw>
                </a:effectLst>
              </a:rPr>
              <a:t>ЗДРАВСТВЕНИ РИЗИЦИ</a:t>
            </a:r>
            <a:endParaRPr lang="en-US" b="1">
              <a:solidFill>
                <a:srgbClr val="FFFF00"/>
              </a:solidFill>
              <a:effectLst>
                <a:outerShdw blurRad="38100" dist="38100" dir="2700000" algn="tl">
                  <a:srgbClr val="000000"/>
                </a:outerShdw>
              </a:effectLst>
            </a:endParaRPr>
          </a:p>
        </p:txBody>
      </p:sp>
      <p:sp>
        <p:nvSpPr>
          <p:cNvPr id="27657" name="Text Box 9"/>
          <p:cNvSpPr txBox="1">
            <a:spLocks noChangeArrowheads="1"/>
          </p:cNvSpPr>
          <p:nvPr/>
        </p:nvSpPr>
        <p:spPr bwMode="auto">
          <a:xfrm>
            <a:off x="5105571" y="3200400"/>
            <a:ext cx="3581082" cy="1384300"/>
          </a:xfrm>
          <a:prstGeom prst="rect">
            <a:avLst/>
          </a:prstGeom>
          <a:noFill/>
          <a:ln w="9525">
            <a:noFill/>
            <a:miter lim="800000"/>
            <a:headEnd/>
            <a:tailEnd/>
          </a:ln>
          <a:effectLst/>
        </p:spPr>
        <p:txBody>
          <a:bodyPr>
            <a:spAutoFit/>
          </a:bodyPr>
          <a:lstStyle/>
          <a:p>
            <a:pPr>
              <a:spcBef>
                <a:spcPct val="50000"/>
              </a:spcBef>
              <a:defRPr/>
            </a:pPr>
            <a:r>
              <a:rPr lang="en-US" sz="2400" b="1" dirty="0"/>
              <a:t>- </a:t>
            </a:r>
            <a:r>
              <a:rPr lang="en-US" sz="2400" b="1" dirty="0" err="1"/>
              <a:t>потхрањеност</a:t>
            </a:r>
            <a:r>
              <a:rPr lang="en-US" sz="2400" b="1" dirty="0"/>
              <a:t>, </a:t>
            </a:r>
            <a:r>
              <a:rPr lang="en-US" sz="2400" b="1" dirty="0" err="1"/>
              <a:t>гојазност</a:t>
            </a:r>
            <a:endParaRPr lang="en-US" sz="2400" b="1" dirty="0">
              <a:effectLst>
                <a:outerShdw blurRad="38100" dist="38100" dir="2700000" algn="tl">
                  <a:srgbClr val="000000"/>
                </a:outerShdw>
              </a:effectLst>
            </a:endParaRPr>
          </a:p>
          <a:p>
            <a:pPr>
              <a:spcBef>
                <a:spcPct val="50000"/>
              </a:spcBef>
              <a:defRPr/>
            </a:pPr>
            <a:r>
              <a:rPr lang="en-US" sz="2400" b="1" dirty="0">
                <a:effectLst>
                  <a:outerShdw blurRad="38100" dist="38100" dir="2700000" algn="tl">
                    <a:srgbClr val="000000"/>
                  </a:outerShdw>
                </a:effectLst>
              </a:rPr>
              <a:t>- </a:t>
            </a:r>
            <a:r>
              <a:rPr lang="en-US" sz="2400" b="1" dirty="0" err="1"/>
              <a:t>осетљивост</a:t>
            </a:r>
            <a:r>
              <a:rPr lang="en-US" sz="2400" b="1" dirty="0"/>
              <a:t> </a:t>
            </a:r>
            <a:r>
              <a:rPr lang="en-US" sz="2400" b="1" dirty="0" err="1"/>
              <a:t>на</a:t>
            </a:r>
            <a:r>
              <a:rPr lang="en-US" sz="2400" b="1" dirty="0"/>
              <a:t> </a:t>
            </a:r>
            <a:r>
              <a:rPr lang="en-US" sz="2400" b="1" dirty="0" err="1"/>
              <a:t>инфекције</a:t>
            </a:r>
            <a:endParaRPr lang="en-US" sz="2400" b="1" dirty="0"/>
          </a:p>
        </p:txBody>
      </p:sp>
      <p:sp>
        <p:nvSpPr>
          <p:cNvPr id="27658" name="Text Box 10"/>
          <p:cNvSpPr txBox="1">
            <a:spLocks noChangeArrowheads="1"/>
          </p:cNvSpPr>
          <p:nvPr/>
        </p:nvSpPr>
        <p:spPr bwMode="auto">
          <a:xfrm>
            <a:off x="2552786" y="4620419"/>
            <a:ext cx="3428634" cy="519112"/>
          </a:xfrm>
          <a:prstGeom prst="rect">
            <a:avLst/>
          </a:prstGeom>
          <a:noFill/>
          <a:ln w="9525">
            <a:noFill/>
            <a:miter lim="800000"/>
            <a:headEnd/>
            <a:tailEnd/>
          </a:ln>
          <a:effectLst/>
        </p:spPr>
        <p:txBody>
          <a:bodyPr>
            <a:spAutoFit/>
          </a:bodyPr>
          <a:lstStyle/>
          <a:p>
            <a:pPr>
              <a:spcBef>
                <a:spcPct val="50000"/>
              </a:spcBef>
              <a:defRPr/>
            </a:pPr>
            <a:r>
              <a:rPr lang="en-US" sz="2800" b="1" dirty="0" err="1">
                <a:solidFill>
                  <a:srgbClr val="C00000"/>
                </a:solidFill>
              </a:rPr>
              <a:t>Целокупна</a:t>
            </a:r>
            <a:r>
              <a:rPr lang="en-US" sz="2800" b="1" dirty="0">
                <a:solidFill>
                  <a:srgbClr val="C00000"/>
                </a:solidFill>
              </a:rPr>
              <a:t> </a:t>
            </a:r>
            <a:r>
              <a:rPr lang="en-US" sz="2800" b="1" dirty="0" err="1">
                <a:solidFill>
                  <a:srgbClr val="C00000"/>
                </a:solidFill>
              </a:rPr>
              <a:t>личнос</a:t>
            </a:r>
            <a:r>
              <a:rPr lang="en-US" sz="2800" b="1" dirty="0" err="1">
                <a:solidFill>
                  <a:srgbClr val="C00000"/>
                </a:solidFill>
                <a:effectLst>
                  <a:outerShdw blurRad="38100" dist="38100" dir="2700000" algn="tl">
                    <a:srgbClr val="000000"/>
                  </a:outerShdw>
                </a:effectLst>
              </a:rPr>
              <a:t>т</a:t>
            </a:r>
            <a:endParaRPr lang="en-US" sz="2800" b="1" dirty="0">
              <a:solidFill>
                <a:srgbClr val="C00000"/>
              </a:solidFill>
              <a:effectLst>
                <a:outerShdw blurRad="38100" dist="38100" dir="2700000" algn="tl">
                  <a:srgbClr val="000000"/>
                </a:outerShdw>
              </a:effectLst>
            </a:endParaRPr>
          </a:p>
        </p:txBody>
      </p:sp>
      <p:sp>
        <p:nvSpPr>
          <p:cNvPr id="38923" name="Text Box 11"/>
          <p:cNvSpPr txBox="1">
            <a:spLocks noChangeArrowheads="1"/>
          </p:cNvSpPr>
          <p:nvPr/>
        </p:nvSpPr>
        <p:spPr bwMode="auto">
          <a:xfrm>
            <a:off x="609796" y="5257800"/>
            <a:ext cx="380975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dirty="0">
                <a:solidFill>
                  <a:schemeClr val="tx1"/>
                </a:solidFill>
              </a:rPr>
              <a:t>- </a:t>
            </a:r>
            <a:r>
              <a:rPr lang="en-US" sz="2400" b="1" dirty="0" err="1">
                <a:solidFill>
                  <a:schemeClr val="tx1"/>
                </a:solidFill>
              </a:rPr>
              <a:t>емоционална</a:t>
            </a:r>
            <a:r>
              <a:rPr lang="en-US" sz="2400" b="1" dirty="0">
                <a:solidFill>
                  <a:schemeClr val="tx1"/>
                </a:solidFill>
              </a:rPr>
              <a:t> </a:t>
            </a:r>
            <a:r>
              <a:rPr lang="en-US" sz="2400" b="1" dirty="0" err="1">
                <a:solidFill>
                  <a:schemeClr val="tx1"/>
                </a:solidFill>
              </a:rPr>
              <a:t>стабилност</a:t>
            </a:r>
            <a:endParaRPr lang="en-US" sz="2400" b="1" dirty="0">
              <a:solidFill>
                <a:schemeClr val="tx1"/>
              </a:solidFill>
            </a:endParaRPr>
          </a:p>
          <a:p>
            <a:pPr>
              <a:spcBef>
                <a:spcPct val="50000"/>
              </a:spcBef>
            </a:pPr>
            <a:r>
              <a:rPr lang="en-US" sz="2400" b="1" dirty="0">
                <a:solidFill>
                  <a:schemeClr val="tx1"/>
                </a:solidFill>
              </a:rPr>
              <a:t>- </a:t>
            </a:r>
            <a:r>
              <a:rPr lang="en-US" sz="2400" b="1" dirty="0" err="1">
                <a:solidFill>
                  <a:schemeClr val="tx1"/>
                </a:solidFill>
              </a:rPr>
              <a:t>добра</a:t>
            </a:r>
            <a:r>
              <a:rPr lang="en-US" sz="2400" b="1" dirty="0">
                <a:solidFill>
                  <a:schemeClr val="tx1"/>
                </a:solidFill>
              </a:rPr>
              <a:t> </a:t>
            </a:r>
            <a:r>
              <a:rPr lang="en-US" sz="2400" b="1" dirty="0" err="1">
                <a:solidFill>
                  <a:schemeClr val="tx1"/>
                </a:solidFill>
              </a:rPr>
              <a:t>физ</a:t>
            </a:r>
            <a:r>
              <a:rPr lang="sr-Latn-CS" sz="2400" b="1" dirty="0">
                <a:solidFill>
                  <a:schemeClr val="tx1"/>
                </a:solidFill>
              </a:rPr>
              <a:t>и</a:t>
            </a:r>
            <a:r>
              <a:rPr lang="en-US" sz="2400" b="1" dirty="0" err="1">
                <a:solidFill>
                  <a:schemeClr val="tx1"/>
                </a:solidFill>
              </a:rPr>
              <a:t>чка</a:t>
            </a:r>
            <a:r>
              <a:rPr lang="en-US" sz="2400" b="1" dirty="0">
                <a:solidFill>
                  <a:schemeClr val="tx1"/>
                </a:solidFill>
              </a:rPr>
              <a:t> </a:t>
            </a:r>
            <a:r>
              <a:rPr lang="en-US" sz="2400" b="1" dirty="0" err="1">
                <a:solidFill>
                  <a:schemeClr val="tx1"/>
                </a:solidFill>
              </a:rPr>
              <a:t>кондиц</a:t>
            </a:r>
            <a:r>
              <a:rPr lang="sr-Latn-CS" sz="2400" b="1" dirty="0">
                <a:solidFill>
                  <a:schemeClr val="tx1"/>
                </a:solidFill>
              </a:rPr>
              <a:t>и</a:t>
            </a:r>
            <a:r>
              <a:rPr lang="en-US" sz="2400" b="1" dirty="0" err="1">
                <a:solidFill>
                  <a:schemeClr val="tx1"/>
                </a:solidFill>
              </a:rPr>
              <a:t>ја</a:t>
            </a:r>
            <a:endParaRPr lang="en-US" sz="2400" b="1" dirty="0">
              <a:solidFill>
                <a:schemeClr val="tx1"/>
              </a:solidFill>
            </a:endParaRPr>
          </a:p>
        </p:txBody>
      </p:sp>
      <p:sp>
        <p:nvSpPr>
          <p:cNvPr id="38924" name="Text Box 12"/>
          <p:cNvSpPr txBox="1">
            <a:spLocks noChangeArrowheads="1"/>
          </p:cNvSpPr>
          <p:nvPr/>
        </p:nvSpPr>
        <p:spPr bwMode="auto">
          <a:xfrm>
            <a:off x="5562918" y="5029200"/>
            <a:ext cx="28188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endParaRPr lang="sr-Latn-CS" sz="2400">
              <a:solidFill>
                <a:schemeClr val="tx1"/>
              </a:solidFill>
            </a:endParaRPr>
          </a:p>
        </p:txBody>
      </p:sp>
      <p:sp>
        <p:nvSpPr>
          <p:cNvPr id="38925" name="Text Box 13"/>
          <p:cNvSpPr txBox="1">
            <a:spLocks noChangeArrowheads="1"/>
          </p:cNvSpPr>
          <p:nvPr/>
        </p:nvSpPr>
        <p:spPr bwMode="auto">
          <a:xfrm>
            <a:off x="5105572" y="5257800"/>
            <a:ext cx="380975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dirty="0">
                <a:solidFill>
                  <a:schemeClr val="tx1"/>
                </a:solidFill>
              </a:rPr>
              <a:t>- </a:t>
            </a:r>
            <a:r>
              <a:rPr lang="en-US" sz="2400" b="1" dirty="0" err="1">
                <a:solidFill>
                  <a:schemeClr val="tx1"/>
                </a:solidFill>
              </a:rPr>
              <a:t>емоционална</a:t>
            </a:r>
            <a:r>
              <a:rPr lang="en-US" sz="2400" b="1" dirty="0">
                <a:solidFill>
                  <a:schemeClr val="tx1"/>
                </a:solidFill>
              </a:rPr>
              <a:t> </a:t>
            </a:r>
            <a:r>
              <a:rPr lang="en-US" sz="2400" b="1" dirty="0" err="1">
                <a:solidFill>
                  <a:schemeClr val="tx1"/>
                </a:solidFill>
              </a:rPr>
              <a:t>нестабилност</a:t>
            </a:r>
            <a:endParaRPr lang="en-US" sz="2400" b="1" dirty="0">
              <a:solidFill>
                <a:schemeClr val="tx1"/>
              </a:solidFill>
            </a:endParaRPr>
          </a:p>
          <a:p>
            <a:pPr>
              <a:spcBef>
                <a:spcPct val="50000"/>
              </a:spcBef>
            </a:pPr>
            <a:r>
              <a:rPr lang="en-US" sz="2400" b="1" dirty="0">
                <a:solidFill>
                  <a:schemeClr val="tx1"/>
                </a:solidFill>
              </a:rPr>
              <a:t>- </a:t>
            </a:r>
            <a:r>
              <a:rPr lang="en-US" sz="2400" b="1" dirty="0" err="1">
                <a:solidFill>
                  <a:schemeClr val="tx1"/>
                </a:solidFill>
              </a:rPr>
              <a:t>лоша</a:t>
            </a:r>
            <a:r>
              <a:rPr lang="en-US" sz="2400" b="1" dirty="0">
                <a:solidFill>
                  <a:schemeClr val="tx1"/>
                </a:solidFill>
              </a:rPr>
              <a:t> </a:t>
            </a:r>
            <a:r>
              <a:rPr lang="en-US" sz="2400" b="1" dirty="0" err="1">
                <a:solidFill>
                  <a:schemeClr val="tx1"/>
                </a:solidFill>
              </a:rPr>
              <a:t>физ</a:t>
            </a:r>
            <a:r>
              <a:rPr lang="sr-Latn-CS" sz="2400" b="1" dirty="0">
                <a:solidFill>
                  <a:schemeClr val="tx1"/>
                </a:solidFill>
              </a:rPr>
              <a:t>и</a:t>
            </a:r>
            <a:r>
              <a:rPr lang="en-US" sz="2400" b="1" dirty="0" err="1">
                <a:solidFill>
                  <a:schemeClr val="tx1"/>
                </a:solidFill>
              </a:rPr>
              <a:t>чка</a:t>
            </a:r>
            <a:r>
              <a:rPr lang="en-US" sz="2400" b="1" dirty="0">
                <a:solidFill>
                  <a:schemeClr val="tx1"/>
                </a:solidFill>
              </a:rPr>
              <a:t> </a:t>
            </a:r>
            <a:r>
              <a:rPr lang="en-US" sz="2400" b="1" dirty="0" err="1">
                <a:solidFill>
                  <a:schemeClr val="tx1"/>
                </a:solidFill>
              </a:rPr>
              <a:t>кондиц</a:t>
            </a:r>
            <a:r>
              <a:rPr lang="sr-Latn-CS" sz="2400" b="1" dirty="0">
                <a:solidFill>
                  <a:schemeClr val="tx1"/>
                </a:solidFill>
              </a:rPr>
              <a:t>и</a:t>
            </a:r>
            <a:r>
              <a:rPr lang="en-US" sz="2400" b="1" dirty="0" err="1">
                <a:solidFill>
                  <a:schemeClr val="tx1"/>
                </a:solidFill>
              </a:rPr>
              <a:t>ја</a:t>
            </a:r>
            <a:endParaRPr lang="en-US" sz="2400" b="1" dirty="0">
              <a:solidFill>
                <a:schemeClr val="tx1"/>
              </a:solidFill>
            </a:endParaRPr>
          </a:p>
        </p:txBody>
      </p:sp>
    </p:spTree>
    <p:extLst>
      <p:ext uri="{BB962C8B-B14F-4D97-AF65-F5344CB8AC3E}">
        <p14:creationId xmlns:p14="http://schemas.microsoft.com/office/powerpoint/2010/main" val="37574091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86021" y="1295400"/>
            <a:ext cx="8153082" cy="1143000"/>
          </a:xfrm>
        </p:spPr>
        <p:txBody>
          <a:bodyPr/>
          <a:lstStyle/>
          <a:p>
            <a:pPr algn="l" eaLnBrk="1" hangingPunct="1"/>
            <a:r>
              <a:rPr lang="en-US" sz="3200" b="1" smtClean="0"/>
              <a:t>РАВНОТЕЖА ИЗМЕЂУ ЗДРАВСТВЕНОГ ПОТЕНЦИЈАЛА И ЖИВОТНЕ СРЕДИНЕ</a:t>
            </a:r>
            <a:endParaRPr lang="en-US" smtClean="0"/>
          </a:p>
        </p:txBody>
      </p:sp>
      <p:sp>
        <p:nvSpPr>
          <p:cNvPr id="39939" name="Rectangle 3"/>
          <p:cNvSpPr>
            <a:spLocks noGrp="1" noChangeArrowheads="1"/>
          </p:cNvSpPr>
          <p:nvPr>
            <p:ph idx="1"/>
          </p:nvPr>
        </p:nvSpPr>
        <p:spPr>
          <a:xfrm>
            <a:off x="2313119" y="2516188"/>
            <a:ext cx="4681939" cy="3103562"/>
          </a:xfrm>
        </p:spPr>
        <p:txBody>
          <a:bodyPr/>
          <a:lstStyle/>
          <a:p>
            <a:pPr eaLnBrk="1" hangingPunct="1">
              <a:buFont typeface="Wingdings" pitchFamily="2" charset="2"/>
              <a:buNone/>
            </a:pPr>
            <a:r>
              <a:rPr lang="en-US" sz="2800" b="1" dirty="0" err="1" smtClean="0"/>
              <a:t>Традиционални</a:t>
            </a:r>
            <a:r>
              <a:rPr lang="en-US" sz="2800" b="1" dirty="0" smtClean="0"/>
              <a:t> </a:t>
            </a:r>
            <a:r>
              <a:rPr lang="en-US" sz="2800" b="1" dirty="0" err="1" smtClean="0"/>
              <a:t>концепт</a:t>
            </a:r>
            <a:endParaRPr lang="en-US" sz="2800" b="1" dirty="0" smtClean="0"/>
          </a:p>
          <a:p>
            <a:pPr eaLnBrk="1" hangingPunct="1">
              <a:buFont typeface="Wingdings" pitchFamily="2" charset="2"/>
              <a:buNone/>
            </a:pPr>
            <a:endParaRPr lang="en-US" sz="2800" b="1" dirty="0" smtClean="0"/>
          </a:p>
          <a:p>
            <a:pPr eaLnBrk="1" hangingPunct="1">
              <a:buFont typeface="Wingdings" pitchFamily="2" charset="2"/>
              <a:buNone/>
            </a:pPr>
            <a:r>
              <a:rPr lang="en-US" sz="2800" b="1" dirty="0" err="1" smtClean="0"/>
              <a:t>Технолошки</a:t>
            </a:r>
            <a:r>
              <a:rPr lang="en-US" sz="2800" b="1" dirty="0" smtClean="0"/>
              <a:t> </a:t>
            </a:r>
            <a:r>
              <a:rPr lang="en-US" sz="2800" b="1" dirty="0" err="1" smtClean="0"/>
              <a:t>концепт</a:t>
            </a:r>
            <a:endParaRPr lang="en-US" sz="2800" b="1" dirty="0" smtClean="0"/>
          </a:p>
          <a:p>
            <a:pPr eaLnBrk="1" hangingPunct="1">
              <a:buFont typeface="Wingdings" pitchFamily="2" charset="2"/>
              <a:buNone/>
            </a:pPr>
            <a:endParaRPr lang="en-US" sz="2800" b="1" dirty="0" smtClean="0"/>
          </a:p>
          <a:p>
            <a:pPr eaLnBrk="1" hangingPunct="1">
              <a:buFont typeface="Wingdings" pitchFamily="2" charset="2"/>
              <a:buNone/>
            </a:pPr>
            <a:r>
              <a:rPr lang="en-US" sz="2800" b="1" dirty="0" err="1" smtClean="0"/>
              <a:t>Еколошки</a:t>
            </a:r>
            <a:r>
              <a:rPr lang="en-US" sz="2800" b="1" dirty="0" smtClean="0"/>
              <a:t> </a:t>
            </a:r>
            <a:r>
              <a:rPr lang="en-US" sz="2800" b="1" dirty="0" err="1" smtClean="0"/>
              <a:t>концепт</a:t>
            </a:r>
            <a:endParaRPr lang="en-US" sz="2400" b="1" dirty="0" smtClean="0"/>
          </a:p>
        </p:txBody>
      </p:sp>
    </p:spTree>
    <p:extLst>
      <p:ext uri="{BB962C8B-B14F-4D97-AF65-F5344CB8AC3E}">
        <p14:creationId xmlns:p14="http://schemas.microsoft.com/office/powerpoint/2010/main" val="215792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6020" y="838200"/>
            <a:ext cx="7771960" cy="1143000"/>
          </a:xfrm>
        </p:spPr>
        <p:txBody>
          <a:bodyPr/>
          <a:lstStyle/>
          <a:p>
            <a:pPr eaLnBrk="1" hangingPunct="1"/>
            <a:r>
              <a:rPr lang="en-US" sz="3100" b="1" dirty="0" smtClean="0"/>
              <a:t>НЕКИ ПОКАЗАТЕЉИ ЖИВОТНЕ СРЕДИНЕ У СРБИЈИ</a:t>
            </a:r>
          </a:p>
        </p:txBody>
      </p:sp>
      <p:sp>
        <p:nvSpPr>
          <p:cNvPr id="37891" name="Rectangle 3"/>
          <p:cNvSpPr>
            <a:spLocks noGrp="1" noChangeArrowheads="1"/>
          </p:cNvSpPr>
          <p:nvPr>
            <p:ph idx="1"/>
          </p:nvPr>
        </p:nvSpPr>
        <p:spPr>
          <a:xfrm>
            <a:off x="760779" y="1985963"/>
            <a:ext cx="7773426" cy="4114800"/>
          </a:xfrm>
        </p:spPr>
        <p:txBody>
          <a:bodyPr rtlCol="0">
            <a:normAutofit lnSpcReduction="10000"/>
          </a:bodyPr>
          <a:lstStyle/>
          <a:p>
            <a:pPr marL="0" indent="0" eaLnBrk="1" fontAlgn="auto" hangingPunct="1">
              <a:spcAft>
                <a:spcPts val="0"/>
              </a:spcAft>
              <a:buClr>
                <a:srgbClr val="CCFFFF"/>
              </a:buClr>
              <a:buNone/>
              <a:defRPr/>
            </a:pPr>
            <a:r>
              <a:rPr lang="en-US" sz="2800" b="1" dirty="0" err="1" smtClean="0"/>
              <a:t>Услови</a:t>
            </a:r>
            <a:r>
              <a:rPr lang="en-US" sz="2800" b="1" dirty="0" smtClean="0"/>
              <a:t> </a:t>
            </a:r>
            <a:r>
              <a:rPr lang="en-US" sz="2800" b="1" dirty="0" err="1" smtClean="0"/>
              <a:t>водоснабдевања</a:t>
            </a:r>
            <a:r>
              <a:rPr lang="en-US" sz="2800" b="1" dirty="0" smtClean="0"/>
              <a:t> </a:t>
            </a:r>
          </a:p>
          <a:p>
            <a:pPr eaLnBrk="1" fontAlgn="auto" hangingPunct="1">
              <a:spcAft>
                <a:spcPts val="0"/>
              </a:spcAft>
              <a:buFont typeface="Wingdings" pitchFamily="2" charset="2"/>
              <a:buNone/>
              <a:defRPr/>
            </a:pPr>
            <a:r>
              <a:rPr lang="en-US" sz="2800" b="1" dirty="0" smtClean="0"/>
              <a:t>		</a:t>
            </a:r>
            <a:r>
              <a:rPr lang="en-US" sz="2800" b="1" dirty="0" err="1" smtClean="0"/>
              <a:t>Повољни</a:t>
            </a:r>
            <a:r>
              <a:rPr lang="en-US" sz="2800" b="1" dirty="0" smtClean="0"/>
              <a:t> </a:t>
            </a:r>
            <a:r>
              <a:rPr lang="en-US" sz="2800" b="1" dirty="0" err="1" smtClean="0"/>
              <a:t>за</a:t>
            </a:r>
            <a:r>
              <a:rPr lang="en-US" sz="2800" b="1" dirty="0" smtClean="0"/>
              <a:t> 81,1% </a:t>
            </a:r>
            <a:r>
              <a:rPr lang="en-US" sz="2800" b="1" dirty="0" err="1" smtClean="0"/>
              <a:t>домаћинстава</a:t>
            </a:r>
            <a:r>
              <a:rPr lang="en-US" sz="2800" b="1" dirty="0" smtClean="0"/>
              <a:t>.</a:t>
            </a:r>
          </a:p>
          <a:p>
            <a:pPr marL="0" indent="0" eaLnBrk="1" fontAlgn="auto" hangingPunct="1">
              <a:spcAft>
                <a:spcPts val="0"/>
              </a:spcAft>
              <a:buClr>
                <a:srgbClr val="CCFFFF"/>
              </a:buClr>
              <a:buNone/>
              <a:defRPr/>
            </a:pPr>
            <a:r>
              <a:rPr lang="en-US" sz="2800" b="1" dirty="0" err="1" smtClean="0"/>
              <a:t>Здравствена</a:t>
            </a:r>
            <a:r>
              <a:rPr lang="en-US" sz="2800" b="1" dirty="0" smtClean="0"/>
              <a:t> </a:t>
            </a:r>
            <a:r>
              <a:rPr lang="en-US" sz="2800" b="1" dirty="0" err="1" smtClean="0"/>
              <a:t>исправност</a:t>
            </a:r>
            <a:r>
              <a:rPr lang="en-US" sz="2800" b="1" dirty="0" smtClean="0"/>
              <a:t> </a:t>
            </a:r>
            <a:r>
              <a:rPr lang="en-US" sz="2800" b="1" dirty="0" err="1" smtClean="0"/>
              <a:t>воде</a:t>
            </a:r>
            <a:r>
              <a:rPr lang="en-US" sz="2800" b="1" dirty="0" smtClean="0"/>
              <a:t> </a:t>
            </a:r>
            <a:r>
              <a:rPr lang="en-US" sz="2800" b="1" dirty="0" err="1" smtClean="0"/>
              <a:t>за</a:t>
            </a:r>
            <a:r>
              <a:rPr lang="en-US" sz="2800" b="1" dirty="0" smtClean="0"/>
              <a:t> </a:t>
            </a:r>
            <a:r>
              <a:rPr lang="en-US" sz="2800" b="1" dirty="0" err="1" smtClean="0"/>
              <a:t>пиће</a:t>
            </a:r>
            <a:endParaRPr lang="en-US" sz="2800" b="1" dirty="0" smtClean="0"/>
          </a:p>
          <a:p>
            <a:pPr eaLnBrk="1" fontAlgn="auto" hangingPunct="1">
              <a:spcAft>
                <a:spcPts val="0"/>
              </a:spcAft>
              <a:buFont typeface="Wingdings" pitchFamily="2" charset="2"/>
              <a:buNone/>
              <a:defRPr/>
            </a:pPr>
            <a:r>
              <a:rPr lang="en-US" sz="2800" b="1" dirty="0" smtClean="0"/>
              <a:t>		</a:t>
            </a:r>
            <a:r>
              <a:rPr lang="en-US" sz="2800" b="1" dirty="0" err="1" smtClean="0"/>
              <a:t>Сваки</a:t>
            </a:r>
            <a:r>
              <a:rPr lang="en-US" sz="2800" b="1" dirty="0" smtClean="0"/>
              <a:t> 3 </a:t>
            </a:r>
            <a:r>
              <a:rPr lang="en-US" sz="2800" b="1" dirty="0" err="1" smtClean="0"/>
              <a:t>градски</a:t>
            </a:r>
            <a:r>
              <a:rPr lang="en-US" sz="2800" b="1" dirty="0" smtClean="0"/>
              <a:t> </a:t>
            </a:r>
            <a:r>
              <a:rPr lang="en-US" sz="2800" b="1" dirty="0" err="1" smtClean="0"/>
              <a:t>водовод</a:t>
            </a:r>
            <a:r>
              <a:rPr lang="en-US" sz="2800" b="1" dirty="0" smtClean="0"/>
              <a:t> </a:t>
            </a:r>
            <a:r>
              <a:rPr lang="en-US" sz="2800" b="1" dirty="0" err="1" smtClean="0"/>
              <a:t>ризичан</a:t>
            </a:r>
            <a:r>
              <a:rPr lang="en-US" sz="2800" b="1" dirty="0" smtClean="0"/>
              <a:t> </a:t>
            </a:r>
            <a:r>
              <a:rPr lang="en-US" sz="2800" b="1" dirty="0" err="1" smtClean="0"/>
              <a:t>због</a:t>
            </a:r>
            <a:r>
              <a:rPr lang="en-US" sz="2800" b="1" dirty="0" smtClean="0"/>
              <a:t>  </a:t>
            </a:r>
            <a:r>
              <a:rPr lang="en-US" sz="2800" b="1" dirty="0" err="1" smtClean="0"/>
              <a:t>микробиолошких</a:t>
            </a:r>
            <a:r>
              <a:rPr lang="en-US" sz="2800" b="1" dirty="0" smtClean="0"/>
              <a:t> </a:t>
            </a:r>
            <a:r>
              <a:rPr lang="en-US" sz="2800" b="1" dirty="0" err="1" smtClean="0"/>
              <a:t>или</a:t>
            </a:r>
            <a:r>
              <a:rPr lang="en-US" sz="2800" b="1" dirty="0" smtClean="0"/>
              <a:t> </a:t>
            </a:r>
            <a:r>
              <a:rPr lang="en-US" sz="2800" b="1" dirty="0" err="1" smtClean="0"/>
              <a:t>физичко-хемијских</a:t>
            </a:r>
            <a:r>
              <a:rPr lang="en-US" sz="2800" b="1" dirty="0" smtClean="0"/>
              <a:t> </a:t>
            </a:r>
            <a:r>
              <a:rPr lang="en-US" sz="2800" b="1" dirty="0" err="1" smtClean="0"/>
              <a:t>показатеља</a:t>
            </a:r>
            <a:r>
              <a:rPr lang="en-US" sz="2800" b="1" dirty="0" smtClean="0"/>
              <a:t>.</a:t>
            </a:r>
          </a:p>
          <a:p>
            <a:pPr eaLnBrk="1" fontAlgn="auto" hangingPunct="1">
              <a:spcAft>
                <a:spcPts val="0"/>
              </a:spcAft>
              <a:buFont typeface="Wingdings" pitchFamily="2" charset="2"/>
              <a:buNone/>
              <a:defRPr/>
            </a:pPr>
            <a:r>
              <a:rPr lang="en-US" sz="2800" b="1" dirty="0" smtClean="0"/>
              <a:t>		</a:t>
            </a:r>
            <a:r>
              <a:rPr lang="en-US" sz="2800" b="1" dirty="0" err="1" smtClean="0"/>
              <a:t>Сваки</a:t>
            </a:r>
            <a:r>
              <a:rPr lang="en-US" sz="2800" b="1" dirty="0" smtClean="0"/>
              <a:t> 5 </a:t>
            </a:r>
            <a:r>
              <a:rPr lang="en-US" sz="2800" b="1" dirty="0" err="1" smtClean="0"/>
              <a:t>градски</a:t>
            </a:r>
            <a:r>
              <a:rPr lang="en-US" sz="2800" b="1" dirty="0" smtClean="0"/>
              <a:t> </a:t>
            </a:r>
            <a:r>
              <a:rPr lang="en-US" sz="2800" b="1" dirty="0" err="1" smtClean="0"/>
              <a:t>водовод</a:t>
            </a:r>
            <a:r>
              <a:rPr lang="en-US" sz="2800" b="1" dirty="0" smtClean="0"/>
              <a:t> </a:t>
            </a:r>
            <a:r>
              <a:rPr lang="en-US" sz="2800" b="1" dirty="0" err="1" smtClean="0"/>
              <a:t>ризичан</a:t>
            </a:r>
            <a:r>
              <a:rPr lang="en-US" sz="2800" b="1" dirty="0" smtClean="0"/>
              <a:t> </a:t>
            </a:r>
            <a:r>
              <a:rPr lang="en-US" sz="2800" b="1" dirty="0" err="1" smtClean="0"/>
              <a:t>због</a:t>
            </a:r>
            <a:r>
              <a:rPr lang="en-US" sz="2800" b="1" dirty="0" smtClean="0"/>
              <a:t> </a:t>
            </a:r>
            <a:r>
              <a:rPr lang="en-US" sz="2800" b="1" dirty="0" err="1" smtClean="0"/>
              <a:t>комбинације</a:t>
            </a:r>
            <a:r>
              <a:rPr lang="en-US" sz="2800" b="1" dirty="0" smtClean="0"/>
              <a:t> </a:t>
            </a:r>
            <a:r>
              <a:rPr lang="en-US" sz="2800" b="1" dirty="0" err="1" smtClean="0"/>
              <a:t>микробиолошких</a:t>
            </a:r>
            <a:r>
              <a:rPr lang="en-US" sz="2800" b="1" dirty="0" smtClean="0"/>
              <a:t> </a:t>
            </a:r>
            <a:r>
              <a:rPr lang="en-US" sz="2800" b="1" dirty="0" err="1" smtClean="0"/>
              <a:t>ил</a:t>
            </a:r>
            <a:r>
              <a:rPr lang="sr-Cyrl-CS" sz="2800" b="1" dirty="0" smtClean="0"/>
              <a:t>и </a:t>
            </a:r>
            <a:r>
              <a:rPr lang="en-US" sz="2800" b="1" dirty="0" smtClean="0"/>
              <a:t>ф</a:t>
            </a:r>
            <a:r>
              <a:rPr lang="sr-Cyrl-CS" sz="2800" b="1" dirty="0" smtClean="0"/>
              <a:t>и</a:t>
            </a:r>
            <a:r>
              <a:rPr lang="en-US" sz="2800" b="1" dirty="0" smtClean="0"/>
              <a:t>з</a:t>
            </a:r>
            <a:r>
              <a:rPr lang="sr-Cyrl-CS" sz="2800" b="1" dirty="0" smtClean="0"/>
              <a:t>и</a:t>
            </a:r>
            <a:r>
              <a:rPr lang="en-US" sz="2800" b="1" dirty="0" err="1" smtClean="0"/>
              <a:t>чко-хем</a:t>
            </a:r>
            <a:r>
              <a:rPr lang="sr-Cyrl-CS" sz="2800" b="1" dirty="0" smtClean="0"/>
              <a:t>и</a:t>
            </a:r>
            <a:r>
              <a:rPr lang="en-US" sz="2800" b="1" dirty="0" err="1" smtClean="0"/>
              <a:t>јс</a:t>
            </a:r>
            <a:r>
              <a:rPr lang="sr-Latn-CS" sz="2800" b="1" dirty="0" smtClean="0"/>
              <a:t>к</a:t>
            </a:r>
            <a:r>
              <a:rPr lang="sr-Cyrl-CS" sz="2800" b="1" dirty="0" smtClean="0"/>
              <a:t>их</a:t>
            </a:r>
            <a:r>
              <a:rPr lang="en-US" sz="2800" b="1" dirty="0" smtClean="0"/>
              <a:t> п</a:t>
            </a:r>
            <a:r>
              <a:rPr lang="sr-Latn-CS" sz="2800" b="1" dirty="0" smtClean="0"/>
              <a:t>ок</a:t>
            </a:r>
            <a:r>
              <a:rPr lang="en-US" sz="2800" b="1" dirty="0" smtClean="0"/>
              <a:t>а</a:t>
            </a:r>
            <a:r>
              <a:rPr lang="sr-Cyrl-CS" sz="2800" b="1" dirty="0" smtClean="0"/>
              <a:t>з</a:t>
            </a:r>
            <a:r>
              <a:rPr lang="sr-Latn-CS" sz="2800" b="1" dirty="0" smtClean="0"/>
              <a:t>а</a:t>
            </a:r>
            <a:r>
              <a:rPr lang="en-US" sz="2800" b="1" dirty="0" smtClean="0"/>
              <a:t>т</a:t>
            </a:r>
            <a:r>
              <a:rPr lang="sr-Latn-CS" sz="2800" b="1" dirty="0" smtClean="0"/>
              <a:t>е</a:t>
            </a:r>
            <a:r>
              <a:rPr lang="en-US" sz="2800" b="1" dirty="0" smtClean="0"/>
              <a:t>љ</a:t>
            </a:r>
            <a:r>
              <a:rPr lang="sr-Latn-CS" sz="2800" b="1" dirty="0" smtClean="0"/>
              <a:t>а</a:t>
            </a:r>
            <a:r>
              <a:rPr lang="en-US" sz="2800" b="1" dirty="0" smtClean="0"/>
              <a:t>.</a:t>
            </a:r>
          </a:p>
        </p:txBody>
      </p:sp>
    </p:spTree>
    <p:extLst>
      <p:ext uri="{BB962C8B-B14F-4D97-AF65-F5344CB8AC3E}">
        <p14:creationId xmlns:p14="http://schemas.microsoft.com/office/powerpoint/2010/main" val="21592409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sz="half" idx="2"/>
          </p:nvPr>
        </p:nvSpPr>
        <p:spPr>
          <a:xfrm>
            <a:off x="1066800" y="2209800"/>
            <a:ext cx="7620000" cy="4267200"/>
          </a:xfrm>
          <a:ln w="38100" cmpd="dbl">
            <a:noFill/>
            <a:miter lim="800000"/>
            <a:headEnd/>
            <a:tailEnd/>
          </a:ln>
        </p:spPr>
        <p:txBody>
          <a:bodyPr>
            <a:noAutofit/>
          </a:bodyPr>
          <a:lstStyle/>
          <a:p>
            <a:pPr eaLnBrk="1" hangingPunct="1">
              <a:lnSpc>
                <a:spcPct val="80000"/>
              </a:lnSpc>
              <a:buFont typeface="Wingdings" pitchFamily="2" charset="2"/>
              <a:buNone/>
            </a:pPr>
            <a:r>
              <a:rPr lang="sr-Cyrl-CS" sz="2800" b="1" smtClean="0">
                <a:latin typeface="Tahoma" pitchFamily="34" charset="0"/>
                <a:cs typeface="Tahoma" pitchFamily="34" charset="0"/>
              </a:rPr>
              <a:t>ОНО</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ШТО</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ЈЕ</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ИНИЦИРАНО</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ИНДУСТРИЈСКОМ</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РЕВОЛУЦИЈОМ</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КУЛМИНИРАЛО</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ЈЕ</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У</a:t>
            </a:r>
            <a:r>
              <a:rPr lang="sr-Latn-CS" sz="2800" b="1" smtClean="0">
                <a:latin typeface="Tahoma" pitchFamily="34" charset="0"/>
                <a:cs typeface="Tahoma" pitchFamily="34" charset="0"/>
              </a:rPr>
              <a:t> </a:t>
            </a:r>
            <a:r>
              <a:rPr lang="sr-Latn-CS" sz="2800" b="1" dirty="0" smtClean="0">
                <a:latin typeface="Tahoma" pitchFamily="34" charset="0"/>
                <a:cs typeface="Tahoma" pitchFamily="34" charset="0"/>
              </a:rPr>
              <a:t>20</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ВЕКУ</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НЕВИДЉИВИ</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ЕКОТОКСИКОЛОШКИ</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УБИЦА</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ДОВЕО</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ЈЕ</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ДО</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ЕКОЛОШКЕ</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КРИЗЕ</a:t>
            </a:r>
            <a:r>
              <a:rPr lang="sr-Latn-CS" sz="2800" b="1" smtClean="0">
                <a:latin typeface="Tahoma" pitchFamily="34" charset="0"/>
                <a:cs typeface="Tahoma" pitchFamily="34" charset="0"/>
              </a:rPr>
              <a:t>”.</a:t>
            </a:r>
            <a:endParaRPr lang="sr-Latn-CS" sz="2800" b="1" dirty="0" smtClean="0">
              <a:latin typeface="Tahoma" pitchFamily="34" charset="0"/>
              <a:cs typeface="Tahoma" pitchFamily="34" charset="0"/>
            </a:endParaRPr>
          </a:p>
          <a:p>
            <a:pPr eaLnBrk="1" hangingPunct="1">
              <a:lnSpc>
                <a:spcPct val="80000"/>
              </a:lnSpc>
              <a:buFont typeface="Wingdings" pitchFamily="2" charset="2"/>
              <a:buNone/>
            </a:pPr>
            <a:r>
              <a:rPr lang="sr-Cyrl-CS" sz="2800" b="1" smtClean="0">
                <a:latin typeface="Tahoma" pitchFamily="34" charset="0"/>
                <a:cs typeface="Tahoma" pitchFamily="34" charset="0"/>
              </a:rPr>
              <a:t>ПРОБЛЕМ</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ЈЕ</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ДЕФИНИСАН</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И</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ДАТ</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МУ</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ЈЕ</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ЗНАЧАЈ</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РАНГА</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УН</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ПОД</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ЧИЈИМ</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ПОКРОВИТЕЉСТВОМ</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ЈЕ</a:t>
            </a:r>
            <a:r>
              <a:rPr lang="sr-Latn-CS" sz="2800" b="1" smtClean="0">
                <a:latin typeface="Tahoma" pitchFamily="34" charset="0"/>
                <a:cs typeface="Tahoma" pitchFamily="34" charset="0"/>
              </a:rPr>
              <a:t> </a:t>
            </a:r>
            <a:r>
              <a:rPr lang="sr-Latn-CS" sz="2800" b="1" dirty="0" smtClean="0">
                <a:latin typeface="Tahoma" pitchFamily="34" charset="0"/>
                <a:cs typeface="Tahoma" pitchFamily="34" charset="0"/>
              </a:rPr>
              <a:t>1972</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г</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ОДРЖАНА</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ПРВА</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КОНФЕРЕНЦИЈА</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О</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ПРОБЛЕМИМА</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ЖИВОТНЕ</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СРЕДИНЕ</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У</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СТОКХОЛМУ</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И</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ДРУГА</a:t>
            </a:r>
            <a:r>
              <a:rPr lang="sr-Latn-CS" sz="2800" b="1" smtClean="0">
                <a:latin typeface="Tahoma" pitchFamily="34" charset="0"/>
                <a:cs typeface="Tahoma" pitchFamily="34" charset="0"/>
              </a:rPr>
              <a:t> </a:t>
            </a:r>
            <a:r>
              <a:rPr lang="sr-Latn-CS" sz="2800" b="1" dirty="0" smtClean="0">
                <a:latin typeface="Tahoma" pitchFamily="34" charset="0"/>
                <a:cs typeface="Tahoma" pitchFamily="34" charset="0"/>
              </a:rPr>
              <a:t>1992</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г</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У</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РИО</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ДЕ</a:t>
            </a:r>
            <a:r>
              <a:rPr lang="sr-Latn-CS" sz="2800" b="1" smtClean="0">
                <a:latin typeface="Tahoma" pitchFamily="34" charset="0"/>
                <a:cs typeface="Tahoma" pitchFamily="34" charset="0"/>
              </a:rPr>
              <a:t> </a:t>
            </a:r>
            <a:r>
              <a:rPr lang="sr-Cyrl-CS" sz="2800" b="1" smtClean="0">
                <a:latin typeface="Tahoma" pitchFamily="34" charset="0"/>
                <a:cs typeface="Tahoma" pitchFamily="34" charset="0"/>
              </a:rPr>
              <a:t>ЖЕНЕИРУ</a:t>
            </a:r>
            <a:r>
              <a:rPr lang="sr-Latn-CS" sz="2800" b="1" smtClean="0">
                <a:latin typeface="Tahoma" pitchFamily="34" charset="0"/>
                <a:cs typeface="Tahoma" pitchFamily="34" charset="0"/>
              </a:rPr>
              <a:t>.</a:t>
            </a:r>
            <a:endParaRPr lang="sr-Latn-CS" sz="2800" b="1" dirty="0" smtClean="0">
              <a:latin typeface="Tahoma" pitchFamily="34" charset="0"/>
              <a:cs typeface="Tahoma" pitchFamily="34" charset="0"/>
            </a:endParaRPr>
          </a:p>
        </p:txBody>
      </p:sp>
      <p:sp>
        <p:nvSpPr>
          <p:cNvPr id="15365" name="Text Box 5"/>
          <p:cNvSpPr txBox="1">
            <a:spLocks noChangeArrowheads="1"/>
          </p:cNvSpPr>
          <p:nvPr/>
        </p:nvSpPr>
        <p:spPr bwMode="auto">
          <a:xfrm rot="21244277">
            <a:off x="1906667" y="1020960"/>
            <a:ext cx="65087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Arial" charset="0"/>
                <a:cs typeface="Arial" charset="0"/>
              </a:defRPr>
            </a:lvl1pPr>
            <a:lvl2pPr marL="742950" indent="-285750" eaLnBrk="0" hangingPunct="0">
              <a:defRPr sz="3600">
                <a:solidFill>
                  <a:schemeClr val="tx1"/>
                </a:solidFill>
                <a:latin typeface="Arial" charset="0"/>
                <a:cs typeface="Arial" charset="0"/>
              </a:defRPr>
            </a:lvl2pPr>
            <a:lvl3pPr marL="1143000" indent="-228600" eaLnBrk="0" hangingPunct="0">
              <a:defRPr sz="3600">
                <a:solidFill>
                  <a:schemeClr val="tx1"/>
                </a:solidFill>
                <a:latin typeface="Arial" charset="0"/>
                <a:cs typeface="Arial" charset="0"/>
              </a:defRPr>
            </a:lvl3pPr>
            <a:lvl4pPr marL="1600200" indent="-228600" eaLnBrk="0" hangingPunct="0">
              <a:defRPr sz="3600">
                <a:solidFill>
                  <a:schemeClr val="tx1"/>
                </a:solidFill>
                <a:latin typeface="Arial" charset="0"/>
                <a:cs typeface="Arial" charset="0"/>
              </a:defRPr>
            </a:lvl4pPr>
            <a:lvl5pPr marL="2057400" indent="-228600" eaLnBrk="0" hangingPunct="0">
              <a:defRPr sz="3600">
                <a:solidFill>
                  <a:schemeClr val="tx1"/>
                </a:solidFill>
                <a:latin typeface="Arial" charset="0"/>
                <a:cs typeface="Arial" charset="0"/>
              </a:defRPr>
            </a:lvl5pPr>
            <a:lvl6pPr marL="2514600" indent="-228600" eaLnBrk="0" fontAlgn="base" hangingPunct="0">
              <a:spcBef>
                <a:spcPct val="0"/>
              </a:spcBef>
              <a:spcAft>
                <a:spcPct val="0"/>
              </a:spcAft>
              <a:defRPr sz="3600">
                <a:solidFill>
                  <a:schemeClr val="tx1"/>
                </a:solidFill>
                <a:latin typeface="Arial" charset="0"/>
                <a:cs typeface="Arial" charset="0"/>
              </a:defRPr>
            </a:lvl6pPr>
            <a:lvl7pPr marL="2971800" indent="-228600" eaLnBrk="0" fontAlgn="base" hangingPunct="0">
              <a:spcBef>
                <a:spcPct val="0"/>
              </a:spcBef>
              <a:spcAft>
                <a:spcPct val="0"/>
              </a:spcAft>
              <a:defRPr sz="3600">
                <a:solidFill>
                  <a:schemeClr val="tx1"/>
                </a:solidFill>
                <a:latin typeface="Arial" charset="0"/>
                <a:cs typeface="Arial" charset="0"/>
              </a:defRPr>
            </a:lvl7pPr>
            <a:lvl8pPr marL="3429000" indent="-228600" eaLnBrk="0" fontAlgn="base" hangingPunct="0">
              <a:spcBef>
                <a:spcPct val="0"/>
              </a:spcBef>
              <a:spcAft>
                <a:spcPct val="0"/>
              </a:spcAft>
              <a:defRPr sz="3600">
                <a:solidFill>
                  <a:schemeClr val="tx1"/>
                </a:solidFill>
                <a:latin typeface="Arial" charset="0"/>
                <a:cs typeface="Arial" charset="0"/>
              </a:defRPr>
            </a:lvl8pPr>
            <a:lvl9pPr marL="3886200" indent="-228600" eaLnBrk="0" fontAlgn="base" hangingPunct="0">
              <a:spcBef>
                <a:spcPct val="0"/>
              </a:spcBef>
              <a:spcAft>
                <a:spcPct val="0"/>
              </a:spcAft>
              <a:defRPr sz="3600">
                <a:solidFill>
                  <a:schemeClr val="tx1"/>
                </a:solidFill>
                <a:latin typeface="Arial" charset="0"/>
                <a:cs typeface="Arial" charset="0"/>
              </a:defRPr>
            </a:lvl9pPr>
          </a:lstStyle>
          <a:p>
            <a:pPr algn="ctr" rtl="1" eaLnBrk="1" hangingPunct="1"/>
            <a:r>
              <a:rPr lang="sr-Cyrl-CS" sz="1800" b="1" smtClean="0">
                <a:latin typeface="Tahoma" pitchFamily="34" charset="0"/>
                <a:cs typeface="Tahoma" pitchFamily="34" charset="0"/>
              </a:rPr>
              <a:t>ЗАГАЂЕЊЕ</a:t>
            </a:r>
            <a:r>
              <a:rPr lang="en-US" sz="1800" b="1" smtClean="0">
                <a:latin typeface="Tahoma" pitchFamily="34" charset="0"/>
                <a:cs typeface="Tahoma" pitchFamily="34" charset="0"/>
              </a:rPr>
              <a:t> </a:t>
            </a:r>
            <a:r>
              <a:rPr lang="sr-Cyrl-CS" sz="1800" b="1" smtClean="0">
                <a:latin typeface="Tahoma" pitchFamily="34" charset="0"/>
                <a:cs typeface="Tahoma" pitchFamily="34" charset="0"/>
              </a:rPr>
              <a:t>ЖИВОТНЕ</a:t>
            </a:r>
            <a:r>
              <a:rPr lang="en-US" sz="1800" b="1" smtClean="0">
                <a:latin typeface="Tahoma" pitchFamily="34" charset="0"/>
                <a:cs typeface="Tahoma" pitchFamily="34" charset="0"/>
              </a:rPr>
              <a:t> </a:t>
            </a:r>
            <a:r>
              <a:rPr lang="sr-Cyrl-CS" sz="1800" b="1" smtClean="0">
                <a:latin typeface="Tahoma" pitchFamily="34" charset="0"/>
                <a:cs typeface="Tahoma" pitchFamily="34" charset="0"/>
              </a:rPr>
              <a:t>СРЕДИНЕ</a:t>
            </a:r>
            <a:endParaRPr lang="en-US" sz="1800" b="1" dirty="0">
              <a:latin typeface="Tahoma" pitchFamily="34" charset="0"/>
              <a:cs typeface="Tahoma" pitchFamily="34" charset="0"/>
            </a:endParaRPr>
          </a:p>
        </p:txBody>
      </p:sp>
    </p:spTree>
    <p:extLst>
      <p:ext uri="{BB962C8B-B14F-4D97-AF65-F5344CB8AC3E}">
        <p14:creationId xmlns:p14="http://schemas.microsoft.com/office/powerpoint/2010/main" val="12915411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idx="1"/>
          </p:nvPr>
        </p:nvSpPr>
        <p:spPr>
          <a:xfrm>
            <a:off x="762245" y="333375"/>
            <a:ext cx="7771960" cy="4248150"/>
          </a:xfrm>
        </p:spPr>
        <p:txBody>
          <a:bodyPr rtlCol="0">
            <a:normAutofit fontScale="92500" lnSpcReduction="20000"/>
          </a:bodyPr>
          <a:lstStyle/>
          <a:p>
            <a:pPr marL="0" indent="0" eaLnBrk="1" fontAlgn="auto" hangingPunct="1">
              <a:spcAft>
                <a:spcPts val="0"/>
              </a:spcAft>
              <a:buClr>
                <a:srgbClr val="99FF99"/>
              </a:buClr>
              <a:buNone/>
              <a:defRPr/>
            </a:pPr>
            <a:r>
              <a:rPr lang="en-US" b="1" dirty="0" err="1" smtClean="0"/>
              <a:t>Уклањање</a:t>
            </a:r>
            <a:r>
              <a:rPr lang="en-US" b="1" dirty="0" smtClean="0"/>
              <a:t> </a:t>
            </a:r>
            <a:r>
              <a:rPr lang="en-US" b="1" dirty="0" err="1" smtClean="0"/>
              <a:t>течних</a:t>
            </a:r>
            <a:r>
              <a:rPr lang="en-US" b="1" dirty="0" smtClean="0"/>
              <a:t> </a:t>
            </a:r>
            <a:r>
              <a:rPr lang="en-US" b="1" dirty="0" err="1" smtClean="0"/>
              <a:t>отпадних</a:t>
            </a:r>
            <a:r>
              <a:rPr lang="en-US" b="1" dirty="0" smtClean="0"/>
              <a:t> </a:t>
            </a:r>
            <a:r>
              <a:rPr lang="en-US" b="1" dirty="0" err="1" smtClean="0"/>
              <a:t>материја</a:t>
            </a:r>
            <a:endParaRPr lang="en-US" dirty="0" smtClean="0"/>
          </a:p>
          <a:p>
            <a:pPr eaLnBrk="1" fontAlgn="auto" hangingPunct="1">
              <a:spcAft>
                <a:spcPts val="0"/>
              </a:spcAft>
              <a:buFont typeface="Wingdings" pitchFamily="2" charset="2"/>
              <a:buNone/>
              <a:defRPr/>
            </a:pPr>
            <a:r>
              <a:rPr lang="en-US" dirty="0" smtClean="0"/>
              <a:t>	</a:t>
            </a:r>
          </a:p>
          <a:p>
            <a:pPr eaLnBrk="1" fontAlgn="auto" hangingPunct="1">
              <a:spcAft>
                <a:spcPts val="0"/>
              </a:spcAft>
              <a:buFont typeface="Wingdings" pitchFamily="2" charset="2"/>
              <a:buNone/>
              <a:defRPr/>
            </a:pPr>
            <a:r>
              <a:rPr lang="en-US" dirty="0" smtClean="0"/>
              <a:t>		</a:t>
            </a:r>
            <a:r>
              <a:rPr lang="en-US" sz="2800" b="1" dirty="0" err="1" smtClean="0"/>
              <a:t>Повољно</a:t>
            </a:r>
            <a:r>
              <a:rPr lang="en-US" sz="2800" b="1" dirty="0" smtClean="0"/>
              <a:t> </a:t>
            </a:r>
            <a:r>
              <a:rPr lang="en-US" sz="2800" b="1" dirty="0" err="1" smtClean="0"/>
              <a:t>за</a:t>
            </a:r>
            <a:r>
              <a:rPr lang="en-US" sz="2800" b="1" dirty="0" smtClean="0"/>
              <a:t> 91,8 % </a:t>
            </a:r>
            <a:r>
              <a:rPr lang="en-US" sz="2800" b="1" dirty="0" err="1" smtClean="0"/>
              <a:t>градског</a:t>
            </a:r>
            <a:r>
              <a:rPr lang="en-US" sz="2800" b="1" dirty="0" smtClean="0"/>
              <a:t> и </a:t>
            </a:r>
          </a:p>
          <a:p>
            <a:pPr eaLnBrk="1" fontAlgn="auto" hangingPunct="1">
              <a:spcAft>
                <a:spcPts val="0"/>
              </a:spcAft>
              <a:buFont typeface="Wingdings" pitchFamily="2" charset="2"/>
              <a:buNone/>
              <a:defRPr/>
            </a:pPr>
            <a:r>
              <a:rPr lang="en-US" sz="2800" b="1" dirty="0" smtClean="0"/>
              <a:t>		48,3 %  </a:t>
            </a:r>
            <a:r>
              <a:rPr lang="en-US" sz="2800" b="1" dirty="0" err="1" smtClean="0"/>
              <a:t>сеоског</a:t>
            </a:r>
            <a:r>
              <a:rPr lang="en-US" sz="2800" b="1" dirty="0" smtClean="0"/>
              <a:t> </a:t>
            </a:r>
            <a:r>
              <a:rPr lang="en-US" sz="2800" b="1" dirty="0" err="1" smtClean="0"/>
              <a:t>становништва</a:t>
            </a:r>
            <a:r>
              <a:rPr lang="en-US" sz="2800" b="1" dirty="0" smtClean="0"/>
              <a:t>.</a:t>
            </a:r>
          </a:p>
          <a:p>
            <a:pPr eaLnBrk="1" fontAlgn="auto" hangingPunct="1">
              <a:spcAft>
                <a:spcPts val="0"/>
              </a:spcAft>
              <a:buFont typeface="Wingdings" pitchFamily="2" charset="2"/>
              <a:buNone/>
              <a:defRPr/>
            </a:pPr>
            <a:endParaRPr lang="en-US" dirty="0" smtClean="0"/>
          </a:p>
          <a:p>
            <a:pPr marL="0" indent="0" eaLnBrk="1" fontAlgn="auto" hangingPunct="1">
              <a:spcAft>
                <a:spcPts val="0"/>
              </a:spcAft>
              <a:buClr>
                <a:srgbClr val="99FF99"/>
              </a:buClr>
              <a:buNone/>
              <a:defRPr/>
            </a:pPr>
            <a:r>
              <a:rPr lang="en-US" b="1" dirty="0" err="1" smtClean="0"/>
              <a:t>Уклањање</a:t>
            </a:r>
            <a:r>
              <a:rPr lang="en-US" b="1" dirty="0" smtClean="0"/>
              <a:t> </a:t>
            </a:r>
            <a:r>
              <a:rPr lang="en-US" b="1" dirty="0" err="1" smtClean="0"/>
              <a:t>индустријских</a:t>
            </a:r>
            <a:r>
              <a:rPr lang="en-US" b="1" dirty="0" smtClean="0"/>
              <a:t> </a:t>
            </a:r>
            <a:r>
              <a:rPr lang="en-US" b="1" dirty="0" err="1" smtClean="0"/>
              <a:t>отпадних</a:t>
            </a:r>
            <a:r>
              <a:rPr lang="en-US" b="1" dirty="0" smtClean="0"/>
              <a:t> </a:t>
            </a:r>
            <a:r>
              <a:rPr lang="en-US" b="1" dirty="0" err="1" smtClean="0"/>
              <a:t>вода</a:t>
            </a:r>
            <a:endParaRPr lang="sr-Cyrl-CS" b="1" dirty="0" smtClean="0"/>
          </a:p>
          <a:p>
            <a:pPr eaLnBrk="1" fontAlgn="auto" hangingPunct="1">
              <a:spcAft>
                <a:spcPts val="0"/>
              </a:spcAft>
              <a:buClr>
                <a:srgbClr val="99FF99"/>
              </a:buClr>
              <a:buFont typeface="Monotype Sorts" pitchFamily="2" charset="2"/>
              <a:buChar char="*"/>
              <a:defRPr/>
            </a:pPr>
            <a:endParaRPr lang="en-US" dirty="0" smtClean="0"/>
          </a:p>
          <a:p>
            <a:pPr eaLnBrk="1" fontAlgn="auto" hangingPunct="1">
              <a:spcAft>
                <a:spcPts val="0"/>
              </a:spcAft>
              <a:buFont typeface="Wingdings" pitchFamily="2" charset="2"/>
              <a:buNone/>
              <a:defRPr/>
            </a:pPr>
            <a:r>
              <a:rPr lang="en-US" sz="2800" b="1" dirty="0" smtClean="0"/>
              <a:t> </a:t>
            </a:r>
            <a:r>
              <a:rPr lang="en-US" sz="2800" b="1" dirty="0" err="1" smtClean="0"/>
              <a:t>Производи</a:t>
            </a:r>
            <a:r>
              <a:rPr lang="en-US" sz="2800" b="1" dirty="0" smtClean="0"/>
              <a:t> 3070 </a:t>
            </a:r>
            <a:r>
              <a:rPr lang="en-US" sz="2800" b="1" dirty="0" err="1" smtClean="0"/>
              <a:t>милиона</a:t>
            </a:r>
            <a:r>
              <a:rPr lang="en-US" sz="2800" b="1" dirty="0" smtClean="0"/>
              <a:t> </a:t>
            </a:r>
            <a:r>
              <a:rPr lang="en-US" sz="2800" b="1" dirty="0" smtClean="0"/>
              <a:t>m</a:t>
            </a:r>
            <a:r>
              <a:rPr lang="en-US" sz="2800" b="1" baseline="30000" dirty="0" smtClean="0"/>
              <a:t>3</a:t>
            </a:r>
            <a:r>
              <a:rPr lang="en-US" dirty="0" smtClean="0"/>
              <a:t> </a:t>
            </a:r>
            <a:r>
              <a:rPr lang="en-US" sz="2800" b="1" dirty="0" err="1" smtClean="0"/>
              <a:t>годишње</a:t>
            </a:r>
            <a:r>
              <a:rPr lang="en-US" sz="2800" b="1" dirty="0" smtClean="0"/>
              <a:t>.</a:t>
            </a:r>
            <a:r>
              <a:rPr lang="en-US" dirty="0" smtClean="0"/>
              <a:t> </a:t>
            </a:r>
            <a:r>
              <a:rPr lang="en-US" sz="2800" b="1" dirty="0" err="1" smtClean="0"/>
              <a:t>Пречишћава</a:t>
            </a:r>
            <a:r>
              <a:rPr lang="en-US" sz="2800" b="1" dirty="0" smtClean="0"/>
              <a:t> 323 </a:t>
            </a:r>
            <a:r>
              <a:rPr lang="en-US" sz="2800" b="1" dirty="0" err="1" smtClean="0"/>
              <a:t>милиона</a:t>
            </a:r>
            <a:r>
              <a:rPr lang="en-US" sz="2800" b="1" dirty="0" smtClean="0"/>
              <a:t> </a:t>
            </a:r>
            <a:r>
              <a:rPr lang="en-US" sz="2800" b="1" dirty="0" smtClean="0"/>
              <a:t>m</a:t>
            </a:r>
            <a:r>
              <a:rPr lang="en-US" sz="2800" b="1" baseline="30000" dirty="0" smtClean="0"/>
              <a:t>3 </a:t>
            </a:r>
            <a:r>
              <a:rPr lang="en-US" sz="2800" b="1" dirty="0" err="1" smtClean="0"/>
              <a:t>годишње</a:t>
            </a:r>
            <a:r>
              <a:rPr lang="en-US" sz="2800" b="1" dirty="0" smtClean="0"/>
              <a:t>.</a:t>
            </a:r>
          </a:p>
        </p:txBody>
      </p:sp>
    </p:spTree>
    <p:extLst>
      <p:ext uri="{BB962C8B-B14F-4D97-AF65-F5344CB8AC3E}">
        <p14:creationId xmlns:p14="http://schemas.microsoft.com/office/powerpoint/2010/main" val="22428792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900035" y="333376"/>
            <a:ext cx="7619511" cy="5508625"/>
          </a:xfrm>
          <a:prstGeom prst="rect">
            <a:avLst/>
          </a:prstGeom>
          <a:noFill/>
          <a:ln w="9525">
            <a:noFill/>
            <a:miter lim="800000"/>
            <a:headEnd/>
            <a:tailEnd/>
          </a:ln>
          <a:effectLst/>
        </p:spPr>
        <p:txBody>
          <a:bodyPr>
            <a:spAutoFit/>
          </a:bodyPr>
          <a:lstStyle/>
          <a:p>
            <a:pPr>
              <a:defRPr/>
            </a:pPr>
            <a:r>
              <a:rPr lang="en-US" sz="3200" b="1" dirty="0" err="1"/>
              <a:t>Уклањање</a:t>
            </a:r>
            <a:r>
              <a:rPr lang="en-US" sz="3200" b="1" dirty="0"/>
              <a:t> </a:t>
            </a:r>
            <a:r>
              <a:rPr lang="en-US" sz="3200" b="1" dirty="0" err="1"/>
              <a:t>чврстих</a:t>
            </a:r>
            <a:r>
              <a:rPr lang="en-US" sz="3200" b="1" dirty="0"/>
              <a:t> </a:t>
            </a:r>
            <a:r>
              <a:rPr lang="en-US" sz="3200" b="1" dirty="0" err="1"/>
              <a:t>отпадних</a:t>
            </a:r>
            <a:r>
              <a:rPr lang="en-US" sz="3200" b="1" dirty="0"/>
              <a:t> </a:t>
            </a:r>
            <a:r>
              <a:rPr lang="en-US" sz="3200" b="1" dirty="0" err="1"/>
              <a:t>материја</a:t>
            </a:r>
            <a:endParaRPr lang="en-US" sz="3200" b="1" dirty="0"/>
          </a:p>
          <a:p>
            <a:pPr>
              <a:defRPr/>
            </a:pPr>
            <a:endParaRPr lang="en-US" sz="3200" b="1" dirty="0"/>
          </a:p>
          <a:p>
            <a:pPr>
              <a:buFontTx/>
              <a:buChar char="•"/>
              <a:defRPr/>
            </a:pPr>
            <a:r>
              <a:rPr lang="en-US" sz="2400" dirty="0"/>
              <a:t>	</a:t>
            </a:r>
            <a:r>
              <a:rPr lang="en-US" sz="2400" b="1" dirty="0" err="1"/>
              <a:t>Производи</a:t>
            </a:r>
            <a:r>
              <a:rPr lang="en-US" sz="2400" b="1" dirty="0"/>
              <a:t> </a:t>
            </a:r>
            <a:r>
              <a:rPr lang="en-US" sz="2400" b="1" dirty="0" err="1"/>
              <a:t>се</a:t>
            </a:r>
            <a:r>
              <a:rPr lang="en-US" sz="2400" b="1" dirty="0"/>
              <a:t> </a:t>
            </a:r>
            <a:r>
              <a:rPr lang="en-US" sz="2400" b="1" dirty="0" err="1"/>
              <a:t>око</a:t>
            </a:r>
            <a:r>
              <a:rPr lang="en-US" sz="2400" b="1" dirty="0"/>
              <a:t>  3245307 </a:t>
            </a:r>
            <a:r>
              <a:rPr lang="en-US" sz="2400" b="1" dirty="0" err="1"/>
              <a:t>тона</a:t>
            </a:r>
            <a:r>
              <a:rPr lang="en-US" sz="2400" b="1" dirty="0"/>
              <a:t> </a:t>
            </a:r>
            <a:r>
              <a:rPr lang="en-US" sz="2400" b="1" dirty="0" err="1"/>
              <a:t>годишње</a:t>
            </a:r>
            <a:endParaRPr lang="en-US" sz="2400" b="1" dirty="0"/>
          </a:p>
          <a:p>
            <a:pPr>
              <a:buFontTx/>
              <a:buChar char="•"/>
              <a:defRPr/>
            </a:pPr>
            <a:endParaRPr lang="en-US" sz="2400" b="1" dirty="0"/>
          </a:p>
          <a:p>
            <a:pPr>
              <a:buFontTx/>
              <a:buChar char="•"/>
              <a:defRPr/>
            </a:pPr>
            <a:r>
              <a:rPr lang="en-US" sz="2400" b="1" dirty="0"/>
              <a:t>	</a:t>
            </a:r>
            <a:r>
              <a:rPr lang="en-US" sz="2400" b="1" dirty="0" err="1"/>
              <a:t>Организовано</a:t>
            </a:r>
            <a:r>
              <a:rPr lang="en-US" sz="2400" b="1" dirty="0"/>
              <a:t> </a:t>
            </a:r>
            <a:r>
              <a:rPr lang="en-US" sz="2400" b="1" dirty="0" err="1"/>
              <a:t>се</a:t>
            </a:r>
            <a:r>
              <a:rPr lang="en-US" sz="2400" b="1" dirty="0"/>
              <a:t> </a:t>
            </a:r>
            <a:r>
              <a:rPr lang="en-US" sz="2400" b="1" dirty="0" err="1"/>
              <a:t>уклања</a:t>
            </a:r>
            <a:r>
              <a:rPr lang="en-US" sz="2400" b="1" dirty="0"/>
              <a:t>  </a:t>
            </a:r>
            <a:r>
              <a:rPr lang="en-US" sz="2400" b="1" dirty="0" err="1"/>
              <a:t>око</a:t>
            </a:r>
            <a:r>
              <a:rPr lang="en-US" sz="2400" b="1" dirty="0"/>
              <a:t> 2009765 </a:t>
            </a:r>
            <a:r>
              <a:rPr lang="en-US" sz="2400" b="1" dirty="0" err="1"/>
              <a:t>тона</a:t>
            </a:r>
            <a:r>
              <a:rPr lang="en-US" sz="2400" b="1" dirty="0"/>
              <a:t>  		</a:t>
            </a:r>
            <a:r>
              <a:rPr lang="en-US" sz="2400" b="1" dirty="0" err="1"/>
              <a:t>годишње</a:t>
            </a:r>
            <a:endParaRPr lang="en-US" sz="2400" b="1" dirty="0"/>
          </a:p>
          <a:p>
            <a:pPr>
              <a:buFontTx/>
              <a:buChar char="•"/>
              <a:defRPr/>
            </a:pPr>
            <a:endParaRPr lang="en-US" sz="2400" b="1" dirty="0"/>
          </a:p>
          <a:p>
            <a:pPr>
              <a:buFontTx/>
              <a:buChar char="•"/>
              <a:defRPr/>
            </a:pPr>
            <a:r>
              <a:rPr lang="en-US" sz="2400" b="1" dirty="0"/>
              <a:t>	50% </a:t>
            </a:r>
            <a:r>
              <a:rPr lang="en-US" sz="2400" b="1" dirty="0" err="1"/>
              <a:t>непознат</a:t>
            </a:r>
            <a:r>
              <a:rPr lang="en-US" sz="2400" b="1" dirty="0"/>
              <a:t> </a:t>
            </a:r>
            <a:r>
              <a:rPr lang="en-US" sz="2400" b="1" dirty="0" err="1"/>
              <a:t>отпад</a:t>
            </a:r>
            <a:endParaRPr lang="en-US" sz="2400" b="1" dirty="0"/>
          </a:p>
          <a:p>
            <a:pPr>
              <a:buFontTx/>
              <a:buChar char="•"/>
              <a:defRPr/>
            </a:pPr>
            <a:endParaRPr lang="en-US" sz="2400" b="1" dirty="0"/>
          </a:p>
          <a:p>
            <a:pPr>
              <a:buFontTx/>
              <a:buChar char="•"/>
              <a:defRPr/>
            </a:pPr>
            <a:r>
              <a:rPr lang="en-US" sz="2400" b="1" dirty="0"/>
              <a:t>	385 </a:t>
            </a:r>
            <a:r>
              <a:rPr lang="en-US" sz="2400" b="1" dirty="0" err="1"/>
              <a:t>градских</a:t>
            </a:r>
            <a:r>
              <a:rPr lang="en-US" sz="2400" b="1" dirty="0"/>
              <a:t> </a:t>
            </a:r>
            <a:r>
              <a:rPr lang="en-US" sz="2400" b="1" dirty="0" err="1"/>
              <a:t>депонија</a:t>
            </a:r>
            <a:endParaRPr lang="en-US" sz="2400" b="1" dirty="0"/>
          </a:p>
          <a:p>
            <a:pPr>
              <a:buFontTx/>
              <a:buChar char="•"/>
              <a:defRPr/>
            </a:pPr>
            <a:endParaRPr lang="en-US" sz="2400" b="1" dirty="0"/>
          </a:p>
          <a:p>
            <a:pPr>
              <a:buFontTx/>
              <a:buChar char="•"/>
              <a:defRPr/>
            </a:pPr>
            <a:r>
              <a:rPr lang="en-US" sz="2400" b="1" dirty="0"/>
              <a:t>	</a:t>
            </a:r>
            <a:r>
              <a:rPr lang="en-US" sz="2400" b="1" dirty="0" err="1"/>
              <a:t>Нема</a:t>
            </a:r>
            <a:r>
              <a:rPr lang="en-US" sz="2400" b="1" dirty="0"/>
              <a:t> </a:t>
            </a:r>
            <a:r>
              <a:rPr lang="en-US" sz="2400" b="1" dirty="0" err="1"/>
              <a:t>индустријске</a:t>
            </a:r>
            <a:r>
              <a:rPr lang="en-US" sz="2400" b="1" dirty="0"/>
              <a:t> </a:t>
            </a:r>
            <a:r>
              <a:rPr lang="en-US" sz="2400" b="1" dirty="0" err="1"/>
              <a:t>депоније</a:t>
            </a:r>
            <a:endParaRPr lang="en-US" sz="2400" b="1" dirty="0"/>
          </a:p>
          <a:p>
            <a:pPr>
              <a:buFontTx/>
              <a:buChar char="•"/>
              <a:defRPr/>
            </a:pPr>
            <a:endParaRPr lang="en-US" sz="2400" b="1" dirty="0"/>
          </a:p>
          <a:p>
            <a:pPr>
              <a:buFontTx/>
              <a:buChar char="•"/>
              <a:defRPr/>
            </a:pPr>
            <a:r>
              <a:rPr lang="en-US" sz="2400" b="1" dirty="0"/>
              <a:t>	</a:t>
            </a:r>
            <a:r>
              <a:rPr lang="en-US" sz="2400" b="1" dirty="0" err="1"/>
              <a:t>Нема</a:t>
            </a:r>
            <a:r>
              <a:rPr lang="en-US" sz="2400" b="1" dirty="0"/>
              <a:t> </a:t>
            </a:r>
            <a:r>
              <a:rPr lang="en-US" sz="2400" b="1" dirty="0" err="1"/>
              <a:t>постројења</a:t>
            </a:r>
            <a:r>
              <a:rPr lang="en-US" sz="2400" b="1" dirty="0"/>
              <a:t> </a:t>
            </a:r>
            <a:r>
              <a:rPr lang="en-US" sz="2400" b="1" dirty="0" err="1"/>
              <a:t>за</a:t>
            </a:r>
            <a:r>
              <a:rPr lang="en-US" sz="2400" b="1" dirty="0"/>
              <a:t> </a:t>
            </a:r>
            <a:r>
              <a:rPr lang="en-US" sz="2400" b="1" dirty="0" err="1"/>
              <a:t>рециклажу</a:t>
            </a:r>
            <a:endParaRPr lang="en-US" sz="2800" b="1" dirty="0"/>
          </a:p>
        </p:txBody>
      </p:sp>
    </p:spTree>
    <p:extLst>
      <p:ext uri="{BB962C8B-B14F-4D97-AF65-F5344CB8AC3E}">
        <p14:creationId xmlns:p14="http://schemas.microsoft.com/office/powerpoint/2010/main" val="3692999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304898" y="1981201"/>
            <a:ext cx="1992533" cy="276999"/>
          </a:xfrm>
          <a:prstGeom prst="rect">
            <a:avLst/>
          </a:prstGeom>
          <a:noFill/>
          <a:ln w="9525">
            <a:noFill/>
            <a:miter lim="800000"/>
            <a:headEnd/>
            <a:tailEnd/>
          </a:ln>
          <a:effectLst>
            <a:outerShdw dist="45791" dir="2021404" algn="ctr" rotWithShape="0">
              <a:schemeClr val="tx1"/>
            </a:outerShdw>
          </a:effectLst>
        </p:spPr>
        <p:txBody>
          <a:bodyPr wrap="none" lIns="0" tIns="0" rIns="0" bIns="0">
            <a:spAutoFit/>
          </a:bodyPr>
          <a:lstStyle/>
          <a:p>
            <a:pPr>
              <a:defRPr/>
            </a:pPr>
            <a:r>
              <a:rPr lang="en-US" dirty="0" err="1">
                <a:solidFill>
                  <a:srgbClr val="000000"/>
                </a:solidFill>
                <a:latin typeface="+mn-lt"/>
              </a:rPr>
              <a:t>Изворне</a:t>
            </a:r>
            <a:r>
              <a:rPr lang="en-US" dirty="0">
                <a:solidFill>
                  <a:srgbClr val="000000"/>
                </a:solidFill>
                <a:latin typeface="+mn-lt"/>
              </a:rPr>
              <a:t> </a:t>
            </a:r>
            <a:r>
              <a:rPr lang="en-US" dirty="0" err="1">
                <a:solidFill>
                  <a:srgbClr val="000000"/>
                </a:solidFill>
                <a:latin typeface="+mn-lt"/>
              </a:rPr>
              <a:t>активности</a:t>
            </a:r>
            <a:endParaRPr lang="en-US" sz="1400" dirty="0">
              <a:solidFill>
                <a:srgbClr val="000000"/>
              </a:solidFill>
              <a:latin typeface="+mn-lt"/>
            </a:endParaRPr>
          </a:p>
        </p:txBody>
      </p:sp>
      <p:sp>
        <p:nvSpPr>
          <p:cNvPr id="44035" name="Rectangle 3"/>
          <p:cNvSpPr>
            <a:spLocks noChangeArrowheads="1"/>
          </p:cNvSpPr>
          <p:nvPr/>
        </p:nvSpPr>
        <p:spPr bwMode="auto">
          <a:xfrm>
            <a:off x="304898" y="2546350"/>
            <a:ext cx="2132819" cy="941388"/>
          </a:xfrm>
          <a:prstGeom prst="rect">
            <a:avLst/>
          </a:prstGeom>
          <a:noFill/>
          <a:ln w="9525">
            <a:solidFill>
              <a:srgbClr val="FFFF00"/>
            </a:solidFill>
            <a:miter lim="800000"/>
            <a:headEnd/>
            <a:tailEnd/>
          </a:ln>
          <a:effectLst>
            <a:outerShdw dist="45791" dir="2021404" algn="ctr" rotWithShape="0">
              <a:schemeClr val="tx1"/>
            </a:outerShdw>
          </a:effectLst>
          <a:extLst>
            <a:ext uri="{909E8E84-426E-40DD-AFC4-6F175D3DCCD1}">
              <a14:hiddenFill xmlns:a14="http://schemas.microsoft.com/office/drawing/2010/main">
                <a:solidFill>
                  <a:srgbClr val="FFFFFF"/>
                </a:solidFill>
              </a14:hiddenFill>
            </a:ext>
          </a:extLst>
        </p:spPr>
        <p:txBody>
          <a:bodyPr wrap="none" anchor="ctr"/>
          <a:lstStyle/>
          <a:p>
            <a:endParaRPr lang="sr-Latn-CS"/>
          </a:p>
        </p:txBody>
      </p:sp>
      <p:sp>
        <p:nvSpPr>
          <p:cNvPr id="44036" name="Rectangle 4"/>
          <p:cNvSpPr>
            <a:spLocks noChangeArrowheads="1"/>
          </p:cNvSpPr>
          <p:nvPr/>
        </p:nvSpPr>
        <p:spPr bwMode="auto">
          <a:xfrm>
            <a:off x="376725" y="2640013"/>
            <a:ext cx="1581010" cy="215444"/>
          </a:xfrm>
          <a:prstGeom prst="rect">
            <a:avLst/>
          </a:prstGeom>
          <a:noFill/>
          <a:ln>
            <a:noFill/>
          </a:ln>
          <a:effectLst>
            <a:outerShdw dist="45791" dir="2021404"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b="1">
                <a:solidFill>
                  <a:srgbClr val="000000"/>
                </a:solidFill>
                <a:latin typeface="CHelvBold" pitchFamily="2" charset="0"/>
              </a:rPr>
              <a:t>Модерне опасности</a:t>
            </a:r>
          </a:p>
        </p:txBody>
      </p:sp>
      <p:sp>
        <p:nvSpPr>
          <p:cNvPr id="44037" name="Rectangle 5"/>
          <p:cNvSpPr>
            <a:spLocks noChangeArrowheads="1"/>
          </p:cNvSpPr>
          <p:nvPr/>
        </p:nvSpPr>
        <p:spPr bwMode="auto">
          <a:xfrm>
            <a:off x="382589" y="2952751"/>
            <a:ext cx="1704890" cy="430887"/>
          </a:xfrm>
          <a:prstGeom prst="rect">
            <a:avLst/>
          </a:prstGeom>
          <a:noFill/>
          <a:ln>
            <a:noFill/>
          </a:ln>
          <a:effectLst>
            <a:outerShdw dist="45791" dir="2021404"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Monotype Sorts" pitchFamily="2" charset="2"/>
              <a:buChar char="Y"/>
            </a:pPr>
            <a:r>
              <a:rPr lang="en-US" sz="1400" dirty="0" err="1">
                <a:solidFill>
                  <a:srgbClr val="000000"/>
                </a:solidFill>
                <a:latin typeface="CHelvBold" pitchFamily="2" charset="0"/>
              </a:rPr>
              <a:t>Развојне</a:t>
            </a:r>
            <a:r>
              <a:rPr lang="en-US" sz="1400" dirty="0">
                <a:solidFill>
                  <a:srgbClr val="000000"/>
                </a:solidFill>
                <a:latin typeface="CHelvBold" pitchFamily="2" charset="0"/>
              </a:rPr>
              <a:t> </a:t>
            </a:r>
            <a:r>
              <a:rPr lang="en-US" sz="1400" dirty="0" err="1">
                <a:solidFill>
                  <a:srgbClr val="000000"/>
                </a:solidFill>
                <a:latin typeface="CHelvBold" pitchFamily="2" charset="0"/>
              </a:rPr>
              <a:t>активности</a:t>
            </a:r>
            <a:endParaRPr lang="en-US" sz="1400" dirty="0">
              <a:solidFill>
                <a:srgbClr val="000000"/>
              </a:solidFill>
              <a:latin typeface="CHelvBold" pitchFamily="2" charset="0"/>
            </a:endParaRPr>
          </a:p>
          <a:p>
            <a:pPr>
              <a:buFont typeface="Monotype Sorts" pitchFamily="2" charset="2"/>
              <a:buChar char="Y"/>
            </a:pPr>
            <a:r>
              <a:rPr lang="en-US" sz="1400" dirty="0" err="1">
                <a:solidFill>
                  <a:srgbClr val="000000"/>
                </a:solidFill>
                <a:latin typeface="CHelvBold" pitchFamily="2" charset="0"/>
              </a:rPr>
              <a:t>Ратна</a:t>
            </a:r>
            <a:r>
              <a:rPr lang="en-US" sz="1400" dirty="0">
                <a:solidFill>
                  <a:srgbClr val="000000"/>
                </a:solidFill>
                <a:latin typeface="CHelvBold" pitchFamily="2" charset="0"/>
              </a:rPr>
              <a:t> </a:t>
            </a:r>
            <a:r>
              <a:rPr lang="en-US" sz="1400" dirty="0" err="1">
                <a:solidFill>
                  <a:srgbClr val="000000"/>
                </a:solidFill>
                <a:latin typeface="CHelvBold" pitchFamily="2" charset="0"/>
              </a:rPr>
              <a:t>дејства</a:t>
            </a:r>
            <a:endParaRPr lang="en-US" sz="1400" dirty="0">
              <a:solidFill>
                <a:srgbClr val="000000"/>
              </a:solidFill>
              <a:latin typeface="CHelvBold" pitchFamily="2" charset="0"/>
            </a:endParaRPr>
          </a:p>
        </p:txBody>
      </p:sp>
      <p:sp>
        <p:nvSpPr>
          <p:cNvPr id="44038" name="Rectangle 6"/>
          <p:cNvSpPr>
            <a:spLocks noChangeArrowheads="1"/>
          </p:cNvSpPr>
          <p:nvPr/>
        </p:nvSpPr>
        <p:spPr bwMode="auto">
          <a:xfrm>
            <a:off x="304898" y="4240214"/>
            <a:ext cx="2209043" cy="1093787"/>
          </a:xfrm>
          <a:prstGeom prst="rect">
            <a:avLst/>
          </a:prstGeom>
          <a:noFill/>
          <a:ln w="9525">
            <a:solidFill>
              <a:srgbClr val="FFFF00"/>
            </a:solidFill>
            <a:miter lim="800000"/>
            <a:headEnd/>
            <a:tailEnd/>
          </a:ln>
          <a:effectLst>
            <a:outerShdw dist="45791" dir="2021404" algn="ctr" rotWithShape="0">
              <a:schemeClr val="tx1"/>
            </a:outerShdw>
          </a:effectLst>
          <a:extLst>
            <a:ext uri="{909E8E84-426E-40DD-AFC4-6F175D3DCCD1}">
              <a14:hiddenFill xmlns:a14="http://schemas.microsoft.com/office/drawing/2010/main">
                <a:solidFill>
                  <a:srgbClr val="FFFFFF"/>
                </a:solidFill>
              </a14:hiddenFill>
            </a:ext>
          </a:extLst>
        </p:spPr>
        <p:txBody>
          <a:bodyPr wrap="none" anchor="ctr"/>
          <a:lstStyle/>
          <a:p>
            <a:endParaRPr lang="sr-Latn-CS"/>
          </a:p>
        </p:txBody>
      </p:sp>
      <p:sp>
        <p:nvSpPr>
          <p:cNvPr id="44039" name="Rectangle 7"/>
          <p:cNvSpPr>
            <a:spLocks noChangeArrowheads="1"/>
          </p:cNvSpPr>
          <p:nvPr/>
        </p:nvSpPr>
        <p:spPr bwMode="auto">
          <a:xfrm>
            <a:off x="370862" y="4333876"/>
            <a:ext cx="1229054" cy="430887"/>
          </a:xfrm>
          <a:prstGeom prst="rect">
            <a:avLst/>
          </a:prstGeom>
          <a:noFill/>
          <a:ln>
            <a:noFill/>
          </a:ln>
          <a:effectLst>
            <a:outerShdw dist="45791" dir="2021404"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000000"/>
                </a:solidFill>
                <a:latin typeface="CHelvBold" pitchFamily="2" charset="0"/>
              </a:rPr>
              <a:t>Традиционалне </a:t>
            </a:r>
          </a:p>
          <a:p>
            <a:r>
              <a:rPr lang="en-US" sz="1400">
                <a:solidFill>
                  <a:srgbClr val="000000"/>
                </a:solidFill>
                <a:latin typeface="CHelvBold" pitchFamily="2" charset="0"/>
              </a:rPr>
              <a:t>опасности</a:t>
            </a:r>
          </a:p>
        </p:txBody>
      </p:sp>
      <p:sp>
        <p:nvSpPr>
          <p:cNvPr id="44040" name="Rectangle 8"/>
          <p:cNvSpPr>
            <a:spLocks noChangeArrowheads="1"/>
          </p:cNvSpPr>
          <p:nvPr/>
        </p:nvSpPr>
        <p:spPr bwMode="auto">
          <a:xfrm>
            <a:off x="395781" y="4749800"/>
            <a:ext cx="1500860" cy="215444"/>
          </a:xfrm>
          <a:prstGeom prst="rect">
            <a:avLst/>
          </a:prstGeom>
          <a:noFill/>
          <a:ln>
            <a:noFill/>
          </a:ln>
          <a:effectLst>
            <a:outerShdw dist="45791" dir="2021404"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Monotype Sorts" pitchFamily="2" charset="2"/>
              <a:buChar char="Y"/>
            </a:pPr>
            <a:r>
              <a:rPr lang="en-US" sz="1400">
                <a:solidFill>
                  <a:srgbClr val="000000"/>
                </a:solidFill>
                <a:latin typeface="CHelvBold" pitchFamily="2" charset="0"/>
              </a:rPr>
              <a:t>Активности </a:t>
            </a:r>
            <a:r>
              <a:rPr lang="sr-Latn-CS" sz="1400">
                <a:solidFill>
                  <a:srgbClr val="000000"/>
                </a:solidFill>
                <a:latin typeface="CHelvBold" pitchFamily="2" charset="0"/>
              </a:rPr>
              <a:t>љ</a:t>
            </a:r>
            <a:r>
              <a:rPr lang="en-US" sz="1400">
                <a:solidFill>
                  <a:srgbClr val="000000"/>
                </a:solidFill>
                <a:latin typeface="CHelvBold" pitchFamily="2" charset="0"/>
              </a:rPr>
              <a:t>уди</a:t>
            </a:r>
          </a:p>
        </p:txBody>
      </p:sp>
      <p:sp>
        <p:nvSpPr>
          <p:cNvPr id="44041" name="Rectangle 9"/>
          <p:cNvSpPr>
            <a:spLocks noChangeArrowheads="1"/>
          </p:cNvSpPr>
          <p:nvPr/>
        </p:nvSpPr>
        <p:spPr bwMode="auto">
          <a:xfrm>
            <a:off x="381123" y="4953000"/>
            <a:ext cx="1725857" cy="215444"/>
          </a:xfrm>
          <a:prstGeom prst="rect">
            <a:avLst/>
          </a:prstGeom>
          <a:noFill/>
          <a:ln>
            <a:noFill/>
          </a:ln>
          <a:effectLst>
            <a:outerShdw dist="45791" dir="2021404"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Monotype Sorts" pitchFamily="2" charset="2"/>
              <a:buChar char="Y"/>
            </a:pPr>
            <a:r>
              <a:rPr lang="en-US" sz="1400">
                <a:solidFill>
                  <a:srgbClr val="000000"/>
                </a:solidFill>
                <a:latin typeface="CHelvBold" pitchFamily="2" charset="0"/>
              </a:rPr>
              <a:t>Природни феномени</a:t>
            </a:r>
          </a:p>
        </p:txBody>
      </p:sp>
      <p:sp>
        <p:nvSpPr>
          <p:cNvPr id="44042" name="Oval 10"/>
          <p:cNvSpPr>
            <a:spLocks noChangeArrowheads="1"/>
          </p:cNvSpPr>
          <p:nvPr/>
        </p:nvSpPr>
        <p:spPr bwMode="auto">
          <a:xfrm>
            <a:off x="2437716" y="3657600"/>
            <a:ext cx="1067142" cy="381000"/>
          </a:xfrm>
          <a:prstGeom prst="ellipse">
            <a:avLst/>
          </a:prstGeom>
          <a:solidFill>
            <a:srgbClr val="DDDDDD"/>
          </a:solidFill>
          <a:ln w="9525">
            <a:solidFill>
              <a:schemeClr val="tx1"/>
            </a:solidFill>
            <a:round/>
            <a:headEnd/>
            <a:tailEnd/>
          </a:ln>
        </p:spPr>
        <p:txBody>
          <a:bodyPr wrap="none" anchor="ctr"/>
          <a:lstStyle/>
          <a:p>
            <a:endParaRPr lang="sr-Latn-CS"/>
          </a:p>
        </p:txBody>
      </p:sp>
      <p:sp>
        <p:nvSpPr>
          <p:cNvPr id="44043" name="Rectangle 11"/>
          <p:cNvSpPr>
            <a:spLocks noChangeArrowheads="1"/>
          </p:cNvSpPr>
          <p:nvPr/>
        </p:nvSpPr>
        <p:spPr bwMode="auto">
          <a:xfrm>
            <a:off x="2642936" y="3733800"/>
            <a:ext cx="62517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000000"/>
                </a:solidFill>
                <a:latin typeface="CHelvBold" pitchFamily="2" charset="0"/>
              </a:rPr>
              <a:t>Емисије</a:t>
            </a:r>
            <a:endParaRPr lang="en-US" sz="1200">
              <a:solidFill>
                <a:srgbClr val="000000"/>
              </a:solidFill>
              <a:latin typeface="CHelvBold" pitchFamily="2" charset="0"/>
            </a:endParaRPr>
          </a:p>
        </p:txBody>
      </p:sp>
      <p:sp>
        <p:nvSpPr>
          <p:cNvPr id="44044" name="Rectangle 12"/>
          <p:cNvSpPr>
            <a:spLocks noChangeArrowheads="1"/>
          </p:cNvSpPr>
          <p:nvPr/>
        </p:nvSpPr>
        <p:spPr bwMode="auto">
          <a:xfrm>
            <a:off x="2437717" y="5562601"/>
            <a:ext cx="4277363"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solidFill>
                  <a:srgbClr val="66FF33"/>
                </a:solidFill>
                <a:latin typeface="CHelvBold" pitchFamily="2" charset="0"/>
              </a:rPr>
              <a:t>Концентрација у  </a:t>
            </a:r>
            <a:r>
              <a:rPr lang="sr-Latn-CS">
                <a:solidFill>
                  <a:srgbClr val="66FF33"/>
                </a:solidFill>
                <a:latin typeface="CHelvBold" pitchFamily="2" charset="0"/>
              </a:rPr>
              <a:t>ж</a:t>
            </a:r>
            <a:r>
              <a:rPr lang="en-US">
                <a:solidFill>
                  <a:srgbClr val="66FF33"/>
                </a:solidFill>
                <a:latin typeface="CHelvBold" pitchFamily="2" charset="0"/>
              </a:rPr>
              <a:t>ивотној средини</a:t>
            </a:r>
            <a:endParaRPr lang="en-US" sz="1300">
              <a:solidFill>
                <a:srgbClr val="66FF33"/>
              </a:solidFill>
              <a:latin typeface="CHelvBold" pitchFamily="2" charset="0"/>
            </a:endParaRPr>
          </a:p>
          <a:p>
            <a:pPr algn="ctr"/>
            <a:endParaRPr lang="en-US" sz="1300">
              <a:solidFill>
                <a:srgbClr val="66FF33"/>
              </a:solidFill>
              <a:latin typeface="CHelvBold" pitchFamily="2" charset="0"/>
            </a:endParaRPr>
          </a:p>
        </p:txBody>
      </p:sp>
      <p:sp>
        <p:nvSpPr>
          <p:cNvPr id="44045" name="Rectangle 13"/>
          <p:cNvSpPr>
            <a:spLocks noChangeArrowheads="1"/>
          </p:cNvSpPr>
          <p:nvPr/>
        </p:nvSpPr>
        <p:spPr bwMode="auto">
          <a:xfrm>
            <a:off x="3645581" y="2895600"/>
            <a:ext cx="806220" cy="254000"/>
          </a:xfrm>
          <a:prstGeom prst="rect">
            <a:avLst/>
          </a:prstGeom>
          <a:noFill/>
          <a:ln w="9525">
            <a:solidFill>
              <a:srgbClr val="66FF33"/>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p>
            <a:pPr algn="ctr"/>
            <a:r>
              <a:rPr lang="en-US" sz="1600">
                <a:solidFill>
                  <a:srgbClr val="66FF33"/>
                </a:solidFill>
                <a:latin typeface="CHelvBold" pitchFamily="2" charset="0"/>
              </a:rPr>
              <a:t>Ваздух</a:t>
            </a:r>
          </a:p>
        </p:txBody>
      </p:sp>
      <p:sp>
        <p:nvSpPr>
          <p:cNvPr id="44046" name="Rectangle 14"/>
          <p:cNvSpPr>
            <a:spLocks noChangeArrowheads="1"/>
          </p:cNvSpPr>
          <p:nvPr/>
        </p:nvSpPr>
        <p:spPr bwMode="auto">
          <a:xfrm>
            <a:off x="3657308" y="3551238"/>
            <a:ext cx="680156" cy="254000"/>
          </a:xfrm>
          <a:prstGeom prst="rect">
            <a:avLst/>
          </a:prstGeom>
          <a:noFill/>
          <a:ln w="9525">
            <a:solidFill>
              <a:srgbClr val="66FF33"/>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p>
            <a:pPr algn="ctr"/>
            <a:r>
              <a:rPr lang="en-US" sz="1600">
                <a:solidFill>
                  <a:srgbClr val="66FF33"/>
                </a:solidFill>
                <a:latin typeface="CHelvBold" pitchFamily="2" charset="0"/>
              </a:rPr>
              <a:t>Вода</a:t>
            </a:r>
          </a:p>
        </p:txBody>
      </p:sp>
      <p:sp>
        <p:nvSpPr>
          <p:cNvPr id="44047" name="Rectangle 15"/>
          <p:cNvSpPr>
            <a:spLocks noChangeArrowheads="1"/>
          </p:cNvSpPr>
          <p:nvPr/>
        </p:nvSpPr>
        <p:spPr bwMode="auto">
          <a:xfrm>
            <a:off x="3683693" y="4160838"/>
            <a:ext cx="693349" cy="254000"/>
          </a:xfrm>
          <a:prstGeom prst="rect">
            <a:avLst/>
          </a:prstGeom>
          <a:noFill/>
          <a:ln w="9525">
            <a:solidFill>
              <a:srgbClr val="66FF33"/>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p>
            <a:pPr algn="ctr"/>
            <a:r>
              <a:rPr lang="en-US" sz="1600">
                <a:solidFill>
                  <a:srgbClr val="66FF33"/>
                </a:solidFill>
                <a:latin typeface="CHelvBold" pitchFamily="2" charset="0"/>
              </a:rPr>
              <a:t>Храна</a:t>
            </a:r>
          </a:p>
        </p:txBody>
      </p:sp>
      <p:sp>
        <p:nvSpPr>
          <p:cNvPr id="44048" name="Rectangle 16"/>
          <p:cNvSpPr>
            <a:spLocks noChangeArrowheads="1"/>
          </p:cNvSpPr>
          <p:nvPr/>
        </p:nvSpPr>
        <p:spPr bwMode="auto">
          <a:xfrm>
            <a:off x="3695419" y="4846638"/>
            <a:ext cx="545298" cy="254000"/>
          </a:xfrm>
          <a:prstGeom prst="rect">
            <a:avLst/>
          </a:prstGeom>
          <a:noFill/>
          <a:ln w="9525">
            <a:solidFill>
              <a:srgbClr val="66FF33"/>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p>
            <a:pPr algn="ctr"/>
            <a:r>
              <a:rPr lang="en-US" sz="1600">
                <a:solidFill>
                  <a:srgbClr val="66FF33"/>
                </a:solidFill>
                <a:latin typeface="CHelvBold" pitchFamily="2" charset="0"/>
              </a:rPr>
              <a:t>Тло</a:t>
            </a:r>
          </a:p>
        </p:txBody>
      </p:sp>
      <p:sp>
        <p:nvSpPr>
          <p:cNvPr id="44049" name="Rectangle 17"/>
          <p:cNvSpPr>
            <a:spLocks noChangeArrowheads="1"/>
          </p:cNvSpPr>
          <p:nvPr/>
        </p:nvSpPr>
        <p:spPr bwMode="auto">
          <a:xfrm>
            <a:off x="4953123" y="2606675"/>
            <a:ext cx="125354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900">
                <a:solidFill>
                  <a:srgbClr val="FFCCCC"/>
                </a:solidFill>
                <a:latin typeface="CHelvBold" pitchFamily="2" charset="0"/>
              </a:rPr>
              <a:t>Изло</a:t>
            </a:r>
            <a:r>
              <a:rPr lang="sr-Latn-CS" sz="1900">
                <a:solidFill>
                  <a:srgbClr val="FFCCCC"/>
                </a:solidFill>
                <a:latin typeface="CHelvBold" pitchFamily="2" charset="0"/>
              </a:rPr>
              <a:t>ж</a:t>
            </a:r>
            <a:r>
              <a:rPr lang="en-US" sz="1900">
                <a:solidFill>
                  <a:srgbClr val="FFCCCC"/>
                </a:solidFill>
                <a:latin typeface="CHelvBold" pitchFamily="2" charset="0"/>
              </a:rPr>
              <a:t>еност</a:t>
            </a:r>
            <a:endParaRPr lang="en-US" sz="1300">
              <a:solidFill>
                <a:srgbClr val="000000"/>
              </a:solidFill>
              <a:latin typeface="CHelvBold" pitchFamily="2" charset="0"/>
            </a:endParaRPr>
          </a:p>
        </p:txBody>
      </p:sp>
      <p:sp>
        <p:nvSpPr>
          <p:cNvPr id="44050" name="Rectangle 18"/>
          <p:cNvSpPr>
            <a:spLocks noChangeArrowheads="1"/>
          </p:cNvSpPr>
          <p:nvPr/>
        </p:nvSpPr>
        <p:spPr bwMode="auto">
          <a:xfrm>
            <a:off x="4648225" y="3276600"/>
            <a:ext cx="2210508" cy="1295400"/>
          </a:xfrm>
          <a:prstGeom prst="rect">
            <a:avLst/>
          </a:prstGeom>
          <a:noFill/>
          <a:ln w="9525">
            <a:solidFill>
              <a:srgbClr val="FFCC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sr-Latn-CS" sz="3200" b="1">
              <a:solidFill>
                <a:srgbClr val="FFCCCC"/>
              </a:solidFill>
              <a:latin typeface="HelvCiril" pitchFamily="2" charset="0"/>
            </a:endParaRPr>
          </a:p>
        </p:txBody>
      </p:sp>
      <p:sp>
        <p:nvSpPr>
          <p:cNvPr id="44051" name="Rectangle 19"/>
          <p:cNvSpPr>
            <a:spLocks noChangeArrowheads="1"/>
          </p:cNvSpPr>
          <p:nvPr/>
        </p:nvSpPr>
        <p:spPr bwMode="auto">
          <a:xfrm>
            <a:off x="4712723" y="3354388"/>
            <a:ext cx="179940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FFCCCC"/>
                </a:solidFill>
                <a:latin typeface="CHelvBold" pitchFamily="2" charset="0"/>
              </a:rPr>
              <a:t>Спо</a:t>
            </a:r>
            <a:r>
              <a:rPr lang="sr-Latn-CS" sz="1400">
                <a:solidFill>
                  <a:srgbClr val="FFCCCC"/>
                </a:solidFill>
                <a:latin typeface="CHelvBold" pitchFamily="2" charset="0"/>
              </a:rPr>
              <a:t>љ</a:t>
            </a:r>
            <a:r>
              <a:rPr lang="en-US" sz="1400">
                <a:solidFill>
                  <a:srgbClr val="FFCCCC"/>
                </a:solidFill>
                <a:latin typeface="CHelvBold" pitchFamily="2" charset="0"/>
              </a:rPr>
              <a:t>а</a:t>
            </a:r>
            <a:r>
              <a:rPr lang="sr-Latn-CS" sz="1400">
                <a:solidFill>
                  <a:srgbClr val="FFCCCC"/>
                </a:solidFill>
                <a:latin typeface="CHelvBold" pitchFamily="2" charset="0"/>
              </a:rPr>
              <a:t>шњ</a:t>
            </a:r>
            <a:r>
              <a:rPr lang="en-US" sz="1400">
                <a:solidFill>
                  <a:srgbClr val="FFCCCC"/>
                </a:solidFill>
                <a:latin typeface="CHelvBold" pitchFamily="2" charset="0"/>
              </a:rPr>
              <a:t>а изло</a:t>
            </a:r>
            <a:r>
              <a:rPr lang="sr-Latn-CS" sz="1400">
                <a:solidFill>
                  <a:srgbClr val="FFCCCC"/>
                </a:solidFill>
                <a:latin typeface="CHelvBold" pitchFamily="2" charset="0"/>
              </a:rPr>
              <a:t>ж</a:t>
            </a:r>
            <a:r>
              <a:rPr lang="en-US" sz="1400">
                <a:solidFill>
                  <a:srgbClr val="FFCCCC"/>
                </a:solidFill>
                <a:latin typeface="CHelvBold" pitchFamily="2" charset="0"/>
              </a:rPr>
              <a:t>еност</a:t>
            </a:r>
          </a:p>
          <a:p>
            <a:endParaRPr lang="en-US" sz="1400">
              <a:solidFill>
                <a:srgbClr val="FFCCCC"/>
              </a:solidFill>
              <a:latin typeface="CHelvBold" pitchFamily="2" charset="0"/>
            </a:endParaRPr>
          </a:p>
        </p:txBody>
      </p:sp>
      <p:sp>
        <p:nvSpPr>
          <p:cNvPr id="44052" name="Rectangle 20"/>
          <p:cNvSpPr>
            <a:spLocks noChangeArrowheads="1"/>
          </p:cNvSpPr>
          <p:nvPr/>
        </p:nvSpPr>
        <p:spPr bwMode="auto">
          <a:xfrm>
            <a:off x="4876899" y="3810000"/>
            <a:ext cx="13810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FFCCCC"/>
                </a:solidFill>
                <a:latin typeface="CHelvBold" pitchFamily="2" charset="0"/>
              </a:rPr>
              <a:t>Апсорбована доза</a:t>
            </a:r>
          </a:p>
        </p:txBody>
      </p:sp>
      <p:sp>
        <p:nvSpPr>
          <p:cNvPr id="44053" name="Rectangle 21"/>
          <p:cNvSpPr>
            <a:spLocks noChangeArrowheads="1"/>
          </p:cNvSpPr>
          <p:nvPr/>
        </p:nvSpPr>
        <p:spPr bwMode="auto">
          <a:xfrm>
            <a:off x="4724449" y="4275138"/>
            <a:ext cx="171983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FFCCCC"/>
                </a:solidFill>
                <a:latin typeface="CHelvBold" pitchFamily="2" charset="0"/>
              </a:rPr>
              <a:t>Доза у ци</a:t>
            </a:r>
            <a:r>
              <a:rPr lang="sr-Latn-CS" sz="1400">
                <a:solidFill>
                  <a:srgbClr val="FFCCCC"/>
                </a:solidFill>
                <a:latin typeface="CHelvBold" pitchFamily="2" charset="0"/>
              </a:rPr>
              <a:t>љ</a:t>
            </a:r>
            <a:r>
              <a:rPr lang="en-US" sz="1400">
                <a:solidFill>
                  <a:srgbClr val="FFCCCC"/>
                </a:solidFill>
                <a:latin typeface="CHelvBold" pitchFamily="2" charset="0"/>
              </a:rPr>
              <a:t>ном органу</a:t>
            </a:r>
          </a:p>
        </p:txBody>
      </p:sp>
      <p:sp>
        <p:nvSpPr>
          <p:cNvPr id="44054" name="Line 22"/>
          <p:cNvSpPr>
            <a:spLocks noChangeShapeType="1"/>
          </p:cNvSpPr>
          <p:nvPr/>
        </p:nvSpPr>
        <p:spPr bwMode="auto">
          <a:xfrm>
            <a:off x="5705105" y="3452814"/>
            <a:ext cx="0" cy="274637"/>
          </a:xfrm>
          <a:prstGeom prst="line">
            <a:avLst/>
          </a:prstGeom>
          <a:noFill/>
          <a:ln w="9525">
            <a:solidFill>
              <a:srgbClr val="FFCCCC"/>
            </a:solidFill>
            <a:round/>
            <a:headEnd/>
            <a:tailEnd type="stealth" w="lg" len="med"/>
          </a:ln>
          <a:extLst>
            <a:ext uri="{909E8E84-426E-40DD-AFC4-6F175D3DCCD1}">
              <a14:hiddenFill xmlns:a14="http://schemas.microsoft.com/office/drawing/2010/main">
                <a:noFill/>
              </a14:hiddenFill>
            </a:ext>
          </a:extLst>
        </p:spPr>
        <p:txBody>
          <a:bodyPr wrap="none" anchor="ctr"/>
          <a:lstStyle/>
          <a:p>
            <a:endParaRPr lang="sr-Latn-RS"/>
          </a:p>
        </p:txBody>
      </p:sp>
      <p:sp>
        <p:nvSpPr>
          <p:cNvPr id="44055" name="Line 23"/>
          <p:cNvSpPr>
            <a:spLocks noChangeShapeType="1"/>
          </p:cNvSpPr>
          <p:nvPr/>
        </p:nvSpPr>
        <p:spPr bwMode="auto">
          <a:xfrm>
            <a:off x="5715367" y="3962400"/>
            <a:ext cx="0" cy="274638"/>
          </a:xfrm>
          <a:prstGeom prst="line">
            <a:avLst/>
          </a:prstGeom>
          <a:noFill/>
          <a:ln w="9525">
            <a:solidFill>
              <a:srgbClr val="FFCCCC"/>
            </a:solidFill>
            <a:round/>
            <a:headEnd/>
            <a:tailEnd type="stealth" w="lg" len="med"/>
          </a:ln>
          <a:extLst>
            <a:ext uri="{909E8E84-426E-40DD-AFC4-6F175D3DCCD1}">
              <a14:hiddenFill xmlns:a14="http://schemas.microsoft.com/office/drawing/2010/main">
                <a:noFill/>
              </a14:hiddenFill>
            </a:ext>
          </a:extLst>
        </p:spPr>
        <p:txBody>
          <a:bodyPr wrap="none" anchor="ctr"/>
          <a:lstStyle/>
          <a:p>
            <a:endParaRPr lang="sr-Latn-RS"/>
          </a:p>
        </p:txBody>
      </p:sp>
      <p:sp>
        <p:nvSpPr>
          <p:cNvPr id="44056" name="Rectangle 24"/>
          <p:cNvSpPr>
            <a:spLocks noChangeArrowheads="1"/>
          </p:cNvSpPr>
          <p:nvPr/>
        </p:nvSpPr>
        <p:spPr bwMode="auto">
          <a:xfrm>
            <a:off x="6706284" y="5121275"/>
            <a:ext cx="186474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900">
                <a:solidFill>
                  <a:srgbClr val="FFCC66"/>
                </a:solidFill>
                <a:latin typeface="CHelvBold" pitchFamily="2" charset="0"/>
              </a:rPr>
              <a:t>З</a:t>
            </a:r>
            <a:r>
              <a:rPr lang="en-US" sz="1700">
                <a:solidFill>
                  <a:srgbClr val="FFCC66"/>
                </a:solidFill>
                <a:latin typeface="CHelvBold" pitchFamily="2" charset="0"/>
              </a:rPr>
              <a:t>дравствени ефекти</a:t>
            </a:r>
            <a:endParaRPr lang="en-US" sz="1300">
              <a:solidFill>
                <a:srgbClr val="000000"/>
              </a:solidFill>
              <a:latin typeface="CHelvBold" pitchFamily="2" charset="0"/>
            </a:endParaRPr>
          </a:p>
        </p:txBody>
      </p:sp>
      <p:grpSp>
        <p:nvGrpSpPr>
          <p:cNvPr id="44057" name="Group 25"/>
          <p:cNvGrpSpPr>
            <a:grpSpLocks/>
          </p:cNvGrpSpPr>
          <p:nvPr/>
        </p:nvGrpSpPr>
        <p:grpSpPr bwMode="auto">
          <a:xfrm>
            <a:off x="7009716" y="3429000"/>
            <a:ext cx="1829386" cy="977900"/>
            <a:chOff x="4416" y="2064"/>
            <a:chExt cx="1152" cy="616"/>
          </a:xfrm>
        </p:grpSpPr>
        <p:sp>
          <p:nvSpPr>
            <p:cNvPr id="44115" name="Rectangle 26"/>
            <p:cNvSpPr>
              <a:spLocks noChangeArrowheads="1"/>
            </p:cNvSpPr>
            <p:nvPr/>
          </p:nvSpPr>
          <p:spPr bwMode="auto">
            <a:xfrm>
              <a:off x="4416" y="2064"/>
              <a:ext cx="1152" cy="616"/>
            </a:xfrm>
            <a:prstGeom prst="rect">
              <a:avLst/>
            </a:prstGeom>
            <a:noFill/>
            <a:ln w="9525">
              <a:solidFill>
                <a:srgbClr val="FFCC99"/>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CS"/>
            </a:p>
          </p:txBody>
        </p:sp>
        <p:grpSp>
          <p:nvGrpSpPr>
            <p:cNvPr id="44116" name="Group 27"/>
            <p:cNvGrpSpPr>
              <a:grpSpLocks/>
            </p:cNvGrpSpPr>
            <p:nvPr/>
          </p:nvGrpSpPr>
          <p:grpSpPr bwMode="auto">
            <a:xfrm>
              <a:off x="4512" y="2064"/>
              <a:ext cx="852" cy="573"/>
              <a:chOff x="4512" y="2064"/>
              <a:chExt cx="852" cy="573"/>
            </a:xfrm>
          </p:grpSpPr>
          <p:sp>
            <p:nvSpPr>
              <p:cNvPr id="44117" name="Rectangle 28"/>
              <p:cNvSpPr>
                <a:spLocks noChangeArrowheads="1"/>
              </p:cNvSpPr>
              <p:nvPr/>
            </p:nvSpPr>
            <p:spPr bwMode="auto">
              <a:xfrm>
                <a:off x="4622" y="2064"/>
                <a:ext cx="65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1400">
                    <a:solidFill>
                      <a:srgbClr val="FFCC66"/>
                    </a:solidFill>
                    <a:latin typeface="CHelvBold" pitchFamily="2" charset="0"/>
                  </a:rPr>
                  <a:t>Субклини</a:t>
                </a:r>
                <a:r>
                  <a:rPr lang="sr-Latn-CS" sz="1400">
                    <a:solidFill>
                      <a:srgbClr val="FFCC66"/>
                    </a:solidFill>
                    <a:latin typeface="CHelvBold" pitchFamily="2" charset="0"/>
                  </a:rPr>
                  <a:t>ч</a:t>
                </a:r>
                <a:r>
                  <a:rPr lang="en-US" sz="1400">
                    <a:solidFill>
                      <a:srgbClr val="FFCC66"/>
                    </a:solidFill>
                    <a:latin typeface="CHelvBold" pitchFamily="2" charset="0"/>
                  </a:rPr>
                  <a:t>ки</a:t>
                </a:r>
              </a:p>
              <a:p>
                <a:pPr algn="ctr"/>
                <a:r>
                  <a:rPr lang="en-US" sz="1400">
                    <a:solidFill>
                      <a:srgbClr val="FFCC66"/>
                    </a:solidFill>
                    <a:latin typeface="CHelvBold" pitchFamily="2" charset="0"/>
                  </a:rPr>
                  <a:t> ефекти</a:t>
                </a:r>
                <a:endParaRPr lang="en-US" sz="1200">
                  <a:solidFill>
                    <a:srgbClr val="FFCC66"/>
                  </a:solidFill>
                  <a:latin typeface="CHelvBold" pitchFamily="2" charset="0"/>
                </a:endParaRPr>
              </a:p>
              <a:p>
                <a:pPr algn="ctr"/>
                <a:endParaRPr lang="en-US" sz="1200">
                  <a:solidFill>
                    <a:srgbClr val="FFCC66"/>
                  </a:solidFill>
                  <a:latin typeface="CHelvBold" pitchFamily="2" charset="0"/>
                </a:endParaRPr>
              </a:p>
            </p:txBody>
          </p:sp>
          <p:sp>
            <p:nvSpPr>
              <p:cNvPr id="44118" name="Rectangle 29"/>
              <p:cNvSpPr>
                <a:spLocks noChangeArrowheads="1"/>
              </p:cNvSpPr>
              <p:nvPr/>
            </p:nvSpPr>
            <p:spPr bwMode="auto">
              <a:xfrm>
                <a:off x="4512" y="2501"/>
                <a:ext cx="85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FFCC66"/>
                    </a:solidFill>
                    <a:latin typeface="CHelvBold" pitchFamily="2" charset="0"/>
                  </a:rPr>
                  <a:t>Клини</a:t>
                </a:r>
                <a:r>
                  <a:rPr lang="sr-Latn-CS" sz="1400">
                    <a:solidFill>
                      <a:srgbClr val="FFCC66"/>
                    </a:solidFill>
                    <a:latin typeface="CHelvBold" pitchFamily="2" charset="0"/>
                  </a:rPr>
                  <a:t>ч</a:t>
                </a:r>
                <a:r>
                  <a:rPr lang="en-US" sz="1400">
                    <a:solidFill>
                      <a:srgbClr val="FFCC66"/>
                    </a:solidFill>
                    <a:latin typeface="CHelvBold" pitchFamily="2" charset="0"/>
                  </a:rPr>
                  <a:t>ки ефекти</a:t>
                </a:r>
                <a:endParaRPr lang="en-US" sz="1200">
                  <a:solidFill>
                    <a:srgbClr val="FFCC99"/>
                  </a:solidFill>
                  <a:latin typeface="CHelvBold" pitchFamily="2" charset="0"/>
                </a:endParaRPr>
              </a:p>
            </p:txBody>
          </p:sp>
          <p:sp>
            <p:nvSpPr>
              <p:cNvPr id="44119" name="Line 30"/>
              <p:cNvSpPr>
                <a:spLocks noChangeShapeType="1"/>
              </p:cNvSpPr>
              <p:nvPr/>
            </p:nvSpPr>
            <p:spPr bwMode="auto">
              <a:xfrm>
                <a:off x="4944" y="2352"/>
                <a:ext cx="0" cy="173"/>
              </a:xfrm>
              <a:prstGeom prst="line">
                <a:avLst/>
              </a:prstGeom>
              <a:noFill/>
              <a:ln w="9525">
                <a:solidFill>
                  <a:srgbClr val="FFCC66"/>
                </a:solidFill>
                <a:round/>
                <a:headEnd/>
                <a:tailEnd type="stealth" w="lg" len="med"/>
              </a:ln>
              <a:extLst>
                <a:ext uri="{909E8E84-426E-40DD-AFC4-6F175D3DCCD1}">
                  <a14:hiddenFill xmlns:a14="http://schemas.microsoft.com/office/drawing/2010/main">
                    <a:noFill/>
                  </a14:hiddenFill>
                </a:ext>
              </a:extLst>
            </p:spPr>
            <p:txBody>
              <a:bodyPr wrap="none" anchor="ctr"/>
              <a:lstStyle/>
              <a:p>
                <a:endParaRPr lang="sr-Latn-RS"/>
              </a:p>
            </p:txBody>
          </p:sp>
        </p:grpSp>
      </p:grpSp>
      <p:grpSp>
        <p:nvGrpSpPr>
          <p:cNvPr id="44058" name="Group 31"/>
          <p:cNvGrpSpPr>
            <a:grpSpLocks/>
          </p:cNvGrpSpPr>
          <p:nvPr/>
        </p:nvGrpSpPr>
        <p:grpSpPr bwMode="auto">
          <a:xfrm>
            <a:off x="2513941" y="3276600"/>
            <a:ext cx="533571" cy="228600"/>
            <a:chOff x="1109" y="1171"/>
            <a:chExt cx="1645" cy="924"/>
          </a:xfrm>
        </p:grpSpPr>
        <p:sp>
          <p:nvSpPr>
            <p:cNvPr id="44111" name="Freeform 32"/>
            <p:cNvSpPr>
              <a:spLocks/>
            </p:cNvSpPr>
            <p:nvPr/>
          </p:nvSpPr>
          <p:spPr bwMode="auto">
            <a:xfrm>
              <a:off x="1110" y="1174"/>
              <a:ext cx="952" cy="607"/>
            </a:xfrm>
            <a:custGeom>
              <a:avLst/>
              <a:gdLst>
                <a:gd name="T0" fmla="*/ 0 w 952"/>
                <a:gd name="T1" fmla="*/ 0 h 607"/>
                <a:gd name="T2" fmla="*/ 0 w 952"/>
                <a:gd name="T3" fmla="*/ 45 h 607"/>
                <a:gd name="T4" fmla="*/ 69 w 952"/>
                <a:gd name="T5" fmla="*/ 57 h 607"/>
                <a:gd name="T6" fmla="*/ 132 w 952"/>
                <a:gd name="T7" fmla="*/ 72 h 607"/>
                <a:gd name="T8" fmla="*/ 189 w 952"/>
                <a:gd name="T9" fmla="*/ 90 h 607"/>
                <a:gd name="T10" fmla="*/ 248 w 952"/>
                <a:gd name="T11" fmla="*/ 108 h 607"/>
                <a:gd name="T12" fmla="*/ 298 w 952"/>
                <a:gd name="T13" fmla="*/ 126 h 607"/>
                <a:gd name="T14" fmla="*/ 340 w 952"/>
                <a:gd name="T15" fmla="*/ 144 h 607"/>
                <a:gd name="T16" fmla="*/ 379 w 952"/>
                <a:gd name="T17" fmla="*/ 160 h 607"/>
                <a:gd name="T18" fmla="*/ 424 w 952"/>
                <a:gd name="T19" fmla="*/ 181 h 607"/>
                <a:gd name="T20" fmla="*/ 463 w 952"/>
                <a:gd name="T21" fmla="*/ 205 h 607"/>
                <a:gd name="T22" fmla="*/ 508 w 952"/>
                <a:gd name="T23" fmla="*/ 235 h 607"/>
                <a:gd name="T24" fmla="*/ 544 w 952"/>
                <a:gd name="T25" fmla="*/ 262 h 607"/>
                <a:gd name="T26" fmla="*/ 580 w 952"/>
                <a:gd name="T27" fmla="*/ 289 h 607"/>
                <a:gd name="T28" fmla="*/ 613 w 952"/>
                <a:gd name="T29" fmla="*/ 319 h 607"/>
                <a:gd name="T30" fmla="*/ 655 w 952"/>
                <a:gd name="T31" fmla="*/ 355 h 607"/>
                <a:gd name="T32" fmla="*/ 700 w 952"/>
                <a:gd name="T33" fmla="*/ 397 h 607"/>
                <a:gd name="T34" fmla="*/ 726 w 952"/>
                <a:gd name="T35" fmla="*/ 427 h 607"/>
                <a:gd name="T36" fmla="*/ 753 w 952"/>
                <a:gd name="T37" fmla="*/ 459 h 607"/>
                <a:gd name="T38" fmla="*/ 780 w 952"/>
                <a:gd name="T39" fmla="*/ 490 h 607"/>
                <a:gd name="T40" fmla="*/ 804 w 952"/>
                <a:gd name="T41" fmla="*/ 520 h 607"/>
                <a:gd name="T42" fmla="*/ 834 w 952"/>
                <a:gd name="T43" fmla="*/ 568 h 607"/>
                <a:gd name="T44" fmla="*/ 852 w 952"/>
                <a:gd name="T45" fmla="*/ 607 h 607"/>
                <a:gd name="T46" fmla="*/ 952 w 952"/>
                <a:gd name="T47" fmla="*/ 595 h 607"/>
                <a:gd name="T48" fmla="*/ 919 w 952"/>
                <a:gd name="T49" fmla="*/ 529 h 607"/>
                <a:gd name="T50" fmla="*/ 870 w 952"/>
                <a:gd name="T51" fmla="*/ 459 h 607"/>
                <a:gd name="T52" fmla="*/ 819 w 952"/>
                <a:gd name="T53" fmla="*/ 400 h 607"/>
                <a:gd name="T54" fmla="*/ 753 w 952"/>
                <a:gd name="T55" fmla="*/ 337 h 607"/>
                <a:gd name="T56" fmla="*/ 664 w 952"/>
                <a:gd name="T57" fmla="*/ 247 h 607"/>
                <a:gd name="T58" fmla="*/ 565 w 952"/>
                <a:gd name="T59" fmla="*/ 172 h 607"/>
                <a:gd name="T60" fmla="*/ 460 w 952"/>
                <a:gd name="T61" fmla="*/ 108 h 607"/>
                <a:gd name="T62" fmla="*/ 367 w 952"/>
                <a:gd name="T63" fmla="*/ 69 h 607"/>
                <a:gd name="T64" fmla="*/ 251 w 952"/>
                <a:gd name="T65" fmla="*/ 30 h 607"/>
                <a:gd name="T66" fmla="*/ 156 w 952"/>
                <a:gd name="T67" fmla="*/ 15 h 607"/>
                <a:gd name="T68" fmla="*/ 0 w 952"/>
                <a:gd name="T69" fmla="*/ 0 h 6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2"/>
                <a:gd name="T106" fmla="*/ 0 h 607"/>
                <a:gd name="T107" fmla="*/ 952 w 952"/>
                <a:gd name="T108" fmla="*/ 607 h 6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2" h="607">
                  <a:moveTo>
                    <a:pt x="0" y="0"/>
                  </a:moveTo>
                  <a:lnTo>
                    <a:pt x="0" y="45"/>
                  </a:lnTo>
                  <a:lnTo>
                    <a:pt x="69" y="57"/>
                  </a:lnTo>
                  <a:lnTo>
                    <a:pt x="132" y="72"/>
                  </a:lnTo>
                  <a:lnTo>
                    <a:pt x="189" y="90"/>
                  </a:lnTo>
                  <a:lnTo>
                    <a:pt x="248" y="108"/>
                  </a:lnTo>
                  <a:lnTo>
                    <a:pt x="298" y="126"/>
                  </a:lnTo>
                  <a:lnTo>
                    <a:pt x="340" y="144"/>
                  </a:lnTo>
                  <a:lnTo>
                    <a:pt x="379" y="160"/>
                  </a:lnTo>
                  <a:lnTo>
                    <a:pt x="424" y="181"/>
                  </a:lnTo>
                  <a:lnTo>
                    <a:pt x="463" y="205"/>
                  </a:lnTo>
                  <a:lnTo>
                    <a:pt x="508" y="235"/>
                  </a:lnTo>
                  <a:lnTo>
                    <a:pt x="544" y="262"/>
                  </a:lnTo>
                  <a:lnTo>
                    <a:pt x="580" y="289"/>
                  </a:lnTo>
                  <a:lnTo>
                    <a:pt x="613" y="319"/>
                  </a:lnTo>
                  <a:lnTo>
                    <a:pt x="655" y="355"/>
                  </a:lnTo>
                  <a:lnTo>
                    <a:pt x="700" y="397"/>
                  </a:lnTo>
                  <a:lnTo>
                    <a:pt x="726" y="427"/>
                  </a:lnTo>
                  <a:lnTo>
                    <a:pt x="753" y="459"/>
                  </a:lnTo>
                  <a:lnTo>
                    <a:pt x="780" y="490"/>
                  </a:lnTo>
                  <a:lnTo>
                    <a:pt x="804" y="520"/>
                  </a:lnTo>
                  <a:lnTo>
                    <a:pt x="834" y="568"/>
                  </a:lnTo>
                  <a:lnTo>
                    <a:pt x="852" y="607"/>
                  </a:lnTo>
                  <a:lnTo>
                    <a:pt x="952" y="595"/>
                  </a:lnTo>
                  <a:lnTo>
                    <a:pt x="919" y="529"/>
                  </a:lnTo>
                  <a:lnTo>
                    <a:pt x="870" y="459"/>
                  </a:lnTo>
                  <a:lnTo>
                    <a:pt x="819" y="400"/>
                  </a:lnTo>
                  <a:lnTo>
                    <a:pt x="753" y="337"/>
                  </a:lnTo>
                  <a:lnTo>
                    <a:pt x="664" y="247"/>
                  </a:lnTo>
                  <a:lnTo>
                    <a:pt x="565" y="172"/>
                  </a:lnTo>
                  <a:lnTo>
                    <a:pt x="460" y="108"/>
                  </a:lnTo>
                  <a:lnTo>
                    <a:pt x="367" y="69"/>
                  </a:lnTo>
                  <a:lnTo>
                    <a:pt x="251" y="30"/>
                  </a:lnTo>
                  <a:lnTo>
                    <a:pt x="156" y="15"/>
                  </a:lnTo>
                  <a:lnTo>
                    <a:pt x="0" y="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12" name="Freeform 33"/>
            <p:cNvSpPr>
              <a:spLocks/>
            </p:cNvSpPr>
            <p:nvPr/>
          </p:nvSpPr>
          <p:spPr bwMode="auto">
            <a:xfrm>
              <a:off x="2261" y="1661"/>
              <a:ext cx="493" cy="434"/>
            </a:xfrm>
            <a:custGeom>
              <a:avLst/>
              <a:gdLst>
                <a:gd name="T0" fmla="*/ 0 w 493"/>
                <a:gd name="T1" fmla="*/ 335 h 434"/>
                <a:gd name="T2" fmla="*/ 0 w 493"/>
                <a:gd name="T3" fmla="*/ 434 h 434"/>
                <a:gd name="T4" fmla="*/ 20 w 493"/>
                <a:gd name="T5" fmla="*/ 409 h 434"/>
                <a:gd name="T6" fmla="*/ 42 w 493"/>
                <a:gd name="T7" fmla="*/ 383 h 434"/>
                <a:gd name="T8" fmla="*/ 71 w 493"/>
                <a:gd name="T9" fmla="*/ 356 h 434"/>
                <a:gd name="T10" fmla="*/ 107 w 493"/>
                <a:gd name="T11" fmla="*/ 325 h 434"/>
                <a:gd name="T12" fmla="*/ 142 w 493"/>
                <a:gd name="T13" fmla="*/ 291 h 434"/>
                <a:gd name="T14" fmla="*/ 178 w 493"/>
                <a:gd name="T15" fmla="*/ 259 h 434"/>
                <a:gd name="T16" fmla="*/ 211 w 493"/>
                <a:gd name="T17" fmla="*/ 232 h 434"/>
                <a:gd name="T18" fmla="*/ 241 w 493"/>
                <a:gd name="T19" fmla="*/ 208 h 434"/>
                <a:gd name="T20" fmla="*/ 274 w 493"/>
                <a:gd name="T21" fmla="*/ 186 h 434"/>
                <a:gd name="T22" fmla="*/ 308 w 493"/>
                <a:gd name="T23" fmla="*/ 164 h 434"/>
                <a:gd name="T24" fmla="*/ 348 w 493"/>
                <a:gd name="T25" fmla="*/ 141 h 434"/>
                <a:gd name="T26" fmla="*/ 385 w 493"/>
                <a:gd name="T27" fmla="*/ 123 h 434"/>
                <a:gd name="T28" fmla="*/ 423 w 493"/>
                <a:gd name="T29" fmla="*/ 107 h 434"/>
                <a:gd name="T30" fmla="*/ 463 w 493"/>
                <a:gd name="T31" fmla="*/ 90 h 434"/>
                <a:gd name="T32" fmla="*/ 493 w 493"/>
                <a:gd name="T33" fmla="*/ 76 h 434"/>
                <a:gd name="T34" fmla="*/ 493 w 493"/>
                <a:gd name="T35" fmla="*/ 0 h 434"/>
                <a:gd name="T36" fmla="*/ 439 w 493"/>
                <a:gd name="T37" fmla="*/ 15 h 434"/>
                <a:gd name="T38" fmla="*/ 360 w 493"/>
                <a:gd name="T39" fmla="*/ 49 h 434"/>
                <a:gd name="T40" fmla="*/ 259 w 493"/>
                <a:gd name="T41" fmla="*/ 92 h 434"/>
                <a:gd name="T42" fmla="*/ 185 w 493"/>
                <a:gd name="T43" fmla="*/ 138 h 434"/>
                <a:gd name="T44" fmla="*/ 117 w 493"/>
                <a:gd name="T45" fmla="*/ 204 h 434"/>
                <a:gd name="T46" fmla="*/ 50 w 493"/>
                <a:gd name="T47" fmla="*/ 259 h 434"/>
                <a:gd name="T48" fmla="*/ 0 w 493"/>
                <a:gd name="T49" fmla="*/ 312 h 434"/>
                <a:gd name="T50" fmla="*/ 0 w 493"/>
                <a:gd name="T51" fmla="*/ 433 h 434"/>
                <a:gd name="T52" fmla="*/ 0 w 493"/>
                <a:gd name="T53" fmla="*/ 431 h 434"/>
                <a:gd name="T54" fmla="*/ 0 w 493"/>
                <a:gd name="T55" fmla="*/ 335 h 4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3"/>
                <a:gd name="T85" fmla="*/ 0 h 434"/>
                <a:gd name="T86" fmla="*/ 493 w 493"/>
                <a:gd name="T87" fmla="*/ 434 h 43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3" h="434">
                  <a:moveTo>
                    <a:pt x="0" y="335"/>
                  </a:moveTo>
                  <a:lnTo>
                    <a:pt x="0" y="434"/>
                  </a:lnTo>
                  <a:lnTo>
                    <a:pt x="20" y="409"/>
                  </a:lnTo>
                  <a:lnTo>
                    <a:pt x="42" y="383"/>
                  </a:lnTo>
                  <a:lnTo>
                    <a:pt x="71" y="356"/>
                  </a:lnTo>
                  <a:lnTo>
                    <a:pt x="107" y="325"/>
                  </a:lnTo>
                  <a:lnTo>
                    <a:pt x="142" y="291"/>
                  </a:lnTo>
                  <a:lnTo>
                    <a:pt x="178" y="259"/>
                  </a:lnTo>
                  <a:lnTo>
                    <a:pt x="211" y="232"/>
                  </a:lnTo>
                  <a:lnTo>
                    <a:pt x="241" y="208"/>
                  </a:lnTo>
                  <a:lnTo>
                    <a:pt x="274" y="186"/>
                  </a:lnTo>
                  <a:lnTo>
                    <a:pt x="308" y="164"/>
                  </a:lnTo>
                  <a:lnTo>
                    <a:pt x="348" y="141"/>
                  </a:lnTo>
                  <a:lnTo>
                    <a:pt x="385" y="123"/>
                  </a:lnTo>
                  <a:lnTo>
                    <a:pt x="423" y="107"/>
                  </a:lnTo>
                  <a:lnTo>
                    <a:pt x="463" y="90"/>
                  </a:lnTo>
                  <a:lnTo>
                    <a:pt x="493" y="76"/>
                  </a:lnTo>
                  <a:lnTo>
                    <a:pt x="493" y="0"/>
                  </a:lnTo>
                  <a:lnTo>
                    <a:pt x="439" y="15"/>
                  </a:lnTo>
                  <a:lnTo>
                    <a:pt x="360" y="49"/>
                  </a:lnTo>
                  <a:lnTo>
                    <a:pt x="259" y="92"/>
                  </a:lnTo>
                  <a:lnTo>
                    <a:pt x="185" y="138"/>
                  </a:lnTo>
                  <a:lnTo>
                    <a:pt x="117" y="204"/>
                  </a:lnTo>
                  <a:lnTo>
                    <a:pt x="50" y="259"/>
                  </a:lnTo>
                  <a:lnTo>
                    <a:pt x="0" y="312"/>
                  </a:lnTo>
                  <a:lnTo>
                    <a:pt x="0" y="433"/>
                  </a:lnTo>
                  <a:lnTo>
                    <a:pt x="0" y="431"/>
                  </a:lnTo>
                  <a:lnTo>
                    <a:pt x="0" y="335"/>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13" name="Freeform 34"/>
            <p:cNvSpPr>
              <a:spLocks/>
            </p:cNvSpPr>
            <p:nvPr/>
          </p:nvSpPr>
          <p:spPr bwMode="auto">
            <a:xfrm>
              <a:off x="1670" y="1824"/>
              <a:ext cx="589" cy="270"/>
            </a:xfrm>
            <a:custGeom>
              <a:avLst/>
              <a:gdLst>
                <a:gd name="T0" fmla="*/ 0 w 589"/>
                <a:gd name="T1" fmla="*/ 0 h 270"/>
                <a:gd name="T2" fmla="*/ 0 w 589"/>
                <a:gd name="T3" fmla="*/ 83 h 270"/>
                <a:gd name="T4" fmla="*/ 38 w 589"/>
                <a:gd name="T5" fmla="*/ 90 h 270"/>
                <a:gd name="T6" fmla="*/ 77 w 589"/>
                <a:gd name="T7" fmla="*/ 97 h 270"/>
                <a:gd name="T8" fmla="*/ 114 w 589"/>
                <a:gd name="T9" fmla="*/ 106 h 270"/>
                <a:gd name="T10" fmla="*/ 152 w 589"/>
                <a:gd name="T11" fmla="*/ 115 h 270"/>
                <a:gd name="T12" fmla="*/ 196 w 589"/>
                <a:gd name="T13" fmla="*/ 126 h 270"/>
                <a:gd name="T14" fmla="*/ 244 w 589"/>
                <a:gd name="T15" fmla="*/ 138 h 270"/>
                <a:gd name="T16" fmla="*/ 304 w 589"/>
                <a:gd name="T17" fmla="*/ 156 h 270"/>
                <a:gd name="T18" fmla="*/ 362 w 589"/>
                <a:gd name="T19" fmla="*/ 172 h 270"/>
                <a:gd name="T20" fmla="*/ 400 w 589"/>
                <a:gd name="T21" fmla="*/ 185 h 270"/>
                <a:gd name="T22" fmla="*/ 445 w 589"/>
                <a:gd name="T23" fmla="*/ 203 h 270"/>
                <a:gd name="T24" fmla="*/ 494 w 589"/>
                <a:gd name="T25" fmla="*/ 223 h 270"/>
                <a:gd name="T26" fmla="*/ 538 w 589"/>
                <a:gd name="T27" fmla="*/ 243 h 270"/>
                <a:gd name="T28" fmla="*/ 570 w 589"/>
                <a:gd name="T29" fmla="*/ 259 h 270"/>
                <a:gd name="T30" fmla="*/ 589 w 589"/>
                <a:gd name="T31" fmla="*/ 270 h 270"/>
                <a:gd name="T32" fmla="*/ 589 w 589"/>
                <a:gd name="T33" fmla="*/ 167 h 270"/>
                <a:gd name="T34" fmla="*/ 552 w 589"/>
                <a:gd name="T35" fmla="*/ 141 h 270"/>
                <a:gd name="T36" fmla="*/ 478 w 589"/>
                <a:gd name="T37" fmla="*/ 105 h 270"/>
                <a:gd name="T38" fmla="*/ 392 w 589"/>
                <a:gd name="T39" fmla="*/ 69 h 270"/>
                <a:gd name="T40" fmla="*/ 315 w 589"/>
                <a:gd name="T41" fmla="*/ 49 h 270"/>
                <a:gd name="T42" fmla="*/ 226 w 589"/>
                <a:gd name="T43" fmla="*/ 24 h 270"/>
                <a:gd name="T44" fmla="*/ 137 w 589"/>
                <a:gd name="T45" fmla="*/ 7 h 270"/>
                <a:gd name="T46" fmla="*/ 74 w 589"/>
                <a:gd name="T47" fmla="*/ 1 h 270"/>
                <a:gd name="T48" fmla="*/ 0 w 589"/>
                <a:gd name="T49" fmla="*/ 0 h 2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89"/>
                <a:gd name="T76" fmla="*/ 0 h 270"/>
                <a:gd name="T77" fmla="*/ 589 w 589"/>
                <a:gd name="T78" fmla="*/ 270 h 2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89" h="270">
                  <a:moveTo>
                    <a:pt x="0" y="0"/>
                  </a:moveTo>
                  <a:lnTo>
                    <a:pt x="0" y="83"/>
                  </a:lnTo>
                  <a:lnTo>
                    <a:pt x="38" y="90"/>
                  </a:lnTo>
                  <a:lnTo>
                    <a:pt x="77" y="97"/>
                  </a:lnTo>
                  <a:lnTo>
                    <a:pt x="114" y="106"/>
                  </a:lnTo>
                  <a:lnTo>
                    <a:pt x="152" y="115"/>
                  </a:lnTo>
                  <a:lnTo>
                    <a:pt x="196" y="126"/>
                  </a:lnTo>
                  <a:lnTo>
                    <a:pt x="244" y="138"/>
                  </a:lnTo>
                  <a:lnTo>
                    <a:pt x="304" y="156"/>
                  </a:lnTo>
                  <a:lnTo>
                    <a:pt x="362" y="172"/>
                  </a:lnTo>
                  <a:lnTo>
                    <a:pt x="400" y="185"/>
                  </a:lnTo>
                  <a:lnTo>
                    <a:pt x="445" y="203"/>
                  </a:lnTo>
                  <a:lnTo>
                    <a:pt x="494" y="223"/>
                  </a:lnTo>
                  <a:lnTo>
                    <a:pt x="538" y="243"/>
                  </a:lnTo>
                  <a:lnTo>
                    <a:pt x="570" y="259"/>
                  </a:lnTo>
                  <a:lnTo>
                    <a:pt x="589" y="270"/>
                  </a:lnTo>
                  <a:lnTo>
                    <a:pt x="589" y="167"/>
                  </a:lnTo>
                  <a:lnTo>
                    <a:pt x="552" y="141"/>
                  </a:lnTo>
                  <a:lnTo>
                    <a:pt x="478" y="105"/>
                  </a:lnTo>
                  <a:lnTo>
                    <a:pt x="392" y="69"/>
                  </a:lnTo>
                  <a:lnTo>
                    <a:pt x="315" y="49"/>
                  </a:lnTo>
                  <a:lnTo>
                    <a:pt x="226" y="24"/>
                  </a:lnTo>
                  <a:lnTo>
                    <a:pt x="137" y="7"/>
                  </a:lnTo>
                  <a:lnTo>
                    <a:pt x="74" y="1"/>
                  </a:lnTo>
                  <a:lnTo>
                    <a:pt x="0" y="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14" name="Freeform 35"/>
            <p:cNvSpPr>
              <a:spLocks/>
            </p:cNvSpPr>
            <p:nvPr/>
          </p:nvSpPr>
          <p:spPr bwMode="auto">
            <a:xfrm>
              <a:off x="1109" y="1171"/>
              <a:ext cx="1645" cy="823"/>
            </a:xfrm>
            <a:custGeom>
              <a:avLst/>
              <a:gdLst>
                <a:gd name="T0" fmla="*/ 90 w 1645"/>
                <a:gd name="T1" fmla="*/ 0 h 823"/>
                <a:gd name="T2" fmla="*/ 189 w 1645"/>
                <a:gd name="T3" fmla="*/ 0 h 823"/>
                <a:gd name="T4" fmla="*/ 291 w 1645"/>
                <a:gd name="T5" fmla="*/ 6 h 823"/>
                <a:gd name="T6" fmla="*/ 386 w 1645"/>
                <a:gd name="T7" fmla="*/ 21 h 823"/>
                <a:gd name="T8" fmla="*/ 496 w 1645"/>
                <a:gd name="T9" fmla="*/ 45 h 823"/>
                <a:gd name="T10" fmla="*/ 601 w 1645"/>
                <a:gd name="T11" fmla="*/ 78 h 823"/>
                <a:gd name="T12" fmla="*/ 712 w 1645"/>
                <a:gd name="T13" fmla="*/ 123 h 823"/>
                <a:gd name="T14" fmla="*/ 811 w 1645"/>
                <a:gd name="T15" fmla="*/ 170 h 823"/>
                <a:gd name="T16" fmla="*/ 905 w 1645"/>
                <a:gd name="T17" fmla="*/ 217 h 823"/>
                <a:gd name="T18" fmla="*/ 1001 w 1645"/>
                <a:gd name="T19" fmla="*/ 271 h 823"/>
                <a:gd name="T20" fmla="*/ 1091 w 1645"/>
                <a:gd name="T21" fmla="*/ 331 h 823"/>
                <a:gd name="T22" fmla="*/ 1178 w 1645"/>
                <a:gd name="T23" fmla="*/ 400 h 823"/>
                <a:gd name="T24" fmla="*/ 1249 w 1645"/>
                <a:gd name="T25" fmla="*/ 469 h 823"/>
                <a:gd name="T26" fmla="*/ 1297 w 1645"/>
                <a:gd name="T27" fmla="*/ 533 h 823"/>
                <a:gd name="T28" fmla="*/ 1596 w 1645"/>
                <a:gd name="T29" fmla="*/ 512 h 823"/>
                <a:gd name="T30" fmla="*/ 1494 w 1645"/>
                <a:gd name="T31" fmla="*/ 557 h 823"/>
                <a:gd name="T32" fmla="*/ 1423 w 1645"/>
                <a:gd name="T33" fmla="*/ 593 h 823"/>
                <a:gd name="T34" fmla="*/ 1364 w 1645"/>
                <a:gd name="T35" fmla="*/ 630 h 823"/>
                <a:gd name="T36" fmla="*/ 1307 w 1645"/>
                <a:gd name="T37" fmla="*/ 676 h 823"/>
                <a:gd name="T38" fmla="*/ 1240 w 1645"/>
                <a:gd name="T39" fmla="*/ 736 h 823"/>
                <a:gd name="T40" fmla="*/ 1178 w 1645"/>
                <a:gd name="T41" fmla="*/ 796 h 823"/>
                <a:gd name="T42" fmla="*/ 1124 w 1645"/>
                <a:gd name="T43" fmla="*/ 811 h 823"/>
                <a:gd name="T44" fmla="*/ 1068 w 1645"/>
                <a:gd name="T45" fmla="*/ 783 h 823"/>
                <a:gd name="T46" fmla="*/ 999 w 1645"/>
                <a:gd name="T47" fmla="*/ 755 h 823"/>
                <a:gd name="T48" fmla="*/ 936 w 1645"/>
                <a:gd name="T49" fmla="*/ 735 h 823"/>
                <a:gd name="T50" fmla="*/ 864 w 1645"/>
                <a:gd name="T51" fmla="*/ 715 h 823"/>
                <a:gd name="T52" fmla="*/ 791 w 1645"/>
                <a:gd name="T53" fmla="*/ 696 h 823"/>
                <a:gd name="T54" fmla="*/ 720 w 1645"/>
                <a:gd name="T55" fmla="*/ 681 h 823"/>
                <a:gd name="T56" fmla="*/ 652 w 1645"/>
                <a:gd name="T57" fmla="*/ 666 h 823"/>
                <a:gd name="T58" fmla="*/ 560 w 1645"/>
                <a:gd name="T59" fmla="*/ 652 h 823"/>
                <a:gd name="T60" fmla="*/ 896 w 1645"/>
                <a:gd name="T61" fmla="*/ 542 h 823"/>
                <a:gd name="T62" fmla="*/ 817 w 1645"/>
                <a:gd name="T63" fmla="*/ 439 h 823"/>
                <a:gd name="T64" fmla="*/ 757 w 1645"/>
                <a:gd name="T65" fmla="*/ 379 h 823"/>
                <a:gd name="T66" fmla="*/ 670 w 1645"/>
                <a:gd name="T67" fmla="*/ 298 h 823"/>
                <a:gd name="T68" fmla="*/ 595 w 1645"/>
                <a:gd name="T69" fmla="*/ 235 h 823"/>
                <a:gd name="T70" fmla="*/ 535 w 1645"/>
                <a:gd name="T71" fmla="*/ 188 h 823"/>
                <a:gd name="T72" fmla="*/ 460 w 1645"/>
                <a:gd name="T73" fmla="*/ 141 h 823"/>
                <a:gd name="T74" fmla="*/ 383 w 1645"/>
                <a:gd name="T75" fmla="*/ 102 h 823"/>
                <a:gd name="T76" fmla="*/ 291 w 1645"/>
                <a:gd name="T77" fmla="*/ 69 h 823"/>
                <a:gd name="T78" fmla="*/ 192 w 1645"/>
                <a:gd name="T79" fmla="*/ 45 h 823"/>
                <a:gd name="T80" fmla="*/ 87 w 1645"/>
                <a:gd name="T81" fmla="*/ 24 h 8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5"/>
                <a:gd name="T124" fmla="*/ 0 h 823"/>
                <a:gd name="T125" fmla="*/ 1645 w 1645"/>
                <a:gd name="T126" fmla="*/ 823 h 8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5" h="823">
                  <a:moveTo>
                    <a:pt x="0" y="6"/>
                  </a:moveTo>
                  <a:lnTo>
                    <a:pt x="90" y="0"/>
                  </a:lnTo>
                  <a:lnTo>
                    <a:pt x="135" y="0"/>
                  </a:lnTo>
                  <a:lnTo>
                    <a:pt x="189" y="0"/>
                  </a:lnTo>
                  <a:lnTo>
                    <a:pt x="240" y="3"/>
                  </a:lnTo>
                  <a:lnTo>
                    <a:pt x="291" y="6"/>
                  </a:lnTo>
                  <a:lnTo>
                    <a:pt x="341" y="12"/>
                  </a:lnTo>
                  <a:lnTo>
                    <a:pt x="386" y="21"/>
                  </a:lnTo>
                  <a:lnTo>
                    <a:pt x="436" y="30"/>
                  </a:lnTo>
                  <a:lnTo>
                    <a:pt x="496" y="45"/>
                  </a:lnTo>
                  <a:lnTo>
                    <a:pt x="550" y="63"/>
                  </a:lnTo>
                  <a:lnTo>
                    <a:pt x="601" y="78"/>
                  </a:lnTo>
                  <a:lnTo>
                    <a:pt x="658" y="99"/>
                  </a:lnTo>
                  <a:lnTo>
                    <a:pt x="712" y="123"/>
                  </a:lnTo>
                  <a:lnTo>
                    <a:pt x="766" y="147"/>
                  </a:lnTo>
                  <a:lnTo>
                    <a:pt x="811" y="170"/>
                  </a:lnTo>
                  <a:lnTo>
                    <a:pt x="862" y="194"/>
                  </a:lnTo>
                  <a:lnTo>
                    <a:pt x="905" y="217"/>
                  </a:lnTo>
                  <a:lnTo>
                    <a:pt x="953" y="244"/>
                  </a:lnTo>
                  <a:lnTo>
                    <a:pt x="1001" y="271"/>
                  </a:lnTo>
                  <a:lnTo>
                    <a:pt x="1049" y="304"/>
                  </a:lnTo>
                  <a:lnTo>
                    <a:pt x="1091" y="331"/>
                  </a:lnTo>
                  <a:lnTo>
                    <a:pt x="1136" y="367"/>
                  </a:lnTo>
                  <a:lnTo>
                    <a:pt x="1178" y="400"/>
                  </a:lnTo>
                  <a:lnTo>
                    <a:pt x="1217" y="433"/>
                  </a:lnTo>
                  <a:lnTo>
                    <a:pt x="1249" y="469"/>
                  </a:lnTo>
                  <a:lnTo>
                    <a:pt x="1276" y="500"/>
                  </a:lnTo>
                  <a:lnTo>
                    <a:pt x="1297" y="533"/>
                  </a:lnTo>
                  <a:lnTo>
                    <a:pt x="1645" y="489"/>
                  </a:lnTo>
                  <a:lnTo>
                    <a:pt x="1596" y="512"/>
                  </a:lnTo>
                  <a:lnTo>
                    <a:pt x="1539" y="536"/>
                  </a:lnTo>
                  <a:lnTo>
                    <a:pt x="1494" y="557"/>
                  </a:lnTo>
                  <a:lnTo>
                    <a:pt x="1460" y="573"/>
                  </a:lnTo>
                  <a:lnTo>
                    <a:pt x="1423" y="593"/>
                  </a:lnTo>
                  <a:lnTo>
                    <a:pt x="1393" y="611"/>
                  </a:lnTo>
                  <a:lnTo>
                    <a:pt x="1364" y="630"/>
                  </a:lnTo>
                  <a:lnTo>
                    <a:pt x="1335" y="653"/>
                  </a:lnTo>
                  <a:lnTo>
                    <a:pt x="1307" y="676"/>
                  </a:lnTo>
                  <a:lnTo>
                    <a:pt x="1273" y="705"/>
                  </a:lnTo>
                  <a:lnTo>
                    <a:pt x="1240" y="736"/>
                  </a:lnTo>
                  <a:lnTo>
                    <a:pt x="1211" y="762"/>
                  </a:lnTo>
                  <a:lnTo>
                    <a:pt x="1178" y="796"/>
                  </a:lnTo>
                  <a:lnTo>
                    <a:pt x="1151" y="823"/>
                  </a:lnTo>
                  <a:lnTo>
                    <a:pt x="1124" y="811"/>
                  </a:lnTo>
                  <a:lnTo>
                    <a:pt x="1097" y="796"/>
                  </a:lnTo>
                  <a:lnTo>
                    <a:pt x="1068" y="783"/>
                  </a:lnTo>
                  <a:lnTo>
                    <a:pt x="1034" y="769"/>
                  </a:lnTo>
                  <a:lnTo>
                    <a:pt x="999" y="755"/>
                  </a:lnTo>
                  <a:lnTo>
                    <a:pt x="967" y="744"/>
                  </a:lnTo>
                  <a:lnTo>
                    <a:pt x="936" y="735"/>
                  </a:lnTo>
                  <a:lnTo>
                    <a:pt x="901" y="724"/>
                  </a:lnTo>
                  <a:lnTo>
                    <a:pt x="864" y="715"/>
                  </a:lnTo>
                  <a:lnTo>
                    <a:pt x="826" y="705"/>
                  </a:lnTo>
                  <a:lnTo>
                    <a:pt x="791" y="696"/>
                  </a:lnTo>
                  <a:lnTo>
                    <a:pt x="757" y="687"/>
                  </a:lnTo>
                  <a:lnTo>
                    <a:pt x="720" y="681"/>
                  </a:lnTo>
                  <a:lnTo>
                    <a:pt x="685" y="673"/>
                  </a:lnTo>
                  <a:lnTo>
                    <a:pt x="652" y="666"/>
                  </a:lnTo>
                  <a:lnTo>
                    <a:pt x="613" y="658"/>
                  </a:lnTo>
                  <a:lnTo>
                    <a:pt x="560" y="652"/>
                  </a:lnTo>
                  <a:lnTo>
                    <a:pt x="920" y="590"/>
                  </a:lnTo>
                  <a:lnTo>
                    <a:pt x="896" y="542"/>
                  </a:lnTo>
                  <a:lnTo>
                    <a:pt x="868" y="506"/>
                  </a:lnTo>
                  <a:lnTo>
                    <a:pt x="817" y="439"/>
                  </a:lnTo>
                  <a:lnTo>
                    <a:pt x="787" y="409"/>
                  </a:lnTo>
                  <a:lnTo>
                    <a:pt x="757" y="379"/>
                  </a:lnTo>
                  <a:lnTo>
                    <a:pt x="703" y="328"/>
                  </a:lnTo>
                  <a:lnTo>
                    <a:pt x="670" y="298"/>
                  </a:lnTo>
                  <a:lnTo>
                    <a:pt x="631" y="262"/>
                  </a:lnTo>
                  <a:lnTo>
                    <a:pt x="595" y="235"/>
                  </a:lnTo>
                  <a:lnTo>
                    <a:pt x="565" y="211"/>
                  </a:lnTo>
                  <a:lnTo>
                    <a:pt x="535" y="188"/>
                  </a:lnTo>
                  <a:lnTo>
                    <a:pt x="499" y="164"/>
                  </a:lnTo>
                  <a:lnTo>
                    <a:pt x="460" y="141"/>
                  </a:lnTo>
                  <a:lnTo>
                    <a:pt x="421" y="123"/>
                  </a:lnTo>
                  <a:lnTo>
                    <a:pt x="383" y="102"/>
                  </a:lnTo>
                  <a:lnTo>
                    <a:pt x="335" y="84"/>
                  </a:lnTo>
                  <a:lnTo>
                    <a:pt x="291" y="69"/>
                  </a:lnTo>
                  <a:lnTo>
                    <a:pt x="240" y="57"/>
                  </a:lnTo>
                  <a:lnTo>
                    <a:pt x="192" y="45"/>
                  </a:lnTo>
                  <a:lnTo>
                    <a:pt x="141" y="33"/>
                  </a:lnTo>
                  <a:lnTo>
                    <a:pt x="87" y="24"/>
                  </a:lnTo>
                  <a:lnTo>
                    <a:pt x="0" y="6"/>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nvGrpSpPr>
          <p:cNvPr id="44059" name="Group 36"/>
          <p:cNvGrpSpPr>
            <a:grpSpLocks/>
          </p:cNvGrpSpPr>
          <p:nvPr/>
        </p:nvGrpSpPr>
        <p:grpSpPr bwMode="auto">
          <a:xfrm rot="-6073896">
            <a:off x="2835121" y="4568789"/>
            <a:ext cx="990600" cy="228673"/>
            <a:chOff x="2999" y="1162"/>
            <a:chExt cx="1647" cy="916"/>
          </a:xfrm>
        </p:grpSpPr>
        <p:sp>
          <p:nvSpPr>
            <p:cNvPr id="44107" name="Freeform 37"/>
            <p:cNvSpPr>
              <a:spLocks/>
            </p:cNvSpPr>
            <p:nvPr/>
          </p:nvSpPr>
          <p:spPr bwMode="auto">
            <a:xfrm>
              <a:off x="3000" y="1162"/>
              <a:ext cx="1646" cy="830"/>
            </a:xfrm>
            <a:custGeom>
              <a:avLst/>
              <a:gdLst>
                <a:gd name="T0" fmla="*/ 1552 w 1646"/>
                <a:gd name="T1" fmla="*/ 0 h 830"/>
                <a:gd name="T2" fmla="*/ 1454 w 1646"/>
                <a:gd name="T3" fmla="*/ 0 h 830"/>
                <a:gd name="T4" fmla="*/ 1352 w 1646"/>
                <a:gd name="T5" fmla="*/ 5 h 830"/>
                <a:gd name="T6" fmla="*/ 1257 w 1646"/>
                <a:gd name="T7" fmla="*/ 20 h 830"/>
                <a:gd name="T8" fmla="*/ 1147 w 1646"/>
                <a:gd name="T9" fmla="*/ 44 h 830"/>
                <a:gd name="T10" fmla="*/ 1042 w 1646"/>
                <a:gd name="T11" fmla="*/ 78 h 830"/>
                <a:gd name="T12" fmla="*/ 931 w 1646"/>
                <a:gd name="T13" fmla="*/ 124 h 830"/>
                <a:gd name="T14" fmla="*/ 832 w 1646"/>
                <a:gd name="T15" fmla="*/ 172 h 830"/>
                <a:gd name="T16" fmla="*/ 738 w 1646"/>
                <a:gd name="T17" fmla="*/ 219 h 830"/>
                <a:gd name="T18" fmla="*/ 642 w 1646"/>
                <a:gd name="T19" fmla="*/ 274 h 830"/>
                <a:gd name="T20" fmla="*/ 552 w 1646"/>
                <a:gd name="T21" fmla="*/ 335 h 830"/>
                <a:gd name="T22" fmla="*/ 465 w 1646"/>
                <a:gd name="T23" fmla="*/ 405 h 830"/>
                <a:gd name="T24" fmla="*/ 394 w 1646"/>
                <a:gd name="T25" fmla="*/ 475 h 830"/>
                <a:gd name="T26" fmla="*/ 346 w 1646"/>
                <a:gd name="T27" fmla="*/ 540 h 830"/>
                <a:gd name="T28" fmla="*/ 53 w 1646"/>
                <a:gd name="T29" fmla="*/ 519 h 830"/>
                <a:gd name="T30" fmla="*/ 146 w 1646"/>
                <a:gd name="T31" fmla="*/ 561 h 830"/>
                <a:gd name="T32" fmla="*/ 217 w 1646"/>
                <a:gd name="T33" fmla="*/ 603 h 830"/>
                <a:gd name="T34" fmla="*/ 276 w 1646"/>
                <a:gd name="T35" fmla="*/ 641 h 830"/>
                <a:gd name="T36" fmla="*/ 336 w 1646"/>
                <a:gd name="T37" fmla="*/ 685 h 830"/>
                <a:gd name="T38" fmla="*/ 406 w 1646"/>
                <a:gd name="T39" fmla="*/ 743 h 830"/>
                <a:gd name="T40" fmla="*/ 467 w 1646"/>
                <a:gd name="T41" fmla="*/ 804 h 830"/>
                <a:gd name="T42" fmla="*/ 519 w 1646"/>
                <a:gd name="T43" fmla="*/ 822 h 830"/>
                <a:gd name="T44" fmla="*/ 575 w 1646"/>
                <a:gd name="T45" fmla="*/ 794 h 830"/>
                <a:gd name="T46" fmla="*/ 644 w 1646"/>
                <a:gd name="T47" fmla="*/ 764 h 830"/>
                <a:gd name="T48" fmla="*/ 707 w 1646"/>
                <a:gd name="T49" fmla="*/ 745 h 830"/>
                <a:gd name="T50" fmla="*/ 779 w 1646"/>
                <a:gd name="T51" fmla="*/ 725 h 830"/>
                <a:gd name="T52" fmla="*/ 852 w 1646"/>
                <a:gd name="T53" fmla="*/ 705 h 830"/>
                <a:gd name="T54" fmla="*/ 923 w 1646"/>
                <a:gd name="T55" fmla="*/ 690 h 830"/>
                <a:gd name="T56" fmla="*/ 991 w 1646"/>
                <a:gd name="T57" fmla="*/ 675 h 830"/>
                <a:gd name="T58" fmla="*/ 1083 w 1646"/>
                <a:gd name="T59" fmla="*/ 660 h 830"/>
                <a:gd name="T60" fmla="*/ 747 w 1646"/>
                <a:gd name="T61" fmla="*/ 549 h 830"/>
                <a:gd name="T62" fmla="*/ 826 w 1646"/>
                <a:gd name="T63" fmla="*/ 445 h 830"/>
                <a:gd name="T64" fmla="*/ 886 w 1646"/>
                <a:gd name="T65" fmla="*/ 383 h 830"/>
                <a:gd name="T66" fmla="*/ 973 w 1646"/>
                <a:gd name="T67" fmla="*/ 302 h 830"/>
                <a:gd name="T68" fmla="*/ 1048 w 1646"/>
                <a:gd name="T69" fmla="*/ 247 h 830"/>
                <a:gd name="T70" fmla="*/ 1105 w 1646"/>
                <a:gd name="T71" fmla="*/ 206 h 830"/>
                <a:gd name="T72" fmla="*/ 1186 w 1646"/>
                <a:gd name="T73" fmla="*/ 159 h 830"/>
                <a:gd name="T74" fmla="*/ 1251 w 1646"/>
                <a:gd name="T75" fmla="*/ 126 h 830"/>
                <a:gd name="T76" fmla="*/ 1347 w 1646"/>
                <a:gd name="T77" fmla="*/ 99 h 830"/>
                <a:gd name="T78" fmla="*/ 1448 w 1646"/>
                <a:gd name="T79" fmla="*/ 75 h 830"/>
                <a:gd name="T80" fmla="*/ 1646 w 1646"/>
                <a:gd name="T81" fmla="*/ 63 h 8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30"/>
                <a:gd name="T125" fmla="*/ 1646 w 1646"/>
                <a:gd name="T126" fmla="*/ 830 h 8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30">
                  <a:moveTo>
                    <a:pt x="1645" y="5"/>
                  </a:moveTo>
                  <a:lnTo>
                    <a:pt x="1552" y="0"/>
                  </a:lnTo>
                  <a:lnTo>
                    <a:pt x="1508" y="0"/>
                  </a:lnTo>
                  <a:lnTo>
                    <a:pt x="1454" y="0"/>
                  </a:lnTo>
                  <a:lnTo>
                    <a:pt x="1403" y="2"/>
                  </a:lnTo>
                  <a:lnTo>
                    <a:pt x="1352" y="5"/>
                  </a:lnTo>
                  <a:lnTo>
                    <a:pt x="1302" y="11"/>
                  </a:lnTo>
                  <a:lnTo>
                    <a:pt x="1257" y="20"/>
                  </a:lnTo>
                  <a:lnTo>
                    <a:pt x="1207" y="30"/>
                  </a:lnTo>
                  <a:lnTo>
                    <a:pt x="1147" y="44"/>
                  </a:lnTo>
                  <a:lnTo>
                    <a:pt x="1093" y="63"/>
                  </a:lnTo>
                  <a:lnTo>
                    <a:pt x="1042" y="78"/>
                  </a:lnTo>
                  <a:lnTo>
                    <a:pt x="985" y="100"/>
                  </a:lnTo>
                  <a:lnTo>
                    <a:pt x="931" y="124"/>
                  </a:lnTo>
                  <a:lnTo>
                    <a:pt x="877" y="148"/>
                  </a:lnTo>
                  <a:lnTo>
                    <a:pt x="832" y="172"/>
                  </a:lnTo>
                  <a:lnTo>
                    <a:pt x="781" y="196"/>
                  </a:lnTo>
                  <a:lnTo>
                    <a:pt x="738" y="219"/>
                  </a:lnTo>
                  <a:lnTo>
                    <a:pt x="690" y="246"/>
                  </a:lnTo>
                  <a:lnTo>
                    <a:pt x="642" y="274"/>
                  </a:lnTo>
                  <a:lnTo>
                    <a:pt x="594" y="308"/>
                  </a:lnTo>
                  <a:lnTo>
                    <a:pt x="552" y="335"/>
                  </a:lnTo>
                  <a:lnTo>
                    <a:pt x="507" y="372"/>
                  </a:lnTo>
                  <a:lnTo>
                    <a:pt x="465" y="405"/>
                  </a:lnTo>
                  <a:lnTo>
                    <a:pt x="426" y="438"/>
                  </a:lnTo>
                  <a:lnTo>
                    <a:pt x="394" y="475"/>
                  </a:lnTo>
                  <a:lnTo>
                    <a:pt x="367" y="506"/>
                  </a:lnTo>
                  <a:lnTo>
                    <a:pt x="346" y="540"/>
                  </a:lnTo>
                  <a:lnTo>
                    <a:pt x="0" y="494"/>
                  </a:lnTo>
                  <a:lnTo>
                    <a:pt x="53" y="519"/>
                  </a:lnTo>
                  <a:lnTo>
                    <a:pt x="95" y="540"/>
                  </a:lnTo>
                  <a:lnTo>
                    <a:pt x="146" y="561"/>
                  </a:lnTo>
                  <a:lnTo>
                    <a:pt x="183" y="583"/>
                  </a:lnTo>
                  <a:lnTo>
                    <a:pt x="217" y="603"/>
                  </a:lnTo>
                  <a:lnTo>
                    <a:pt x="247" y="619"/>
                  </a:lnTo>
                  <a:lnTo>
                    <a:pt x="276" y="641"/>
                  </a:lnTo>
                  <a:lnTo>
                    <a:pt x="305" y="661"/>
                  </a:lnTo>
                  <a:lnTo>
                    <a:pt x="336" y="685"/>
                  </a:lnTo>
                  <a:lnTo>
                    <a:pt x="370" y="714"/>
                  </a:lnTo>
                  <a:lnTo>
                    <a:pt x="406" y="743"/>
                  </a:lnTo>
                  <a:lnTo>
                    <a:pt x="435" y="772"/>
                  </a:lnTo>
                  <a:lnTo>
                    <a:pt x="467" y="804"/>
                  </a:lnTo>
                  <a:lnTo>
                    <a:pt x="492" y="830"/>
                  </a:lnTo>
                  <a:lnTo>
                    <a:pt x="519" y="822"/>
                  </a:lnTo>
                  <a:lnTo>
                    <a:pt x="546" y="806"/>
                  </a:lnTo>
                  <a:lnTo>
                    <a:pt x="575" y="794"/>
                  </a:lnTo>
                  <a:lnTo>
                    <a:pt x="609" y="779"/>
                  </a:lnTo>
                  <a:lnTo>
                    <a:pt x="644" y="764"/>
                  </a:lnTo>
                  <a:lnTo>
                    <a:pt x="676" y="754"/>
                  </a:lnTo>
                  <a:lnTo>
                    <a:pt x="707" y="745"/>
                  </a:lnTo>
                  <a:lnTo>
                    <a:pt x="742" y="733"/>
                  </a:lnTo>
                  <a:lnTo>
                    <a:pt x="779" y="725"/>
                  </a:lnTo>
                  <a:lnTo>
                    <a:pt x="817" y="714"/>
                  </a:lnTo>
                  <a:lnTo>
                    <a:pt x="852" y="705"/>
                  </a:lnTo>
                  <a:lnTo>
                    <a:pt x="886" y="696"/>
                  </a:lnTo>
                  <a:lnTo>
                    <a:pt x="923" y="690"/>
                  </a:lnTo>
                  <a:lnTo>
                    <a:pt x="958" y="682"/>
                  </a:lnTo>
                  <a:lnTo>
                    <a:pt x="991" y="675"/>
                  </a:lnTo>
                  <a:lnTo>
                    <a:pt x="1030" y="666"/>
                  </a:lnTo>
                  <a:lnTo>
                    <a:pt x="1083" y="660"/>
                  </a:lnTo>
                  <a:lnTo>
                    <a:pt x="723" y="597"/>
                  </a:lnTo>
                  <a:lnTo>
                    <a:pt x="747" y="549"/>
                  </a:lnTo>
                  <a:lnTo>
                    <a:pt x="775" y="513"/>
                  </a:lnTo>
                  <a:lnTo>
                    <a:pt x="826" y="445"/>
                  </a:lnTo>
                  <a:lnTo>
                    <a:pt x="856" y="414"/>
                  </a:lnTo>
                  <a:lnTo>
                    <a:pt x="886" y="383"/>
                  </a:lnTo>
                  <a:lnTo>
                    <a:pt x="940" y="332"/>
                  </a:lnTo>
                  <a:lnTo>
                    <a:pt x="973" y="302"/>
                  </a:lnTo>
                  <a:lnTo>
                    <a:pt x="1012" y="271"/>
                  </a:lnTo>
                  <a:lnTo>
                    <a:pt x="1048" y="247"/>
                  </a:lnTo>
                  <a:lnTo>
                    <a:pt x="1078" y="229"/>
                  </a:lnTo>
                  <a:lnTo>
                    <a:pt x="1105" y="206"/>
                  </a:lnTo>
                  <a:lnTo>
                    <a:pt x="1144" y="185"/>
                  </a:lnTo>
                  <a:lnTo>
                    <a:pt x="1186" y="159"/>
                  </a:lnTo>
                  <a:lnTo>
                    <a:pt x="1219" y="141"/>
                  </a:lnTo>
                  <a:lnTo>
                    <a:pt x="1251" y="126"/>
                  </a:lnTo>
                  <a:lnTo>
                    <a:pt x="1308" y="111"/>
                  </a:lnTo>
                  <a:lnTo>
                    <a:pt x="1347" y="99"/>
                  </a:lnTo>
                  <a:lnTo>
                    <a:pt x="1403" y="87"/>
                  </a:lnTo>
                  <a:lnTo>
                    <a:pt x="1448" y="75"/>
                  </a:lnTo>
                  <a:lnTo>
                    <a:pt x="1502" y="69"/>
                  </a:lnTo>
                  <a:lnTo>
                    <a:pt x="1646" y="63"/>
                  </a:lnTo>
                  <a:lnTo>
                    <a:pt x="1645" y="5"/>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08" name="Freeform 38"/>
            <p:cNvSpPr>
              <a:spLocks/>
            </p:cNvSpPr>
            <p:nvPr/>
          </p:nvSpPr>
          <p:spPr bwMode="auto">
            <a:xfrm>
              <a:off x="3725" y="1765"/>
              <a:ext cx="356" cy="138"/>
            </a:xfrm>
            <a:custGeom>
              <a:avLst/>
              <a:gdLst>
                <a:gd name="T0" fmla="*/ 356 w 356"/>
                <a:gd name="T1" fmla="*/ 57 h 138"/>
                <a:gd name="T2" fmla="*/ 356 w 356"/>
                <a:gd name="T3" fmla="*/ 138 h 138"/>
                <a:gd name="T4" fmla="*/ 0 w 356"/>
                <a:gd name="T5" fmla="*/ 75 h 138"/>
                <a:gd name="T6" fmla="*/ 6 w 356"/>
                <a:gd name="T7" fmla="*/ 38 h 138"/>
                <a:gd name="T8" fmla="*/ 30 w 356"/>
                <a:gd name="T9" fmla="*/ 0 h 138"/>
                <a:gd name="T10" fmla="*/ 356 w 356"/>
                <a:gd name="T11" fmla="*/ 57 h 138"/>
                <a:gd name="T12" fmla="*/ 0 60000 65536"/>
                <a:gd name="T13" fmla="*/ 0 60000 65536"/>
                <a:gd name="T14" fmla="*/ 0 60000 65536"/>
                <a:gd name="T15" fmla="*/ 0 60000 65536"/>
                <a:gd name="T16" fmla="*/ 0 60000 65536"/>
                <a:gd name="T17" fmla="*/ 0 60000 65536"/>
                <a:gd name="T18" fmla="*/ 0 w 356"/>
                <a:gd name="T19" fmla="*/ 0 h 138"/>
                <a:gd name="T20" fmla="*/ 356 w 356"/>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356" h="138">
                  <a:moveTo>
                    <a:pt x="356" y="57"/>
                  </a:moveTo>
                  <a:lnTo>
                    <a:pt x="356" y="138"/>
                  </a:lnTo>
                  <a:lnTo>
                    <a:pt x="0" y="75"/>
                  </a:lnTo>
                  <a:lnTo>
                    <a:pt x="6" y="38"/>
                  </a:lnTo>
                  <a:lnTo>
                    <a:pt x="30" y="0"/>
                  </a:lnTo>
                  <a:lnTo>
                    <a:pt x="356" y="57"/>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09" name="Freeform 39"/>
            <p:cNvSpPr>
              <a:spLocks/>
            </p:cNvSpPr>
            <p:nvPr/>
          </p:nvSpPr>
          <p:spPr bwMode="auto">
            <a:xfrm>
              <a:off x="3000" y="1658"/>
              <a:ext cx="343" cy="134"/>
            </a:xfrm>
            <a:custGeom>
              <a:avLst/>
              <a:gdLst>
                <a:gd name="T0" fmla="*/ 0 w 343"/>
                <a:gd name="T1" fmla="*/ 0 h 134"/>
                <a:gd name="T2" fmla="*/ 1 w 343"/>
                <a:gd name="T3" fmla="*/ 76 h 134"/>
                <a:gd name="T4" fmla="*/ 343 w 343"/>
                <a:gd name="T5" fmla="*/ 134 h 134"/>
                <a:gd name="T6" fmla="*/ 343 w 343"/>
                <a:gd name="T7" fmla="*/ 39 h 134"/>
                <a:gd name="T8" fmla="*/ 0 w 343"/>
                <a:gd name="T9" fmla="*/ 0 h 134"/>
                <a:gd name="T10" fmla="*/ 0 60000 65536"/>
                <a:gd name="T11" fmla="*/ 0 60000 65536"/>
                <a:gd name="T12" fmla="*/ 0 60000 65536"/>
                <a:gd name="T13" fmla="*/ 0 60000 65536"/>
                <a:gd name="T14" fmla="*/ 0 60000 65536"/>
                <a:gd name="T15" fmla="*/ 0 w 343"/>
                <a:gd name="T16" fmla="*/ 0 h 134"/>
                <a:gd name="T17" fmla="*/ 343 w 343"/>
                <a:gd name="T18" fmla="*/ 134 h 134"/>
              </a:gdLst>
              <a:ahLst/>
              <a:cxnLst>
                <a:cxn ang="T10">
                  <a:pos x="T0" y="T1"/>
                </a:cxn>
                <a:cxn ang="T11">
                  <a:pos x="T2" y="T3"/>
                </a:cxn>
                <a:cxn ang="T12">
                  <a:pos x="T4" y="T5"/>
                </a:cxn>
                <a:cxn ang="T13">
                  <a:pos x="T6" y="T7"/>
                </a:cxn>
                <a:cxn ang="T14">
                  <a:pos x="T8" y="T9"/>
                </a:cxn>
              </a:cxnLst>
              <a:rect l="T15" t="T16" r="T17" b="T18"/>
              <a:pathLst>
                <a:path w="343" h="134">
                  <a:moveTo>
                    <a:pt x="0" y="0"/>
                  </a:moveTo>
                  <a:lnTo>
                    <a:pt x="1" y="76"/>
                  </a:lnTo>
                  <a:lnTo>
                    <a:pt x="343" y="134"/>
                  </a:lnTo>
                  <a:lnTo>
                    <a:pt x="343" y="39"/>
                  </a:lnTo>
                  <a:lnTo>
                    <a:pt x="0" y="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10" name="Freeform 40"/>
            <p:cNvSpPr>
              <a:spLocks/>
            </p:cNvSpPr>
            <p:nvPr/>
          </p:nvSpPr>
          <p:spPr bwMode="auto">
            <a:xfrm>
              <a:off x="2999" y="1223"/>
              <a:ext cx="1646" cy="855"/>
            </a:xfrm>
            <a:custGeom>
              <a:avLst/>
              <a:gdLst>
                <a:gd name="T0" fmla="*/ 1554 w 1646"/>
                <a:gd name="T1" fmla="*/ 0 h 855"/>
                <a:gd name="T2" fmla="*/ 1456 w 1646"/>
                <a:gd name="T3" fmla="*/ 0 h 855"/>
                <a:gd name="T4" fmla="*/ 1354 w 1646"/>
                <a:gd name="T5" fmla="*/ 6 h 855"/>
                <a:gd name="T6" fmla="*/ 1259 w 1646"/>
                <a:gd name="T7" fmla="*/ 21 h 855"/>
                <a:gd name="T8" fmla="*/ 1149 w 1646"/>
                <a:gd name="T9" fmla="*/ 46 h 855"/>
                <a:gd name="T10" fmla="*/ 1044 w 1646"/>
                <a:gd name="T11" fmla="*/ 81 h 855"/>
                <a:gd name="T12" fmla="*/ 933 w 1646"/>
                <a:gd name="T13" fmla="*/ 127 h 855"/>
                <a:gd name="T14" fmla="*/ 834 w 1646"/>
                <a:gd name="T15" fmla="*/ 177 h 855"/>
                <a:gd name="T16" fmla="*/ 740 w 1646"/>
                <a:gd name="T17" fmla="*/ 226 h 855"/>
                <a:gd name="T18" fmla="*/ 644 w 1646"/>
                <a:gd name="T19" fmla="*/ 282 h 855"/>
                <a:gd name="T20" fmla="*/ 554 w 1646"/>
                <a:gd name="T21" fmla="*/ 345 h 855"/>
                <a:gd name="T22" fmla="*/ 467 w 1646"/>
                <a:gd name="T23" fmla="*/ 417 h 855"/>
                <a:gd name="T24" fmla="*/ 396 w 1646"/>
                <a:gd name="T25" fmla="*/ 490 h 855"/>
                <a:gd name="T26" fmla="*/ 348 w 1646"/>
                <a:gd name="T27" fmla="*/ 556 h 855"/>
                <a:gd name="T28" fmla="*/ 55 w 1646"/>
                <a:gd name="T29" fmla="*/ 534 h 855"/>
                <a:gd name="T30" fmla="*/ 148 w 1646"/>
                <a:gd name="T31" fmla="*/ 578 h 855"/>
                <a:gd name="T32" fmla="*/ 219 w 1646"/>
                <a:gd name="T33" fmla="*/ 621 h 855"/>
                <a:gd name="T34" fmla="*/ 278 w 1646"/>
                <a:gd name="T35" fmla="*/ 660 h 855"/>
                <a:gd name="T36" fmla="*/ 338 w 1646"/>
                <a:gd name="T37" fmla="*/ 705 h 855"/>
                <a:gd name="T38" fmla="*/ 408 w 1646"/>
                <a:gd name="T39" fmla="*/ 765 h 855"/>
                <a:gd name="T40" fmla="*/ 469 w 1646"/>
                <a:gd name="T41" fmla="*/ 827 h 855"/>
                <a:gd name="T42" fmla="*/ 521 w 1646"/>
                <a:gd name="T43" fmla="*/ 845 h 855"/>
                <a:gd name="T44" fmla="*/ 577 w 1646"/>
                <a:gd name="T45" fmla="*/ 816 h 855"/>
                <a:gd name="T46" fmla="*/ 646 w 1646"/>
                <a:gd name="T47" fmla="*/ 786 h 855"/>
                <a:gd name="T48" fmla="*/ 709 w 1646"/>
                <a:gd name="T49" fmla="*/ 767 h 855"/>
                <a:gd name="T50" fmla="*/ 781 w 1646"/>
                <a:gd name="T51" fmla="*/ 746 h 855"/>
                <a:gd name="T52" fmla="*/ 854 w 1646"/>
                <a:gd name="T53" fmla="*/ 726 h 855"/>
                <a:gd name="T54" fmla="*/ 925 w 1646"/>
                <a:gd name="T55" fmla="*/ 710 h 855"/>
                <a:gd name="T56" fmla="*/ 993 w 1646"/>
                <a:gd name="T57" fmla="*/ 695 h 855"/>
                <a:gd name="T58" fmla="*/ 1083 w 1646"/>
                <a:gd name="T59" fmla="*/ 680 h 855"/>
                <a:gd name="T60" fmla="*/ 749 w 1646"/>
                <a:gd name="T61" fmla="*/ 565 h 855"/>
                <a:gd name="T62" fmla="*/ 828 w 1646"/>
                <a:gd name="T63" fmla="*/ 459 h 855"/>
                <a:gd name="T64" fmla="*/ 888 w 1646"/>
                <a:gd name="T65" fmla="*/ 395 h 855"/>
                <a:gd name="T66" fmla="*/ 975 w 1646"/>
                <a:gd name="T67" fmla="*/ 311 h 855"/>
                <a:gd name="T68" fmla="*/ 1050 w 1646"/>
                <a:gd name="T69" fmla="*/ 245 h 855"/>
                <a:gd name="T70" fmla="*/ 1110 w 1646"/>
                <a:gd name="T71" fmla="*/ 196 h 855"/>
                <a:gd name="T72" fmla="*/ 1185 w 1646"/>
                <a:gd name="T73" fmla="*/ 146 h 855"/>
                <a:gd name="T74" fmla="*/ 1262 w 1646"/>
                <a:gd name="T75" fmla="*/ 105 h 855"/>
                <a:gd name="T76" fmla="*/ 1354 w 1646"/>
                <a:gd name="T77" fmla="*/ 72 h 855"/>
                <a:gd name="T78" fmla="*/ 1453 w 1646"/>
                <a:gd name="T79" fmla="*/ 46 h 855"/>
                <a:gd name="T80" fmla="*/ 1559 w 1646"/>
                <a:gd name="T81" fmla="*/ 23 h 8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55"/>
                <a:gd name="T125" fmla="*/ 1646 w 1646"/>
                <a:gd name="T126" fmla="*/ 855 h 8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55">
                  <a:moveTo>
                    <a:pt x="1646" y="6"/>
                  </a:moveTo>
                  <a:lnTo>
                    <a:pt x="1554" y="0"/>
                  </a:lnTo>
                  <a:lnTo>
                    <a:pt x="1510" y="0"/>
                  </a:lnTo>
                  <a:lnTo>
                    <a:pt x="1456" y="0"/>
                  </a:lnTo>
                  <a:lnTo>
                    <a:pt x="1405" y="3"/>
                  </a:lnTo>
                  <a:lnTo>
                    <a:pt x="1354" y="6"/>
                  </a:lnTo>
                  <a:lnTo>
                    <a:pt x="1304" y="12"/>
                  </a:lnTo>
                  <a:lnTo>
                    <a:pt x="1259" y="21"/>
                  </a:lnTo>
                  <a:lnTo>
                    <a:pt x="1209" y="31"/>
                  </a:lnTo>
                  <a:lnTo>
                    <a:pt x="1149" y="46"/>
                  </a:lnTo>
                  <a:lnTo>
                    <a:pt x="1095" y="65"/>
                  </a:lnTo>
                  <a:lnTo>
                    <a:pt x="1044" y="81"/>
                  </a:lnTo>
                  <a:lnTo>
                    <a:pt x="987" y="103"/>
                  </a:lnTo>
                  <a:lnTo>
                    <a:pt x="933" y="127"/>
                  </a:lnTo>
                  <a:lnTo>
                    <a:pt x="879" y="152"/>
                  </a:lnTo>
                  <a:lnTo>
                    <a:pt x="834" y="177"/>
                  </a:lnTo>
                  <a:lnTo>
                    <a:pt x="783" y="202"/>
                  </a:lnTo>
                  <a:lnTo>
                    <a:pt x="740" y="226"/>
                  </a:lnTo>
                  <a:lnTo>
                    <a:pt x="692" y="254"/>
                  </a:lnTo>
                  <a:lnTo>
                    <a:pt x="644" y="282"/>
                  </a:lnTo>
                  <a:lnTo>
                    <a:pt x="596" y="317"/>
                  </a:lnTo>
                  <a:lnTo>
                    <a:pt x="554" y="345"/>
                  </a:lnTo>
                  <a:lnTo>
                    <a:pt x="509" y="383"/>
                  </a:lnTo>
                  <a:lnTo>
                    <a:pt x="467" y="417"/>
                  </a:lnTo>
                  <a:lnTo>
                    <a:pt x="428" y="452"/>
                  </a:lnTo>
                  <a:lnTo>
                    <a:pt x="396" y="490"/>
                  </a:lnTo>
                  <a:lnTo>
                    <a:pt x="369" y="521"/>
                  </a:lnTo>
                  <a:lnTo>
                    <a:pt x="348" y="556"/>
                  </a:lnTo>
                  <a:lnTo>
                    <a:pt x="0" y="510"/>
                  </a:lnTo>
                  <a:lnTo>
                    <a:pt x="55" y="534"/>
                  </a:lnTo>
                  <a:lnTo>
                    <a:pt x="97" y="556"/>
                  </a:lnTo>
                  <a:lnTo>
                    <a:pt x="148" y="578"/>
                  </a:lnTo>
                  <a:lnTo>
                    <a:pt x="185" y="600"/>
                  </a:lnTo>
                  <a:lnTo>
                    <a:pt x="219" y="621"/>
                  </a:lnTo>
                  <a:lnTo>
                    <a:pt x="249" y="637"/>
                  </a:lnTo>
                  <a:lnTo>
                    <a:pt x="278" y="660"/>
                  </a:lnTo>
                  <a:lnTo>
                    <a:pt x="307" y="681"/>
                  </a:lnTo>
                  <a:lnTo>
                    <a:pt x="338" y="705"/>
                  </a:lnTo>
                  <a:lnTo>
                    <a:pt x="372" y="735"/>
                  </a:lnTo>
                  <a:lnTo>
                    <a:pt x="408" y="765"/>
                  </a:lnTo>
                  <a:lnTo>
                    <a:pt x="437" y="794"/>
                  </a:lnTo>
                  <a:lnTo>
                    <a:pt x="469" y="827"/>
                  </a:lnTo>
                  <a:lnTo>
                    <a:pt x="494" y="855"/>
                  </a:lnTo>
                  <a:lnTo>
                    <a:pt x="521" y="845"/>
                  </a:lnTo>
                  <a:lnTo>
                    <a:pt x="548" y="829"/>
                  </a:lnTo>
                  <a:lnTo>
                    <a:pt x="577" y="816"/>
                  </a:lnTo>
                  <a:lnTo>
                    <a:pt x="611" y="801"/>
                  </a:lnTo>
                  <a:lnTo>
                    <a:pt x="646" y="786"/>
                  </a:lnTo>
                  <a:lnTo>
                    <a:pt x="678" y="775"/>
                  </a:lnTo>
                  <a:lnTo>
                    <a:pt x="709" y="767"/>
                  </a:lnTo>
                  <a:lnTo>
                    <a:pt x="744" y="755"/>
                  </a:lnTo>
                  <a:lnTo>
                    <a:pt x="781" y="746"/>
                  </a:lnTo>
                  <a:lnTo>
                    <a:pt x="819" y="735"/>
                  </a:lnTo>
                  <a:lnTo>
                    <a:pt x="854" y="726"/>
                  </a:lnTo>
                  <a:lnTo>
                    <a:pt x="888" y="717"/>
                  </a:lnTo>
                  <a:lnTo>
                    <a:pt x="925" y="710"/>
                  </a:lnTo>
                  <a:lnTo>
                    <a:pt x="960" y="702"/>
                  </a:lnTo>
                  <a:lnTo>
                    <a:pt x="993" y="695"/>
                  </a:lnTo>
                  <a:lnTo>
                    <a:pt x="1032" y="686"/>
                  </a:lnTo>
                  <a:lnTo>
                    <a:pt x="1083" y="680"/>
                  </a:lnTo>
                  <a:lnTo>
                    <a:pt x="725" y="615"/>
                  </a:lnTo>
                  <a:lnTo>
                    <a:pt x="749" y="565"/>
                  </a:lnTo>
                  <a:lnTo>
                    <a:pt x="777" y="528"/>
                  </a:lnTo>
                  <a:lnTo>
                    <a:pt x="828" y="459"/>
                  </a:lnTo>
                  <a:lnTo>
                    <a:pt x="858" y="426"/>
                  </a:lnTo>
                  <a:lnTo>
                    <a:pt x="888" y="395"/>
                  </a:lnTo>
                  <a:lnTo>
                    <a:pt x="942" y="342"/>
                  </a:lnTo>
                  <a:lnTo>
                    <a:pt x="975" y="311"/>
                  </a:lnTo>
                  <a:lnTo>
                    <a:pt x="1014" y="273"/>
                  </a:lnTo>
                  <a:lnTo>
                    <a:pt x="1050" y="245"/>
                  </a:lnTo>
                  <a:lnTo>
                    <a:pt x="1080" y="220"/>
                  </a:lnTo>
                  <a:lnTo>
                    <a:pt x="1110" y="196"/>
                  </a:lnTo>
                  <a:lnTo>
                    <a:pt x="1146" y="171"/>
                  </a:lnTo>
                  <a:lnTo>
                    <a:pt x="1185" y="146"/>
                  </a:lnTo>
                  <a:lnTo>
                    <a:pt x="1224" y="127"/>
                  </a:lnTo>
                  <a:lnTo>
                    <a:pt x="1262" y="105"/>
                  </a:lnTo>
                  <a:lnTo>
                    <a:pt x="1310" y="87"/>
                  </a:lnTo>
                  <a:lnTo>
                    <a:pt x="1354" y="72"/>
                  </a:lnTo>
                  <a:lnTo>
                    <a:pt x="1405" y="59"/>
                  </a:lnTo>
                  <a:lnTo>
                    <a:pt x="1453" y="46"/>
                  </a:lnTo>
                  <a:lnTo>
                    <a:pt x="1504" y="34"/>
                  </a:lnTo>
                  <a:lnTo>
                    <a:pt x="1559" y="23"/>
                  </a:lnTo>
                  <a:lnTo>
                    <a:pt x="1646" y="6"/>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nvGrpSpPr>
          <p:cNvPr id="44060" name="Group 41"/>
          <p:cNvGrpSpPr>
            <a:grpSpLocks/>
          </p:cNvGrpSpPr>
          <p:nvPr/>
        </p:nvGrpSpPr>
        <p:grpSpPr bwMode="auto">
          <a:xfrm rot="-10708203">
            <a:off x="4495776" y="2970213"/>
            <a:ext cx="533571" cy="228600"/>
            <a:chOff x="3000" y="2230"/>
            <a:chExt cx="1645" cy="924"/>
          </a:xfrm>
        </p:grpSpPr>
        <p:sp>
          <p:nvSpPr>
            <p:cNvPr id="44103" name="Freeform 42"/>
            <p:cNvSpPr>
              <a:spLocks/>
            </p:cNvSpPr>
            <p:nvPr/>
          </p:nvSpPr>
          <p:spPr bwMode="auto">
            <a:xfrm>
              <a:off x="3692" y="2544"/>
              <a:ext cx="951" cy="606"/>
            </a:xfrm>
            <a:custGeom>
              <a:avLst/>
              <a:gdLst>
                <a:gd name="T0" fmla="*/ 951 w 951"/>
                <a:gd name="T1" fmla="*/ 606 h 606"/>
                <a:gd name="T2" fmla="*/ 951 w 951"/>
                <a:gd name="T3" fmla="*/ 562 h 606"/>
                <a:gd name="T4" fmla="*/ 882 w 951"/>
                <a:gd name="T5" fmla="*/ 550 h 606"/>
                <a:gd name="T6" fmla="*/ 820 w 951"/>
                <a:gd name="T7" fmla="*/ 535 h 606"/>
                <a:gd name="T8" fmla="*/ 763 w 951"/>
                <a:gd name="T9" fmla="*/ 517 h 606"/>
                <a:gd name="T10" fmla="*/ 704 w 951"/>
                <a:gd name="T11" fmla="*/ 499 h 606"/>
                <a:gd name="T12" fmla="*/ 654 w 951"/>
                <a:gd name="T13" fmla="*/ 481 h 606"/>
                <a:gd name="T14" fmla="*/ 612 w 951"/>
                <a:gd name="T15" fmla="*/ 463 h 606"/>
                <a:gd name="T16" fmla="*/ 573 w 951"/>
                <a:gd name="T17" fmla="*/ 446 h 606"/>
                <a:gd name="T18" fmla="*/ 528 w 951"/>
                <a:gd name="T19" fmla="*/ 426 h 606"/>
                <a:gd name="T20" fmla="*/ 489 w 951"/>
                <a:gd name="T21" fmla="*/ 402 h 606"/>
                <a:gd name="T22" fmla="*/ 444 w 951"/>
                <a:gd name="T23" fmla="*/ 372 h 606"/>
                <a:gd name="T24" fmla="*/ 408 w 951"/>
                <a:gd name="T25" fmla="*/ 345 h 606"/>
                <a:gd name="T26" fmla="*/ 372 w 951"/>
                <a:gd name="T27" fmla="*/ 318 h 606"/>
                <a:gd name="T28" fmla="*/ 339 w 951"/>
                <a:gd name="T29" fmla="*/ 288 h 606"/>
                <a:gd name="T30" fmla="*/ 297 w 951"/>
                <a:gd name="T31" fmla="*/ 252 h 606"/>
                <a:gd name="T32" fmla="*/ 252 w 951"/>
                <a:gd name="T33" fmla="*/ 210 h 606"/>
                <a:gd name="T34" fmla="*/ 226 w 951"/>
                <a:gd name="T35" fmla="*/ 180 h 606"/>
                <a:gd name="T36" fmla="*/ 199 w 951"/>
                <a:gd name="T37" fmla="*/ 148 h 606"/>
                <a:gd name="T38" fmla="*/ 172 w 951"/>
                <a:gd name="T39" fmla="*/ 118 h 606"/>
                <a:gd name="T40" fmla="*/ 148 w 951"/>
                <a:gd name="T41" fmla="*/ 87 h 606"/>
                <a:gd name="T42" fmla="*/ 118 w 951"/>
                <a:gd name="T43" fmla="*/ 39 h 606"/>
                <a:gd name="T44" fmla="*/ 100 w 951"/>
                <a:gd name="T45" fmla="*/ 0 h 606"/>
                <a:gd name="T46" fmla="*/ 0 w 951"/>
                <a:gd name="T47" fmla="*/ 12 h 606"/>
                <a:gd name="T48" fmla="*/ 33 w 951"/>
                <a:gd name="T49" fmla="*/ 78 h 606"/>
                <a:gd name="T50" fmla="*/ 82 w 951"/>
                <a:gd name="T51" fmla="*/ 148 h 606"/>
                <a:gd name="T52" fmla="*/ 133 w 951"/>
                <a:gd name="T53" fmla="*/ 207 h 606"/>
                <a:gd name="T54" fmla="*/ 199 w 951"/>
                <a:gd name="T55" fmla="*/ 270 h 606"/>
                <a:gd name="T56" fmla="*/ 288 w 951"/>
                <a:gd name="T57" fmla="*/ 360 h 606"/>
                <a:gd name="T58" fmla="*/ 387 w 951"/>
                <a:gd name="T59" fmla="*/ 435 h 606"/>
                <a:gd name="T60" fmla="*/ 492 w 951"/>
                <a:gd name="T61" fmla="*/ 499 h 606"/>
                <a:gd name="T62" fmla="*/ 585 w 951"/>
                <a:gd name="T63" fmla="*/ 538 h 606"/>
                <a:gd name="T64" fmla="*/ 701 w 951"/>
                <a:gd name="T65" fmla="*/ 577 h 606"/>
                <a:gd name="T66" fmla="*/ 796 w 951"/>
                <a:gd name="T67" fmla="*/ 592 h 606"/>
                <a:gd name="T68" fmla="*/ 951 w 951"/>
                <a:gd name="T69" fmla="*/ 606 h 6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1"/>
                <a:gd name="T106" fmla="*/ 0 h 606"/>
                <a:gd name="T107" fmla="*/ 951 w 951"/>
                <a:gd name="T108" fmla="*/ 606 h 6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1" h="606">
                  <a:moveTo>
                    <a:pt x="951" y="606"/>
                  </a:moveTo>
                  <a:lnTo>
                    <a:pt x="951" y="562"/>
                  </a:lnTo>
                  <a:lnTo>
                    <a:pt x="882" y="550"/>
                  </a:lnTo>
                  <a:lnTo>
                    <a:pt x="820" y="535"/>
                  </a:lnTo>
                  <a:lnTo>
                    <a:pt x="763" y="517"/>
                  </a:lnTo>
                  <a:lnTo>
                    <a:pt x="704" y="499"/>
                  </a:lnTo>
                  <a:lnTo>
                    <a:pt x="654" y="481"/>
                  </a:lnTo>
                  <a:lnTo>
                    <a:pt x="612" y="463"/>
                  </a:lnTo>
                  <a:lnTo>
                    <a:pt x="573" y="446"/>
                  </a:lnTo>
                  <a:lnTo>
                    <a:pt x="528" y="426"/>
                  </a:lnTo>
                  <a:lnTo>
                    <a:pt x="489" y="402"/>
                  </a:lnTo>
                  <a:lnTo>
                    <a:pt x="444" y="372"/>
                  </a:lnTo>
                  <a:lnTo>
                    <a:pt x="408" y="345"/>
                  </a:lnTo>
                  <a:lnTo>
                    <a:pt x="372" y="318"/>
                  </a:lnTo>
                  <a:lnTo>
                    <a:pt x="339" y="288"/>
                  </a:lnTo>
                  <a:lnTo>
                    <a:pt x="297" y="252"/>
                  </a:lnTo>
                  <a:lnTo>
                    <a:pt x="252" y="210"/>
                  </a:lnTo>
                  <a:lnTo>
                    <a:pt x="226" y="180"/>
                  </a:lnTo>
                  <a:lnTo>
                    <a:pt x="199" y="148"/>
                  </a:lnTo>
                  <a:lnTo>
                    <a:pt x="172" y="118"/>
                  </a:lnTo>
                  <a:lnTo>
                    <a:pt x="148" y="87"/>
                  </a:lnTo>
                  <a:lnTo>
                    <a:pt x="118" y="39"/>
                  </a:lnTo>
                  <a:lnTo>
                    <a:pt x="100" y="0"/>
                  </a:lnTo>
                  <a:lnTo>
                    <a:pt x="0" y="12"/>
                  </a:lnTo>
                  <a:lnTo>
                    <a:pt x="33" y="78"/>
                  </a:lnTo>
                  <a:lnTo>
                    <a:pt x="82" y="148"/>
                  </a:lnTo>
                  <a:lnTo>
                    <a:pt x="133" y="207"/>
                  </a:lnTo>
                  <a:lnTo>
                    <a:pt x="199" y="270"/>
                  </a:lnTo>
                  <a:lnTo>
                    <a:pt x="288" y="360"/>
                  </a:lnTo>
                  <a:lnTo>
                    <a:pt x="387" y="435"/>
                  </a:lnTo>
                  <a:lnTo>
                    <a:pt x="492" y="499"/>
                  </a:lnTo>
                  <a:lnTo>
                    <a:pt x="585" y="538"/>
                  </a:lnTo>
                  <a:lnTo>
                    <a:pt x="701" y="577"/>
                  </a:lnTo>
                  <a:lnTo>
                    <a:pt x="796" y="592"/>
                  </a:lnTo>
                  <a:lnTo>
                    <a:pt x="951" y="606"/>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04" name="Freeform 43"/>
            <p:cNvSpPr>
              <a:spLocks/>
            </p:cNvSpPr>
            <p:nvPr/>
          </p:nvSpPr>
          <p:spPr bwMode="auto">
            <a:xfrm>
              <a:off x="3000" y="2230"/>
              <a:ext cx="493" cy="435"/>
            </a:xfrm>
            <a:custGeom>
              <a:avLst/>
              <a:gdLst>
                <a:gd name="T0" fmla="*/ 493 w 493"/>
                <a:gd name="T1" fmla="*/ 98 h 435"/>
                <a:gd name="T2" fmla="*/ 493 w 493"/>
                <a:gd name="T3" fmla="*/ 0 h 435"/>
                <a:gd name="T4" fmla="*/ 473 w 493"/>
                <a:gd name="T5" fmla="*/ 25 h 435"/>
                <a:gd name="T6" fmla="*/ 451 w 493"/>
                <a:gd name="T7" fmla="*/ 51 h 435"/>
                <a:gd name="T8" fmla="*/ 422 w 493"/>
                <a:gd name="T9" fmla="*/ 78 h 435"/>
                <a:gd name="T10" fmla="*/ 386 w 493"/>
                <a:gd name="T11" fmla="*/ 109 h 435"/>
                <a:gd name="T12" fmla="*/ 351 w 493"/>
                <a:gd name="T13" fmla="*/ 143 h 435"/>
                <a:gd name="T14" fmla="*/ 315 w 493"/>
                <a:gd name="T15" fmla="*/ 175 h 435"/>
                <a:gd name="T16" fmla="*/ 282 w 493"/>
                <a:gd name="T17" fmla="*/ 202 h 435"/>
                <a:gd name="T18" fmla="*/ 252 w 493"/>
                <a:gd name="T19" fmla="*/ 226 h 435"/>
                <a:gd name="T20" fmla="*/ 219 w 493"/>
                <a:gd name="T21" fmla="*/ 248 h 435"/>
                <a:gd name="T22" fmla="*/ 185 w 493"/>
                <a:gd name="T23" fmla="*/ 270 h 435"/>
                <a:gd name="T24" fmla="*/ 145 w 493"/>
                <a:gd name="T25" fmla="*/ 293 h 435"/>
                <a:gd name="T26" fmla="*/ 108 w 493"/>
                <a:gd name="T27" fmla="*/ 311 h 435"/>
                <a:gd name="T28" fmla="*/ 70 w 493"/>
                <a:gd name="T29" fmla="*/ 327 h 435"/>
                <a:gd name="T30" fmla="*/ 30 w 493"/>
                <a:gd name="T31" fmla="*/ 344 h 435"/>
                <a:gd name="T32" fmla="*/ 0 w 493"/>
                <a:gd name="T33" fmla="*/ 358 h 435"/>
                <a:gd name="T34" fmla="*/ 0 w 493"/>
                <a:gd name="T35" fmla="*/ 435 h 435"/>
                <a:gd name="T36" fmla="*/ 54 w 493"/>
                <a:gd name="T37" fmla="*/ 419 h 435"/>
                <a:gd name="T38" fmla="*/ 133 w 493"/>
                <a:gd name="T39" fmla="*/ 385 h 435"/>
                <a:gd name="T40" fmla="*/ 234 w 493"/>
                <a:gd name="T41" fmla="*/ 342 h 435"/>
                <a:gd name="T42" fmla="*/ 308 w 493"/>
                <a:gd name="T43" fmla="*/ 296 h 435"/>
                <a:gd name="T44" fmla="*/ 376 w 493"/>
                <a:gd name="T45" fmla="*/ 230 h 435"/>
                <a:gd name="T46" fmla="*/ 443 w 493"/>
                <a:gd name="T47" fmla="*/ 175 h 435"/>
                <a:gd name="T48" fmla="*/ 493 w 493"/>
                <a:gd name="T49" fmla="*/ 122 h 435"/>
                <a:gd name="T50" fmla="*/ 493 w 493"/>
                <a:gd name="T51" fmla="*/ 1 h 435"/>
                <a:gd name="T52" fmla="*/ 493 w 493"/>
                <a:gd name="T53" fmla="*/ 3 h 435"/>
                <a:gd name="T54" fmla="*/ 493 w 493"/>
                <a:gd name="T55" fmla="*/ 98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3"/>
                <a:gd name="T85" fmla="*/ 0 h 435"/>
                <a:gd name="T86" fmla="*/ 493 w 493"/>
                <a:gd name="T87" fmla="*/ 435 h 43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3" h="435">
                  <a:moveTo>
                    <a:pt x="493" y="98"/>
                  </a:moveTo>
                  <a:lnTo>
                    <a:pt x="493" y="0"/>
                  </a:lnTo>
                  <a:lnTo>
                    <a:pt x="473" y="25"/>
                  </a:lnTo>
                  <a:lnTo>
                    <a:pt x="451" y="51"/>
                  </a:lnTo>
                  <a:lnTo>
                    <a:pt x="422" y="78"/>
                  </a:lnTo>
                  <a:lnTo>
                    <a:pt x="386" y="109"/>
                  </a:lnTo>
                  <a:lnTo>
                    <a:pt x="351" y="143"/>
                  </a:lnTo>
                  <a:lnTo>
                    <a:pt x="315" y="175"/>
                  </a:lnTo>
                  <a:lnTo>
                    <a:pt x="282" y="202"/>
                  </a:lnTo>
                  <a:lnTo>
                    <a:pt x="252" y="226"/>
                  </a:lnTo>
                  <a:lnTo>
                    <a:pt x="219" y="248"/>
                  </a:lnTo>
                  <a:lnTo>
                    <a:pt x="185" y="270"/>
                  </a:lnTo>
                  <a:lnTo>
                    <a:pt x="145" y="293"/>
                  </a:lnTo>
                  <a:lnTo>
                    <a:pt x="108" y="311"/>
                  </a:lnTo>
                  <a:lnTo>
                    <a:pt x="70" y="327"/>
                  </a:lnTo>
                  <a:lnTo>
                    <a:pt x="30" y="344"/>
                  </a:lnTo>
                  <a:lnTo>
                    <a:pt x="0" y="358"/>
                  </a:lnTo>
                  <a:lnTo>
                    <a:pt x="0" y="435"/>
                  </a:lnTo>
                  <a:lnTo>
                    <a:pt x="54" y="419"/>
                  </a:lnTo>
                  <a:lnTo>
                    <a:pt x="133" y="385"/>
                  </a:lnTo>
                  <a:lnTo>
                    <a:pt x="234" y="342"/>
                  </a:lnTo>
                  <a:lnTo>
                    <a:pt x="308" y="296"/>
                  </a:lnTo>
                  <a:lnTo>
                    <a:pt x="376" y="230"/>
                  </a:lnTo>
                  <a:lnTo>
                    <a:pt x="443" y="175"/>
                  </a:lnTo>
                  <a:lnTo>
                    <a:pt x="493" y="122"/>
                  </a:lnTo>
                  <a:lnTo>
                    <a:pt x="493" y="1"/>
                  </a:lnTo>
                  <a:lnTo>
                    <a:pt x="493" y="3"/>
                  </a:lnTo>
                  <a:lnTo>
                    <a:pt x="493" y="98"/>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05" name="Freeform 44"/>
            <p:cNvSpPr>
              <a:spLocks/>
            </p:cNvSpPr>
            <p:nvPr/>
          </p:nvSpPr>
          <p:spPr bwMode="auto">
            <a:xfrm>
              <a:off x="3495" y="2231"/>
              <a:ext cx="589" cy="270"/>
            </a:xfrm>
            <a:custGeom>
              <a:avLst/>
              <a:gdLst>
                <a:gd name="T0" fmla="*/ 589 w 589"/>
                <a:gd name="T1" fmla="*/ 270 h 270"/>
                <a:gd name="T2" fmla="*/ 589 w 589"/>
                <a:gd name="T3" fmla="*/ 187 h 270"/>
                <a:gd name="T4" fmla="*/ 551 w 589"/>
                <a:gd name="T5" fmla="*/ 180 h 270"/>
                <a:gd name="T6" fmla="*/ 512 w 589"/>
                <a:gd name="T7" fmla="*/ 173 h 270"/>
                <a:gd name="T8" fmla="*/ 475 w 589"/>
                <a:gd name="T9" fmla="*/ 164 h 270"/>
                <a:gd name="T10" fmla="*/ 437 w 589"/>
                <a:gd name="T11" fmla="*/ 155 h 270"/>
                <a:gd name="T12" fmla="*/ 393 w 589"/>
                <a:gd name="T13" fmla="*/ 144 h 270"/>
                <a:gd name="T14" fmla="*/ 345 w 589"/>
                <a:gd name="T15" fmla="*/ 132 h 270"/>
                <a:gd name="T16" fmla="*/ 285 w 589"/>
                <a:gd name="T17" fmla="*/ 114 h 270"/>
                <a:gd name="T18" fmla="*/ 227 w 589"/>
                <a:gd name="T19" fmla="*/ 97 h 270"/>
                <a:gd name="T20" fmla="*/ 189 w 589"/>
                <a:gd name="T21" fmla="*/ 85 h 270"/>
                <a:gd name="T22" fmla="*/ 144 w 589"/>
                <a:gd name="T23" fmla="*/ 68 h 270"/>
                <a:gd name="T24" fmla="*/ 95 w 589"/>
                <a:gd name="T25" fmla="*/ 47 h 270"/>
                <a:gd name="T26" fmla="*/ 51 w 589"/>
                <a:gd name="T27" fmla="*/ 27 h 270"/>
                <a:gd name="T28" fmla="*/ 19 w 589"/>
                <a:gd name="T29" fmla="*/ 11 h 270"/>
                <a:gd name="T30" fmla="*/ 0 w 589"/>
                <a:gd name="T31" fmla="*/ 0 h 270"/>
                <a:gd name="T32" fmla="*/ 0 w 589"/>
                <a:gd name="T33" fmla="*/ 103 h 270"/>
                <a:gd name="T34" fmla="*/ 37 w 589"/>
                <a:gd name="T35" fmla="*/ 129 h 270"/>
                <a:gd name="T36" fmla="*/ 111 w 589"/>
                <a:gd name="T37" fmla="*/ 165 h 270"/>
                <a:gd name="T38" fmla="*/ 197 w 589"/>
                <a:gd name="T39" fmla="*/ 201 h 270"/>
                <a:gd name="T40" fmla="*/ 274 w 589"/>
                <a:gd name="T41" fmla="*/ 221 h 270"/>
                <a:gd name="T42" fmla="*/ 363 w 589"/>
                <a:gd name="T43" fmla="*/ 246 h 270"/>
                <a:gd name="T44" fmla="*/ 452 w 589"/>
                <a:gd name="T45" fmla="*/ 263 h 270"/>
                <a:gd name="T46" fmla="*/ 515 w 589"/>
                <a:gd name="T47" fmla="*/ 269 h 270"/>
                <a:gd name="T48" fmla="*/ 589 w 589"/>
                <a:gd name="T49" fmla="*/ 270 h 2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89"/>
                <a:gd name="T76" fmla="*/ 0 h 270"/>
                <a:gd name="T77" fmla="*/ 589 w 589"/>
                <a:gd name="T78" fmla="*/ 270 h 2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89" h="270">
                  <a:moveTo>
                    <a:pt x="589" y="270"/>
                  </a:moveTo>
                  <a:lnTo>
                    <a:pt x="589" y="187"/>
                  </a:lnTo>
                  <a:lnTo>
                    <a:pt x="551" y="180"/>
                  </a:lnTo>
                  <a:lnTo>
                    <a:pt x="512" y="173"/>
                  </a:lnTo>
                  <a:lnTo>
                    <a:pt x="475" y="164"/>
                  </a:lnTo>
                  <a:lnTo>
                    <a:pt x="437" y="155"/>
                  </a:lnTo>
                  <a:lnTo>
                    <a:pt x="393" y="144"/>
                  </a:lnTo>
                  <a:lnTo>
                    <a:pt x="345" y="132"/>
                  </a:lnTo>
                  <a:lnTo>
                    <a:pt x="285" y="114"/>
                  </a:lnTo>
                  <a:lnTo>
                    <a:pt x="227" y="97"/>
                  </a:lnTo>
                  <a:lnTo>
                    <a:pt x="189" y="85"/>
                  </a:lnTo>
                  <a:lnTo>
                    <a:pt x="144" y="68"/>
                  </a:lnTo>
                  <a:lnTo>
                    <a:pt x="95" y="47"/>
                  </a:lnTo>
                  <a:lnTo>
                    <a:pt x="51" y="27"/>
                  </a:lnTo>
                  <a:lnTo>
                    <a:pt x="19" y="11"/>
                  </a:lnTo>
                  <a:lnTo>
                    <a:pt x="0" y="0"/>
                  </a:lnTo>
                  <a:lnTo>
                    <a:pt x="0" y="103"/>
                  </a:lnTo>
                  <a:lnTo>
                    <a:pt x="37" y="129"/>
                  </a:lnTo>
                  <a:lnTo>
                    <a:pt x="111" y="165"/>
                  </a:lnTo>
                  <a:lnTo>
                    <a:pt x="197" y="201"/>
                  </a:lnTo>
                  <a:lnTo>
                    <a:pt x="274" y="221"/>
                  </a:lnTo>
                  <a:lnTo>
                    <a:pt x="363" y="246"/>
                  </a:lnTo>
                  <a:lnTo>
                    <a:pt x="452" y="263"/>
                  </a:lnTo>
                  <a:lnTo>
                    <a:pt x="515" y="269"/>
                  </a:lnTo>
                  <a:lnTo>
                    <a:pt x="589" y="27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06" name="Freeform 45"/>
            <p:cNvSpPr>
              <a:spLocks/>
            </p:cNvSpPr>
            <p:nvPr/>
          </p:nvSpPr>
          <p:spPr bwMode="auto">
            <a:xfrm>
              <a:off x="3000" y="2330"/>
              <a:ext cx="1645" cy="824"/>
            </a:xfrm>
            <a:custGeom>
              <a:avLst/>
              <a:gdLst>
                <a:gd name="T0" fmla="*/ 1554 w 1645"/>
                <a:gd name="T1" fmla="*/ 824 h 824"/>
                <a:gd name="T2" fmla="*/ 1456 w 1645"/>
                <a:gd name="T3" fmla="*/ 824 h 824"/>
                <a:gd name="T4" fmla="*/ 1354 w 1645"/>
                <a:gd name="T5" fmla="*/ 817 h 824"/>
                <a:gd name="T6" fmla="*/ 1259 w 1645"/>
                <a:gd name="T7" fmla="*/ 803 h 824"/>
                <a:gd name="T8" fmla="*/ 1149 w 1645"/>
                <a:gd name="T9" fmla="*/ 779 h 824"/>
                <a:gd name="T10" fmla="*/ 1044 w 1645"/>
                <a:gd name="T11" fmla="*/ 746 h 824"/>
                <a:gd name="T12" fmla="*/ 933 w 1645"/>
                <a:gd name="T13" fmla="*/ 701 h 824"/>
                <a:gd name="T14" fmla="*/ 834 w 1645"/>
                <a:gd name="T15" fmla="*/ 654 h 824"/>
                <a:gd name="T16" fmla="*/ 740 w 1645"/>
                <a:gd name="T17" fmla="*/ 607 h 824"/>
                <a:gd name="T18" fmla="*/ 644 w 1645"/>
                <a:gd name="T19" fmla="*/ 553 h 824"/>
                <a:gd name="T20" fmla="*/ 554 w 1645"/>
                <a:gd name="T21" fmla="*/ 493 h 824"/>
                <a:gd name="T22" fmla="*/ 467 w 1645"/>
                <a:gd name="T23" fmla="*/ 424 h 824"/>
                <a:gd name="T24" fmla="*/ 396 w 1645"/>
                <a:gd name="T25" fmla="*/ 355 h 824"/>
                <a:gd name="T26" fmla="*/ 348 w 1645"/>
                <a:gd name="T27" fmla="*/ 291 h 824"/>
                <a:gd name="T28" fmla="*/ 49 w 1645"/>
                <a:gd name="T29" fmla="*/ 312 h 824"/>
                <a:gd name="T30" fmla="*/ 151 w 1645"/>
                <a:gd name="T31" fmla="*/ 267 h 824"/>
                <a:gd name="T32" fmla="*/ 222 w 1645"/>
                <a:gd name="T33" fmla="*/ 231 h 824"/>
                <a:gd name="T34" fmla="*/ 281 w 1645"/>
                <a:gd name="T35" fmla="*/ 194 h 824"/>
                <a:gd name="T36" fmla="*/ 338 w 1645"/>
                <a:gd name="T37" fmla="*/ 148 h 824"/>
                <a:gd name="T38" fmla="*/ 405 w 1645"/>
                <a:gd name="T39" fmla="*/ 88 h 824"/>
                <a:gd name="T40" fmla="*/ 469 w 1645"/>
                <a:gd name="T41" fmla="*/ 30 h 824"/>
                <a:gd name="T42" fmla="*/ 521 w 1645"/>
                <a:gd name="T43" fmla="*/ 13 h 824"/>
                <a:gd name="T44" fmla="*/ 577 w 1645"/>
                <a:gd name="T45" fmla="*/ 41 h 824"/>
                <a:gd name="T46" fmla="*/ 646 w 1645"/>
                <a:gd name="T47" fmla="*/ 69 h 824"/>
                <a:gd name="T48" fmla="*/ 709 w 1645"/>
                <a:gd name="T49" fmla="*/ 89 h 824"/>
                <a:gd name="T50" fmla="*/ 781 w 1645"/>
                <a:gd name="T51" fmla="*/ 109 h 824"/>
                <a:gd name="T52" fmla="*/ 854 w 1645"/>
                <a:gd name="T53" fmla="*/ 128 h 824"/>
                <a:gd name="T54" fmla="*/ 925 w 1645"/>
                <a:gd name="T55" fmla="*/ 143 h 824"/>
                <a:gd name="T56" fmla="*/ 993 w 1645"/>
                <a:gd name="T57" fmla="*/ 158 h 824"/>
                <a:gd name="T58" fmla="*/ 1085 w 1645"/>
                <a:gd name="T59" fmla="*/ 172 h 824"/>
                <a:gd name="T60" fmla="*/ 749 w 1645"/>
                <a:gd name="T61" fmla="*/ 282 h 824"/>
                <a:gd name="T62" fmla="*/ 828 w 1645"/>
                <a:gd name="T63" fmla="*/ 385 h 824"/>
                <a:gd name="T64" fmla="*/ 888 w 1645"/>
                <a:gd name="T65" fmla="*/ 445 h 824"/>
                <a:gd name="T66" fmla="*/ 975 w 1645"/>
                <a:gd name="T67" fmla="*/ 526 h 824"/>
                <a:gd name="T68" fmla="*/ 1050 w 1645"/>
                <a:gd name="T69" fmla="*/ 589 h 824"/>
                <a:gd name="T70" fmla="*/ 1110 w 1645"/>
                <a:gd name="T71" fmla="*/ 636 h 824"/>
                <a:gd name="T72" fmla="*/ 1185 w 1645"/>
                <a:gd name="T73" fmla="*/ 683 h 824"/>
                <a:gd name="T74" fmla="*/ 1262 w 1645"/>
                <a:gd name="T75" fmla="*/ 722 h 824"/>
                <a:gd name="T76" fmla="*/ 1354 w 1645"/>
                <a:gd name="T77" fmla="*/ 755 h 824"/>
                <a:gd name="T78" fmla="*/ 1453 w 1645"/>
                <a:gd name="T79" fmla="*/ 779 h 824"/>
                <a:gd name="T80" fmla="*/ 1557 w 1645"/>
                <a:gd name="T81" fmla="*/ 800 h 8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5"/>
                <a:gd name="T124" fmla="*/ 0 h 824"/>
                <a:gd name="T125" fmla="*/ 1645 w 1645"/>
                <a:gd name="T126" fmla="*/ 824 h 8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5" h="824">
                  <a:moveTo>
                    <a:pt x="1645" y="817"/>
                  </a:moveTo>
                  <a:lnTo>
                    <a:pt x="1554" y="824"/>
                  </a:lnTo>
                  <a:lnTo>
                    <a:pt x="1510" y="824"/>
                  </a:lnTo>
                  <a:lnTo>
                    <a:pt x="1456" y="824"/>
                  </a:lnTo>
                  <a:lnTo>
                    <a:pt x="1405" y="820"/>
                  </a:lnTo>
                  <a:lnTo>
                    <a:pt x="1354" y="817"/>
                  </a:lnTo>
                  <a:lnTo>
                    <a:pt x="1304" y="811"/>
                  </a:lnTo>
                  <a:lnTo>
                    <a:pt x="1259" y="803"/>
                  </a:lnTo>
                  <a:lnTo>
                    <a:pt x="1209" y="794"/>
                  </a:lnTo>
                  <a:lnTo>
                    <a:pt x="1149" y="779"/>
                  </a:lnTo>
                  <a:lnTo>
                    <a:pt x="1095" y="761"/>
                  </a:lnTo>
                  <a:lnTo>
                    <a:pt x="1044" y="746"/>
                  </a:lnTo>
                  <a:lnTo>
                    <a:pt x="987" y="725"/>
                  </a:lnTo>
                  <a:lnTo>
                    <a:pt x="933" y="701"/>
                  </a:lnTo>
                  <a:lnTo>
                    <a:pt x="879" y="677"/>
                  </a:lnTo>
                  <a:lnTo>
                    <a:pt x="834" y="654"/>
                  </a:lnTo>
                  <a:lnTo>
                    <a:pt x="783" y="630"/>
                  </a:lnTo>
                  <a:lnTo>
                    <a:pt x="740" y="607"/>
                  </a:lnTo>
                  <a:lnTo>
                    <a:pt x="692" y="580"/>
                  </a:lnTo>
                  <a:lnTo>
                    <a:pt x="644" y="553"/>
                  </a:lnTo>
                  <a:lnTo>
                    <a:pt x="596" y="520"/>
                  </a:lnTo>
                  <a:lnTo>
                    <a:pt x="554" y="493"/>
                  </a:lnTo>
                  <a:lnTo>
                    <a:pt x="509" y="457"/>
                  </a:lnTo>
                  <a:lnTo>
                    <a:pt x="467" y="424"/>
                  </a:lnTo>
                  <a:lnTo>
                    <a:pt x="428" y="391"/>
                  </a:lnTo>
                  <a:lnTo>
                    <a:pt x="396" y="355"/>
                  </a:lnTo>
                  <a:lnTo>
                    <a:pt x="369" y="324"/>
                  </a:lnTo>
                  <a:lnTo>
                    <a:pt x="348" y="291"/>
                  </a:lnTo>
                  <a:lnTo>
                    <a:pt x="0" y="336"/>
                  </a:lnTo>
                  <a:lnTo>
                    <a:pt x="49" y="312"/>
                  </a:lnTo>
                  <a:lnTo>
                    <a:pt x="106" y="288"/>
                  </a:lnTo>
                  <a:lnTo>
                    <a:pt x="151" y="267"/>
                  </a:lnTo>
                  <a:lnTo>
                    <a:pt x="185" y="251"/>
                  </a:lnTo>
                  <a:lnTo>
                    <a:pt x="222" y="231"/>
                  </a:lnTo>
                  <a:lnTo>
                    <a:pt x="252" y="213"/>
                  </a:lnTo>
                  <a:lnTo>
                    <a:pt x="281" y="194"/>
                  </a:lnTo>
                  <a:lnTo>
                    <a:pt x="307" y="171"/>
                  </a:lnTo>
                  <a:lnTo>
                    <a:pt x="338" y="148"/>
                  </a:lnTo>
                  <a:lnTo>
                    <a:pt x="372" y="119"/>
                  </a:lnTo>
                  <a:lnTo>
                    <a:pt x="405" y="88"/>
                  </a:lnTo>
                  <a:lnTo>
                    <a:pt x="434" y="62"/>
                  </a:lnTo>
                  <a:lnTo>
                    <a:pt x="469" y="30"/>
                  </a:lnTo>
                  <a:lnTo>
                    <a:pt x="494" y="0"/>
                  </a:lnTo>
                  <a:lnTo>
                    <a:pt x="521" y="13"/>
                  </a:lnTo>
                  <a:lnTo>
                    <a:pt x="548" y="28"/>
                  </a:lnTo>
                  <a:lnTo>
                    <a:pt x="577" y="41"/>
                  </a:lnTo>
                  <a:lnTo>
                    <a:pt x="611" y="55"/>
                  </a:lnTo>
                  <a:lnTo>
                    <a:pt x="646" y="69"/>
                  </a:lnTo>
                  <a:lnTo>
                    <a:pt x="678" y="80"/>
                  </a:lnTo>
                  <a:lnTo>
                    <a:pt x="709" y="89"/>
                  </a:lnTo>
                  <a:lnTo>
                    <a:pt x="744" y="100"/>
                  </a:lnTo>
                  <a:lnTo>
                    <a:pt x="781" y="109"/>
                  </a:lnTo>
                  <a:lnTo>
                    <a:pt x="819" y="119"/>
                  </a:lnTo>
                  <a:lnTo>
                    <a:pt x="854" y="128"/>
                  </a:lnTo>
                  <a:lnTo>
                    <a:pt x="888" y="137"/>
                  </a:lnTo>
                  <a:lnTo>
                    <a:pt x="925" y="143"/>
                  </a:lnTo>
                  <a:lnTo>
                    <a:pt x="960" y="151"/>
                  </a:lnTo>
                  <a:lnTo>
                    <a:pt x="993" y="158"/>
                  </a:lnTo>
                  <a:lnTo>
                    <a:pt x="1032" y="166"/>
                  </a:lnTo>
                  <a:lnTo>
                    <a:pt x="1085" y="172"/>
                  </a:lnTo>
                  <a:lnTo>
                    <a:pt x="725" y="234"/>
                  </a:lnTo>
                  <a:lnTo>
                    <a:pt x="749" y="282"/>
                  </a:lnTo>
                  <a:lnTo>
                    <a:pt x="777" y="318"/>
                  </a:lnTo>
                  <a:lnTo>
                    <a:pt x="828" y="385"/>
                  </a:lnTo>
                  <a:lnTo>
                    <a:pt x="858" y="415"/>
                  </a:lnTo>
                  <a:lnTo>
                    <a:pt x="888" y="445"/>
                  </a:lnTo>
                  <a:lnTo>
                    <a:pt x="942" y="496"/>
                  </a:lnTo>
                  <a:lnTo>
                    <a:pt x="975" y="526"/>
                  </a:lnTo>
                  <a:lnTo>
                    <a:pt x="1014" y="562"/>
                  </a:lnTo>
                  <a:lnTo>
                    <a:pt x="1050" y="589"/>
                  </a:lnTo>
                  <a:lnTo>
                    <a:pt x="1080" y="613"/>
                  </a:lnTo>
                  <a:lnTo>
                    <a:pt x="1110" y="636"/>
                  </a:lnTo>
                  <a:lnTo>
                    <a:pt x="1146" y="659"/>
                  </a:lnTo>
                  <a:lnTo>
                    <a:pt x="1185" y="683"/>
                  </a:lnTo>
                  <a:lnTo>
                    <a:pt x="1224" y="701"/>
                  </a:lnTo>
                  <a:lnTo>
                    <a:pt x="1262" y="722"/>
                  </a:lnTo>
                  <a:lnTo>
                    <a:pt x="1310" y="740"/>
                  </a:lnTo>
                  <a:lnTo>
                    <a:pt x="1354" y="755"/>
                  </a:lnTo>
                  <a:lnTo>
                    <a:pt x="1405" y="767"/>
                  </a:lnTo>
                  <a:lnTo>
                    <a:pt x="1453" y="779"/>
                  </a:lnTo>
                  <a:lnTo>
                    <a:pt x="1504" y="791"/>
                  </a:lnTo>
                  <a:lnTo>
                    <a:pt x="1557" y="800"/>
                  </a:lnTo>
                  <a:lnTo>
                    <a:pt x="1645" y="817"/>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nvGrpSpPr>
          <p:cNvPr id="44061" name="Group 46"/>
          <p:cNvGrpSpPr>
            <a:grpSpLocks/>
          </p:cNvGrpSpPr>
          <p:nvPr/>
        </p:nvGrpSpPr>
        <p:grpSpPr bwMode="auto">
          <a:xfrm>
            <a:off x="2590165" y="4343400"/>
            <a:ext cx="457347" cy="228600"/>
            <a:chOff x="1142" y="2230"/>
            <a:chExt cx="1647" cy="915"/>
          </a:xfrm>
        </p:grpSpPr>
        <p:sp>
          <p:nvSpPr>
            <p:cNvPr id="44098" name="Freeform 47"/>
            <p:cNvSpPr>
              <a:spLocks/>
            </p:cNvSpPr>
            <p:nvPr/>
          </p:nvSpPr>
          <p:spPr bwMode="auto">
            <a:xfrm>
              <a:off x="1707" y="2405"/>
              <a:ext cx="356" cy="138"/>
            </a:xfrm>
            <a:custGeom>
              <a:avLst/>
              <a:gdLst>
                <a:gd name="T0" fmla="*/ 0 w 356"/>
                <a:gd name="T1" fmla="*/ 81 h 138"/>
                <a:gd name="T2" fmla="*/ 0 w 356"/>
                <a:gd name="T3" fmla="*/ 0 h 138"/>
                <a:gd name="T4" fmla="*/ 356 w 356"/>
                <a:gd name="T5" fmla="*/ 63 h 138"/>
                <a:gd name="T6" fmla="*/ 350 w 356"/>
                <a:gd name="T7" fmla="*/ 100 h 138"/>
                <a:gd name="T8" fmla="*/ 326 w 356"/>
                <a:gd name="T9" fmla="*/ 138 h 138"/>
                <a:gd name="T10" fmla="*/ 0 w 356"/>
                <a:gd name="T11" fmla="*/ 81 h 138"/>
                <a:gd name="T12" fmla="*/ 0 60000 65536"/>
                <a:gd name="T13" fmla="*/ 0 60000 65536"/>
                <a:gd name="T14" fmla="*/ 0 60000 65536"/>
                <a:gd name="T15" fmla="*/ 0 60000 65536"/>
                <a:gd name="T16" fmla="*/ 0 60000 65536"/>
                <a:gd name="T17" fmla="*/ 0 60000 65536"/>
                <a:gd name="T18" fmla="*/ 0 w 356"/>
                <a:gd name="T19" fmla="*/ 0 h 138"/>
                <a:gd name="T20" fmla="*/ 356 w 356"/>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356" h="138">
                  <a:moveTo>
                    <a:pt x="0" y="81"/>
                  </a:moveTo>
                  <a:lnTo>
                    <a:pt x="0" y="0"/>
                  </a:lnTo>
                  <a:lnTo>
                    <a:pt x="356" y="63"/>
                  </a:lnTo>
                  <a:lnTo>
                    <a:pt x="350" y="100"/>
                  </a:lnTo>
                  <a:lnTo>
                    <a:pt x="326" y="138"/>
                  </a:lnTo>
                  <a:lnTo>
                    <a:pt x="0" y="81"/>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99" name="Freeform 48"/>
            <p:cNvSpPr>
              <a:spLocks/>
            </p:cNvSpPr>
            <p:nvPr/>
          </p:nvSpPr>
          <p:spPr bwMode="auto">
            <a:xfrm>
              <a:off x="2445" y="2516"/>
              <a:ext cx="343" cy="133"/>
            </a:xfrm>
            <a:custGeom>
              <a:avLst/>
              <a:gdLst>
                <a:gd name="T0" fmla="*/ 343 w 343"/>
                <a:gd name="T1" fmla="*/ 133 h 133"/>
                <a:gd name="T2" fmla="*/ 342 w 343"/>
                <a:gd name="T3" fmla="*/ 58 h 133"/>
                <a:gd name="T4" fmla="*/ 0 w 343"/>
                <a:gd name="T5" fmla="*/ 0 h 133"/>
                <a:gd name="T6" fmla="*/ 0 w 343"/>
                <a:gd name="T7" fmla="*/ 95 h 133"/>
                <a:gd name="T8" fmla="*/ 343 w 343"/>
                <a:gd name="T9" fmla="*/ 133 h 133"/>
                <a:gd name="T10" fmla="*/ 0 60000 65536"/>
                <a:gd name="T11" fmla="*/ 0 60000 65536"/>
                <a:gd name="T12" fmla="*/ 0 60000 65536"/>
                <a:gd name="T13" fmla="*/ 0 60000 65536"/>
                <a:gd name="T14" fmla="*/ 0 60000 65536"/>
                <a:gd name="T15" fmla="*/ 0 w 343"/>
                <a:gd name="T16" fmla="*/ 0 h 133"/>
                <a:gd name="T17" fmla="*/ 343 w 343"/>
                <a:gd name="T18" fmla="*/ 133 h 133"/>
              </a:gdLst>
              <a:ahLst/>
              <a:cxnLst>
                <a:cxn ang="T10">
                  <a:pos x="T0" y="T1"/>
                </a:cxn>
                <a:cxn ang="T11">
                  <a:pos x="T2" y="T3"/>
                </a:cxn>
                <a:cxn ang="T12">
                  <a:pos x="T4" y="T5"/>
                </a:cxn>
                <a:cxn ang="T13">
                  <a:pos x="T6" y="T7"/>
                </a:cxn>
                <a:cxn ang="T14">
                  <a:pos x="T8" y="T9"/>
                </a:cxn>
              </a:cxnLst>
              <a:rect l="T15" t="T16" r="T17" b="T18"/>
              <a:pathLst>
                <a:path w="343" h="133">
                  <a:moveTo>
                    <a:pt x="343" y="133"/>
                  </a:moveTo>
                  <a:lnTo>
                    <a:pt x="342" y="58"/>
                  </a:lnTo>
                  <a:lnTo>
                    <a:pt x="0" y="0"/>
                  </a:lnTo>
                  <a:lnTo>
                    <a:pt x="0" y="95"/>
                  </a:lnTo>
                  <a:lnTo>
                    <a:pt x="343" y="133"/>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nvGrpSpPr>
            <p:cNvPr id="44100" name="Group 49"/>
            <p:cNvGrpSpPr>
              <a:grpSpLocks/>
            </p:cNvGrpSpPr>
            <p:nvPr/>
          </p:nvGrpSpPr>
          <p:grpSpPr bwMode="auto">
            <a:xfrm>
              <a:off x="1142" y="2230"/>
              <a:ext cx="1647" cy="915"/>
              <a:chOff x="1142" y="2230"/>
              <a:chExt cx="1647" cy="915"/>
            </a:xfrm>
          </p:grpSpPr>
          <p:sp>
            <p:nvSpPr>
              <p:cNvPr id="44101" name="Freeform 50"/>
              <p:cNvSpPr>
                <a:spLocks/>
              </p:cNvSpPr>
              <p:nvPr/>
            </p:nvSpPr>
            <p:spPr bwMode="auto">
              <a:xfrm>
                <a:off x="1142" y="2316"/>
                <a:ext cx="1646" cy="829"/>
              </a:xfrm>
              <a:custGeom>
                <a:avLst/>
                <a:gdLst>
                  <a:gd name="T0" fmla="*/ 93 w 1646"/>
                  <a:gd name="T1" fmla="*/ 829 h 829"/>
                  <a:gd name="T2" fmla="*/ 192 w 1646"/>
                  <a:gd name="T3" fmla="*/ 829 h 829"/>
                  <a:gd name="T4" fmla="*/ 293 w 1646"/>
                  <a:gd name="T5" fmla="*/ 824 h 829"/>
                  <a:gd name="T6" fmla="*/ 389 w 1646"/>
                  <a:gd name="T7" fmla="*/ 810 h 829"/>
                  <a:gd name="T8" fmla="*/ 499 w 1646"/>
                  <a:gd name="T9" fmla="*/ 786 h 829"/>
                  <a:gd name="T10" fmla="*/ 604 w 1646"/>
                  <a:gd name="T11" fmla="*/ 752 h 829"/>
                  <a:gd name="T12" fmla="*/ 715 w 1646"/>
                  <a:gd name="T13" fmla="*/ 706 h 829"/>
                  <a:gd name="T14" fmla="*/ 814 w 1646"/>
                  <a:gd name="T15" fmla="*/ 658 h 829"/>
                  <a:gd name="T16" fmla="*/ 908 w 1646"/>
                  <a:gd name="T17" fmla="*/ 611 h 829"/>
                  <a:gd name="T18" fmla="*/ 1004 w 1646"/>
                  <a:gd name="T19" fmla="*/ 556 h 829"/>
                  <a:gd name="T20" fmla="*/ 1094 w 1646"/>
                  <a:gd name="T21" fmla="*/ 495 h 829"/>
                  <a:gd name="T22" fmla="*/ 1181 w 1646"/>
                  <a:gd name="T23" fmla="*/ 425 h 829"/>
                  <a:gd name="T24" fmla="*/ 1252 w 1646"/>
                  <a:gd name="T25" fmla="*/ 355 h 829"/>
                  <a:gd name="T26" fmla="*/ 1300 w 1646"/>
                  <a:gd name="T27" fmla="*/ 290 h 829"/>
                  <a:gd name="T28" fmla="*/ 1593 w 1646"/>
                  <a:gd name="T29" fmla="*/ 311 h 829"/>
                  <a:gd name="T30" fmla="*/ 1500 w 1646"/>
                  <a:gd name="T31" fmla="*/ 269 h 829"/>
                  <a:gd name="T32" fmla="*/ 1429 w 1646"/>
                  <a:gd name="T33" fmla="*/ 227 h 829"/>
                  <a:gd name="T34" fmla="*/ 1370 w 1646"/>
                  <a:gd name="T35" fmla="*/ 189 h 829"/>
                  <a:gd name="T36" fmla="*/ 1310 w 1646"/>
                  <a:gd name="T37" fmla="*/ 145 h 829"/>
                  <a:gd name="T38" fmla="*/ 1240 w 1646"/>
                  <a:gd name="T39" fmla="*/ 87 h 829"/>
                  <a:gd name="T40" fmla="*/ 1179 w 1646"/>
                  <a:gd name="T41" fmla="*/ 26 h 829"/>
                  <a:gd name="T42" fmla="*/ 1127 w 1646"/>
                  <a:gd name="T43" fmla="*/ 9 h 829"/>
                  <a:gd name="T44" fmla="*/ 1071 w 1646"/>
                  <a:gd name="T45" fmla="*/ 36 h 829"/>
                  <a:gd name="T46" fmla="*/ 1002 w 1646"/>
                  <a:gd name="T47" fmla="*/ 66 h 829"/>
                  <a:gd name="T48" fmla="*/ 939 w 1646"/>
                  <a:gd name="T49" fmla="*/ 85 h 829"/>
                  <a:gd name="T50" fmla="*/ 868 w 1646"/>
                  <a:gd name="T51" fmla="*/ 105 h 829"/>
                  <a:gd name="T52" fmla="*/ 794 w 1646"/>
                  <a:gd name="T53" fmla="*/ 125 h 829"/>
                  <a:gd name="T54" fmla="*/ 723 w 1646"/>
                  <a:gd name="T55" fmla="*/ 140 h 829"/>
                  <a:gd name="T56" fmla="*/ 655 w 1646"/>
                  <a:gd name="T57" fmla="*/ 155 h 829"/>
                  <a:gd name="T58" fmla="*/ 563 w 1646"/>
                  <a:gd name="T59" fmla="*/ 170 h 829"/>
                  <a:gd name="T60" fmla="*/ 899 w 1646"/>
                  <a:gd name="T61" fmla="*/ 281 h 829"/>
                  <a:gd name="T62" fmla="*/ 820 w 1646"/>
                  <a:gd name="T63" fmla="*/ 385 h 829"/>
                  <a:gd name="T64" fmla="*/ 760 w 1646"/>
                  <a:gd name="T65" fmla="*/ 447 h 829"/>
                  <a:gd name="T66" fmla="*/ 673 w 1646"/>
                  <a:gd name="T67" fmla="*/ 527 h 829"/>
                  <a:gd name="T68" fmla="*/ 568 w 1646"/>
                  <a:gd name="T69" fmla="*/ 599 h 829"/>
                  <a:gd name="T70" fmla="*/ 469 w 1646"/>
                  <a:gd name="T71" fmla="*/ 652 h 829"/>
                  <a:gd name="T72" fmla="*/ 398 w 1646"/>
                  <a:gd name="T73" fmla="*/ 687 h 829"/>
                  <a:gd name="T74" fmla="*/ 296 w 1646"/>
                  <a:gd name="T75" fmla="*/ 717 h 829"/>
                  <a:gd name="T76" fmla="*/ 168 w 1646"/>
                  <a:gd name="T77" fmla="*/ 747 h 829"/>
                  <a:gd name="T78" fmla="*/ 0 w 1646"/>
                  <a:gd name="T79" fmla="*/ 759 h 8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46"/>
                  <a:gd name="T121" fmla="*/ 0 h 829"/>
                  <a:gd name="T122" fmla="*/ 1646 w 1646"/>
                  <a:gd name="T123" fmla="*/ 829 h 8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46" h="829">
                    <a:moveTo>
                      <a:pt x="1" y="824"/>
                    </a:moveTo>
                    <a:lnTo>
                      <a:pt x="93" y="829"/>
                    </a:lnTo>
                    <a:lnTo>
                      <a:pt x="138" y="829"/>
                    </a:lnTo>
                    <a:lnTo>
                      <a:pt x="192" y="829"/>
                    </a:lnTo>
                    <a:lnTo>
                      <a:pt x="243" y="827"/>
                    </a:lnTo>
                    <a:lnTo>
                      <a:pt x="293" y="824"/>
                    </a:lnTo>
                    <a:lnTo>
                      <a:pt x="344" y="819"/>
                    </a:lnTo>
                    <a:lnTo>
                      <a:pt x="389" y="810"/>
                    </a:lnTo>
                    <a:lnTo>
                      <a:pt x="439" y="800"/>
                    </a:lnTo>
                    <a:lnTo>
                      <a:pt x="499" y="786"/>
                    </a:lnTo>
                    <a:lnTo>
                      <a:pt x="553" y="767"/>
                    </a:lnTo>
                    <a:lnTo>
                      <a:pt x="604" y="752"/>
                    </a:lnTo>
                    <a:lnTo>
                      <a:pt x="661" y="730"/>
                    </a:lnTo>
                    <a:lnTo>
                      <a:pt x="715" y="706"/>
                    </a:lnTo>
                    <a:lnTo>
                      <a:pt x="769" y="682"/>
                    </a:lnTo>
                    <a:lnTo>
                      <a:pt x="814" y="658"/>
                    </a:lnTo>
                    <a:lnTo>
                      <a:pt x="866" y="634"/>
                    </a:lnTo>
                    <a:lnTo>
                      <a:pt x="908" y="611"/>
                    </a:lnTo>
                    <a:lnTo>
                      <a:pt x="956" y="584"/>
                    </a:lnTo>
                    <a:lnTo>
                      <a:pt x="1004" y="556"/>
                    </a:lnTo>
                    <a:lnTo>
                      <a:pt x="1052" y="522"/>
                    </a:lnTo>
                    <a:lnTo>
                      <a:pt x="1094" y="495"/>
                    </a:lnTo>
                    <a:lnTo>
                      <a:pt x="1139" y="458"/>
                    </a:lnTo>
                    <a:lnTo>
                      <a:pt x="1181" y="425"/>
                    </a:lnTo>
                    <a:lnTo>
                      <a:pt x="1220" y="392"/>
                    </a:lnTo>
                    <a:lnTo>
                      <a:pt x="1252" y="355"/>
                    </a:lnTo>
                    <a:lnTo>
                      <a:pt x="1279" y="324"/>
                    </a:lnTo>
                    <a:lnTo>
                      <a:pt x="1300" y="290"/>
                    </a:lnTo>
                    <a:lnTo>
                      <a:pt x="1646" y="335"/>
                    </a:lnTo>
                    <a:lnTo>
                      <a:pt x="1593" y="311"/>
                    </a:lnTo>
                    <a:lnTo>
                      <a:pt x="1551" y="290"/>
                    </a:lnTo>
                    <a:lnTo>
                      <a:pt x="1500" y="269"/>
                    </a:lnTo>
                    <a:lnTo>
                      <a:pt x="1462" y="247"/>
                    </a:lnTo>
                    <a:lnTo>
                      <a:pt x="1429" y="227"/>
                    </a:lnTo>
                    <a:lnTo>
                      <a:pt x="1399" y="211"/>
                    </a:lnTo>
                    <a:lnTo>
                      <a:pt x="1370" y="189"/>
                    </a:lnTo>
                    <a:lnTo>
                      <a:pt x="1341" y="169"/>
                    </a:lnTo>
                    <a:lnTo>
                      <a:pt x="1310" y="145"/>
                    </a:lnTo>
                    <a:lnTo>
                      <a:pt x="1276" y="116"/>
                    </a:lnTo>
                    <a:lnTo>
                      <a:pt x="1240" y="87"/>
                    </a:lnTo>
                    <a:lnTo>
                      <a:pt x="1211" y="58"/>
                    </a:lnTo>
                    <a:lnTo>
                      <a:pt x="1179" y="26"/>
                    </a:lnTo>
                    <a:lnTo>
                      <a:pt x="1154" y="0"/>
                    </a:lnTo>
                    <a:lnTo>
                      <a:pt x="1127" y="9"/>
                    </a:lnTo>
                    <a:lnTo>
                      <a:pt x="1100" y="24"/>
                    </a:lnTo>
                    <a:lnTo>
                      <a:pt x="1071" y="36"/>
                    </a:lnTo>
                    <a:lnTo>
                      <a:pt x="1037" y="51"/>
                    </a:lnTo>
                    <a:lnTo>
                      <a:pt x="1002" y="66"/>
                    </a:lnTo>
                    <a:lnTo>
                      <a:pt x="970" y="76"/>
                    </a:lnTo>
                    <a:lnTo>
                      <a:pt x="939" y="85"/>
                    </a:lnTo>
                    <a:lnTo>
                      <a:pt x="904" y="97"/>
                    </a:lnTo>
                    <a:lnTo>
                      <a:pt x="868" y="105"/>
                    </a:lnTo>
                    <a:lnTo>
                      <a:pt x="829" y="116"/>
                    </a:lnTo>
                    <a:lnTo>
                      <a:pt x="794" y="125"/>
                    </a:lnTo>
                    <a:lnTo>
                      <a:pt x="760" y="134"/>
                    </a:lnTo>
                    <a:lnTo>
                      <a:pt x="723" y="140"/>
                    </a:lnTo>
                    <a:lnTo>
                      <a:pt x="688" y="148"/>
                    </a:lnTo>
                    <a:lnTo>
                      <a:pt x="655" y="155"/>
                    </a:lnTo>
                    <a:lnTo>
                      <a:pt x="616" y="164"/>
                    </a:lnTo>
                    <a:lnTo>
                      <a:pt x="563" y="170"/>
                    </a:lnTo>
                    <a:lnTo>
                      <a:pt x="923" y="233"/>
                    </a:lnTo>
                    <a:lnTo>
                      <a:pt x="899" y="281"/>
                    </a:lnTo>
                    <a:lnTo>
                      <a:pt x="872" y="317"/>
                    </a:lnTo>
                    <a:lnTo>
                      <a:pt x="820" y="385"/>
                    </a:lnTo>
                    <a:lnTo>
                      <a:pt x="790" y="416"/>
                    </a:lnTo>
                    <a:lnTo>
                      <a:pt x="760" y="447"/>
                    </a:lnTo>
                    <a:lnTo>
                      <a:pt x="718" y="485"/>
                    </a:lnTo>
                    <a:lnTo>
                      <a:pt x="673" y="527"/>
                    </a:lnTo>
                    <a:lnTo>
                      <a:pt x="628" y="557"/>
                    </a:lnTo>
                    <a:lnTo>
                      <a:pt x="568" y="599"/>
                    </a:lnTo>
                    <a:lnTo>
                      <a:pt x="517" y="625"/>
                    </a:lnTo>
                    <a:lnTo>
                      <a:pt x="469" y="652"/>
                    </a:lnTo>
                    <a:lnTo>
                      <a:pt x="427" y="673"/>
                    </a:lnTo>
                    <a:lnTo>
                      <a:pt x="398" y="687"/>
                    </a:lnTo>
                    <a:lnTo>
                      <a:pt x="344" y="702"/>
                    </a:lnTo>
                    <a:lnTo>
                      <a:pt x="296" y="717"/>
                    </a:lnTo>
                    <a:lnTo>
                      <a:pt x="243" y="735"/>
                    </a:lnTo>
                    <a:lnTo>
                      <a:pt x="168" y="747"/>
                    </a:lnTo>
                    <a:lnTo>
                      <a:pt x="111" y="756"/>
                    </a:lnTo>
                    <a:lnTo>
                      <a:pt x="0" y="759"/>
                    </a:lnTo>
                    <a:lnTo>
                      <a:pt x="1" y="824"/>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102" name="Freeform 51"/>
              <p:cNvSpPr>
                <a:spLocks/>
              </p:cNvSpPr>
              <p:nvPr/>
            </p:nvSpPr>
            <p:spPr bwMode="auto">
              <a:xfrm>
                <a:off x="1143" y="2230"/>
                <a:ext cx="1646" cy="855"/>
              </a:xfrm>
              <a:custGeom>
                <a:avLst/>
                <a:gdLst>
                  <a:gd name="T0" fmla="*/ 91 w 1646"/>
                  <a:gd name="T1" fmla="*/ 855 h 855"/>
                  <a:gd name="T2" fmla="*/ 190 w 1646"/>
                  <a:gd name="T3" fmla="*/ 855 h 855"/>
                  <a:gd name="T4" fmla="*/ 291 w 1646"/>
                  <a:gd name="T5" fmla="*/ 849 h 855"/>
                  <a:gd name="T6" fmla="*/ 387 w 1646"/>
                  <a:gd name="T7" fmla="*/ 834 h 855"/>
                  <a:gd name="T8" fmla="*/ 497 w 1646"/>
                  <a:gd name="T9" fmla="*/ 809 h 855"/>
                  <a:gd name="T10" fmla="*/ 602 w 1646"/>
                  <a:gd name="T11" fmla="*/ 774 h 855"/>
                  <a:gd name="T12" fmla="*/ 713 w 1646"/>
                  <a:gd name="T13" fmla="*/ 728 h 855"/>
                  <a:gd name="T14" fmla="*/ 812 w 1646"/>
                  <a:gd name="T15" fmla="*/ 678 h 855"/>
                  <a:gd name="T16" fmla="*/ 906 w 1646"/>
                  <a:gd name="T17" fmla="*/ 629 h 855"/>
                  <a:gd name="T18" fmla="*/ 1002 w 1646"/>
                  <a:gd name="T19" fmla="*/ 573 h 855"/>
                  <a:gd name="T20" fmla="*/ 1092 w 1646"/>
                  <a:gd name="T21" fmla="*/ 510 h 855"/>
                  <a:gd name="T22" fmla="*/ 1179 w 1646"/>
                  <a:gd name="T23" fmla="*/ 438 h 855"/>
                  <a:gd name="T24" fmla="*/ 1250 w 1646"/>
                  <a:gd name="T25" fmla="*/ 365 h 855"/>
                  <a:gd name="T26" fmla="*/ 1298 w 1646"/>
                  <a:gd name="T27" fmla="*/ 299 h 855"/>
                  <a:gd name="T28" fmla="*/ 1591 w 1646"/>
                  <a:gd name="T29" fmla="*/ 321 h 855"/>
                  <a:gd name="T30" fmla="*/ 1498 w 1646"/>
                  <a:gd name="T31" fmla="*/ 277 h 855"/>
                  <a:gd name="T32" fmla="*/ 1427 w 1646"/>
                  <a:gd name="T33" fmla="*/ 234 h 855"/>
                  <a:gd name="T34" fmla="*/ 1368 w 1646"/>
                  <a:gd name="T35" fmla="*/ 195 h 855"/>
                  <a:gd name="T36" fmla="*/ 1308 w 1646"/>
                  <a:gd name="T37" fmla="*/ 150 h 855"/>
                  <a:gd name="T38" fmla="*/ 1238 w 1646"/>
                  <a:gd name="T39" fmla="*/ 91 h 855"/>
                  <a:gd name="T40" fmla="*/ 1177 w 1646"/>
                  <a:gd name="T41" fmla="*/ 28 h 855"/>
                  <a:gd name="T42" fmla="*/ 1125 w 1646"/>
                  <a:gd name="T43" fmla="*/ 10 h 855"/>
                  <a:gd name="T44" fmla="*/ 1069 w 1646"/>
                  <a:gd name="T45" fmla="*/ 39 h 855"/>
                  <a:gd name="T46" fmla="*/ 1000 w 1646"/>
                  <a:gd name="T47" fmla="*/ 69 h 855"/>
                  <a:gd name="T48" fmla="*/ 937 w 1646"/>
                  <a:gd name="T49" fmla="*/ 89 h 855"/>
                  <a:gd name="T50" fmla="*/ 866 w 1646"/>
                  <a:gd name="T51" fmla="*/ 109 h 855"/>
                  <a:gd name="T52" fmla="*/ 792 w 1646"/>
                  <a:gd name="T53" fmla="*/ 129 h 855"/>
                  <a:gd name="T54" fmla="*/ 721 w 1646"/>
                  <a:gd name="T55" fmla="*/ 145 h 855"/>
                  <a:gd name="T56" fmla="*/ 653 w 1646"/>
                  <a:gd name="T57" fmla="*/ 160 h 855"/>
                  <a:gd name="T58" fmla="*/ 563 w 1646"/>
                  <a:gd name="T59" fmla="*/ 175 h 855"/>
                  <a:gd name="T60" fmla="*/ 897 w 1646"/>
                  <a:gd name="T61" fmla="*/ 290 h 855"/>
                  <a:gd name="T62" fmla="*/ 818 w 1646"/>
                  <a:gd name="T63" fmla="*/ 396 h 855"/>
                  <a:gd name="T64" fmla="*/ 758 w 1646"/>
                  <a:gd name="T65" fmla="*/ 460 h 855"/>
                  <a:gd name="T66" fmla="*/ 671 w 1646"/>
                  <a:gd name="T67" fmla="*/ 544 h 855"/>
                  <a:gd name="T68" fmla="*/ 596 w 1646"/>
                  <a:gd name="T69" fmla="*/ 610 h 855"/>
                  <a:gd name="T70" fmla="*/ 536 w 1646"/>
                  <a:gd name="T71" fmla="*/ 659 h 855"/>
                  <a:gd name="T72" fmla="*/ 461 w 1646"/>
                  <a:gd name="T73" fmla="*/ 709 h 855"/>
                  <a:gd name="T74" fmla="*/ 384 w 1646"/>
                  <a:gd name="T75" fmla="*/ 750 h 855"/>
                  <a:gd name="T76" fmla="*/ 291 w 1646"/>
                  <a:gd name="T77" fmla="*/ 783 h 855"/>
                  <a:gd name="T78" fmla="*/ 193 w 1646"/>
                  <a:gd name="T79" fmla="*/ 809 h 855"/>
                  <a:gd name="T80" fmla="*/ 86 w 1646"/>
                  <a:gd name="T81" fmla="*/ 832 h 8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55"/>
                  <a:gd name="T125" fmla="*/ 1646 w 1646"/>
                  <a:gd name="T126" fmla="*/ 855 h 8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55">
                    <a:moveTo>
                      <a:pt x="0" y="849"/>
                    </a:moveTo>
                    <a:lnTo>
                      <a:pt x="91" y="855"/>
                    </a:lnTo>
                    <a:lnTo>
                      <a:pt x="136" y="855"/>
                    </a:lnTo>
                    <a:lnTo>
                      <a:pt x="190" y="855"/>
                    </a:lnTo>
                    <a:lnTo>
                      <a:pt x="241" y="852"/>
                    </a:lnTo>
                    <a:lnTo>
                      <a:pt x="291" y="849"/>
                    </a:lnTo>
                    <a:lnTo>
                      <a:pt x="342" y="843"/>
                    </a:lnTo>
                    <a:lnTo>
                      <a:pt x="387" y="834"/>
                    </a:lnTo>
                    <a:lnTo>
                      <a:pt x="437" y="824"/>
                    </a:lnTo>
                    <a:lnTo>
                      <a:pt x="497" y="809"/>
                    </a:lnTo>
                    <a:lnTo>
                      <a:pt x="551" y="790"/>
                    </a:lnTo>
                    <a:lnTo>
                      <a:pt x="602" y="774"/>
                    </a:lnTo>
                    <a:lnTo>
                      <a:pt x="659" y="753"/>
                    </a:lnTo>
                    <a:lnTo>
                      <a:pt x="713" y="728"/>
                    </a:lnTo>
                    <a:lnTo>
                      <a:pt x="767" y="703"/>
                    </a:lnTo>
                    <a:lnTo>
                      <a:pt x="812" y="678"/>
                    </a:lnTo>
                    <a:lnTo>
                      <a:pt x="864" y="653"/>
                    </a:lnTo>
                    <a:lnTo>
                      <a:pt x="906" y="629"/>
                    </a:lnTo>
                    <a:lnTo>
                      <a:pt x="954" y="601"/>
                    </a:lnTo>
                    <a:lnTo>
                      <a:pt x="1002" y="573"/>
                    </a:lnTo>
                    <a:lnTo>
                      <a:pt x="1050" y="538"/>
                    </a:lnTo>
                    <a:lnTo>
                      <a:pt x="1092" y="510"/>
                    </a:lnTo>
                    <a:lnTo>
                      <a:pt x="1137" y="472"/>
                    </a:lnTo>
                    <a:lnTo>
                      <a:pt x="1179" y="438"/>
                    </a:lnTo>
                    <a:lnTo>
                      <a:pt x="1218" y="403"/>
                    </a:lnTo>
                    <a:lnTo>
                      <a:pt x="1250" y="365"/>
                    </a:lnTo>
                    <a:lnTo>
                      <a:pt x="1277" y="334"/>
                    </a:lnTo>
                    <a:lnTo>
                      <a:pt x="1298" y="299"/>
                    </a:lnTo>
                    <a:lnTo>
                      <a:pt x="1646" y="345"/>
                    </a:lnTo>
                    <a:lnTo>
                      <a:pt x="1591" y="321"/>
                    </a:lnTo>
                    <a:lnTo>
                      <a:pt x="1549" y="299"/>
                    </a:lnTo>
                    <a:lnTo>
                      <a:pt x="1498" y="277"/>
                    </a:lnTo>
                    <a:lnTo>
                      <a:pt x="1460" y="255"/>
                    </a:lnTo>
                    <a:lnTo>
                      <a:pt x="1427" y="234"/>
                    </a:lnTo>
                    <a:lnTo>
                      <a:pt x="1397" y="218"/>
                    </a:lnTo>
                    <a:lnTo>
                      <a:pt x="1368" y="195"/>
                    </a:lnTo>
                    <a:lnTo>
                      <a:pt x="1339" y="174"/>
                    </a:lnTo>
                    <a:lnTo>
                      <a:pt x="1308" y="150"/>
                    </a:lnTo>
                    <a:lnTo>
                      <a:pt x="1274" y="120"/>
                    </a:lnTo>
                    <a:lnTo>
                      <a:pt x="1238" y="91"/>
                    </a:lnTo>
                    <a:lnTo>
                      <a:pt x="1209" y="61"/>
                    </a:lnTo>
                    <a:lnTo>
                      <a:pt x="1177" y="28"/>
                    </a:lnTo>
                    <a:lnTo>
                      <a:pt x="1152" y="0"/>
                    </a:lnTo>
                    <a:lnTo>
                      <a:pt x="1125" y="10"/>
                    </a:lnTo>
                    <a:lnTo>
                      <a:pt x="1098" y="26"/>
                    </a:lnTo>
                    <a:lnTo>
                      <a:pt x="1069" y="39"/>
                    </a:lnTo>
                    <a:lnTo>
                      <a:pt x="1035" y="54"/>
                    </a:lnTo>
                    <a:lnTo>
                      <a:pt x="1000" y="69"/>
                    </a:lnTo>
                    <a:lnTo>
                      <a:pt x="968" y="80"/>
                    </a:lnTo>
                    <a:lnTo>
                      <a:pt x="937" y="89"/>
                    </a:lnTo>
                    <a:lnTo>
                      <a:pt x="902" y="100"/>
                    </a:lnTo>
                    <a:lnTo>
                      <a:pt x="866" y="109"/>
                    </a:lnTo>
                    <a:lnTo>
                      <a:pt x="827" y="120"/>
                    </a:lnTo>
                    <a:lnTo>
                      <a:pt x="792" y="129"/>
                    </a:lnTo>
                    <a:lnTo>
                      <a:pt x="758" y="138"/>
                    </a:lnTo>
                    <a:lnTo>
                      <a:pt x="721" y="145"/>
                    </a:lnTo>
                    <a:lnTo>
                      <a:pt x="686" y="153"/>
                    </a:lnTo>
                    <a:lnTo>
                      <a:pt x="653" y="160"/>
                    </a:lnTo>
                    <a:lnTo>
                      <a:pt x="614" y="169"/>
                    </a:lnTo>
                    <a:lnTo>
                      <a:pt x="563" y="175"/>
                    </a:lnTo>
                    <a:lnTo>
                      <a:pt x="921" y="240"/>
                    </a:lnTo>
                    <a:lnTo>
                      <a:pt x="897" y="290"/>
                    </a:lnTo>
                    <a:lnTo>
                      <a:pt x="870" y="327"/>
                    </a:lnTo>
                    <a:lnTo>
                      <a:pt x="818" y="396"/>
                    </a:lnTo>
                    <a:lnTo>
                      <a:pt x="788" y="429"/>
                    </a:lnTo>
                    <a:lnTo>
                      <a:pt x="758" y="460"/>
                    </a:lnTo>
                    <a:lnTo>
                      <a:pt x="704" y="513"/>
                    </a:lnTo>
                    <a:lnTo>
                      <a:pt x="671" y="544"/>
                    </a:lnTo>
                    <a:lnTo>
                      <a:pt x="632" y="582"/>
                    </a:lnTo>
                    <a:lnTo>
                      <a:pt x="596" y="610"/>
                    </a:lnTo>
                    <a:lnTo>
                      <a:pt x="566" y="635"/>
                    </a:lnTo>
                    <a:lnTo>
                      <a:pt x="536" y="659"/>
                    </a:lnTo>
                    <a:lnTo>
                      <a:pt x="500" y="684"/>
                    </a:lnTo>
                    <a:lnTo>
                      <a:pt x="461" y="709"/>
                    </a:lnTo>
                    <a:lnTo>
                      <a:pt x="422" y="728"/>
                    </a:lnTo>
                    <a:lnTo>
                      <a:pt x="384" y="750"/>
                    </a:lnTo>
                    <a:lnTo>
                      <a:pt x="336" y="768"/>
                    </a:lnTo>
                    <a:lnTo>
                      <a:pt x="291" y="783"/>
                    </a:lnTo>
                    <a:lnTo>
                      <a:pt x="241" y="796"/>
                    </a:lnTo>
                    <a:lnTo>
                      <a:pt x="193" y="809"/>
                    </a:lnTo>
                    <a:lnTo>
                      <a:pt x="142" y="821"/>
                    </a:lnTo>
                    <a:lnTo>
                      <a:pt x="86" y="832"/>
                    </a:lnTo>
                    <a:lnTo>
                      <a:pt x="0" y="849"/>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sp>
        <p:nvSpPr>
          <p:cNvPr id="44062" name="Text Box 52"/>
          <p:cNvSpPr txBox="1">
            <a:spLocks noChangeArrowheads="1"/>
          </p:cNvSpPr>
          <p:nvPr/>
        </p:nvSpPr>
        <p:spPr bwMode="auto">
          <a:xfrm>
            <a:off x="611560" y="228600"/>
            <a:ext cx="792264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nchor="ct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800" b="1" dirty="0">
                <a:solidFill>
                  <a:schemeClr val="tx1"/>
                </a:solidFill>
                <a:latin typeface="HelvCiril" pitchFamily="2" charset="0"/>
              </a:rPr>
              <a:t>ПУТЕВИ ОПАСНОСТИ ИЗ </a:t>
            </a:r>
            <a:r>
              <a:rPr lang="sr-Latn-CS" sz="2800" b="1" dirty="0">
                <a:solidFill>
                  <a:schemeClr val="tx1"/>
                </a:solidFill>
                <a:latin typeface="HelvCiril" pitchFamily="2" charset="0"/>
              </a:rPr>
              <a:t>Ж</a:t>
            </a:r>
            <a:r>
              <a:rPr lang="en-US" sz="2800" b="1" dirty="0">
                <a:solidFill>
                  <a:schemeClr val="tx1"/>
                </a:solidFill>
                <a:latin typeface="HelvCiril" pitchFamily="2" charset="0"/>
              </a:rPr>
              <a:t>ИВОТНЕ СРЕДИНЕ ПО ЗДРАВ</a:t>
            </a:r>
            <a:r>
              <a:rPr lang="sr-Latn-CS" sz="2800" b="1" dirty="0">
                <a:solidFill>
                  <a:schemeClr val="tx1"/>
                </a:solidFill>
                <a:latin typeface="HelvCiril" pitchFamily="2" charset="0"/>
              </a:rPr>
              <a:t>Љ</a:t>
            </a:r>
            <a:r>
              <a:rPr lang="en-US" sz="2800" b="1" dirty="0">
                <a:solidFill>
                  <a:schemeClr val="tx1"/>
                </a:solidFill>
                <a:latin typeface="HelvCiril" pitchFamily="2" charset="0"/>
              </a:rPr>
              <a:t>Е</a:t>
            </a:r>
          </a:p>
        </p:txBody>
      </p:sp>
      <p:grpSp>
        <p:nvGrpSpPr>
          <p:cNvPr id="44063" name="Group 53"/>
          <p:cNvGrpSpPr>
            <a:grpSpLocks/>
          </p:cNvGrpSpPr>
          <p:nvPr/>
        </p:nvGrpSpPr>
        <p:grpSpPr bwMode="auto">
          <a:xfrm rot="3810357">
            <a:off x="3161922" y="4152864"/>
            <a:ext cx="457200" cy="228673"/>
            <a:chOff x="1142" y="2230"/>
            <a:chExt cx="1647" cy="915"/>
          </a:xfrm>
        </p:grpSpPr>
        <p:sp>
          <p:nvSpPr>
            <p:cNvPr id="44093" name="Freeform 54"/>
            <p:cNvSpPr>
              <a:spLocks/>
            </p:cNvSpPr>
            <p:nvPr/>
          </p:nvSpPr>
          <p:spPr bwMode="auto">
            <a:xfrm>
              <a:off x="1707" y="2405"/>
              <a:ext cx="356" cy="138"/>
            </a:xfrm>
            <a:custGeom>
              <a:avLst/>
              <a:gdLst>
                <a:gd name="T0" fmla="*/ 0 w 356"/>
                <a:gd name="T1" fmla="*/ 81 h 138"/>
                <a:gd name="T2" fmla="*/ 0 w 356"/>
                <a:gd name="T3" fmla="*/ 0 h 138"/>
                <a:gd name="T4" fmla="*/ 356 w 356"/>
                <a:gd name="T5" fmla="*/ 63 h 138"/>
                <a:gd name="T6" fmla="*/ 350 w 356"/>
                <a:gd name="T7" fmla="*/ 100 h 138"/>
                <a:gd name="T8" fmla="*/ 326 w 356"/>
                <a:gd name="T9" fmla="*/ 138 h 138"/>
                <a:gd name="T10" fmla="*/ 0 w 356"/>
                <a:gd name="T11" fmla="*/ 81 h 138"/>
                <a:gd name="T12" fmla="*/ 0 60000 65536"/>
                <a:gd name="T13" fmla="*/ 0 60000 65536"/>
                <a:gd name="T14" fmla="*/ 0 60000 65536"/>
                <a:gd name="T15" fmla="*/ 0 60000 65536"/>
                <a:gd name="T16" fmla="*/ 0 60000 65536"/>
                <a:gd name="T17" fmla="*/ 0 60000 65536"/>
                <a:gd name="T18" fmla="*/ 0 w 356"/>
                <a:gd name="T19" fmla="*/ 0 h 138"/>
                <a:gd name="T20" fmla="*/ 356 w 356"/>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356" h="138">
                  <a:moveTo>
                    <a:pt x="0" y="81"/>
                  </a:moveTo>
                  <a:lnTo>
                    <a:pt x="0" y="0"/>
                  </a:lnTo>
                  <a:lnTo>
                    <a:pt x="356" y="63"/>
                  </a:lnTo>
                  <a:lnTo>
                    <a:pt x="350" y="100"/>
                  </a:lnTo>
                  <a:lnTo>
                    <a:pt x="326" y="138"/>
                  </a:lnTo>
                  <a:lnTo>
                    <a:pt x="0" y="81"/>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94" name="Freeform 55"/>
            <p:cNvSpPr>
              <a:spLocks/>
            </p:cNvSpPr>
            <p:nvPr/>
          </p:nvSpPr>
          <p:spPr bwMode="auto">
            <a:xfrm>
              <a:off x="2445" y="2516"/>
              <a:ext cx="343" cy="133"/>
            </a:xfrm>
            <a:custGeom>
              <a:avLst/>
              <a:gdLst>
                <a:gd name="T0" fmla="*/ 343 w 343"/>
                <a:gd name="T1" fmla="*/ 133 h 133"/>
                <a:gd name="T2" fmla="*/ 342 w 343"/>
                <a:gd name="T3" fmla="*/ 58 h 133"/>
                <a:gd name="T4" fmla="*/ 0 w 343"/>
                <a:gd name="T5" fmla="*/ 0 h 133"/>
                <a:gd name="T6" fmla="*/ 0 w 343"/>
                <a:gd name="T7" fmla="*/ 95 h 133"/>
                <a:gd name="T8" fmla="*/ 343 w 343"/>
                <a:gd name="T9" fmla="*/ 133 h 133"/>
                <a:gd name="T10" fmla="*/ 0 60000 65536"/>
                <a:gd name="T11" fmla="*/ 0 60000 65536"/>
                <a:gd name="T12" fmla="*/ 0 60000 65536"/>
                <a:gd name="T13" fmla="*/ 0 60000 65536"/>
                <a:gd name="T14" fmla="*/ 0 60000 65536"/>
                <a:gd name="T15" fmla="*/ 0 w 343"/>
                <a:gd name="T16" fmla="*/ 0 h 133"/>
                <a:gd name="T17" fmla="*/ 343 w 343"/>
                <a:gd name="T18" fmla="*/ 133 h 133"/>
              </a:gdLst>
              <a:ahLst/>
              <a:cxnLst>
                <a:cxn ang="T10">
                  <a:pos x="T0" y="T1"/>
                </a:cxn>
                <a:cxn ang="T11">
                  <a:pos x="T2" y="T3"/>
                </a:cxn>
                <a:cxn ang="T12">
                  <a:pos x="T4" y="T5"/>
                </a:cxn>
                <a:cxn ang="T13">
                  <a:pos x="T6" y="T7"/>
                </a:cxn>
                <a:cxn ang="T14">
                  <a:pos x="T8" y="T9"/>
                </a:cxn>
              </a:cxnLst>
              <a:rect l="T15" t="T16" r="T17" b="T18"/>
              <a:pathLst>
                <a:path w="343" h="133">
                  <a:moveTo>
                    <a:pt x="343" y="133"/>
                  </a:moveTo>
                  <a:lnTo>
                    <a:pt x="342" y="58"/>
                  </a:lnTo>
                  <a:lnTo>
                    <a:pt x="0" y="0"/>
                  </a:lnTo>
                  <a:lnTo>
                    <a:pt x="0" y="95"/>
                  </a:lnTo>
                  <a:lnTo>
                    <a:pt x="343" y="133"/>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nvGrpSpPr>
            <p:cNvPr id="44095" name="Group 56"/>
            <p:cNvGrpSpPr>
              <a:grpSpLocks/>
            </p:cNvGrpSpPr>
            <p:nvPr/>
          </p:nvGrpSpPr>
          <p:grpSpPr bwMode="auto">
            <a:xfrm>
              <a:off x="1142" y="2230"/>
              <a:ext cx="1647" cy="915"/>
              <a:chOff x="1142" y="2230"/>
              <a:chExt cx="1647" cy="915"/>
            </a:xfrm>
          </p:grpSpPr>
          <p:sp>
            <p:nvSpPr>
              <p:cNvPr id="44096" name="Freeform 57"/>
              <p:cNvSpPr>
                <a:spLocks/>
              </p:cNvSpPr>
              <p:nvPr/>
            </p:nvSpPr>
            <p:spPr bwMode="auto">
              <a:xfrm>
                <a:off x="1142" y="2316"/>
                <a:ext cx="1646" cy="829"/>
              </a:xfrm>
              <a:custGeom>
                <a:avLst/>
                <a:gdLst>
                  <a:gd name="T0" fmla="*/ 93 w 1646"/>
                  <a:gd name="T1" fmla="*/ 829 h 829"/>
                  <a:gd name="T2" fmla="*/ 192 w 1646"/>
                  <a:gd name="T3" fmla="*/ 829 h 829"/>
                  <a:gd name="T4" fmla="*/ 293 w 1646"/>
                  <a:gd name="T5" fmla="*/ 824 h 829"/>
                  <a:gd name="T6" fmla="*/ 389 w 1646"/>
                  <a:gd name="T7" fmla="*/ 810 h 829"/>
                  <a:gd name="T8" fmla="*/ 499 w 1646"/>
                  <a:gd name="T9" fmla="*/ 786 h 829"/>
                  <a:gd name="T10" fmla="*/ 604 w 1646"/>
                  <a:gd name="T11" fmla="*/ 752 h 829"/>
                  <a:gd name="T12" fmla="*/ 715 w 1646"/>
                  <a:gd name="T13" fmla="*/ 706 h 829"/>
                  <a:gd name="T14" fmla="*/ 814 w 1646"/>
                  <a:gd name="T15" fmla="*/ 658 h 829"/>
                  <a:gd name="T16" fmla="*/ 908 w 1646"/>
                  <a:gd name="T17" fmla="*/ 611 h 829"/>
                  <a:gd name="T18" fmla="*/ 1004 w 1646"/>
                  <a:gd name="T19" fmla="*/ 556 h 829"/>
                  <a:gd name="T20" fmla="*/ 1094 w 1646"/>
                  <a:gd name="T21" fmla="*/ 495 h 829"/>
                  <a:gd name="T22" fmla="*/ 1181 w 1646"/>
                  <a:gd name="T23" fmla="*/ 425 h 829"/>
                  <a:gd name="T24" fmla="*/ 1252 w 1646"/>
                  <a:gd name="T25" fmla="*/ 355 h 829"/>
                  <a:gd name="T26" fmla="*/ 1300 w 1646"/>
                  <a:gd name="T27" fmla="*/ 290 h 829"/>
                  <a:gd name="T28" fmla="*/ 1593 w 1646"/>
                  <a:gd name="T29" fmla="*/ 311 h 829"/>
                  <a:gd name="T30" fmla="*/ 1500 w 1646"/>
                  <a:gd name="T31" fmla="*/ 269 h 829"/>
                  <a:gd name="T32" fmla="*/ 1429 w 1646"/>
                  <a:gd name="T33" fmla="*/ 227 h 829"/>
                  <a:gd name="T34" fmla="*/ 1370 w 1646"/>
                  <a:gd name="T35" fmla="*/ 189 h 829"/>
                  <a:gd name="T36" fmla="*/ 1310 w 1646"/>
                  <a:gd name="T37" fmla="*/ 145 h 829"/>
                  <a:gd name="T38" fmla="*/ 1240 w 1646"/>
                  <a:gd name="T39" fmla="*/ 87 h 829"/>
                  <a:gd name="T40" fmla="*/ 1179 w 1646"/>
                  <a:gd name="T41" fmla="*/ 26 h 829"/>
                  <a:gd name="T42" fmla="*/ 1127 w 1646"/>
                  <a:gd name="T43" fmla="*/ 9 h 829"/>
                  <a:gd name="T44" fmla="*/ 1071 w 1646"/>
                  <a:gd name="T45" fmla="*/ 36 h 829"/>
                  <a:gd name="T46" fmla="*/ 1002 w 1646"/>
                  <a:gd name="T47" fmla="*/ 66 h 829"/>
                  <a:gd name="T48" fmla="*/ 939 w 1646"/>
                  <a:gd name="T49" fmla="*/ 85 h 829"/>
                  <a:gd name="T50" fmla="*/ 868 w 1646"/>
                  <a:gd name="T51" fmla="*/ 105 h 829"/>
                  <a:gd name="T52" fmla="*/ 794 w 1646"/>
                  <a:gd name="T53" fmla="*/ 125 h 829"/>
                  <a:gd name="T54" fmla="*/ 723 w 1646"/>
                  <a:gd name="T55" fmla="*/ 140 h 829"/>
                  <a:gd name="T56" fmla="*/ 655 w 1646"/>
                  <a:gd name="T57" fmla="*/ 155 h 829"/>
                  <a:gd name="T58" fmla="*/ 563 w 1646"/>
                  <a:gd name="T59" fmla="*/ 170 h 829"/>
                  <a:gd name="T60" fmla="*/ 899 w 1646"/>
                  <a:gd name="T61" fmla="*/ 281 h 829"/>
                  <a:gd name="T62" fmla="*/ 820 w 1646"/>
                  <a:gd name="T63" fmla="*/ 385 h 829"/>
                  <a:gd name="T64" fmla="*/ 760 w 1646"/>
                  <a:gd name="T65" fmla="*/ 447 h 829"/>
                  <a:gd name="T66" fmla="*/ 673 w 1646"/>
                  <a:gd name="T67" fmla="*/ 527 h 829"/>
                  <a:gd name="T68" fmla="*/ 568 w 1646"/>
                  <a:gd name="T69" fmla="*/ 599 h 829"/>
                  <a:gd name="T70" fmla="*/ 469 w 1646"/>
                  <a:gd name="T71" fmla="*/ 652 h 829"/>
                  <a:gd name="T72" fmla="*/ 398 w 1646"/>
                  <a:gd name="T73" fmla="*/ 687 h 829"/>
                  <a:gd name="T74" fmla="*/ 296 w 1646"/>
                  <a:gd name="T75" fmla="*/ 717 h 829"/>
                  <a:gd name="T76" fmla="*/ 168 w 1646"/>
                  <a:gd name="T77" fmla="*/ 747 h 829"/>
                  <a:gd name="T78" fmla="*/ 0 w 1646"/>
                  <a:gd name="T79" fmla="*/ 759 h 8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46"/>
                  <a:gd name="T121" fmla="*/ 0 h 829"/>
                  <a:gd name="T122" fmla="*/ 1646 w 1646"/>
                  <a:gd name="T123" fmla="*/ 829 h 8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46" h="829">
                    <a:moveTo>
                      <a:pt x="1" y="824"/>
                    </a:moveTo>
                    <a:lnTo>
                      <a:pt x="93" y="829"/>
                    </a:lnTo>
                    <a:lnTo>
                      <a:pt x="138" y="829"/>
                    </a:lnTo>
                    <a:lnTo>
                      <a:pt x="192" y="829"/>
                    </a:lnTo>
                    <a:lnTo>
                      <a:pt x="243" y="827"/>
                    </a:lnTo>
                    <a:lnTo>
                      <a:pt x="293" y="824"/>
                    </a:lnTo>
                    <a:lnTo>
                      <a:pt x="344" y="819"/>
                    </a:lnTo>
                    <a:lnTo>
                      <a:pt x="389" y="810"/>
                    </a:lnTo>
                    <a:lnTo>
                      <a:pt x="439" y="800"/>
                    </a:lnTo>
                    <a:lnTo>
                      <a:pt x="499" y="786"/>
                    </a:lnTo>
                    <a:lnTo>
                      <a:pt x="553" y="767"/>
                    </a:lnTo>
                    <a:lnTo>
                      <a:pt x="604" y="752"/>
                    </a:lnTo>
                    <a:lnTo>
                      <a:pt x="661" y="730"/>
                    </a:lnTo>
                    <a:lnTo>
                      <a:pt x="715" y="706"/>
                    </a:lnTo>
                    <a:lnTo>
                      <a:pt x="769" y="682"/>
                    </a:lnTo>
                    <a:lnTo>
                      <a:pt x="814" y="658"/>
                    </a:lnTo>
                    <a:lnTo>
                      <a:pt x="866" y="634"/>
                    </a:lnTo>
                    <a:lnTo>
                      <a:pt x="908" y="611"/>
                    </a:lnTo>
                    <a:lnTo>
                      <a:pt x="956" y="584"/>
                    </a:lnTo>
                    <a:lnTo>
                      <a:pt x="1004" y="556"/>
                    </a:lnTo>
                    <a:lnTo>
                      <a:pt x="1052" y="522"/>
                    </a:lnTo>
                    <a:lnTo>
                      <a:pt x="1094" y="495"/>
                    </a:lnTo>
                    <a:lnTo>
                      <a:pt x="1139" y="458"/>
                    </a:lnTo>
                    <a:lnTo>
                      <a:pt x="1181" y="425"/>
                    </a:lnTo>
                    <a:lnTo>
                      <a:pt x="1220" y="392"/>
                    </a:lnTo>
                    <a:lnTo>
                      <a:pt x="1252" y="355"/>
                    </a:lnTo>
                    <a:lnTo>
                      <a:pt x="1279" y="324"/>
                    </a:lnTo>
                    <a:lnTo>
                      <a:pt x="1300" y="290"/>
                    </a:lnTo>
                    <a:lnTo>
                      <a:pt x="1646" y="335"/>
                    </a:lnTo>
                    <a:lnTo>
                      <a:pt x="1593" y="311"/>
                    </a:lnTo>
                    <a:lnTo>
                      <a:pt x="1551" y="290"/>
                    </a:lnTo>
                    <a:lnTo>
                      <a:pt x="1500" y="269"/>
                    </a:lnTo>
                    <a:lnTo>
                      <a:pt x="1462" y="247"/>
                    </a:lnTo>
                    <a:lnTo>
                      <a:pt x="1429" y="227"/>
                    </a:lnTo>
                    <a:lnTo>
                      <a:pt x="1399" y="211"/>
                    </a:lnTo>
                    <a:lnTo>
                      <a:pt x="1370" y="189"/>
                    </a:lnTo>
                    <a:lnTo>
                      <a:pt x="1341" y="169"/>
                    </a:lnTo>
                    <a:lnTo>
                      <a:pt x="1310" y="145"/>
                    </a:lnTo>
                    <a:lnTo>
                      <a:pt x="1276" y="116"/>
                    </a:lnTo>
                    <a:lnTo>
                      <a:pt x="1240" y="87"/>
                    </a:lnTo>
                    <a:lnTo>
                      <a:pt x="1211" y="58"/>
                    </a:lnTo>
                    <a:lnTo>
                      <a:pt x="1179" y="26"/>
                    </a:lnTo>
                    <a:lnTo>
                      <a:pt x="1154" y="0"/>
                    </a:lnTo>
                    <a:lnTo>
                      <a:pt x="1127" y="9"/>
                    </a:lnTo>
                    <a:lnTo>
                      <a:pt x="1100" y="24"/>
                    </a:lnTo>
                    <a:lnTo>
                      <a:pt x="1071" y="36"/>
                    </a:lnTo>
                    <a:lnTo>
                      <a:pt x="1037" y="51"/>
                    </a:lnTo>
                    <a:lnTo>
                      <a:pt x="1002" y="66"/>
                    </a:lnTo>
                    <a:lnTo>
                      <a:pt x="970" y="76"/>
                    </a:lnTo>
                    <a:lnTo>
                      <a:pt x="939" y="85"/>
                    </a:lnTo>
                    <a:lnTo>
                      <a:pt x="904" y="97"/>
                    </a:lnTo>
                    <a:lnTo>
                      <a:pt x="868" y="105"/>
                    </a:lnTo>
                    <a:lnTo>
                      <a:pt x="829" y="116"/>
                    </a:lnTo>
                    <a:lnTo>
                      <a:pt x="794" y="125"/>
                    </a:lnTo>
                    <a:lnTo>
                      <a:pt x="760" y="134"/>
                    </a:lnTo>
                    <a:lnTo>
                      <a:pt x="723" y="140"/>
                    </a:lnTo>
                    <a:lnTo>
                      <a:pt x="688" y="148"/>
                    </a:lnTo>
                    <a:lnTo>
                      <a:pt x="655" y="155"/>
                    </a:lnTo>
                    <a:lnTo>
                      <a:pt x="616" y="164"/>
                    </a:lnTo>
                    <a:lnTo>
                      <a:pt x="563" y="170"/>
                    </a:lnTo>
                    <a:lnTo>
                      <a:pt x="923" y="233"/>
                    </a:lnTo>
                    <a:lnTo>
                      <a:pt x="899" y="281"/>
                    </a:lnTo>
                    <a:lnTo>
                      <a:pt x="872" y="317"/>
                    </a:lnTo>
                    <a:lnTo>
                      <a:pt x="820" y="385"/>
                    </a:lnTo>
                    <a:lnTo>
                      <a:pt x="790" y="416"/>
                    </a:lnTo>
                    <a:lnTo>
                      <a:pt x="760" y="447"/>
                    </a:lnTo>
                    <a:lnTo>
                      <a:pt x="718" y="485"/>
                    </a:lnTo>
                    <a:lnTo>
                      <a:pt x="673" y="527"/>
                    </a:lnTo>
                    <a:lnTo>
                      <a:pt x="628" y="557"/>
                    </a:lnTo>
                    <a:lnTo>
                      <a:pt x="568" y="599"/>
                    </a:lnTo>
                    <a:lnTo>
                      <a:pt x="517" y="625"/>
                    </a:lnTo>
                    <a:lnTo>
                      <a:pt x="469" y="652"/>
                    </a:lnTo>
                    <a:lnTo>
                      <a:pt x="427" y="673"/>
                    </a:lnTo>
                    <a:lnTo>
                      <a:pt x="398" y="687"/>
                    </a:lnTo>
                    <a:lnTo>
                      <a:pt x="344" y="702"/>
                    </a:lnTo>
                    <a:lnTo>
                      <a:pt x="296" y="717"/>
                    </a:lnTo>
                    <a:lnTo>
                      <a:pt x="243" y="735"/>
                    </a:lnTo>
                    <a:lnTo>
                      <a:pt x="168" y="747"/>
                    </a:lnTo>
                    <a:lnTo>
                      <a:pt x="111" y="756"/>
                    </a:lnTo>
                    <a:lnTo>
                      <a:pt x="0" y="759"/>
                    </a:lnTo>
                    <a:lnTo>
                      <a:pt x="1" y="824"/>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97" name="Freeform 58"/>
              <p:cNvSpPr>
                <a:spLocks/>
              </p:cNvSpPr>
              <p:nvPr/>
            </p:nvSpPr>
            <p:spPr bwMode="auto">
              <a:xfrm>
                <a:off x="1143" y="2230"/>
                <a:ext cx="1646" cy="855"/>
              </a:xfrm>
              <a:custGeom>
                <a:avLst/>
                <a:gdLst>
                  <a:gd name="T0" fmla="*/ 91 w 1646"/>
                  <a:gd name="T1" fmla="*/ 855 h 855"/>
                  <a:gd name="T2" fmla="*/ 190 w 1646"/>
                  <a:gd name="T3" fmla="*/ 855 h 855"/>
                  <a:gd name="T4" fmla="*/ 291 w 1646"/>
                  <a:gd name="T5" fmla="*/ 849 h 855"/>
                  <a:gd name="T6" fmla="*/ 387 w 1646"/>
                  <a:gd name="T7" fmla="*/ 834 h 855"/>
                  <a:gd name="T8" fmla="*/ 497 w 1646"/>
                  <a:gd name="T9" fmla="*/ 809 h 855"/>
                  <a:gd name="T10" fmla="*/ 602 w 1646"/>
                  <a:gd name="T11" fmla="*/ 774 h 855"/>
                  <a:gd name="T12" fmla="*/ 713 w 1646"/>
                  <a:gd name="T13" fmla="*/ 728 h 855"/>
                  <a:gd name="T14" fmla="*/ 812 w 1646"/>
                  <a:gd name="T15" fmla="*/ 678 h 855"/>
                  <a:gd name="T16" fmla="*/ 906 w 1646"/>
                  <a:gd name="T17" fmla="*/ 629 h 855"/>
                  <a:gd name="T18" fmla="*/ 1002 w 1646"/>
                  <a:gd name="T19" fmla="*/ 573 h 855"/>
                  <a:gd name="T20" fmla="*/ 1092 w 1646"/>
                  <a:gd name="T21" fmla="*/ 510 h 855"/>
                  <a:gd name="T22" fmla="*/ 1179 w 1646"/>
                  <a:gd name="T23" fmla="*/ 438 h 855"/>
                  <a:gd name="T24" fmla="*/ 1250 w 1646"/>
                  <a:gd name="T25" fmla="*/ 365 h 855"/>
                  <a:gd name="T26" fmla="*/ 1298 w 1646"/>
                  <a:gd name="T27" fmla="*/ 299 h 855"/>
                  <a:gd name="T28" fmla="*/ 1591 w 1646"/>
                  <a:gd name="T29" fmla="*/ 321 h 855"/>
                  <a:gd name="T30" fmla="*/ 1498 w 1646"/>
                  <a:gd name="T31" fmla="*/ 277 h 855"/>
                  <a:gd name="T32" fmla="*/ 1427 w 1646"/>
                  <a:gd name="T33" fmla="*/ 234 h 855"/>
                  <a:gd name="T34" fmla="*/ 1368 w 1646"/>
                  <a:gd name="T35" fmla="*/ 195 h 855"/>
                  <a:gd name="T36" fmla="*/ 1308 w 1646"/>
                  <a:gd name="T37" fmla="*/ 150 h 855"/>
                  <a:gd name="T38" fmla="*/ 1238 w 1646"/>
                  <a:gd name="T39" fmla="*/ 91 h 855"/>
                  <a:gd name="T40" fmla="*/ 1177 w 1646"/>
                  <a:gd name="T41" fmla="*/ 28 h 855"/>
                  <a:gd name="T42" fmla="*/ 1125 w 1646"/>
                  <a:gd name="T43" fmla="*/ 10 h 855"/>
                  <a:gd name="T44" fmla="*/ 1069 w 1646"/>
                  <a:gd name="T45" fmla="*/ 39 h 855"/>
                  <a:gd name="T46" fmla="*/ 1000 w 1646"/>
                  <a:gd name="T47" fmla="*/ 69 h 855"/>
                  <a:gd name="T48" fmla="*/ 937 w 1646"/>
                  <a:gd name="T49" fmla="*/ 89 h 855"/>
                  <a:gd name="T50" fmla="*/ 866 w 1646"/>
                  <a:gd name="T51" fmla="*/ 109 h 855"/>
                  <a:gd name="T52" fmla="*/ 792 w 1646"/>
                  <a:gd name="T53" fmla="*/ 129 h 855"/>
                  <a:gd name="T54" fmla="*/ 721 w 1646"/>
                  <a:gd name="T55" fmla="*/ 145 h 855"/>
                  <a:gd name="T56" fmla="*/ 653 w 1646"/>
                  <a:gd name="T57" fmla="*/ 160 h 855"/>
                  <a:gd name="T58" fmla="*/ 563 w 1646"/>
                  <a:gd name="T59" fmla="*/ 175 h 855"/>
                  <a:gd name="T60" fmla="*/ 897 w 1646"/>
                  <a:gd name="T61" fmla="*/ 290 h 855"/>
                  <a:gd name="T62" fmla="*/ 818 w 1646"/>
                  <a:gd name="T63" fmla="*/ 396 h 855"/>
                  <a:gd name="T64" fmla="*/ 758 w 1646"/>
                  <a:gd name="T65" fmla="*/ 460 h 855"/>
                  <a:gd name="T66" fmla="*/ 671 w 1646"/>
                  <a:gd name="T67" fmla="*/ 544 h 855"/>
                  <a:gd name="T68" fmla="*/ 596 w 1646"/>
                  <a:gd name="T69" fmla="*/ 610 h 855"/>
                  <a:gd name="T70" fmla="*/ 536 w 1646"/>
                  <a:gd name="T71" fmla="*/ 659 h 855"/>
                  <a:gd name="T72" fmla="*/ 461 w 1646"/>
                  <a:gd name="T73" fmla="*/ 709 h 855"/>
                  <a:gd name="T74" fmla="*/ 384 w 1646"/>
                  <a:gd name="T75" fmla="*/ 750 h 855"/>
                  <a:gd name="T76" fmla="*/ 291 w 1646"/>
                  <a:gd name="T77" fmla="*/ 783 h 855"/>
                  <a:gd name="T78" fmla="*/ 193 w 1646"/>
                  <a:gd name="T79" fmla="*/ 809 h 855"/>
                  <a:gd name="T80" fmla="*/ 86 w 1646"/>
                  <a:gd name="T81" fmla="*/ 832 h 8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55"/>
                  <a:gd name="T125" fmla="*/ 1646 w 1646"/>
                  <a:gd name="T126" fmla="*/ 855 h 8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55">
                    <a:moveTo>
                      <a:pt x="0" y="849"/>
                    </a:moveTo>
                    <a:lnTo>
                      <a:pt x="91" y="855"/>
                    </a:lnTo>
                    <a:lnTo>
                      <a:pt x="136" y="855"/>
                    </a:lnTo>
                    <a:lnTo>
                      <a:pt x="190" y="855"/>
                    </a:lnTo>
                    <a:lnTo>
                      <a:pt x="241" y="852"/>
                    </a:lnTo>
                    <a:lnTo>
                      <a:pt x="291" y="849"/>
                    </a:lnTo>
                    <a:lnTo>
                      <a:pt x="342" y="843"/>
                    </a:lnTo>
                    <a:lnTo>
                      <a:pt x="387" y="834"/>
                    </a:lnTo>
                    <a:lnTo>
                      <a:pt x="437" y="824"/>
                    </a:lnTo>
                    <a:lnTo>
                      <a:pt x="497" y="809"/>
                    </a:lnTo>
                    <a:lnTo>
                      <a:pt x="551" y="790"/>
                    </a:lnTo>
                    <a:lnTo>
                      <a:pt x="602" y="774"/>
                    </a:lnTo>
                    <a:lnTo>
                      <a:pt x="659" y="753"/>
                    </a:lnTo>
                    <a:lnTo>
                      <a:pt x="713" y="728"/>
                    </a:lnTo>
                    <a:lnTo>
                      <a:pt x="767" y="703"/>
                    </a:lnTo>
                    <a:lnTo>
                      <a:pt x="812" y="678"/>
                    </a:lnTo>
                    <a:lnTo>
                      <a:pt x="864" y="653"/>
                    </a:lnTo>
                    <a:lnTo>
                      <a:pt x="906" y="629"/>
                    </a:lnTo>
                    <a:lnTo>
                      <a:pt x="954" y="601"/>
                    </a:lnTo>
                    <a:lnTo>
                      <a:pt x="1002" y="573"/>
                    </a:lnTo>
                    <a:lnTo>
                      <a:pt x="1050" y="538"/>
                    </a:lnTo>
                    <a:lnTo>
                      <a:pt x="1092" y="510"/>
                    </a:lnTo>
                    <a:lnTo>
                      <a:pt x="1137" y="472"/>
                    </a:lnTo>
                    <a:lnTo>
                      <a:pt x="1179" y="438"/>
                    </a:lnTo>
                    <a:lnTo>
                      <a:pt x="1218" y="403"/>
                    </a:lnTo>
                    <a:lnTo>
                      <a:pt x="1250" y="365"/>
                    </a:lnTo>
                    <a:lnTo>
                      <a:pt x="1277" y="334"/>
                    </a:lnTo>
                    <a:lnTo>
                      <a:pt x="1298" y="299"/>
                    </a:lnTo>
                    <a:lnTo>
                      <a:pt x="1646" y="345"/>
                    </a:lnTo>
                    <a:lnTo>
                      <a:pt x="1591" y="321"/>
                    </a:lnTo>
                    <a:lnTo>
                      <a:pt x="1549" y="299"/>
                    </a:lnTo>
                    <a:lnTo>
                      <a:pt x="1498" y="277"/>
                    </a:lnTo>
                    <a:lnTo>
                      <a:pt x="1460" y="255"/>
                    </a:lnTo>
                    <a:lnTo>
                      <a:pt x="1427" y="234"/>
                    </a:lnTo>
                    <a:lnTo>
                      <a:pt x="1397" y="218"/>
                    </a:lnTo>
                    <a:lnTo>
                      <a:pt x="1368" y="195"/>
                    </a:lnTo>
                    <a:lnTo>
                      <a:pt x="1339" y="174"/>
                    </a:lnTo>
                    <a:lnTo>
                      <a:pt x="1308" y="150"/>
                    </a:lnTo>
                    <a:lnTo>
                      <a:pt x="1274" y="120"/>
                    </a:lnTo>
                    <a:lnTo>
                      <a:pt x="1238" y="91"/>
                    </a:lnTo>
                    <a:lnTo>
                      <a:pt x="1209" y="61"/>
                    </a:lnTo>
                    <a:lnTo>
                      <a:pt x="1177" y="28"/>
                    </a:lnTo>
                    <a:lnTo>
                      <a:pt x="1152" y="0"/>
                    </a:lnTo>
                    <a:lnTo>
                      <a:pt x="1125" y="10"/>
                    </a:lnTo>
                    <a:lnTo>
                      <a:pt x="1098" y="26"/>
                    </a:lnTo>
                    <a:lnTo>
                      <a:pt x="1069" y="39"/>
                    </a:lnTo>
                    <a:lnTo>
                      <a:pt x="1035" y="54"/>
                    </a:lnTo>
                    <a:lnTo>
                      <a:pt x="1000" y="69"/>
                    </a:lnTo>
                    <a:lnTo>
                      <a:pt x="968" y="80"/>
                    </a:lnTo>
                    <a:lnTo>
                      <a:pt x="937" y="89"/>
                    </a:lnTo>
                    <a:lnTo>
                      <a:pt x="902" y="100"/>
                    </a:lnTo>
                    <a:lnTo>
                      <a:pt x="866" y="109"/>
                    </a:lnTo>
                    <a:lnTo>
                      <a:pt x="827" y="120"/>
                    </a:lnTo>
                    <a:lnTo>
                      <a:pt x="792" y="129"/>
                    </a:lnTo>
                    <a:lnTo>
                      <a:pt x="758" y="138"/>
                    </a:lnTo>
                    <a:lnTo>
                      <a:pt x="721" y="145"/>
                    </a:lnTo>
                    <a:lnTo>
                      <a:pt x="686" y="153"/>
                    </a:lnTo>
                    <a:lnTo>
                      <a:pt x="653" y="160"/>
                    </a:lnTo>
                    <a:lnTo>
                      <a:pt x="614" y="169"/>
                    </a:lnTo>
                    <a:lnTo>
                      <a:pt x="563" y="175"/>
                    </a:lnTo>
                    <a:lnTo>
                      <a:pt x="921" y="240"/>
                    </a:lnTo>
                    <a:lnTo>
                      <a:pt x="897" y="290"/>
                    </a:lnTo>
                    <a:lnTo>
                      <a:pt x="870" y="327"/>
                    </a:lnTo>
                    <a:lnTo>
                      <a:pt x="818" y="396"/>
                    </a:lnTo>
                    <a:lnTo>
                      <a:pt x="788" y="429"/>
                    </a:lnTo>
                    <a:lnTo>
                      <a:pt x="758" y="460"/>
                    </a:lnTo>
                    <a:lnTo>
                      <a:pt x="704" y="513"/>
                    </a:lnTo>
                    <a:lnTo>
                      <a:pt x="671" y="544"/>
                    </a:lnTo>
                    <a:lnTo>
                      <a:pt x="632" y="582"/>
                    </a:lnTo>
                    <a:lnTo>
                      <a:pt x="596" y="610"/>
                    </a:lnTo>
                    <a:lnTo>
                      <a:pt x="566" y="635"/>
                    </a:lnTo>
                    <a:lnTo>
                      <a:pt x="536" y="659"/>
                    </a:lnTo>
                    <a:lnTo>
                      <a:pt x="500" y="684"/>
                    </a:lnTo>
                    <a:lnTo>
                      <a:pt x="461" y="709"/>
                    </a:lnTo>
                    <a:lnTo>
                      <a:pt x="422" y="728"/>
                    </a:lnTo>
                    <a:lnTo>
                      <a:pt x="384" y="750"/>
                    </a:lnTo>
                    <a:lnTo>
                      <a:pt x="336" y="768"/>
                    </a:lnTo>
                    <a:lnTo>
                      <a:pt x="291" y="783"/>
                    </a:lnTo>
                    <a:lnTo>
                      <a:pt x="241" y="796"/>
                    </a:lnTo>
                    <a:lnTo>
                      <a:pt x="193" y="809"/>
                    </a:lnTo>
                    <a:lnTo>
                      <a:pt x="142" y="821"/>
                    </a:lnTo>
                    <a:lnTo>
                      <a:pt x="86" y="832"/>
                    </a:lnTo>
                    <a:lnTo>
                      <a:pt x="0" y="849"/>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grpSp>
        <p:nvGrpSpPr>
          <p:cNvPr id="44064" name="Group 59"/>
          <p:cNvGrpSpPr>
            <a:grpSpLocks/>
          </p:cNvGrpSpPr>
          <p:nvPr/>
        </p:nvGrpSpPr>
        <p:grpSpPr bwMode="auto">
          <a:xfrm rot="8914500">
            <a:off x="3199961" y="3429000"/>
            <a:ext cx="488129" cy="274638"/>
            <a:chOff x="3000" y="2230"/>
            <a:chExt cx="1645" cy="924"/>
          </a:xfrm>
        </p:grpSpPr>
        <p:sp>
          <p:nvSpPr>
            <p:cNvPr id="44089" name="Freeform 60"/>
            <p:cNvSpPr>
              <a:spLocks/>
            </p:cNvSpPr>
            <p:nvPr/>
          </p:nvSpPr>
          <p:spPr bwMode="auto">
            <a:xfrm>
              <a:off x="3692" y="2544"/>
              <a:ext cx="951" cy="606"/>
            </a:xfrm>
            <a:custGeom>
              <a:avLst/>
              <a:gdLst>
                <a:gd name="T0" fmla="*/ 951 w 951"/>
                <a:gd name="T1" fmla="*/ 606 h 606"/>
                <a:gd name="T2" fmla="*/ 951 w 951"/>
                <a:gd name="T3" fmla="*/ 562 h 606"/>
                <a:gd name="T4" fmla="*/ 882 w 951"/>
                <a:gd name="T5" fmla="*/ 550 h 606"/>
                <a:gd name="T6" fmla="*/ 820 w 951"/>
                <a:gd name="T7" fmla="*/ 535 h 606"/>
                <a:gd name="T8" fmla="*/ 763 w 951"/>
                <a:gd name="T9" fmla="*/ 517 h 606"/>
                <a:gd name="T10" fmla="*/ 704 w 951"/>
                <a:gd name="T11" fmla="*/ 499 h 606"/>
                <a:gd name="T12" fmla="*/ 654 w 951"/>
                <a:gd name="T13" fmla="*/ 481 h 606"/>
                <a:gd name="T14" fmla="*/ 612 w 951"/>
                <a:gd name="T15" fmla="*/ 463 h 606"/>
                <a:gd name="T16" fmla="*/ 573 w 951"/>
                <a:gd name="T17" fmla="*/ 446 h 606"/>
                <a:gd name="T18" fmla="*/ 528 w 951"/>
                <a:gd name="T19" fmla="*/ 426 h 606"/>
                <a:gd name="T20" fmla="*/ 489 w 951"/>
                <a:gd name="T21" fmla="*/ 402 h 606"/>
                <a:gd name="T22" fmla="*/ 444 w 951"/>
                <a:gd name="T23" fmla="*/ 372 h 606"/>
                <a:gd name="T24" fmla="*/ 408 w 951"/>
                <a:gd name="T25" fmla="*/ 345 h 606"/>
                <a:gd name="T26" fmla="*/ 372 w 951"/>
                <a:gd name="T27" fmla="*/ 318 h 606"/>
                <a:gd name="T28" fmla="*/ 339 w 951"/>
                <a:gd name="T29" fmla="*/ 288 h 606"/>
                <a:gd name="T30" fmla="*/ 297 w 951"/>
                <a:gd name="T31" fmla="*/ 252 h 606"/>
                <a:gd name="T32" fmla="*/ 252 w 951"/>
                <a:gd name="T33" fmla="*/ 210 h 606"/>
                <a:gd name="T34" fmla="*/ 226 w 951"/>
                <a:gd name="T35" fmla="*/ 180 h 606"/>
                <a:gd name="T36" fmla="*/ 199 w 951"/>
                <a:gd name="T37" fmla="*/ 148 h 606"/>
                <a:gd name="T38" fmla="*/ 172 w 951"/>
                <a:gd name="T39" fmla="*/ 118 h 606"/>
                <a:gd name="T40" fmla="*/ 148 w 951"/>
                <a:gd name="T41" fmla="*/ 87 h 606"/>
                <a:gd name="T42" fmla="*/ 118 w 951"/>
                <a:gd name="T43" fmla="*/ 39 h 606"/>
                <a:gd name="T44" fmla="*/ 100 w 951"/>
                <a:gd name="T45" fmla="*/ 0 h 606"/>
                <a:gd name="T46" fmla="*/ 0 w 951"/>
                <a:gd name="T47" fmla="*/ 12 h 606"/>
                <a:gd name="T48" fmla="*/ 33 w 951"/>
                <a:gd name="T49" fmla="*/ 78 h 606"/>
                <a:gd name="T50" fmla="*/ 82 w 951"/>
                <a:gd name="T51" fmla="*/ 148 h 606"/>
                <a:gd name="T52" fmla="*/ 133 w 951"/>
                <a:gd name="T53" fmla="*/ 207 h 606"/>
                <a:gd name="T54" fmla="*/ 199 w 951"/>
                <a:gd name="T55" fmla="*/ 270 h 606"/>
                <a:gd name="T56" fmla="*/ 288 w 951"/>
                <a:gd name="T57" fmla="*/ 360 h 606"/>
                <a:gd name="T58" fmla="*/ 387 w 951"/>
                <a:gd name="T59" fmla="*/ 435 h 606"/>
                <a:gd name="T60" fmla="*/ 492 w 951"/>
                <a:gd name="T61" fmla="*/ 499 h 606"/>
                <a:gd name="T62" fmla="*/ 585 w 951"/>
                <a:gd name="T63" fmla="*/ 538 h 606"/>
                <a:gd name="T64" fmla="*/ 701 w 951"/>
                <a:gd name="T65" fmla="*/ 577 h 606"/>
                <a:gd name="T66" fmla="*/ 796 w 951"/>
                <a:gd name="T67" fmla="*/ 592 h 606"/>
                <a:gd name="T68" fmla="*/ 951 w 951"/>
                <a:gd name="T69" fmla="*/ 606 h 6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1"/>
                <a:gd name="T106" fmla="*/ 0 h 606"/>
                <a:gd name="T107" fmla="*/ 951 w 951"/>
                <a:gd name="T108" fmla="*/ 606 h 6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1" h="606">
                  <a:moveTo>
                    <a:pt x="951" y="606"/>
                  </a:moveTo>
                  <a:lnTo>
                    <a:pt x="951" y="562"/>
                  </a:lnTo>
                  <a:lnTo>
                    <a:pt x="882" y="550"/>
                  </a:lnTo>
                  <a:lnTo>
                    <a:pt x="820" y="535"/>
                  </a:lnTo>
                  <a:lnTo>
                    <a:pt x="763" y="517"/>
                  </a:lnTo>
                  <a:lnTo>
                    <a:pt x="704" y="499"/>
                  </a:lnTo>
                  <a:lnTo>
                    <a:pt x="654" y="481"/>
                  </a:lnTo>
                  <a:lnTo>
                    <a:pt x="612" y="463"/>
                  </a:lnTo>
                  <a:lnTo>
                    <a:pt x="573" y="446"/>
                  </a:lnTo>
                  <a:lnTo>
                    <a:pt x="528" y="426"/>
                  </a:lnTo>
                  <a:lnTo>
                    <a:pt x="489" y="402"/>
                  </a:lnTo>
                  <a:lnTo>
                    <a:pt x="444" y="372"/>
                  </a:lnTo>
                  <a:lnTo>
                    <a:pt x="408" y="345"/>
                  </a:lnTo>
                  <a:lnTo>
                    <a:pt x="372" y="318"/>
                  </a:lnTo>
                  <a:lnTo>
                    <a:pt x="339" y="288"/>
                  </a:lnTo>
                  <a:lnTo>
                    <a:pt x="297" y="252"/>
                  </a:lnTo>
                  <a:lnTo>
                    <a:pt x="252" y="210"/>
                  </a:lnTo>
                  <a:lnTo>
                    <a:pt x="226" y="180"/>
                  </a:lnTo>
                  <a:lnTo>
                    <a:pt x="199" y="148"/>
                  </a:lnTo>
                  <a:lnTo>
                    <a:pt x="172" y="118"/>
                  </a:lnTo>
                  <a:lnTo>
                    <a:pt x="148" y="87"/>
                  </a:lnTo>
                  <a:lnTo>
                    <a:pt x="118" y="39"/>
                  </a:lnTo>
                  <a:lnTo>
                    <a:pt x="100" y="0"/>
                  </a:lnTo>
                  <a:lnTo>
                    <a:pt x="0" y="12"/>
                  </a:lnTo>
                  <a:lnTo>
                    <a:pt x="33" y="78"/>
                  </a:lnTo>
                  <a:lnTo>
                    <a:pt x="82" y="148"/>
                  </a:lnTo>
                  <a:lnTo>
                    <a:pt x="133" y="207"/>
                  </a:lnTo>
                  <a:lnTo>
                    <a:pt x="199" y="270"/>
                  </a:lnTo>
                  <a:lnTo>
                    <a:pt x="288" y="360"/>
                  </a:lnTo>
                  <a:lnTo>
                    <a:pt x="387" y="435"/>
                  </a:lnTo>
                  <a:lnTo>
                    <a:pt x="492" y="499"/>
                  </a:lnTo>
                  <a:lnTo>
                    <a:pt x="585" y="538"/>
                  </a:lnTo>
                  <a:lnTo>
                    <a:pt x="701" y="577"/>
                  </a:lnTo>
                  <a:lnTo>
                    <a:pt x="796" y="592"/>
                  </a:lnTo>
                  <a:lnTo>
                    <a:pt x="951" y="606"/>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90" name="Freeform 61"/>
            <p:cNvSpPr>
              <a:spLocks/>
            </p:cNvSpPr>
            <p:nvPr/>
          </p:nvSpPr>
          <p:spPr bwMode="auto">
            <a:xfrm>
              <a:off x="3000" y="2230"/>
              <a:ext cx="493" cy="435"/>
            </a:xfrm>
            <a:custGeom>
              <a:avLst/>
              <a:gdLst>
                <a:gd name="T0" fmla="*/ 493 w 493"/>
                <a:gd name="T1" fmla="*/ 98 h 435"/>
                <a:gd name="T2" fmla="*/ 493 w 493"/>
                <a:gd name="T3" fmla="*/ 0 h 435"/>
                <a:gd name="T4" fmla="*/ 473 w 493"/>
                <a:gd name="T5" fmla="*/ 25 h 435"/>
                <a:gd name="T6" fmla="*/ 451 w 493"/>
                <a:gd name="T7" fmla="*/ 51 h 435"/>
                <a:gd name="T8" fmla="*/ 422 w 493"/>
                <a:gd name="T9" fmla="*/ 78 h 435"/>
                <a:gd name="T10" fmla="*/ 386 w 493"/>
                <a:gd name="T11" fmla="*/ 109 h 435"/>
                <a:gd name="T12" fmla="*/ 351 w 493"/>
                <a:gd name="T13" fmla="*/ 143 h 435"/>
                <a:gd name="T14" fmla="*/ 315 w 493"/>
                <a:gd name="T15" fmla="*/ 175 h 435"/>
                <a:gd name="T16" fmla="*/ 282 w 493"/>
                <a:gd name="T17" fmla="*/ 202 h 435"/>
                <a:gd name="T18" fmla="*/ 252 w 493"/>
                <a:gd name="T19" fmla="*/ 226 h 435"/>
                <a:gd name="T20" fmla="*/ 219 w 493"/>
                <a:gd name="T21" fmla="*/ 248 h 435"/>
                <a:gd name="T22" fmla="*/ 185 w 493"/>
                <a:gd name="T23" fmla="*/ 270 h 435"/>
                <a:gd name="T24" fmla="*/ 145 w 493"/>
                <a:gd name="T25" fmla="*/ 293 h 435"/>
                <a:gd name="T26" fmla="*/ 108 w 493"/>
                <a:gd name="T27" fmla="*/ 311 h 435"/>
                <a:gd name="T28" fmla="*/ 70 w 493"/>
                <a:gd name="T29" fmla="*/ 327 h 435"/>
                <a:gd name="T30" fmla="*/ 30 w 493"/>
                <a:gd name="T31" fmla="*/ 344 h 435"/>
                <a:gd name="T32" fmla="*/ 0 w 493"/>
                <a:gd name="T33" fmla="*/ 358 h 435"/>
                <a:gd name="T34" fmla="*/ 0 w 493"/>
                <a:gd name="T35" fmla="*/ 435 h 435"/>
                <a:gd name="T36" fmla="*/ 54 w 493"/>
                <a:gd name="T37" fmla="*/ 419 h 435"/>
                <a:gd name="T38" fmla="*/ 133 w 493"/>
                <a:gd name="T39" fmla="*/ 385 h 435"/>
                <a:gd name="T40" fmla="*/ 234 w 493"/>
                <a:gd name="T41" fmla="*/ 342 h 435"/>
                <a:gd name="T42" fmla="*/ 308 w 493"/>
                <a:gd name="T43" fmla="*/ 296 h 435"/>
                <a:gd name="T44" fmla="*/ 376 w 493"/>
                <a:gd name="T45" fmla="*/ 230 h 435"/>
                <a:gd name="T46" fmla="*/ 443 w 493"/>
                <a:gd name="T47" fmla="*/ 175 h 435"/>
                <a:gd name="T48" fmla="*/ 493 w 493"/>
                <a:gd name="T49" fmla="*/ 122 h 435"/>
                <a:gd name="T50" fmla="*/ 493 w 493"/>
                <a:gd name="T51" fmla="*/ 1 h 435"/>
                <a:gd name="T52" fmla="*/ 493 w 493"/>
                <a:gd name="T53" fmla="*/ 3 h 435"/>
                <a:gd name="T54" fmla="*/ 493 w 493"/>
                <a:gd name="T55" fmla="*/ 98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3"/>
                <a:gd name="T85" fmla="*/ 0 h 435"/>
                <a:gd name="T86" fmla="*/ 493 w 493"/>
                <a:gd name="T87" fmla="*/ 435 h 43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3" h="435">
                  <a:moveTo>
                    <a:pt x="493" y="98"/>
                  </a:moveTo>
                  <a:lnTo>
                    <a:pt x="493" y="0"/>
                  </a:lnTo>
                  <a:lnTo>
                    <a:pt x="473" y="25"/>
                  </a:lnTo>
                  <a:lnTo>
                    <a:pt x="451" y="51"/>
                  </a:lnTo>
                  <a:lnTo>
                    <a:pt x="422" y="78"/>
                  </a:lnTo>
                  <a:lnTo>
                    <a:pt x="386" y="109"/>
                  </a:lnTo>
                  <a:lnTo>
                    <a:pt x="351" y="143"/>
                  </a:lnTo>
                  <a:lnTo>
                    <a:pt x="315" y="175"/>
                  </a:lnTo>
                  <a:lnTo>
                    <a:pt x="282" y="202"/>
                  </a:lnTo>
                  <a:lnTo>
                    <a:pt x="252" y="226"/>
                  </a:lnTo>
                  <a:lnTo>
                    <a:pt x="219" y="248"/>
                  </a:lnTo>
                  <a:lnTo>
                    <a:pt x="185" y="270"/>
                  </a:lnTo>
                  <a:lnTo>
                    <a:pt x="145" y="293"/>
                  </a:lnTo>
                  <a:lnTo>
                    <a:pt x="108" y="311"/>
                  </a:lnTo>
                  <a:lnTo>
                    <a:pt x="70" y="327"/>
                  </a:lnTo>
                  <a:lnTo>
                    <a:pt x="30" y="344"/>
                  </a:lnTo>
                  <a:lnTo>
                    <a:pt x="0" y="358"/>
                  </a:lnTo>
                  <a:lnTo>
                    <a:pt x="0" y="435"/>
                  </a:lnTo>
                  <a:lnTo>
                    <a:pt x="54" y="419"/>
                  </a:lnTo>
                  <a:lnTo>
                    <a:pt x="133" y="385"/>
                  </a:lnTo>
                  <a:lnTo>
                    <a:pt x="234" y="342"/>
                  </a:lnTo>
                  <a:lnTo>
                    <a:pt x="308" y="296"/>
                  </a:lnTo>
                  <a:lnTo>
                    <a:pt x="376" y="230"/>
                  </a:lnTo>
                  <a:lnTo>
                    <a:pt x="443" y="175"/>
                  </a:lnTo>
                  <a:lnTo>
                    <a:pt x="493" y="122"/>
                  </a:lnTo>
                  <a:lnTo>
                    <a:pt x="493" y="1"/>
                  </a:lnTo>
                  <a:lnTo>
                    <a:pt x="493" y="3"/>
                  </a:lnTo>
                  <a:lnTo>
                    <a:pt x="493" y="98"/>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91" name="Freeform 62"/>
            <p:cNvSpPr>
              <a:spLocks/>
            </p:cNvSpPr>
            <p:nvPr/>
          </p:nvSpPr>
          <p:spPr bwMode="auto">
            <a:xfrm>
              <a:off x="3495" y="2231"/>
              <a:ext cx="589" cy="270"/>
            </a:xfrm>
            <a:custGeom>
              <a:avLst/>
              <a:gdLst>
                <a:gd name="T0" fmla="*/ 589 w 589"/>
                <a:gd name="T1" fmla="*/ 270 h 270"/>
                <a:gd name="T2" fmla="*/ 589 w 589"/>
                <a:gd name="T3" fmla="*/ 187 h 270"/>
                <a:gd name="T4" fmla="*/ 551 w 589"/>
                <a:gd name="T5" fmla="*/ 180 h 270"/>
                <a:gd name="T6" fmla="*/ 512 w 589"/>
                <a:gd name="T7" fmla="*/ 173 h 270"/>
                <a:gd name="T8" fmla="*/ 475 w 589"/>
                <a:gd name="T9" fmla="*/ 164 h 270"/>
                <a:gd name="T10" fmla="*/ 437 w 589"/>
                <a:gd name="T11" fmla="*/ 155 h 270"/>
                <a:gd name="T12" fmla="*/ 393 w 589"/>
                <a:gd name="T13" fmla="*/ 144 h 270"/>
                <a:gd name="T14" fmla="*/ 345 w 589"/>
                <a:gd name="T15" fmla="*/ 132 h 270"/>
                <a:gd name="T16" fmla="*/ 285 w 589"/>
                <a:gd name="T17" fmla="*/ 114 h 270"/>
                <a:gd name="T18" fmla="*/ 227 w 589"/>
                <a:gd name="T19" fmla="*/ 97 h 270"/>
                <a:gd name="T20" fmla="*/ 189 w 589"/>
                <a:gd name="T21" fmla="*/ 85 h 270"/>
                <a:gd name="T22" fmla="*/ 144 w 589"/>
                <a:gd name="T23" fmla="*/ 68 h 270"/>
                <a:gd name="T24" fmla="*/ 95 w 589"/>
                <a:gd name="T25" fmla="*/ 47 h 270"/>
                <a:gd name="T26" fmla="*/ 51 w 589"/>
                <a:gd name="T27" fmla="*/ 27 h 270"/>
                <a:gd name="T28" fmla="*/ 19 w 589"/>
                <a:gd name="T29" fmla="*/ 11 h 270"/>
                <a:gd name="T30" fmla="*/ 0 w 589"/>
                <a:gd name="T31" fmla="*/ 0 h 270"/>
                <a:gd name="T32" fmla="*/ 0 w 589"/>
                <a:gd name="T33" fmla="*/ 103 h 270"/>
                <a:gd name="T34" fmla="*/ 37 w 589"/>
                <a:gd name="T35" fmla="*/ 129 h 270"/>
                <a:gd name="T36" fmla="*/ 111 w 589"/>
                <a:gd name="T37" fmla="*/ 165 h 270"/>
                <a:gd name="T38" fmla="*/ 197 w 589"/>
                <a:gd name="T39" fmla="*/ 201 h 270"/>
                <a:gd name="T40" fmla="*/ 274 w 589"/>
                <a:gd name="T41" fmla="*/ 221 h 270"/>
                <a:gd name="T42" fmla="*/ 363 w 589"/>
                <a:gd name="T43" fmla="*/ 246 h 270"/>
                <a:gd name="T44" fmla="*/ 452 w 589"/>
                <a:gd name="T45" fmla="*/ 263 h 270"/>
                <a:gd name="T46" fmla="*/ 515 w 589"/>
                <a:gd name="T47" fmla="*/ 269 h 270"/>
                <a:gd name="T48" fmla="*/ 589 w 589"/>
                <a:gd name="T49" fmla="*/ 270 h 2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89"/>
                <a:gd name="T76" fmla="*/ 0 h 270"/>
                <a:gd name="T77" fmla="*/ 589 w 589"/>
                <a:gd name="T78" fmla="*/ 270 h 2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89" h="270">
                  <a:moveTo>
                    <a:pt x="589" y="270"/>
                  </a:moveTo>
                  <a:lnTo>
                    <a:pt x="589" y="187"/>
                  </a:lnTo>
                  <a:lnTo>
                    <a:pt x="551" y="180"/>
                  </a:lnTo>
                  <a:lnTo>
                    <a:pt x="512" y="173"/>
                  </a:lnTo>
                  <a:lnTo>
                    <a:pt x="475" y="164"/>
                  </a:lnTo>
                  <a:lnTo>
                    <a:pt x="437" y="155"/>
                  </a:lnTo>
                  <a:lnTo>
                    <a:pt x="393" y="144"/>
                  </a:lnTo>
                  <a:lnTo>
                    <a:pt x="345" y="132"/>
                  </a:lnTo>
                  <a:lnTo>
                    <a:pt x="285" y="114"/>
                  </a:lnTo>
                  <a:lnTo>
                    <a:pt x="227" y="97"/>
                  </a:lnTo>
                  <a:lnTo>
                    <a:pt x="189" y="85"/>
                  </a:lnTo>
                  <a:lnTo>
                    <a:pt x="144" y="68"/>
                  </a:lnTo>
                  <a:lnTo>
                    <a:pt x="95" y="47"/>
                  </a:lnTo>
                  <a:lnTo>
                    <a:pt x="51" y="27"/>
                  </a:lnTo>
                  <a:lnTo>
                    <a:pt x="19" y="11"/>
                  </a:lnTo>
                  <a:lnTo>
                    <a:pt x="0" y="0"/>
                  </a:lnTo>
                  <a:lnTo>
                    <a:pt x="0" y="103"/>
                  </a:lnTo>
                  <a:lnTo>
                    <a:pt x="37" y="129"/>
                  </a:lnTo>
                  <a:lnTo>
                    <a:pt x="111" y="165"/>
                  </a:lnTo>
                  <a:lnTo>
                    <a:pt x="197" y="201"/>
                  </a:lnTo>
                  <a:lnTo>
                    <a:pt x="274" y="221"/>
                  </a:lnTo>
                  <a:lnTo>
                    <a:pt x="363" y="246"/>
                  </a:lnTo>
                  <a:lnTo>
                    <a:pt x="452" y="263"/>
                  </a:lnTo>
                  <a:lnTo>
                    <a:pt x="515" y="269"/>
                  </a:lnTo>
                  <a:lnTo>
                    <a:pt x="589" y="27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92" name="Freeform 63"/>
            <p:cNvSpPr>
              <a:spLocks/>
            </p:cNvSpPr>
            <p:nvPr/>
          </p:nvSpPr>
          <p:spPr bwMode="auto">
            <a:xfrm>
              <a:off x="3000" y="2330"/>
              <a:ext cx="1645" cy="824"/>
            </a:xfrm>
            <a:custGeom>
              <a:avLst/>
              <a:gdLst>
                <a:gd name="T0" fmla="*/ 1554 w 1645"/>
                <a:gd name="T1" fmla="*/ 824 h 824"/>
                <a:gd name="T2" fmla="*/ 1456 w 1645"/>
                <a:gd name="T3" fmla="*/ 824 h 824"/>
                <a:gd name="T4" fmla="*/ 1354 w 1645"/>
                <a:gd name="T5" fmla="*/ 817 h 824"/>
                <a:gd name="T6" fmla="*/ 1259 w 1645"/>
                <a:gd name="T7" fmla="*/ 803 h 824"/>
                <a:gd name="T8" fmla="*/ 1149 w 1645"/>
                <a:gd name="T9" fmla="*/ 779 h 824"/>
                <a:gd name="T10" fmla="*/ 1044 w 1645"/>
                <a:gd name="T11" fmla="*/ 746 h 824"/>
                <a:gd name="T12" fmla="*/ 933 w 1645"/>
                <a:gd name="T13" fmla="*/ 701 h 824"/>
                <a:gd name="T14" fmla="*/ 834 w 1645"/>
                <a:gd name="T15" fmla="*/ 654 h 824"/>
                <a:gd name="T16" fmla="*/ 740 w 1645"/>
                <a:gd name="T17" fmla="*/ 607 h 824"/>
                <a:gd name="T18" fmla="*/ 644 w 1645"/>
                <a:gd name="T19" fmla="*/ 553 h 824"/>
                <a:gd name="T20" fmla="*/ 554 w 1645"/>
                <a:gd name="T21" fmla="*/ 493 h 824"/>
                <a:gd name="T22" fmla="*/ 467 w 1645"/>
                <a:gd name="T23" fmla="*/ 424 h 824"/>
                <a:gd name="T24" fmla="*/ 396 w 1645"/>
                <a:gd name="T25" fmla="*/ 355 h 824"/>
                <a:gd name="T26" fmla="*/ 348 w 1645"/>
                <a:gd name="T27" fmla="*/ 291 h 824"/>
                <a:gd name="T28" fmla="*/ 49 w 1645"/>
                <a:gd name="T29" fmla="*/ 312 h 824"/>
                <a:gd name="T30" fmla="*/ 151 w 1645"/>
                <a:gd name="T31" fmla="*/ 267 h 824"/>
                <a:gd name="T32" fmla="*/ 222 w 1645"/>
                <a:gd name="T33" fmla="*/ 231 h 824"/>
                <a:gd name="T34" fmla="*/ 281 w 1645"/>
                <a:gd name="T35" fmla="*/ 194 h 824"/>
                <a:gd name="T36" fmla="*/ 338 w 1645"/>
                <a:gd name="T37" fmla="*/ 148 h 824"/>
                <a:gd name="T38" fmla="*/ 405 w 1645"/>
                <a:gd name="T39" fmla="*/ 88 h 824"/>
                <a:gd name="T40" fmla="*/ 469 w 1645"/>
                <a:gd name="T41" fmla="*/ 30 h 824"/>
                <a:gd name="T42" fmla="*/ 521 w 1645"/>
                <a:gd name="T43" fmla="*/ 13 h 824"/>
                <a:gd name="T44" fmla="*/ 577 w 1645"/>
                <a:gd name="T45" fmla="*/ 41 h 824"/>
                <a:gd name="T46" fmla="*/ 646 w 1645"/>
                <a:gd name="T47" fmla="*/ 69 h 824"/>
                <a:gd name="T48" fmla="*/ 709 w 1645"/>
                <a:gd name="T49" fmla="*/ 89 h 824"/>
                <a:gd name="T50" fmla="*/ 781 w 1645"/>
                <a:gd name="T51" fmla="*/ 109 h 824"/>
                <a:gd name="T52" fmla="*/ 854 w 1645"/>
                <a:gd name="T53" fmla="*/ 128 h 824"/>
                <a:gd name="T54" fmla="*/ 925 w 1645"/>
                <a:gd name="T55" fmla="*/ 143 h 824"/>
                <a:gd name="T56" fmla="*/ 993 w 1645"/>
                <a:gd name="T57" fmla="*/ 158 h 824"/>
                <a:gd name="T58" fmla="*/ 1085 w 1645"/>
                <a:gd name="T59" fmla="*/ 172 h 824"/>
                <a:gd name="T60" fmla="*/ 749 w 1645"/>
                <a:gd name="T61" fmla="*/ 282 h 824"/>
                <a:gd name="T62" fmla="*/ 828 w 1645"/>
                <a:gd name="T63" fmla="*/ 385 h 824"/>
                <a:gd name="T64" fmla="*/ 888 w 1645"/>
                <a:gd name="T65" fmla="*/ 445 h 824"/>
                <a:gd name="T66" fmla="*/ 975 w 1645"/>
                <a:gd name="T67" fmla="*/ 526 h 824"/>
                <a:gd name="T68" fmla="*/ 1050 w 1645"/>
                <a:gd name="T69" fmla="*/ 589 h 824"/>
                <a:gd name="T70" fmla="*/ 1110 w 1645"/>
                <a:gd name="T71" fmla="*/ 636 h 824"/>
                <a:gd name="T72" fmla="*/ 1185 w 1645"/>
                <a:gd name="T73" fmla="*/ 683 h 824"/>
                <a:gd name="T74" fmla="*/ 1262 w 1645"/>
                <a:gd name="T75" fmla="*/ 722 h 824"/>
                <a:gd name="T76" fmla="*/ 1354 w 1645"/>
                <a:gd name="T77" fmla="*/ 755 h 824"/>
                <a:gd name="T78" fmla="*/ 1453 w 1645"/>
                <a:gd name="T79" fmla="*/ 779 h 824"/>
                <a:gd name="T80" fmla="*/ 1557 w 1645"/>
                <a:gd name="T81" fmla="*/ 800 h 8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5"/>
                <a:gd name="T124" fmla="*/ 0 h 824"/>
                <a:gd name="T125" fmla="*/ 1645 w 1645"/>
                <a:gd name="T126" fmla="*/ 824 h 8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5" h="824">
                  <a:moveTo>
                    <a:pt x="1645" y="817"/>
                  </a:moveTo>
                  <a:lnTo>
                    <a:pt x="1554" y="824"/>
                  </a:lnTo>
                  <a:lnTo>
                    <a:pt x="1510" y="824"/>
                  </a:lnTo>
                  <a:lnTo>
                    <a:pt x="1456" y="824"/>
                  </a:lnTo>
                  <a:lnTo>
                    <a:pt x="1405" y="820"/>
                  </a:lnTo>
                  <a:lnTo>
                    <a:pt x="1354" y="817"/>
                  </a:lnTo>
                  <a:lnTo>
                    <a:pt x="1304" y="811"/>
                  </a:lnTo>
                  <a:lnTo>
                    <a:pt x="1259" y="803"/>
                  </a:lnTo>
                  <a:lnTo>
                    <a:pt x="1209" y="794"/>
                  </a:lnTo>
                  <a:lnTo>
                    <a:pt x="1149" y="779"/>
                  </a:lnTo>
                  <a:lnTo>
                    <a:pt x="1095" y="761"/>
                  </a:lnTo>
                  <a:lnTo>
                    <a:pt x="1044" y="746"/>
                  </a:lnTo>
                  <a:lnTo>
                    <a:pt x="987" y="725"/>
                  </a:lnTo>
                  <a:lnTo>
                    <a:pt x="933" y="701"/>
                  </a:lnTo>
                  <a:lnTo>
                    <a:pt x="879" y="677"/>
                  </a:lnTo>
                  <a:lnTo>
                    <a:pt x="834" y="654"/>
                  </a:lnTo>
                  <a:lnTo>
                    <a:pt x="783" y="630"/>
                  </a:lnTo>
                  <a:lnTo>
                    <a:pt x="740" y="607"/>
                  </a:lnTo>
                  <a:lnTo>
                    <a:pt x="692" y="580"/>
                  </a:lnTo>
                  <a:lnTo>
                    <a:pt x="644" y="553"/>
                  </a:lnTo>
                  <a:lnTo>
                    <a:pt x="596" y="520"/>
                  </a:lnTo>
                  <a:lnTo>
                    <a:pt x="554" y="493"/>
                  </a:lnTo>
                  <a:lnTo>
                    <a:pt x="509" y="457"/>
                  </a:lnTo>
                  <a:lnTo>
                    <a:pt x="467" y="424"/>
                  </a:lnTo>
                  <a:lnTo>
                    <a:pt x="428" y="391"/>
                  </a:lnTo>
                  <a:lnTo>
                    <a:pt x="396" y="355"/>
                  </a:lnTo>
                  <a:lnTo>
                    <a:pt x="369" y="324"/>
                  </a:lnTo>
                  <a:lnTo>
                    <a:pt x="348" y="291"/>
                  </a:lnTo>
                  <a:lnTo>
                    <a:pt x="0" y="336"/>
                  </a:lnTo>
                  <a:lnTo>
                    <a:pt x="49" y="312"/>
                  </a:lnTo>
                  <a:lnTo>
                    <a:pt x="106" y="288"/>
                  </a:lnTo>
                  <a:lnTo>
                    <a:pt x="151" y="267"/>
                  </a:lnTo>
                  <a:lnTo>
                    <a:pt x="185" y="251"/>
                  </a:lnTo>
                  <a:lnTo>
                    <a:pt x="222" y="231"/>
                  </a:lnTo>
                  <a:lnTo>
                    <a:pt x="252" y="213"/>
                  </a:lnTo>
                  <a:lnTo>
                    <a:pt x="281" y="194"/>
                  </a:lnTo>
                  <a:lnTo>
                    <a:pt x="307" y="171"/>
                  </a:lnTo>
                  <a:lnTo>
                    <a:pt x="338" y="148"/>
                  </a:lnTo>
                  <a:lnTo>
                    <a:pt x="372" y="119"/>
                  </a:lnTo>
                  <a:lnTo>
                    <a:pt x="405" y="88"/>
                  </a:lnTo>
                  <a:lnTo>
                    <a:pt x="434" y="62"/>
                  </a:lnTo>
                  <a:lnTo>
                    <a:pt x="469" y="30"/>
                  </a:lnTo>
                  <a:lnTo>
                    <a:pt x="494" y="0"/>
                  </a:lnTo>
                  <a:lnTo>
                    <a:pt x="521" y="13"/>
                  </a:lnTo>
                  <a:lnTo>
                    <a:pt x="548" y="28"/>
                  </a:lnTo>
                  <a:lnTo>
                    <a:pt x="577" y="41"/>
                  </a:lnTo>
                  <a:lnTo>
                    <a:pt x="611" y="55"/>
                  </a:lnTo>
                  <a:lnTo>
                    <a:pt x="646" y="69"/>
                  </a:lnTo>
                  <a:lnTo>
                    <a:pt x="678" y="80"/>
                  </a:lnTo>
                  <a:lnTo>
                    <a:pt x="709" y="89"/>
                  </a:lnTo>
                  <a:lnTo>
                    <a:pt x="744" y="100"/>
                  </a:lnTo>
                  <a:lnTo>
                    <a:pt x="781" y="109"/>
                  </a:lnTo>
                  <a:lnTo>
                    <a:pt x="819" y="119"/>
                  </a:lnTo>
                  <a:lnTo>
                    <a:pt x="854" y="128"/>
                  </a:lnTo>
                  <a:lnTo>
                    <a:pt x="888" y="137"/>
                  </a:lnTo>
                  <a:lnTo>
                    <a:pt x="925" y="143"/>
                  </a:lnTo>
                  <a:lnTo>
                    <a:pt x="960" y="151"/>
                  </a:lnTo>
                  <a:lnTo>
                    <a:pt x="993" y="158"/>
                  </a:lnTo>
                  <a:lnTo>
                    <a:pt x="1032" y="166"/>
                  </a:lnTo>
                  <a:lnTo>
                    <a:pt x="1085" y="172"/>
                  </a:lnTo>
                  <a:lnTo>
                    <a:pt x="725" y="234"/>
                  </a:lnTo>
                  <a:lnTo>
                    <a:pt x="749" y="282"/>
                  </a:lnTo>
                  <a:lnTo>
                    <a:pt x="777" y="318"/>
                  </a:lnTo>
                  <a:lnTo>
                    <a:pt x="828" y="385"/>
                  </a:lnTo>
                  <a:lnTo>
                    <a:pt x="858" y="415"/>
                  </a:lnTo>
                  <a:lnTo>
                    <a:pt x="888" y="445"/>
                  </a:lnTo>
                  <a:lnTo>
                    <a:pt x="942" y="496"/>
                  </a:lnTo>
                  <a:lnTo>
                    <a:pt x="975" y="526"/>
                  </a:lnTo>
                  <a:lnTo>
                    <a:pt x="1014" y="562"/>
                  </a:lnTo>
                  <a:lnTo>
                    <a:pt x="1050" y="589"/>
                  </a:lnTo>
                  <a:lnTo>
                    <a:pt x="1080" y="613"/>
                  </a:lnTo>
                  <a:lnTo>
                    <a:pt x="1110" y="636"/>
                  </a:lnTo>
                  <a:lnTo>
                    <a:pt x="1146" y="659"/>
                  </a:lnTo>
                  <a:lnTo>
                    <a:pt x="1185" y="683"/>
                  </a:lnTo>
                  <a:lnTo>
                    <a:pt x="1224" y="701"/>
                  </a:lnTo>
                  <a:lnTo>
                    <a:pt x="1262" y="722"/>
                  </a:lnTo>
                  <a:lnTo>
                    <a:pt x="1310" y="740"/>
                  </a:lnTo>
                  <a:lnTo>
                    <a:pt x="1354" y="755"/>
                  </a:lnTo>
                  <a:lnTo>
                    <a:pt x="1405" y="767"/>
                  </a:lnTo>
                  <a:lnTo>
                    <a:pt x="1453" y="779"/>
                  </a:lnTo>
                  <a:lnTo>
                    <a:pt x="1504" y="791"/>
                  </a:lnTo>
                  <a:lnTo>
                    <a:pt x="1557" y="800"/>
                  </a:lnTo>
                  <a:lnTo>
                    <a:pt x="1645" y="817"/>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nvGrpSpPr>
          <p:cNvPr id="44065" name="Group 64"/>
          <p:cNvGrpSpPr>
            <a:grpSpLocks/>
          </p:cNvGrpSpPr>
          <p:nvPr/>
        </p:nvGrpSpPr>
        <p:grpSpPr bwMode="auto">
          <a:xfrm rot="6063203">
            <a:off x="3068332" y="3023221"/>
            <a:ext cx="719137" cy="321022"/>
            <a:chOff x="3000" y="2230"/>
            <a:chExt cx="1645" cy="924"/>
          </a:xfrm>
        </p:grpSpPr>
        <p:sp>
          <p:nvSpPr>
            <p:cNvPr id="44085" name="Freeform 65"/>
            <p:cNvSpPr>
              <a:spLocks/>
            </p:cNvSpPr>
            <p:nvPr/>
          </p:nvSpPr>
          <p:spPr bwMode="auto">
            <a:xfrm>
              <a:off x="3692" y="2544"/>
              <a:ext cx="951" cy="606"/>
            </a:xfrm>
            <a:custGeom>
              <a:avLst/>
              <a:gdLst>
                <a:gd name="T0" fmla="*/ 951 w 951"/>
                <a:gd name="T1" fmla="*/ 606 h 606"/>
                <a:gd name="T2" fmla="*/ 951 w 951"/>
                <a:gd name="T3" fmla="*/ 562 h 606"/>
                <a:gd name="T4" fmla="*/ 882 w 951"/>
                <a:gd name="T5" fmla="*/ 550 h 606"/>
                <a:gd name="T6" fmla="*/ 820 w 951"/>
                <a:gd name="T7" fmla="*/ 535 h 606"/>
                <a:gd name="T8" fmla="*/ 763 w 951"/>
                <a:gd name="T9" fmla="*/ 517 h 606"/>
                <a:gd name="T10" fmla="*/ 704 w 951"/>
                <a:gd name="T11" fmla="*/ 499 h 606"/>
                <a:gd name="T12" fmla="*/ 654 w 951"/>
                <a:gd name="T13" fmla="*/ 481 h 606"/>
                <a:gd name="T14" fmla="*/ 612 w 951"/>
                <a:gd name="T15" fmla="*/ 463 h 606"/>
                <a:gd name="T16" fmla="*/ 573 w 951"/>
                <a:gd name="T17" fmla="*/ 446 h 606"/>
                <a:gd name="T18" fmla="*/ 528 w 951"/>
                <a:gd name="T19" fmla="*/ 426 h 606"/>
                <a:gd name="T20" fmla="*/ 489 w 951"/>
                <a:gd name="T21" fmla="*/ 402 h 606"/>
                <a:gd name="T22" fmla="*/ 444 w 951"/>
                <a:gd name="T23" fmla="*/ 372 h 606"/>
                <a:gd name="T24" fmla="*/ 408 w 951"/>
                <a:gd name="T25" fmla="*/ 345 h 606"/>
                <a:gd name="T26" fmla="*/ 372 w 951"/>
                <a:gd name="T27" fmla="*/ 318 h 606"/>
                <a:gd name="T28" fmla="*/ 339 w 951"/>
                <a:gd name="T29" fmla="*/ 288 h 606"/>
                <a:gd name="T30" fmla="*/ 297 w 951"/>
                <a:gd name="T31" fmla="*/ 252 h 606"/>
                <a:gd name="T32" fmla="*/ 252 w 951"/>
                <a:gd name="T33" fmla="*/ 210 h 606"/>
                <a:gd name="T34" fmla="*/ 226 w 951"/>
                <a:gd name="T35" fmla="*/ 180 h 606"/>
                <a:gd name="T36" fmla="*/ 199 w 951"/>
                <a:gd name="T37" fmla="*/ 148 h 606"/>
                <a:gd name="T38" fmla="*/ 172 w 951"/>
                <a:gd name="T39" fmla="*/ 118 h 606"/>
                <a:gd name="T40" fmla="*/ 148 w 951"/>
                <a:gd name="T41" fmla="*/ 87 h 606"/>
                <a:gd name="T42" fmla="*/ 118 w 951"/>
                <a:gd name="T43" fmla="*/ 39 h 606"/>
                <a:gd name="T44" fmla="*/ 100 w 951"/>
                <a:gd name="T45" fmla="*/ 0 h 606"/>
                <a:gd name="T46" fmla="*/ 0 w 951"/>
                <a:gd name="T47" fmla="*/ 12 h 606"/>
                <a:gd name="T48" fmla="*/ 33 w 951"/>
                <a:gd name="T49" fmla="*/ 78 h 606"/>
                <a:gd name="T50" fmla="*/ 82 w 951"/>
                <a:gd name="T51" fmla="*/ 148 h 606"/>
                <a:gd name="T52" fmla="*/ 133 w 951"/>
                <a:gd name="T53" fmla="*/ 207 h 606"/>
                <a:gd name="T54" fmla="*/ 199 w 951"/>
                <a:gd name="T55" fmla="*/ 270 h 606"/>
                <a:gd name="T56" fmla="*/ 288 w 951"/>
                <a:gd name="T57" fmla="*/ 360 h 606"/>
                <a:gd name="T58" fmla="*/ 387 w 951"/>
                <a:gd name="T59" fmla="*/ 435 h 606"/>
                <a:gd name="T60" fmla="*/ 492 w 951"/>
                <a:gd name="T61" fmla="*/ 499 h 606"/>
                <a:gd name="T62" fmla="*/ 585 w 951"/>
                <a:gd name="T63" fmla="*/ 538 h 606"/>
                <a:gd name="T64" fmla="*/ 701 w 951"/>
                <a:gd name="T65" fmla="*/ 577 h 606"/>
                <a:gd name="T66" fmla="*/ 796 w 951"/>
                <a:gd name="T67" fmla="*/ 592 h 606"/>
                <a:gd name="T68" fmla="*/ 951 w 951"/>
                <a:gd name="T69" fmla="*/ 606 h 6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1"/>
                <a:gd name="T106" fmla="*/ 0 h 606"/>
                <a:gd name="T107" fmla="*/ 951 w 951"/>
                <a:gd name="T108" fmla="*/ 606 h 6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1" h="606">
                  <a:moveTo>
                    <a:pt x="951" y="606"/>
                  </a:moveTo>
                  <a:lnTo>
                    <a:pt x="951" y="562"/>
                  </a:lnTo>
                  <a:lnTo>
                    <a:pt x="882" y="550"/>
                  </a:lnTo>
                  <a:lnTo>
                    <a:pt x="820" y="535"/>
                  </a:lnTo>
                  <a:lnTo>
                    <a:pt x="763" y="517"/>
                  </a:lnTo>
                  <a:lnTo>
                    <a:pt x="704" y="499"/>
                  </a:lnTo>
                  <a:lnTo>
                    <a:pt x="654" y="481"/>
                  </a:lnTo>
                  <a:lnTo>
                    <a:pt x="612" y="463"/>
                  </a:lnTo>
                  <a:lnTo>
                    <a:pt x="573" y="446"/>
                  </a:lnTo>
                  <a:lnTo>
                    <a:pt x="528" y="426"/>
                  </a:lnTo>
                  <a:lnTo>
                    <a:pt x="489" y="402"/>
                  </a:lnTo>
                  <a:lnTo>
                    <a:pt x="444" y="372"/>
                  </a:lnTo>
                  <a:lnTo>
                    <a:pt x="408" y="345"/>
                  </a:lnTo>
                  <a:lnTo>
                    <a:pt x="372" y="318"/>
                  </a:lnTo>
                  <a:lnTo>
                    <a:pt x="339" y="288"/>
                  </a:lnTo>
                  <a:lnTo>
                    <a:pt x="297" y="252"/>
                  </a:lnTo>
                  <a:lnTo>
                    <a:pt x="252" y="210"/>
                  </a:lnTo>
                  <a:lnTo>
                    <a:pt x="226" y="180"/>
                  </a:lnTo>
                  <a:lnTo>
                    <a:pt x="199" y="148"/>
                  </a:lnTo>
                  <a:lnTo>
                    <a:pt x="172" y="118"/>
                  </a:lnTo>
                  <a:lnTo>
                    <a:pt x="148" y="87"/>
                  </a:lnTo>
                  <a:lnTo>
                    <a:pt x="118" y="39"/>
                  </a:lnTo>
                  <a:lnTo>
                    <a:pt x="100" y="0"/>
                  </a:lnTo>
                  <a:lnTo>
                    <a:pt x="0" y="12"/>
                  </a:lnTo>
                  <a:lnTo>
                    <a:pt x="33" y="78"/>
                  </a:lnTo>
                  <a:lnTo>
                    <a:pt x="82" y="148"/>
                  </a:lnTo>
                  <a:lnTo>
                    <a:pt x="133" y="207"/>
                  </a:lnTo>
                  <a:lnTo>
                    <a:pt x="199" y="270"/>
                  </a:lnTo>
                  <a:lnTo>
                    <a:pt x="288" y="360"/>
                  </a:lnTo>
                  <a:lnTo>
                    <a:pt x="387" y="435"/>
                  </a:lnTo>
                  <a:lnTo>
                    <a:pt x="492" y="499"/>
                  </a:lnTo>
                  <a:lnTo>
                    <a:pt x="585" y="538"/>
                  </a:lnTo>
                  <a:lnTo>
                    <a:pt x="701" y="577"/>
                  </a:lnTo>
                  <a:lnTo>
                    <a:pt x="796" y="592"/>
                  </a:lnTo>
                  <a:lnTo>
                    <a:pt x="951" y="606"/>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86" name="Freeform 66"/>
            <p:cNvSpPr>
              <a:spLocks/>
            </p:cNvSpPr>
            <p:nvPr/>
          </p:nvSpPr>
          <p:spPr bwMode="auto">
            <a:xfrm>
              <a:off x="3000" y="2230"/>
              <a:ext cx="493" cy="435"/>
            </a:xfrm>
            <a:custGeom>
              <a:avLst/>
              <a:gdLst>
                <a:gd name="T0" fmla="*/ 493 w 493"/>
                <a:gd name="T1" fmla="*/ 98 h 435"/>
                <a:gd name="T2" fmla="*/ 493 w 493"/>
                <a:gd name="T3" fmla="*/ 0 h 435"/>
                <a:gd name="T4" fmla="*/ 473 w 493"/>
                <a:gd name="T5" fmla="*/ 25 h 435"/>
                <a:gd name="T6" fmla="*/ 451 w 493"/>
                <a:gd name="T7" fmla="*/ 51 h 435"/>
                <a:gd name="T8" fmla="*/ 422 w 493"/>
                <a:gd name="T9" fmla="*/ 78 h 435"/>
                <a:gd name="T10" fmla="*/ 386 w 493"/>
                <a:gd name="T11" fmla="*/ 109 h 435"/>
                <a:gd name="T12" fmla="*/ 351 w 493"/>
                <a:gd name="T13" fmla="*/ 143 h 435"/>
                <a:gd name="T14" fmla="*/ 315 w 493"/>
                <a:gd name="T15" fmla="*/ 175 h 435"/>
                <a:gd name="T16" fmla="*/ 282 w 493"/>
                <a:gd name="T17" fmla="*/ 202 h 435"/>
                <a:gd name="T18" fmla="*/ 252 w 493"/>
                <a:gd name="T19" fmla="*/ 226 h 435"/>
                <a:gd name="T20" fmla="*/ 219 w 493"/>
                <a:gd name="T21" fmla="*/ 248 h 435"/>
                <a:gd name="T22" fmla="*/ 185 w 493"/>
                <a:gd name="T23" fmla="*/ 270 h 435"/>
                <a:gd name="T24" fmla="*/ 145 w 493"/>
                <a:gd name="T25" fmla="*/ 293 h 435"/>
                <a:gd name="T26" fmla="*/ 108 w 493"/>
                <a:gd name="T27" fmla="*/ 311 h 435"/>
                <a:gd name="T28" fmla="*/ 70 w 493"/>
                <a:gd name="T29" fmla="*/ 327 h 435"/>
                <a:gd name="T30" fmla="*/ 30 w 493"/>
                <a:gd name="T31" fmla="*/ 344 h 435"/>
                <a:gd name="T32" fmla="*/ 0 w 493"/>
                <a:gd name="T33" fmla="*/ 358 h 435"/>
                <a:gd name="T34" fmla="*/ 0 w 493"/>
                <a:gd name="T35" fmla="*/ 435 h 435"/>
                <a:gd name="T36" fmla="*/ 54 w 493"/>
                <a:gd name="T37" fmla="*/ 419 h 435"/>
                <a:gd name="T38" fmla="*/ 133 w 493"/>
                <a:gd name="T39" fmla="*/ 385 h 435"/>
                <a:gd name="T40" fmla="*/ 234 w 493"/>
                <a:gd name="T41" fmla="*/ 342 h 435"/>
                <a:gd name="T42" fmla="*/ 308 w 493"/>
                <a:gd name="T43" fmla="*/ 296 h 435"/>
                <a:gd name="T44" fmla="*/ 376 w 493"/>
                <a:gd name="T45" fmla="*/ 230 h 435"/>
                <a:gd name="T46" fmla="*/ 443 w 493"/>
                <a:gd name="T47" fmla="*/ 175 h 435"/>
                <a:gd name="T48" fmla="*/ 493 w 493"/>
                <a:gd name="T49" fmla="*/ 122 h 435"/>
                <a:gd name="T50" fmla="*/ 493 w 493"/>
                <a:gd name="T51" fmla="*/ 1 h 435"/>
                <a:gd name="T52" fmla="*/ 493 w 493"/>
                <a:gd name="T53" fmla="*/ 3 h 435"/>
                <a:gd name="T54" fmla="*/ 493 w 493"/>
                <a:gd name="T55" fmla="*/ 98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3"/>
                <a:gd name="T85" fmla="*/ 0 h 435"/>
                <a:gd name="T86" fmla="*/ 493 w 493"/>
                <a:gd name="T87" fmla="*/ 435 h 43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3" h="435">
                  <a:moveTo>
                    <a:pt x="493" y="98"/>
                  </a:moveTo>
                  <a:lnTo>
                    <a:pt x="493" y="0"/>
                  </a:lnTo>
                  <a:lnTo>
                    <a:pt x="473" y="25"/>
                  </a:lnTo>
                  <a:lnTo>
                    <a:pt x="451" y="51"/>
                  </a:lnTo>
                  <a:lnTo>
                    <a:pt x="422" y="78"/>
                  </a:lnTo>
                  <a:lnTo>
                    <a:pt x="386" y="109"/>
                  </a:lnTo>
                  <a:lnTo>
                    <a:pt x="351" y="143"/>
                  </a:lnTo>
                  <a:lnTo>
                    <a:pt x="315" y="175"/>
                  </a:lnTo>
                  <a:lnTo>
                    <a:pt x="282" y="202"/>
                  </a:lnTo>
                  <a:lnTo>
                    <a:pt x="252" y="226"/>
                  </a:lnTo>
                  <a:lnTo>
                    <a:pt x="219" y="248"/>
                  </a:lnTo>
                  <a:lnTo>
                    <a:pt x="185" y="270"/>
                  </a:lnTo>
                  <a:lnTo>
                    <a:pt x="145" y="293"/>
                  </a:lnTo>
                  <a:lnTo>
                    <a:pt x="108" y="311"/>
                  </a:lnTo>
                  <a:lnTo>
                    <a:pt x="70" y="327"/>
                  </a:lnTo>
                  <a:lnTo>
                    <a:pt x="30" y="344"/>
                  </a:lnTo>
                  <a:lnTo>
                    <a:pt x="0" y="358"/>
                  </a:lnTo>
                  <a:lnTo>
                    <a:pt x="0" y="435"/>
                  </a:lnTo>
                  <a:lnTo>
                    <a:pt x="54" y="419"/>
                  </a:lnTo>
                  <a:lnTo>
                    <a:pt x="133" y="385"/>
                  </a:lnTo>
                  <a:lnTo>
                    <a:pt x="234" y="342"/>
                  </a:lnTo>
                  <a:lnTo>
                    <a:pt x="308" y="296"/>
                  </a:lnTo>
                  <a:lnTo>
                    <a:pt x="376" y="230"/>
                  </a:lnTo>
                  <a:lnTo>
                    <a:pt x="443" y="175"/>
                  </a:lnTo>
                  <a:lnTo>
                    <a:pt x="493" y="122"/>
                  </a:lnTo>
                  <a:lnTo>
                    <a:pt x="493" y="1"/>
                  </a:lnTo>
                  <a:lnTo>
                    <a:pt x="493" y="3"/>
                  </a:lnTo>
                  <a:lnTo>
                    <a:pt x="493" y="98"/>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87" name="Freeform 67"/>
            <p:cNvSpPr>
              <a:spLocks/>
            </p:cNvSpPr>
            <p:nvPr/>
          </p:nvSpPr>
          <p:spPr bwMode="auto">
            <a:xfrm>
              <a:off x="3495" y="2231"/>
              <a:ext cx="589" cy="270"/>
            </a:xfrm>
            <a:custGeom>
              <a:avLst/>
              <a:gdLst>
                <a:gd name="T0" fmla="*/ 589 w 589"/>
                <a:gd name="T1" fmla="*/ 270 h 270"/>
                <a:gd name="T2" fmla="*/ 589 w 589"/>
                <a:gd name="T3" fmla="*/ 187 h 270"/>
                <a:gd name="T4" fmla="*/ 551 w 589"/>
                <a:gd name="T5" fmla="*/ 180 h 270"/>
                <a:gd name="T6" fmla="*/ 512 w 589"/>
                <a:gd name="T7" fmla="*/ 173 h 270"/>
                <a:gd name="T8" fmla="*/ 475 w 589"/>
                <a:gd name="T9" fmla="*/ 164 h 270"/>
                <a:gd name="T10" fmla="*/ 437 w 589"/>
                <a:gd name="T11" fmla="*/ 155 h 270"/>
                <a:gd name="T12" fmla="*/ 393 w 589"/>
                <a:gd name="T13" fmla="*/ 144 h 270"/>
                <a:gd name="T14" fmla="*/ 345 w 589"/>
                <a:gd name="T15" fmla="*/ 132 h 270"/>
                <a:gd name="T16" fmla="*/ 285 w 589"/>
                <a:gd name="T17" fmla="*/ 114 h 270"/>
                <a:gd name="T18" fmla="*/ 227 w 589"/>
                <a:gd name="T19" fmla="*/ 97 h 270"/>
                <a:gd name="T20" fmla="*/ 189 w 589"/>
                <a:gd name="T21" fmla="*/ 85 h 270"/>
                <a:gd name="T22" fmla="*/ 144 w 589"/>
                <a:gd name="T23" fmla="*/ 68 h 270"/>
                <a:gd name="T24" fmla="*/ 95 w 589"/>
                <a:gd name="T25" fmla="*/ 47 h 270"/>
                <a:gd name="T26" fmla="*/ 51 w 589"/>
                <a:gd name="T27" fmla="*/ 27 h 270"/>
                <a:gd name="T28" fmla="*/ 19 w 589"/>
                <a:gd name="T29" fmla="*/ 11 h 270"/>
                <a:gd name="T30" fmla="*/ 0 w 589"/>
                <a:gd name="T31" fmla="*/ 0 h 270"/>
                <a:gd name="T32" fmla="*/ 0 w 589"/>
                <a:gd name="T33" fmla="*/ 103 h 270"/>
                <a:gd name="T34" fmla="*/ 37 w 589"/>
                <a:gd name="T35" fmla="*/ 129 h 270"/>
                <a:gd name="T36" fmla="*/ 111 w 589"/>
                <a:gd name="T37" fmla="*/ 165 h 270"/>
                <a:gd name="T38" fmla="*/ 197 w 589"/>
                <a:gd name="T39" fmla="*/ 201 h 270"/>
                <a:gd name="T40" fmla="*/ 274 w 589"/>
                <a:gd name="T41" fmla="*/ 221 h 270"/>
                <a:gd name="T42" fmla="*/ 363 w 589"/>
                <a:gd name="T43" fmla="*/ 246 h 270"/>
                <a:gd name="T44" fmla="*/ 452 w 589"/>
                <a:gd name="T45" fmla="*/ 263 h 270"/>
                <a:gd name="T46" fmla="*/ 515 w 589"/>
                <a:gd name="T47" fmla="*/ 269 h 270"/>
                <a:gd name="T48" fmla="*/ 589 w 589"/>
                <a:gd name="T49" fmla="*/ 270 h 2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89"/>
                <a:gd name="T76" fmla="*/ 0 h 270"/>
                <a:gd name="T77" fmla="*/ 589 w 589"/>
                <a:gd name="T78" fmla="*/ 270 h 2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89" h="270">
                  <a:moveTo>
                    <a:pt x="589" y="270"/>
                  </a:moveTo>
                  <a:lnTo>
                    <a:pt x="589" y="187"/>
                  </a:lnTo>
                  <a:lnTo>
                    <a:pt x="551" y="180"/>
                  </a:lnTo>
                  <a:lnTo>
                    <a:pt x="512" y="173"/>
                  </a:lnTo>
                  <a:lnTo>
                    <a:pt x="475" y="164"/>
                  </a:lnTo>
                  <a:lnTo>
                    <a:pt x="437" y="155"/>
                  </a:lnTo>
                  <a:lnTo>
                    <a:pt x="393" y="144"/>
                  </a:lnTo>
                  <a:lnTo>
                    <a:pt x="345" y="132"/>
                  </a:lnTo>
                  <a:lnTo>
                    <a:pt x="285" y="114"/>
                  </a:lnTo>
                  <a:lnTo>
                    <a:pt x="227" y="97"/>
                  </a:lnTo>
                  <a:lnTo>
                    <a:pt x="189" y="85"/>
                  </a:lnTo>
                  <a:lnTo>
                    <a:pt x="144" y="68"/>
                  </a:lnTo>
                  <a:lnTo>
                    <a:pt x="95" y="47"/>
                  </a:lnTo>
                  <a:lnTo>
                    <a:pt x="51" y="27"/>
                  </a:lnTo>
                  <a:lnTo>
                    <a:pt x="19" y="11"/>
                  </a:lnTo>
                  <a:lnTo>
                    <a:pt x="0" y="0"/>
                  </a:lnTo>
                  <a:lnTo>
                    <a:pt x="0" y="103"/>
                  </a:lnTo>
                  <a:lnTo>
                    <a:pt x="37" y="129"/>
                  </a:lnTo>
                  <a:lnTo>
                    <a:pt x="111" y="165"/>
                  </a:lnTo>
                  <a:lnTo>
                    <a:pt x="197" y="201"/>
                  </a:lnTo>
                  <a:lnTo>
                    <a:pt x="274" y="221"/>
                  </a:lnTo>
                  <a:lnTo>
                    <a:pt x="363" y="246"/>
                  </a:lnTo>
                  <a:lnTo>
                    <a:pt x="452" y="263"/>
                  </a:lnTo>
                  <a:lnTo>
                    <a:pt x="515" y="269"/>
                  </a:lnTo>
                  <a:lnTo>
                    <a:pt x="589" y="27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88" name="Freeform 68"/>
            <p:cNvSpPr>
              <a:spLocks/>
            </p:cNvSpPr>
            <p:nvPr/>
          </p:nvSpPr>
          <p:spPr bwMode="auto">
            <a:xfrm>
              <a:off x="3000" y="2330"/>
              <a:ext cx="1645" cy="824"/>
            </a:xfrm>
            <a:custGeom>
              <a:avLst/>
              <a:gdLst>
                <a:gd name="T0" fmla="*/ 1554 w 1645"/>
                <a:gd name="T1" fmla="*/ 824 h 824"/>
                <a:gd name="T2" fmla="*/ 1456 w 1645"/>
                <a:gd name="T3" fmla="*/ 824 h 824"/>
                <a:gd name="T4" fmla="*/ 1354 w 1645"/>
                <a:gd name="T5" fmla="*/ 817 h 824"/>
                <a:gd name="T6" fmla="*/ 1259 w 1645"/>
                <a:gd name="T7" fmla="*/ 803 h 824"/>
                <a:gd name="T8" fmla="*/ 1149 w 1645"/>
                <a:gd name="T9" fmla="*/ 779 h 824"/>
                <a:gd name="T10" fmla="*/ 1044 w 1645"/>
                <a:gd name="T11" fmla="*/ 746 h 824"/>
                <a:gd name="T12" fmla="*/ 933 w 1645"/>
                <a:gd name="T13" fmla="*/ 701 h 824"/>
                <a:gd name="T14" fmla="*/ 834 w 1645"/>
                <a:gd name="T15" fmla="*/ 654 h 824"/>
                <a:gd name="T16" fmla="*/ 740 w 1645"/>
                <a:gd name="T17" fmla="*/ 607 h 824"/>
                <a:gd name="T18" fmla="*/ 644 w 1645"/>
                <a:gd name="T19" fmla="*/ 553 h 824"/>
                <a:gd name="T20" fmla="*/ 554 w 1645"/>
                <a:gd name="T21" fmla="*/ 493 h 824"/>
                <a:gd name="T22" fmla="*/ 467 w 1645"/>
                <a:gd name="T23" fmla="*/ 424 h 824"/>
                <a:gd name="T24" fmla="*/ 396 w 1645"/>
                <a:gd name="T25" fmla="*/ 355 h 824"/>
                <a:gd name="T26" fmla="*/ 348 w 1645"/>
                <a:gd name="T27" fmla="*/ 291 h 824"/>
                <a:gd name="T28" fmla="*/ 49 w 1645"/>
                <a:gd name="T29" fmla="*/ 312 h 824"/>
                <a:gd name="T30" fmla="*/ 151 w 1645"/>
                <a:gd name="T31" fmla="*/ 267 h 824"/>
                <a:gd name="T32" fmla="*/ 222 w 1645"/>
                <a:gd name="T33" fmla="*/ 231 h 824"/>
                <a:gd name="T34" fmla="*/ 281 w 1645"/>
                <a:gd name="T35" fmla="*/ 194 h 824"/>
                <a:gd name="T36" fmla="*/ 338 w 1645"/>
                <a:gd name="T37" fmla="*/ 148 h 824"/>
                <a:gd name="T38" fmla="*/ 405 w 1645"/>
                <a:gd name="T39" fmla="*/ 88 h 824"/>
                <a:gd name="T40" fmla="*/ 469 w 1645"/>
                <a:gd name="T41" fmla="*/ 30 h 824"/>
                <a:gd name="T42" fmla="*/ 521 w 1645"/>
                <a:gd name="T43" fmla="*/ 13 h 824"/>
                <a:gd name="T44" fmla="*/ 577 w 1645"/>
                <a:gd name="T45" fmla="*/ 41 h 824"/>
                <a:gd name="T46" fmla="*/ 646 w 1645"/>
                <a:gd name="T47" fmla="*/ 69 h 824"/>
                <a:gd name="T48" fmla="*/ 709 w 1645"/>
                <a:gd name="T49" fmla="*/ 89 h 824"/>
                <a:gd name="T50" fmla="*/ 781 w 1645"/>
                <a:gd name="T51" fmla="*/ 109 h 824"/>
                <a:gd name="T52" fmla="*/ 854 w 1645"/>
                <a:gd name="T53" fmla="*/ 128 h 824"/>
                <a:gd name="T54" fmla="*/ 925 w 1645"/>
                <a:gd name="T55" fmla="*/ 143 h 824"/>
                <a:gd name="T56" fmla="*/ 993 w 1645"/>
                <a:gd name="T57" fmla="*/ 158 h 824"/>
                <a:gd name="T58" fmla="*/ 1085 w 1645"/>
                <a:gd name="T59" fmla="*/ 172 h 824"/>
                <a:gd name="T60" fmla="*/ 749 w 1645"/>
                <a:gd name="T61" fmla="*/ 282 h 824"/>
                <a:gd name="T62" fmla="*/ 828 w 1645"/>
                <a:gd name="T63" fmla="*/ 385 h 824"/>
                <a:gd name="T64" fmla="*/ 888 w 1645"/>
                <a:gd name="T65" fmla="*/ 445 h 824"/>
                <a:gd name="T66" fmla="*/ 975 w 1645"/>
                <a:gd name="T67" fmla="*/ 526 h 824"/>
                <a:gd name="T68" fmla="*/ 1050 w 1645"/>
                <a:gd name="T69" fmla="*/ 589 h 824"/>
                <a:gd name="T70" fmla="*/ 1110 w 1645"/>
                <a:gd name="T71" fmla="*/ 636 h 824"/>
                <a:gd name="T72" fmla="*/ 1185 w 1645"/>
                <a:gd name="T73" fmla="*/ 683 h 824"/>
                <a:gd name="T74" fmla="*/ 1262 w 1645"/>
                <a:gd name="T75" fmla="*/ 722 h 824"/>
                <a:gd name="T76" fmla="*/ 1354 w 1645"/>
                <a:gd name="T77" fmla="*/ 755 h 824"/>
                <a:gd name="T78" fmla="*/ 1453 w 1645"/>
                <a:gd name="T79" fmla="*/ 779 h 824"/>
                <a:gd name="T80" fmla="*/ 1557 w 1645"/>
                <a:gd name="T81" fmla="*/ 800 h 8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5"/>
                <a:gd name="T124" fmla="*/ 0 h 824"/>
                <a:gd name="T125" fmla="*/ 1645 w 1645"/>
                <a:gd name="T126" fmla="*/ 824 h 8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5" h="824">
                  <a:moveTo>
                    <a:pt x="1645" y="817"/>
                  </a:moveTo>
                  <a:lnTo>
                    <a:pt x="1554" y="824"/>
                  </a:lnTo>
                  <a:lnTo>
                    <a:pt x="1510" y="824"/>
                  </a:lnTo>
                  <a:lnTo>
                    <a:pt x="1456" y="824"/>
                  </a:lnTo>
                  <a:lnTo>
                    <a:pt x="1405" y="820"/>
                  </a:lnTo>
                  <a:lnTo>
                    <a:pt x="1354" y="817"/>
                  </a:lnTo>
                  <a:lnTo>
                    <a:pt x="1304" y="811"/>
                  </a:lnTo>
                  <a:lnTo>
                    <a:pt x="1259" y="803"/>
                  </a:lnTo>
                  <a:lnTo>
                    <a:pt x="1209" y="794"/>
                  </a:lnTo>
                  <a:lnTo>
                    <a:pt x="1149" y="779"/>
                  </a:lnTo>
                  <a:lnTo>
                    <a:pt x="1095" y="761"/>
                  </a:lnTo>
                  <a:lnTo>
                    <a:pt x="1044" y="746"/>
                  </a:lnTo>
                  <a:lnTo>
                    <a:pt x="987" y="725"/>
                  </a:lnTo>
                  <a:lnTo>
                    <a:pt x="933" y="701"/>
                  </a:lnTo>
                  <a:lnTo>
                    <a:pt x="879" y="677"/>
                  </a:lnTo>
                  <a:lnTo>
                    <a:pt x="834" y="654"/>
                  </a:lnTo>
                  <a:lnTo>
                    <a:pt x="783" y="630"/>
                  </a:lnTo>
                  <a:lnTo>
                    <a:pt x="740" y="607"/>
                  </a:lnTo>
                  <a:lnTo>
                    <a:pt x="692" y="580"/>
                  </a:lnTo>
                  <a:lnTo>
                    <a:pt x="644" y="553"/>
                  </a:lnTo>
                  <a:lnTo>
                    <a:pt x="596" y="520"/>
                  </a:lnTo>
                  <a:lnTo>
                    <a:pt x="554" y="493"/>
                  </a:lnTo>
                  <a:lnTo>
                    <a:pt x="509" y="457"/>
                  </a:lnTo>
                  <a:lnTo>
                    <a:pt x="467" y="424"/>
                  </a:lnTo>
                  <a:lnTo>
                    <a:pt x="428" y="391"/>
                  </a:lnTo>
                  <a:lnTo>
                    <a:pt x="396" y="355"/>
                  </a:lnTo>
                  <a:lnTo>
                    <a:pt x="369" y="324"/>
                  </a:lnTo>
                  <a:lnTo>
                    <a:pt x="348" y="291"/>
                  </a:lnTo>
                  <a:lnTo>
                    <a:pt x="0" y="336"/>
                  </a:lnTo>
                  <a:lnTo>
                    <a:pt x="49" y="312"/>
                  </a:lnTo>
                  <a:lnTo>
                    <a:pt x="106" y="288"/>
                  </a:lnTo>
                  <a:lnTo>
                    <a:pt x="151" y="267"/>
                  </a:lnTo>
                  <a:lnTo>
                    <a:pt x="185" y="251"/>
                  </a:lnTo>
                  <a:lnTo>
                    <a:pt x="222" y="231"/>
                  </a:lnTo>
                  <a:lnTo>
                    <a:pt x="252" y="213"/>
                  </a:lnTo>
                  <a:lnTo>
                    <a:pt x="281" y="194"/>
                  </a:lnTo>
                  <a:lnTo>
                    <a:pt x="307" y="171"/>
                  </a:lnTo>
                  <a:lnTo>
                    <a:pt x="338" y="148"/>
                  </a:lnTo>
                  <a:lnTo>
                    <a:pt x="372" y="119"/>
                  </a:lnTo>
                  <a:lnTo>
                    <a:pt x="405" y="88"/>
                  </a:lnTo>
                  <a:lnTo>
                    <a:pt x="434" y="62"/>
                  </a:lnTo>
                  <a:lnTo>
                    <a:pt x="469" y="30"/>
                  </a:lnTo>
                  <a:lnTo>
                    <a:pt x="494" y="0"/>
                  </a:lnTo>
                  <a:lnTo>
                    <a:pt x="521" y="13"/>
                  </a:lnTo>
                  <a:lnTo>
                    <a:pt x="548" y="28"/>
                  </a:lnTo>
                  <a:lnTo>
                    <a:pt x="577" y="41"/>
                  </a:lnTo>
                  <a:lnTo>
                    <a:pt x="611" y="55"/>
                  </a:lnTo>
                  <a:lnTo>
                    <a:pt x="646" y="69"/>
                  </a:lnTo>
                  <a:lnTo>
                    <a:pt x="678" y="80"/>
                  </a:lnTo>
                  <a:lnTo>
                    <a:pt x="709" y="89"/>
                  </a:lnTo>
                  <a:lnTo>
                    <a:pt x="744" y="100"/>
                  </a:lnTo>
                  <a:lnTo>
                    <a:pt x="781" y="109"/>
                  </a:lnTo>
                  <a:lnTo>
                    <a:pt x="819" y="119"/>
                  </a:lnTo>
                  <a:lnTo>
                    <a:pt x="854" y="128"/>
                  </a:lnTo>
                  <a:lnTo>
                    <a:pt x="888" y="137"/>
                  </a:lnTo>
                  <a:lnTo>
                    <a:pt x="925" y="143"/>
                  </a:lnTo>
                  <a:lnTo>
                    <a:pt x="960" y="151"/>
                  </a:lnTo>
                  <a:lnTo>
                    <a:pt x="993" y="158"/>
                  </a:lnTo>
                  <a:lnTo>
                    <a:pt x="1032" y="166"/>
                  </a:lnTo>
                  <a:lnTo>
                    <a:pt x="1085" y="172"/>
                  </a:lnTo>
                  <a:lnTo>
                    <a:pt x="725" y="234"/>
                  </a:lnTo>
                  <a:lnTo>
                    <a:pt x="749" y="282"/>
                  </a:lnTo>
                  <a:lnTo>
                    <a:pt x="777" y="318"/>
                  </a:lnTo>
                  <a:lnTo>
                    <a:pt x="828" y="385"/>
                  </a:lnTo>
                  <a:lnTo>
                    <a:pt x="858" y="415"/>
                  </a:lnTo>
                  <a:lnTo>
                    <a:pt x="888" y="445"/>
                  </a:lnTo>
                  <a:lnTo>
                    <a:pt x="942" y="496"/>
                  </a:lnTo>
                  <a:lnTo>
                    <a:pt x="975" y="526"/>
                  </a:lnTo>
                  <a:lnTo>
                    <a:pt x="1014" y="562"/>
                  </a:lnTo>
                  <a:lnTo>
                    <a:pt x="1050" y="589"/>
                  </a:lnTo>
                  <a:lnTo>
                    <a:pt x="1080" y="613"/>
                  </a:lnTo>
                  <a:lnTo>
                    <a:pt x="1110" y="636"/>
                  </a:lnTo>
                  <a:lnTo>
                    <a:pt x="1146" y="659"/>
                  </a:lnTo>
                  <a:lnTo>
                    <a:pt x="1185" y="683"/>
                  </a:lnTo>
                  <a:lnTo>
                    <a:pt x="1224" y="701"/>
                  </a:lnTo>
                  <a:lnTo>
                    <a:pt x="1262" y="722"/>
                  </a:lnTo>
                  <a:lnTo>
                    <a:pt x="1310" y="740"/>
                  </a:lnTo>
                  <a:lnTo>
                    <a:pt x="1354" y="755"/>
                  </a:lnTo>
                  <a:lnTo>
                    <a:pt x="1405" y="767"/>
                  </a:lnTo>
                  <a:lnTo>
                    <a:pt x="1453" y="779"/>
                  </a:lnTo>
                  <a:lnTo>
                    <a:pt x="1504" y="791"/>
                  </a:lnTo>
                  <a:lnTo>
                    <a:pt x="1557" y="800"/>
                  </a:lnTo>
                  <a:lnTo>
                    <a:pt x="1645" y="817"/>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sp>
        <p:nvSpPr>
          <p:cNvPr id="44066" name="AutoShape 69"/>
          <p:cNvSpPr>
            <a:spLocks noChangeArrowheads="1"/>
          </p:cNvSpPr>
          <p:nvPr/>
        </p:nvSpPr>
        <p:spPr bwMode="auto">
          <a:xfrm>
            <a:off x="4381440" y="3657600"/>
            <a:ext cx="228673" cy="152400"/>
          </a:xfrm>
          <a:prstGeom prst="rightArrow">
            <a:avLst>
              <a:gd name="adj1" fmla="val 50000"/>
              <a:gd name="adj2" fmla="val 37510"/>
            </a:avLst>
          </a:prstGeom>
          <a:solidFill>
            <a:srgbClr val="66FF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p>
            <a:endParaRPr lang="sr-Latn-CS"/>
          </a:p>
        </p:txBody>
      </p:sp>
      <p:sp>
        <p:nvSpPr>
          <p:cNvPr id="44067" name="AutoShape 70"/>
          <p:cNvSpPr>
            <a:spLocks noChangeArrowheads="1"/>
          </p:cNvSpPr>
          <p:nvPr/>
        </p:nvSpPr>
        <p:spPr bwMode="auto">
          <a:xfrm>
            <a:off x="4419552" y="4229100"/>
            <a:ext cx="228673" cy="152400"/>
          </a:xfrm>
          <a:prstGeom prst="rightArrow">
            <a:avLst>
              <a:gd name="adj1" fmla="val 50000"/>
              <a:gd name="adj2" fmla="val 37510"/>
            </a:avLst>
          </a:prstGeom>
          <a:solidFill>
            <a:srgbClr val="66FF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p>
            <a:endParaRPr lang="sr-Latn-CS"/>
          </a:p>
        </p:txBody>
      </p:sp>
      <p:grpSp>
        <p:nvGrpSpPr>
          <p:cNvPr id="44068" name="Group 71"/>
          <p:cNvGrpSpPr>
            <a:grpSpLocks/>
          </p:cNvGrpSpPr>
          <p:nvPr/>
        </p:nvGrpSpPr>
        <p:grpSpPr bwMode="auto">
          <a:xfrm rot="-210319">
            <a:off x="4416620" y="4802189"/>
            <a:ext cx="536503" cy="223837"/>
            <a:chOff x="1142" y="2230"/>
            <a:chExt cx="1647" cy="915"/>
          </a:xfrm>
        </p:grpSpPr>
        <p:sp>
          <p:nvSpPr>
            <p:cNvPr id="44080" name="Freeform 72"/>
            <p:cNvSpPr>
              <a:spLocks/>
            </p:cNvSpPr>
            <p:nvPr/>
          </p:nvSpPr>
          <p:spPr bwMode="auto">
            <a:xfrm>
              <a:off x="1707" y="2405"/>
              <a:ext cx="356" cy="138"/>
            </a:xfrm>
            <a:custGeom>
              <a:avLst/>
              <a:gdLst>
                <a:gd name="T0" fmla="*/ 0 w 356"/>
                <a:gd name="T1" fmla="*/ 81 h 138"/>
                <a:gd name="T2" fmla="*/ 0 w 356"/>
                <a:gd name="T3" fmla="*/ 0 h 138"/>
                <a:gd name="T4" fmla="*/ 356 w 356"/>
                <a:gd name="T5" fmla="*/ 63 h 138"/>
                <a:gd name="T6" fmla="*/ 350 w 356"/>
                <a:gd name="T7" fmla="*/ 100 h 138"/>
                <a:gd name="T8" fmla="*/ 326 w 356"/>
                <a:gd name="T9" fmla="*/ 138 h 138"/>
                <a:gd name="T10" fmla="*/ 0 w 356"/>
                <a:gd name="T11" fmla="*/ 81 h 138"/>
                <a:gd name="T12" fmla="*/ 0 60000 65536"/>
                <a:gd name="T13" fmla="*/ 0 60000 65536"/>
                <a:gd name="T14" fmla="*/ 0 60000 65536"/>
                <a:gd name="T15" fmla="*/ 0 60000 65536"/>
                <a:gd name="T16" fmla="*/ 0 60000 65536"/>
                <a:gd name="T17" fmla="*/ 0 60000 65536"/>
                <a:gd name="T18" fmla="*/ 0 w 356"/>
                <a:gd name="T19" fmla="*/ 0 h 138"/>
                <a:gd name="T20" fmla="*/ 356 w 356"/>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356" h="138">
                  <a:moveTo>
                    <a:pt x="0" y="81"/>
                  </a:moveTo>
                  <a:lnTo>
                    <a:pt x="0" y="0"/>
                  </a:lnTo>
                  <a:lnTo>
                    <a:pt x="356" y="63"/>
                  </a:lnTo>
                  <a:lnTo>
                    <a:pt x="350" y="100"/>
                  </a:lnTo>
                  <a:lnTo>
                    <a:pt x="326" y="138"/>
                  </a:lnTo>
                  <a:lnTo>
                    <a:pt x="0" y="81"/>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81" name="Freeform 73"/>
            <p:cNvSpPr>
              <a:spLocks/>
            </p:cNvSpPr>
            <p:nvPr/>
          </p:nvSpPr>
          <p:spPr bwMode="auto">
            <a:xfrm>
              <a:off x="2445" y="2516"/>
              <a:ext cx="343" cy="133"/>
            </a:xfrm>
            <a:custGeom>
              <a:avLst/>
              <a:gdLst>
                <a:gd name="T0" fmla="*/ 343 w 343"/>
                <a:gd name="T1" fmla="*/ 133 h 133"/>
                <a:gd name="T2" fmla="*/ 342 w 343"/>
                <a:gd name="T3" fmla="*/ 58 h 133"/>
                <a:gd name="T4" fmla="*/ 0 w 343"/>
                <a:gd name="T5" fmla="*/ 0 h 133"/>
                <a:gd name="T6" fmla="*/ 0 w 343"/>
                <a:gd name="T7" fmla="*/ 95 h 133"/>
                <a:gd name="T8" fmla="*/ 343 w 343"/>
                <a:gd name="T9" fmla="*/ 133 h 133"/>
                <a:gd name="T10" fmla="*/ 0 60000 65536"/>
                <a:gd name="T11" fmla="*/ 0 60000 65536"/>
                <a:gd name="T12" fmla="*/ 0 60000 65536"/>
                <a:gd name="T13" fmla="*/ 0 60000 65536"/>
                <a:gd name="T14" fmla="*/ 0 60000 65536"/>
                <a:gd name="T15" fmla="*/ 0 w 343"/>
                <a:gd name="T16" fmla="*/ 0 h 133"/>
                <a:gd name="T17" fmla="*/ 343 w 343"/>
                <a:gd name="T18" fmla="*/ 133 h 133"/>
              </a:gdLst>
              <a:ahLst/>
              <a:cxnLst>
                <a:cxn ang="T10">
                  <a:pos x="T0" y="T1"/>
                </a:cxn>
                <a:cxn ang="T11">
                  <a:pos x="T2" y="T3"/>
                </a:cxn>
                <a:cxn ang="T12">
                  <a:pos x="T4" y="T5"/>
                </a:cxn>
                <a:cxn ang="T13">
                  <a:pos x="T6" y="T7"/>
                </a:cxn>
                <a:cxn ang="T14">
                  <a:pos x="T8" y="T9"/>
                </a:cxn>
              </a:cxnLst>
              <a:rect l="T15" t="T16" r="T17" b="T18"/>
              <a:pathLst>
                <a:path w="343" h="133">
                  <a:moveTo>
                    <a:pt x="343" y="133"/>
                  </a:moveTo>
                  <a:lnTo>
                    <a:pt x="342" y="58"/>
                  </a:lnTo>
                  <a:lnTo>
                    <a:pt x="0" y="0"/>
                  </a:lnTo>
                  <a:lnTo>
                    <a:pt x="0" y="95"/>
                  </a:lnTo>
                  <a:lnTo>
                    <a:pt x="343" y="133"/>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nvGrpSpPr>
            <p:cNvPr id="44082" name="Group 74"/>
            <p:cNvGrpSpPr>
              <a:grpSpLocks/>
            </p:cNvGrpSpPr>
            <p:nvPr/>
          </p:nvGrpSpPr>
          <p:grpSpPr bwMode="auto">
            <a:xfrm>
              <a:off x="1142" y="2230"/>
              <a:ext cx="1647" cy="915"/>
              <a:chOff x="1142" y="2230"/>
              <a:chExt cx="1647" cy="915"/>
            </a:xfrm>
          </p:grpSpPr>
          <p:sp>
            <p:nvSpPr>
              <p:cNvPr id="44083" name="Freeform 75"/>
              <p:cNvSpPr>
                <a:spLocks/>
              </p:cNvSpPr>
              <p:nvPr/>
            </p:nvSpPr>
            <p:spPr bwMode="auto">
              <a:xfrm>
                <a:off x="1142" y="2316"/>
                <a:ext cx="1646" cy="829"/>
              </a:xfrm>
              <a:custGeom>
                <a:avLst/>
                <a:gdLst>
                  <a:gd name="T0" fmla="*/ 93 w 1646"/>
                  <a:gd name="T1" fmla="*/ 829 h 829"/>
                  <a:gd name="T2" fmla="*/ 192 w 1646"/>
                  <a:gd name="T3" fmla="*/ 829 h 829"/>
                  <a:gd name="T4" fmla="*/ 293 w 1646"/>
                  <a:gd name="T5" fmla="*/ 824 h 829"/>
                  <a:gd name="T6" fmla="*/ 389 w 1646"/>
                  <a:gd name="T7" fmla="*/ 810 h 829"/>
                  <a:gd name="T8" fmla="*/ 499 w 1646"/>
                  <a:gd name="T9" fmla="*/ 786 h 829"/>
                  <a:gd name="T10" fmla="*/ 604 w 1646"/>
                  <a:gd name="T11" fmla="*/ 752 h 829"/>
                  <a:gd name="T12" fmla="*/ 715 w 1646"/>
                  <a:gd name="T13" fmla="*/ 706 h 829"/>
                  <a:gd name="T14" fmla="*/ 814 w 1646"/>
                  <a:gd name="T15" fmla="*/ 658 h 829"/>
                  <a:gd name="T16" fmla="*/ 908 w 1646"/>
                  <a:gd name="T17" fmla="*/ 611 h 829"/>
                  <a:gd name="T18" fmla="*/ 1004 w 1646"/>
                  <a:gd name="T19" fmla="*/ 556 h 829"/>
                  <a:gd name="T20" fmla="*/ 1094 w 1646"/>
                  <a:gd name="T21" fmla="*/ 495 h 829"/>
                  <a:gd name="T22" fmla="*/ 1181 w 1646"/>
                  <a:gd name="T23" fmla="*/ 425 h 829"/>
                  <a:gd name="T24" fmla="*/ 1252 w 1646"/>
                  <a:gd name="T25" fmla="*/ 355 h 829"/>
                  <a:gd name="T26" fmla="*/ 1300 w 1646"/>
                  <a:gd name="T27" fmla="*/ 290 h 829"/>
                  <a:gd name="T28" fmla="*/ 1593 w 1646"/>
                  <a:gd name="T29" fmla="*/ 311 h 829"/>
                  <a:gd name="T30" fmla="*/ 1500 w 1646"/>
                  <a:gd name="T31" fmla="*/ 269 h 829"/>
                  <a:gd name="T32" fmla="*/ 1429 w 1646"/>
                  <a:gd name="T33" fmla="*/ 227 h 829"/>
                  <a:gd name="T34" fmla="*/ 1370 w 1646"/>
                  <a:gd name="T35" fmla="*/ 189 h 829"/>
                  <a:gd name="T36" fmla="*/ 1310 w 1646"/>
                  <a:gd name="T37" fmla="*/ 145 h 829"/>
                  <a:gd name="T38" fmla="*/ 1240 w 1646"/>
                  <a:gd name="T39" fmla="*/ 87 h 829"/>
                  <a:gd name="T40" fmla="*/ 1179 w 1646"/>
                  <a:gd name="T41" fmla="*/ 26 h 829"/>
                  <a:gd name="T42" fmla="*/ 1127 w 1646"/>
                  <a:gd name="T43" fmla="*/ 9 h 829"/>
                  <a:gd name="T44" fmla="*/ 1071 w 1646"/>
                  <a:gd name="T45" fmla="*/ 36 h 829"/>
                  <a:gd name="T46" fmla="*/ 1002 w 1646"/>
                  <a:gd name="T47" fmla="*/ 66 h 829"/>
                  <a:gd name="T48" fmla="*/ 939 w 1646"/>
                  <a:gd name="T49" fmla="*/ 85 h 829"/>
                  <a:gd name="T50" fmla="*/ 868 w 1646"/>
                  <a:gd name="T51" fmla="*/ 105 h 829"/>
                  <a:gd name="T52" fmla="*/ 794 w 1646"/>
                  <a:gd name="T53" fmla="*/ 125 h 829"/>
                  <a:gd name="T54" fmla="*/ 723 w 1646"/>
                  <a:gd name="T55" fmla="*/ 140 h 829"/>
                  <a:gd name="T56" fmla="*/ 655 w 1646"/>
                  <a:gd name="T57" fmla="*/ 155 h 829"/>
                  <a:gd name="T58" fmla="*/ 563 w 1646"/>
                  <a:gd name="T59" fmla="*/ 170 h 829"/>
                  <a:gd name="T60" fmla="*/ 899 w 1646"/>
                  <a:gd name="T61" fmla="*/ 281 h 829"/>
                  <a:gd name="T62" fmla="*/ 820 w 1646"/>
                  <a:gd name="T63" fmla="*/ 385 h 829"/>
                  <a:gd name="T64" fmla="*/ 760 w 1646"/>
                  <a:gd name="T65" fmla="*/ 447 h 829"/>
                  <a:gd name="T66" fmla="*/ 673 w 1646"/>
                  <a:gd name="T67" fmla="*/ 527 h 829"/>
                  <a:gd name="T68" fmla="*/ 568 w 1646"/>
                  <a:gd name="T69" fmla="*/ 599 h 829"/>
                  <a:gd name="T70" fmla="*/ 469 w 1646"/>
                  <a:gd name="T71" fmla="*/ 652 h 829"/>
                  <a:gd name="T72" fmla="*/ 398 w 1646"/>
                  <a:gd name="T73" fmla="*/ 687 h 829"/>
                  <a:gd name="T74" fmla="*/ 296 w 1646"/>
                  <a:gd name="T75" fmla="*/ 717 h 829"/>
                  <a:gd name="T76" fmla="*/ 168 w 1646"/>
                  <a:gd name="T77" fmla="*/ 747 h 829"/>
                  <a:gd name="T78" fmla="*/ 0 w 1646"/>
                  <a:gd name="T79" fmla="*/ 759 h 8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46"/>
                  <a:gd name="T121" fmla="*/ 0 h 829"/>
                  <a:gd name="T122" fmla="*/ 1646 w 1646"/>
                  <a:gd name="T123" fmla="*/ 829 h 8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46" h="829">
                    <a:moveTo>
                      <a:pt x="1" y="824"/>
                    </a:moveTo>
                    <a:lnTo>
                      <a:pt x="93" y="829"/>
                    </a:lnTo>
                    <a:lnTo>
                      <a:pt x="138" y="829"/>
                    </a:lnTo>
                    <a:lnTo>
                      <a:pt x="192" y="829"/>
                    </a:lnTo>
                    <a:lnTo>
                      <a:pt x="243" y="827"/>
                    </a:lnTo>
                    <a:lnTo>
                      <a:pt x="293" y="824"/>
                    </a:lnTo>
                    <a:lnTo>
                      <a:pt x="344" y="819"/>
                    </a:lnTo>
                    <a:lnTo>
                      <a:pt x="389" y="810"/>
                    </a:lnTo>
                    <a:lnTo>
                      <a:pt x="439" y="800"/>
                    </a:lnTo>
                    <a:lnTo>
                      <a:pt x="499" y="786"/>
                    </a:lnTo>
                    <a:lnTo>
                      <a:pt x="553" y="767"/>
                    </a:lnTo>
                    <a:lnTo>
                      <a:pt x="604" y="752"/>
                    </a:lnTo>
                    <a:lnTo>
                      <a:pt x="661" y="730"/>
                    </a:lnTo>
                    <a:lnTo>
                      <a:pt x="715" y="706"/>
                    </a:lnTo>
                    <a:lnTo>
                      <a:pt x="769" y="682"/>
                    </a:lnTo>
                    <a:lnTo>
                      <a:pt x="814" y="658"/>
                    </a:lnTo>
                    <a:lnTo>
                      <a:pt x="866" y="634"/>
                    </a:lnTo>
                    <a:lnTo>
                      <a:pt x="908" y="611"/>
                    </a:lnTo>
                    <a:lnTo>
                      <a:pt x="956" y="584"/>
                    </a:lnTo>
                    <a:lnTo>
                      <a:pt x="1004" y="556"/>
                    </a:lnTo>
                    <a:lnTo>
                      <a:pt x="1052" y="522"/>
                    </a:lnTo>
                    <a:lnTo>
                      <a:pt x="1094" y="495"/>
                    </a:lnTo>
                    <a:lnTo>
                      <a:pt x="1139" y="458"/>
                    </a:lnTo>
                    <a:lnTo>
                      <a:pt x="1181" y="425"/>
                    </a:lnTo>
                    <a:lnTo>
                      <a:pt x="1220" y="392"/>
                    </a:lnTo>
                    <a:lnTo>
                      <a:pt x="1252" y="355"/>
                    </a:lnTo>
                    <a:lnTo>
                      <a:pt x="1279" y="324"/>
                    </a:lnTo>
                    <a:lnTo>
                      <a:pt x="1300" y="290"/>
                    </a:lnTo>
                    <a:lnTo>
                      <a:pt x="1646" y="335"/>
                    </a:lnTo>
                    <a:lnTo>
                      <a:pt x="1593" y="311"/>
                    </a:lnTo>
                    <a:lnTo>
                      <a:pt x="1551" y="290"/>
                    </a:lnTo>
                    <a:lnTo>
                      <a:pt x="1500" y="269"/>
                    </a:lnTo>
                    <a:lnTo>
                      <a:pt x="1462" y="247"/>
                    </a:lnTo>
                    <a:lnTo>
                      <a:pt x="1429" y="227"/>
                    </a:lnTo>
                    <a:lnTo>
                      <a:pt x="1399" y="211"/>
                    </a:lnTo>
                    <a:lnTo>
                      <a:pt x="1370" y="189"/>
                    </a:lnTo>
                    <a:lnTo>
                      <a:pt x="1341" y="169"/>
                    </a:lnTo>
                    <a:lnTo>
                      <a:pt x="1310" y="145"/>
                    </a:lnTo>
                    <a:lnTo>
                      <a:pt x="1276" y="116"/>
                    </a:lnTo>
                    <a:lnTo>
                      <a:pt x="1240" y="87"/>
                    </a:lnTo>
                    <a:lnTo>
                      <a:pt x="1211" y="58"/>
                    </a:lnTo>
                    <a:lnTo>
                      <a:pt x="1179" y="26"/>
                    </a:lnTo>
                    <a:lnTo>
                      <a:pt x="1154" y="0"/>
                    </a:lnTo>
                    <a:lnTo>
                      <a:pt x="1127" y="9"/>
                    </a:lnTo>
                    <a:lnTo>
                      <a:pt x="1100" y="24"/>
                    </a:lnTo>
                    <a:lnTo>
                      <a:pt x="1071" y="36"/>
                    </a:lnTo>
                    <a:lnTo>
                      <a:pt x="1037" y="51"/>
                    </a:lnTo>
                    <a:lnTo>
                      <a:pt x="1002" y="66"/>
                    </a:lnTo>
                    <a:lnTo>
                      <a:pt x="970" y="76"/>
                    </a:lnTo>
                    <a:lnTo>
                      <a:pt x="939" y="85"/>
                    </a:lnTo>
                    <a:lnTo>
                      <a:pt x="904" y="97"/>
                    </a:lnTo>
                    <a:lnTo>
                      <a:pt x="868" y="105"/>
                    </a:lnTo>
                    <a:lnTo>
                      <a:pt x="829" y="116"/>
                    </a:lnTo>
                    <a:lnTo>
                      <a:pt x="794" y="125"/>
                    </a:lnTo>
                    <a:lnTo>
                      <a:pt x="760" y="134"/>
                    </a:lnTo>
                    <a:lnTo>
                      <a:pt x="723" y="140"/>
                    </a:lnTo>
                    <a:lnTo>
                      <a:pt x="688" y="148"/>
                    </a:lnTo>
                    <a:lnTo>
                      <a:pt x="655" y="155"/>
                    </a:lnTo>
                    <a:lnTo>
                      <a:pt x="616" y="164"/>
                    </a:lnTo>
                    <a:lnTo>
                      <a:pt x="563" y="170"/>
                    </a:lnTo>
                    <a:lnTo>
                      <a:pt x="923" y="233"/>
                    </a:lnTo>
                    <a:lnTo>
                      <a:pt x="899" y="281"/>
                    </a:lnTo>
                    <a:lnTo>
                      <a:pt x="872" y="317"/>
                    </a:lnTo>
                    <a:lnTo>
                      <a:pt x="820" y="385"/>
                    </a:lnTo>
                    <a:lnTo>
                      <a:pt x="790" y="416"/>
                    </a:lnTo>
                    <a:lnTo>
                      <a:pt x="760" y="447"/>
                    </a:lnTo>
                    <a:lnTo>
                      <a:pt x="718" y="485"/>
                    </a:lnTo>
                    <a:lnTo>
                      <a:pt x="673" y="527"/>
                    </a:lnTo>
                    <a:lnTo>
                      <a:pt x="628" y="557"/>
                    </a:lnTo>
                    <a:lnTo>
                      <a:pt x="568" y="599"/>
                    </a:lnTo>
                    <a:lnTo>
                      <a:pt x="517" y="625"/>
                    </a:lnTo>
                    <a:lnTo>
                      <a:pt x="469" y="652"/>
                    </a:lnTo>
                    <a:lnTo>
                      <a:pt x="427" y="673"/>
                    </a:lnTo>
                    <a:lnTo>
                      <a:pt x="398" y="687"/>
                    </a:lnTo>
                    <a:lnTo>
                      <a:pt x="344" y="702"/>
                    </a:lnTo>
                    <a:lnTo>
                      <a:pt x="296" y="717"/>
                    </a:lnTo>
                    <a:lnTo>
                      <a:pt x="243" y="735"/>
                    </a:lnTo>
                    <a:lnTo>
                      <a:pt x="168" y="747"/>
                    </a:lnTo>
                    <a:lnTo>
                      <a:pt x="111" y="756"/>
                    </a:lnTo>
                    <a:lnTo>
                      <a:pt x="0" y="759"/>
                    </a:lnTo>
                    <a:lnTo>
                      <a:pt x="1" y="824"/>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84" name="Freeform 76"/>
              <p:cNvSpPr>
                <a:spLocks/>
              </p:cNvSpPr>
              <p:nvPr/>
            </p:nvSpPr>
            <p:spPr bwMode="auto">
              <a:xfrm>
                <a:off x="1143" y="2230"/>
                <a:ext cx="1646" cy="855"/>
              </a:xfrm>
              <a:custGeom>
                <a:avLst/>
                <a:gdLst>
                  <a:gd name="T0" fmla="*/ 91 w 1646"/>
                  <a:gd name="T1" fmla="*/ 855 h 855"/>
                  <a:gd name="T2" fmla="*/ 190 w 1646"/>
                  <a:gd name="T3" fmla="*/ 855 h 855"/>
                  <a:gd name="T4" fmla="*/ 291 w 1646"/>
                  <a:gd name="T5" fmla="*/ 849 h 855"/>
                  <a:gd name="T6" fmla="*/ 387 w 1646"/>
                  <a:gd name="T7" fmla="*/ 834 h 855"/>
                  <a:gd name="T8" fmla="*/ 497 w 1646"/>
                  <a:gd name="T9" fmla="*/ 809 h 855"/>
                  <a:gd name="T10" fmla="*/ 602 w 1646"/>
                  <a:gd name="T11" fmla="*/ 774 h 855"/>
                  <a:gd name="T12" fmla="*/ 713 w 1646"/>
                  <a:gd name="T13" fmla="*/ 728 h 855"/>
                  <a:gd name="T14" fmla="*/ 812 w 1646"/>
                  <a:gd name="T15" fmla="*/ 678 h 855"/>
                  <a:gd name="T16" fmla="*/ 906 w 1646"/>
                  <a:gd name="T17" fmla="*/ 629 h 855"/>
                  <a:gd name="T18" fmla="*/ 1002 w 1646"/>
                  <a:gd name="T19" fmla="*/ 573 h 855"/>
                  <a:gd name="T20" fmla="*/ 1092 w 1646"/>
                  <a:gd name="T21" fmla="*/ 510 h 855"/>
                  <a:gd name="T22" fmla="*/ 1179 w 1646"/>
                  <a:gd name="T23" fmla="*/ 438 h 855"/>
                  <a:gd name="T24" fmla="*/ 1250 w 1646"/>
                  <a:gd name="T25" fmla="*/ 365 h 855"/>
                  <a:gd name="T26" fmla="*/ 1298 w 1646"/>
                  <a:gd name="T27" fmla="*/ 299 h 855"/>
                  <a:gd name="T28" fmla="*/ 1591 w 1646"/>
                  <a:gd name="T29" fmla="*/ 321 h 855"/>
                  <a:gd name="T30" fmla="*/ 1498 w 1646"/>
                  <a:gd name="T31" fmla="*/ 277 h 855"/>
                  <a:gd name="T32" fmla="*/ 1427 w 1646"/>
                  <a:gd name="T33" fmla="*/ 234 h 855"/>
                  <a:gd name="T34" fmla="*/ 1368 w 1646"/>
                  <a:gd name="T35" fmla="*/ 195 h 855"/>
                  <a:gd name="T36" fmla="*/ 1308 w 1646"/>
                  <a:gd name="T37" fmla="*/ 150 h 855"/>
                  <a:gd name="T38" fmla="*/ 1238 w 1646"/>
                  <a:gd name="T39" fmla="*/ 91 h 855"/>
                  <a:gd name="T40" fmla="*/ 1177 w 1646"/>
                  <a:gd name="T41" fmla="*/ 28 h 855"/>
                  <a:gd name="T42" fmla="*/ 1125 w 1646"/>
                  <a:gd name="T43" fmla="*/ 10 h 855"/>
                  <a:gd name="T44" fmla="*/ 1069 w 1646"/>
                  <a:gd name="T45" fmla="*/ 39 h 855"/>
                  <a:gd name="T46" fmla="*/ 1000 w 1646"/>
                  <a:gd name="T47" fmla="*/ 69 h 855"/>
                  <a:gd name="T48" fmla="*/ 937 w 1646"/>
                  <a:gd name="T49" fmla="*/ 89 h 855"/>
                  <a:gd name="T50" fmla="*/ 866 w 1646"/>
                  <a:gd name="T51" fmla="*/ 109 h 855"/>
                  <a:gd name="T52" fmla="*/ 792 w 1646"/>
                  <a:gd name="T53" fmla="*/ 129 h 855"/>
                  <a:gd name="T54" fmla="*/ 721 w 1646"/>
                  <a:gd name="T55" fmla="*/ 145 h 855"/>
                  <a:gd name="T56" fmla="*/ 653 w 1646"/>
                  <a:gd name="T57" fmla="*/ 160 h 855"/>
                  <a:gd name="T58" fmla="*/ 563 w 1646"/>
                  <a:gd name="T59" fmla="*/ 175 h 855"/>
                  <a:gd name="T60" fmla="*/ 897 w 1646"/>
                  <a:gd name="T61" fmla="*/ 290 h 855"/>
                  <a:gd name="T62" fmla="*/ 818 w 1646"/>
                  <a:gd name="T63" fmla="*/ 396 h 855"/>
                  <a:gd name="T64" fmla="*/ 758 w 1646"/>
                  <a:gd name="T65" fmla="*/ 460 h 855"/>
                  <a:gd name="T66" fmla="*/ 671 w 1646"/>
                  <a:gd name="T67" fmla="*/ 544 h 855"/>
                  <a:gd name="T68" fmla="*/ 596 w 1646"/>
                  <a:gd name="T69" fmla="*/ 610 h 855"/>
                  <a:gd name="T70" fmla="*/ 536 w 1646"/>
                  <a:gd name="T71" fmla="*/ 659 h 855"/>
                  <a:gd name="T72" fmla="*/ 461 w 1646"/>
                  <a:gd name="T73" fmla="*/ 709 h 855"/>
                  <a:gd name="T74" fmla="*/ 384 w 1646"/>
                  <a:gd name="T75" fmla="*/ 750 h 855"/>
                  <a:gd name="T76" fmla="*/ 291 w 1646"/>
                  <a:gd name="T77" fmla="*/ 783 h 855"/>
                  <a:gd name="T78" fmla="*/ 193 w 1646"/>
                  <a:gd name="T79" fmla="*/ 809 h 855"/>
                  <a:gd name="T80" fmla="*/ 86 w 1646"/>
                  <a:gd name="T81" fmla="*/ 832 h 8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55"/>
                  <a:gd name="T125" fmla="*/ 1646 w 1646"/>
                  <a:gd name="T126" fmla="*/ 855 h 8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55">
                    <a:moveTo>
                      <a:pt x="0" y="849"/>
                    </a:moveTo>
                    <a:lnTo>
                      <a:pt x="91" y="855"/>
                    </a:lnTo>
                    <a:lnTo>
                      <a:pt x="136" y="855"/>
                    </a:lnTo>
                    <a:lnTo>
                      <a:pt x="190" y="855"/>
                    </a:lnTo>
                    <a:lnTo>
                      <a:pt x="241" y="852"/>
                    </a:lnTo>
                    <a:lnTo>
                      <a:pt x="291" y="849"/>
                    </a:lnTo>
                    <a:lnTo>
                      <a:pt x="342" y="843"/>
                    </a:lnTo>
                    <a:lnTo>
                      <a:pt x="387" y="834"/>
                    </a:lnTo>
                    <a:lnTo>
                      <a:pt x="437" y="824"/>
                    </a:lnTo>
                    <a:lnTo>
                      <a:pt x="497" y="809"/>
                    </a:lnTo>
                    <a:lnTo>
                      <a:pt x="551" y="790"/>
                    </a:lnTo>
                    <a:lnTo>
                      <a:pt x="602" y="774"/>
                    </a:lnTo>
                    <a:lnTo>
                      <a:pt x="659" y="753"/>
                    </a:lnTo>
                    <a:lnTo>
                      <a:pt x="713" y="728"/>
                    </a:lnTo>
                    <a:lnTo>
                      <a:pt x="767" y="703"/>
                    </a:lnTo>
                    <a:lnTo>
                      <a:pt x="812" y="678"/>
                    </a:lnTo>
                    <a:lnTo>
                      <a:pt x="864" y="653"/>
                    </a:lnTo>
                    <a:lnTo>
                      <a:pt x="906" y="629"/>
                    </a:lnTo>
                    <a:lnTo>
                      <a:pt x="954" y="601"/>
                    </a:lnTo>
                    <a:lnTo>
                      <a:pt x="1002" y="573"/>
                    </a:lnTo>
                    <a:lnTo>
                      <a:pt x="1050" y="538"/>
                    </a:lnTo>
                    <a:lnTo>
                      <a:pt x="1092" y="510"/>
                    </a:lnTo>
                    <a:lnTo>
                      <a:pt x="1137" y="472"/>
                    </a:lnTo>
                    <a:lnTo>
                      <a:pt x="1179" y="438"/>
                    </a:lnTo>
                    <a:lnTo>
                      <a:pt x="1218" y="403"/>
                    </a:lnTo>
                    <a:lnTo>
                      <a:pt x="1250" y="365"/>
                    </a:lnTo>
                    <a:lnTo>
                      <a:pt x="1277" y="334"/>
                    </a:lnTo>
                    <a:lnTo>
                      <a:pt x="1298" y="299"/>
                    </a:lnTo>
                    <a:lnTo>
                      <a:pt x="1646" y="345"/>
                    </a:lnTo>
                    <a:lnTo>
                      <a:pt x="1591" y="321"/>
                    </a:lnTo>
                    <a:lnTo>
                      <a:pt x="1549" y="299"/>
                    </a:lnTo>
                    <a:lnTo>
                      <a:pt x="1498" y="277"/>
                    </a:lnTo>
                    <a:lnTo>
                      <a:pt x="1460" y="255"/>
                    </a:lnTo>
                    <a:lnTo>
                      <a:pt x="1427" y="234"/>
                    </a:lnTo>
                    <a:lnTo>
                      <a:pt x="1397" y="218"/>
                    </a:lnTo>
                    <a:lnTo>
                      <a:pt x="1368" y="195"/>
                    </a:lnTo>
                    <a:lnTo>
                      <a:pt x="1339" y="174"/>
                    </a:lnTo>
                    <a:lnTo>
                      <a:pt x="1308" y="150"/>
                    </a:lnTo>
                    <a:lnTo>
                      <a:pt x="1274" y="120"/>
                    </a:lnTo>
                    <a:lnTo>
                      <a:pt x="1238" y="91"/>
                    </a:lnTo>
                    <a:lnTo>
                      <a:pt x="1209" y="61"/>
                    </a:lnTo>
                    <a:lnTo>
                      <a:pt x="1177" y="28"/>
                    </a:lnTo>
                    <a:lnTo>
                      <a:pt x="1152" y="0"/>
                    </a:lnTo>
                    <a:lnTo>
                      <a:pt x="1125" y="10"/>
                    </a:lnTo>
                    <a:lnTo>
                      <a:pt x="1098" y="26"/>
                    </a:lnTo>
                    <a:lnTo>
                      <a:pt x="1069" y="39"/>
                    </a:lnTo>
                    <a:lnTo>
                      <a:pt x="1035" y="54"/>
                    </a:lnTo>
                    <a:lnTo>
                      <a:pt x="1000" y="69"/>
                    </a:lnTo>
                    <a:lnTo>
                      <a:pt x="968" y="80"/>
                    </a:lnTo>
                    <a:lnTo>
                      <a:pt x="937" y="89"/>
                    </a:lnTo>
                    <a:lnTo>
                      <a:pt x="902" y="100"/>
                    </a:lnTo>
                    <a:lnTo>
                      <a:pt x="866" y="109"/>
                    </a:lnTo>
                    <a:lnTo>
                      <a:pt x="827" y="120"/>
                    </a:lnTo>
                    <a:lnTo>
                      <a:pt x="792" y="129"/>
                    </a:lnTo>
                    <a:lnTo>
                      <a:pt x="758" y="138"/>
                    </a:lnTo>
                    <a:lnTo>
                      <a:pt x="721" y="145"/>
                    </a:lnTo>
                    <a:lnTo>
                      <a:pt x="686" y="153"/>
                    </a:lnTo>
                    <a:lnTo>
                      <a:pt x="653" y="160"/>
                    </a:lnTo>
                    <a:lnTo>
                      <a:pt x="614" y="169"/>
                    </a:lnTo>
                    <a:lnTo>
                      <a:pt x="563" y="175"/>
                    </a:lnTo>
                    <a:lnTo>
                      <a:pt x="921" y="240"/>
                    </a:lnTo>
                    <a:lnTo>
                      <a:pt x="897" y="290"/>
                    </a:lnTo>
                    <a:lnTo>
                      <a:pt x="870" y="327"/>
                    </a:lnTo>
                    <a:lnTo>
                      <a:pt x="818" y="396"/>
                    </a:lnTo>
                    <a:lnTo>
                      <a:pt x="788" y="429"/>
                    </a:lnTo>
                    <a:lnTo>
                      <a:pt x="758" y="460"/>
                    </a:lnTo>
                    <a:lnTo>
                      <a:pt x="704" y="513"/>
                    </a:lnTo>
                    <a:lnTo>
                      <a:pt x="671" y="544"/>
                    </a:lnTo>
                    <a:lnTo>
                      <a:pt x="632" y="582"/>
                    </a:lnTo>
                    <a:lnTo>
                      <a:pt x="596" y="610"/>
                    </a:lnTo>
                    <a:lnTo>
                      <a:pt x="566" y="635"/>
                    </a:lnTo>
                    <a:lnTo>
                      <a:pt x="536" y="659"/>
                    </a:lnTo>
                    <a:lnTo>
                      <a:pt x="500" y="684"/>
                    </a:lnTo>
                    <a:lnTo>
                      <a:pt x="461" y="709"/>
                    </a:lnTo>
                    <a:lnTo>
                      <a:pt x="422" y="728"/>
                    </a:lnTo>
                    <a:lnTo>
                      <a:pt x="384" y="750"/>
                    </a:lnTo>
                    <a:lnTo>
                      <a:pt x="336" y="768"/>
                    </a:lnTo>
                    <a:lnTo>
                      <a:pt x="291" y="783"/>
                    </a:lnTo>
                    <a:lnTo>
                      <a:pt x="241" y="796"/>
                    </a:lnTo>
                    <a:lnTo>
                      <a:pt x="193" y="809"/>
                    </a:lnTo>
                    <a:lnTo>
                      <a:pt x="142" y="821"/>
                    </a:lnTo>
                    <a:lnTo>
                      <a:pt x="86" y="832"/>
                    </a:lnTo>
                    <a:lnTo>
                      <a:pt x="0" y="849"/>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grpSp>
        <p:nvGrpSpPr>
          <p:cNvPr id="44069" name="Group 77"/>
          <p:cNvGrpSpPr>
            <a:grpSpLocks/>
          </p:cNvGrpSpPr>
          <p:nvPr/>
        </p:nvGrpSpPr>
        <p:grpSpPr bwMode="auto">
          <a:xfrm rot="-210319">
            <a:off x="6858734" y="4495800"/>
            <a:ext cx="536503" cy="223838"/>
            <a:chOff x="1142" y="2230"/>
            <a:chExt cx="1647" cy="915"/>
          </a:xfrm>
        </p:grpSpPr>
        <p:sp>
          <p:nvSpPr>
            <p:cNvPr id="44075" name="Freeform 78"/>
            <p:cNvSpPr>
              <a:spLocks/>
            </p:cNvSpPr>
            <p:nvPr/>
          </p:nvSpPr>
          <p:spPr bwMode="auto">
            <a:xfrm>
              <a:off x="1707" y="2405"/>
              <a:ext cx="356" cy="138"/>
            </a:xfrm>
            <a:custGeom>
              <a:avLst/>
              <a:gdLst>
                <a:gd name="T0" fmla="*/ 0 w 356"/>
                <a:gd name="T1" fmla="*/ 81 h 138"/>
                <a:gd name="T2" fmla="*/ 0 w 356"/>
                <a:gd name="T3" fmla="*/ 0 h 138"/>
                <a:gd name="T4" fmla="*/ 356 w 356"/>
                <a:gd name="T5" fmla="*/ 63 h 138"/>
                <a:gd name="T6" fmla="*/ 350 w 356"/>
                <a:gd name="T7" fmla="*/ 100 h 138"/>
                <a:gd name="T8" fmla="*/ 326 w 356"/>
                <a:gd name="T9" fmla="*/ 138 h 138"/>
                <a:gd name="T10" fmla="*/ 0 w 356"/>
                <a:gd name="T11" fmla="*/ 81 h 138"/>
                <a:gd name="T12" fmla="*/ 0 60000 65536"/>
                <a:gd name="T13" fmla="*/ 0 60000 65536"/>
                <a:gd name="T14" fmla="*/ 0 60000 65536"/>
                <a:gd name="T15" fmla="*/ 0 60000 65536"/>
                <a:gd name="T16" fmla="*/ 0 60000 65536"/>
                <a:gd name="T17" fmla="*/ 0 60000 65536"/>
                <a:gd name="T18" fmla="*/ 0 w 356"/>
                <a:gd name="T19" fmla="*/ 0 h 138"/>
                <a:gd name="T20" fmla="*/ 356 w 356"/>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356" h="138">
                  <a:moveTo>
                    <a:pt x="0" y="81"/>
                  </a:moveTo>
                  <a:lnTo>
                    <a:pt x="0" y="0"/>
                  </a:lnTo>
                  <a:lnTo>
                    <a:pt x="356" y="63"/>
                  </a:lnTo>
                  <a:lnTo>
                    <a:pt x="350" y="100"/>
                  </a:lnTo>
                  <a:lnTo>
                    <a:pt x="326" y="138"/>
                  </a:lnTo>
                  <a:lnTo>
                    <a:pt x="0" y="81"/>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76" name="Freeform 79"/>
            <p:cNvSpPr>
              <a:spLocks/>
            </p:cNvSpPr>
            <p:nvPr/>
          </p:nvSpPr>
          <p:spPr bwMode="auto">
            <a:xfrm>
              <a:off x="2445" y="2516"/>
              <a:ext cx="343" cy="133"/>
            </a:xfrm>
            <a:custGeom>
              <a:avLst/>
              <a:gdLst>
                <a:gd name="T0" fmla="*/ 343 w 343"/>
                <a:gd name="T1" fmla="*/ 133 h 133"/>
                <a:gd name="T2" fmla="*/ 342 w 343"/>
                <a:gd name="T3" fmla="*/ 58 h 133"/>
                <a:gd name="T4" fmla="*/ 0 w 343"/>
                <a:gd name="T5" fmla="*/ 0 h 133"/>
                <a:gd name="T6" fmla="*/ 0 w 343"/>
                <a:gd name="T7" fmla="*/ 95 h 133"/>
                <a:gd name="T8" fmla="*/ 343 w 343"/>
                <a:gd name="T9" fmla="*/ 133 h 133"/>
                <a:gd name="T10" fmla="*/ 0 60000 65536"/>
                <a:gd name="T11" fmla="*/ 0 60000 65536"/>
                <a:gd name="T12" fmla="*/ 0 60000 65536"/>
                <a:gd name="T13" fmla="*/ 0 60000 65536"/>
                <a:gd name="T14" fmla="*/ 0 60000 65536"/>
                <a:gd name="T15" fmla="*/ 0 w 343"/>
                <a:gd name="T16" fmla="*/ 0 h 133"/>
                <a:gd name="T17" fmla="*/ 343 w 343"/>
                <a:gd name="T18" fmla="*/ 133 h 133"/>
              </a:gdLst>
              <a:ahLst/>
              <a:cxnLst>
                <a:cxn ang="T10">
                  <a:pos x="T0" y="T1"/>
                </a:cxn>
                <a:cxn ang="T11">
                  <a:pos x="T2" y="T3"/>
                </a:cxn>
                <a:cxn ang="T12">
                  <a:pos x="T4" y="T5"/>
                </a:cxn>
                <a:cxn ang="T13">
                  <a:pos x="T6" y="T7"/>
                </a:cxn>
                <a:cxn ang="T14">
                  <a:pos x="T8" y="T9"/>
                </a:cxn>
              </a:cxnLst>
              <a:rect l="T15" t="T16" r="T17" b="T18"/>
              <a:pathLst>
                <a:path w="343" h="133">
                  <a:moveTo>
                    <a:pt x="343" y="133"/>
                  </a:moveTo>
                  <a:lnTo>
                    <a:pt x="342" y="58"/>
                  </a:lnTo>
                  <a:lnTo>
                    <a:pt x="0" y="0"/>
                  </a:lnTo>
                  <a:lnTo>
                    <a:pt x="0" y="95"/>
                  </a:lnTo>
                  <a:lnTo>
                    <a:pt x="343" y="133"/>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nvGrpSpPr>
            <p:cNvPr id="44077" name="Group 80"/>
            <p:cNvGrpSpPr>
              <a:grpSpLocks/>
            </p:cNvGrpSpPr>
            <p:nvPr/>
          </p:nvGrpSpPr>
          <p:grpSpPr bwMode="auto">
            <a:xfrm>
              <a:off x="1142" y="2230"/>
              <a:ext cx="1647" cy="915"/>
              <a:chOff x="1142" y="2230"/>
              <a:chExt cx="1647" cy="915"/>
            </a:xfrm>
          </p:grpSpPr>
          <p:sp>
            <p:nvSpPr>
              <p:cNvPr id="44078" name="Freeform 81"/>
              <p:cNvSpPr>
                <a:spLocks/>
              </p:cNvSpPr>
              <p:nvPr/>
            </p:nvSpPr>
            <p:spPr bwMode="auto">
              <a:xfrm>
                <a:off x="1142" y="2316"/>
                <a:ext cx="1646" cy="829"/>
              </a:xfrm>
              <a:custGeom>
                <a:avLst/>
                <a:gdLst>
                  <a:gd name="T0" fmla="*/ 93 w 1646"/>
                  <a:gd name="T1" fmla="*/ 829 h 829"/>
                  <a:gd name="T2" fmla="*/ 192 w 1646"/>
                  <a:gd name="T3" fmla="*/ 829 h 829"/>
                  <a:gd name="T4" fmla="*/ 293 w 1646"/>
                  <a:gd name="T5" fmla="*/ 824 h 829"/>
                  <a:gd name="T6" fmla="*/ 389 w 1646"/>
                  <a:gd name="T7" fmla="*/ 810 h 829"/>
                  <a:gd name="T8" fmla="*/ 499 w 1646"/>
                  <a:gd name="T9" fmla="*/ 786 h 829"/>
                  <a:gd name="T10" fmla="*/ 604 w 1646"/>
                  <a:gd name="T11" fmla="*/ 752 h 829"/>
                  <a:gd name="T12" fmla="*/ 715 w 1646"/>
                  <a:gd name="T13" fmla="*/ 706 h 829"/>
                  <a:gd name="T14" fmla="*/ 814 w 1646"/>
                  <a:gd name="T15" fmla="*/ 658 h 829"/>
                  <a:gd name="T16" fmla="*/ 908 w 1646"/>
                  <a:gd name="T17" fmla="*/ 611 h 829"/>
                  <a:gd name="T18" fmla="*/ 1004 w 1646"/>
                  <a:gd name="T19" fmla="*/ 556 h 829"/>
                  <a:gd name="T20" fmla="*/ 1094 w 1646"/>
                  <a:gd name="T21" fmla="*/ 495 h 829"/>
                  <a:gd name="T22" fmla="*/ 1181 w 1646"/>
                  <a:gd name="T23" fmla="*/ 425 h 829"/>
                  <a:gd name="T24" fmla="*/ 1252 w 1646"/>
                  <a:gd name="T25" fmla="*/ 355 h 829"/>
                  <a:gd name="T26" fmla="*/ 1300 w 1646"/>
                  <a:gd name="T27" fmla="*/ 290 h 829"/>
                  <a:gd name="T28" fmla="*/ 1593 w 1646"/>
                  <a:gd name="T29" fmla="*/ 311 h 829"/>
                  <a:gd name="T30" fmla="*/ 1500 w 1646"/>
                  <a:gd name="T31" fmla="*/ 269 h 829"/>
                  <a:gd name="T32" fmla="*/ 1429 w 1646"/>
                  <a:gd name="T33" fmla="*/ 227 h 829"/>
                  <a:gd name="T34" fmla="*/ 1370 w 1646"/>
                  <a:gd name="T35" fmla="*/ 189 h 829"/>
                  <a:gd name="T36" fmla="*/ 1310 w 1646"/>
                  <a:gd name="T37" fmla="*/ 145 h 829"/>
                  <a:gd name="T38" fmla="*/ 1240 w 1646"/>
                  <a:gd name="T39" fmla="*/ 87 h 829"/>
                  <a:gd name="T40" fmla="*/ 1179 w 1646"/>
                  <a:gd name="T41" fmla="*/ 26 h 829"/>
                  <a:gd name="T42" fmla="*/ 1127 w 1646"/>
                  <a:gd name="T43" fmla="*/ 9 h 829"/>
                  <a:gd name="T44" fmla="*/ 1071 w 1646"/>
                  <a:gd name="T45" fmla="*/ 36 h 829"/>
                  <a:gd name="T46" fmla="*/ 1002 w 1646"/>
                  <a:gd name="T47" fmla="*/ 66 h 829"/>
                  <a:gd name="T48" fmla="*/ 939 w 1646"/>
                  <a:gd name="T49" fmla="*/ 85 h 829"/>
                  <a:gd name="T50" fmla="*/ 868 w 1646"/>
                  <a:gd name="T51" fmla="*/ 105 h 829"/>
                  <a:gd name="T52" fmla="*/ 794 w 1646"/>
                  <a:gd name="T53" fmla="*/ 125 h 829"/>
                  <a:gd name="T54" fmla="*/ 723 w 1646"/>
                  <a:gd name="T55" fmla="*/ 140 h 829"/>
                  <a:gd name="T56" fmla="*/ 655 w 1646"/>
                  <a:gd name="T57" fmla="*/ 155 h 829"/>
                  <a:gd name="T58" fmla="*/ 563 w 1646"/>
                  <a:gd name="T59" fmla="*/ 170 h 829"/>
                  <a:gd name="T60" fmla="*/ 899 w 1646"/>
                  <a:gd name="T61" fmla="*/ 281 h 829"/>
                  <a:gd name="T62" fmla="*/ 820 w 1646"/>
                  <a:gd name="T63" fmla="*/ 385 h 829"/>
                  <a:gd name="T64" fmla="*/ 760 w 1646"/>
                  <a:gd name="T65" fmla="*/ 447 h 829"/>
                  <a:gd name="T66" fmla="*/ 673 w 1646"/>
                  <a:gd name="T67" fmla="*/ 527 h 829"/>
                  <a:gd name="T68" fmla="*/ 568 w 1646"/>
                  <a:gd name="T69" fmla="*/ 599 h 829"/>
                  <a:gd name="T70" fmla="*/ 469 w 1646"/>
                  <a:gd name="T71" fmla="*/ 652 h 829"/>
                  <a:gd name="T72" fmla="*/ 398 w 1646"/>
                  <a:gd name="T73" fmla="*/ 687 h 829"/>
                  <a:gd name="T74" fmla="*/ 296 w 1646"/>
                  <a:gd name="T75" fmla="*/ 717 h 829"/>
                  <a:gd name="T76" fmla="*/ 168 w 1646"/>
                  <a:gd name="T77" fmla="*/ 747 h 829"/>
                  <a:gd name="T78" fmla="*/ 0 w 1646"/>
                  <a:gd name="T79" fmla="*/ 759 h 8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46"/>
                  <a:gd name="T121" fmla="*/ 0 h 829"/>
                  <a:gd name="T122" fmla="*/ 1646 w 1646"/>
                  <a:gd name="T123" fmla="*/ 829 h 8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46" h="829">
                    <a:moveTo>
                      <a:pt x="1" y="824"/>
                    </a:moveTo>
                    <a:lnTo>
                      <a:pt x="93" y="829"/>
                    </a:lnTo>
                    <a:lnTo>
                      <a:pt x="138" y="829"/>
                    </a:lnTo>
                    <a:lnTo>
                      <a:pt x="192" y="829"/>
                    </a:lnTo>
                    <a:lnTo>
                      <a:pt x="243" y="827"/>
                    </a:lnTo>
                    <a:lnTo>
                      <a:pt x="293" y="824"/>
                    </a:lnTo>
                    <a:lnTo>
                      <a:pt x="344" y="819"/>
                    </a:lnTo>
                    <a:lnTo>
                      <a:pt x="389" y="810"/>
                    </a:lnTo>
                    <a:lnTo>
                      <a:pt x="439" y="800"/>
                    </a:lnTo>
                    <a:lnTo>
                      <a:pt x="499" y="786"/>
                    </a:lnTo>
                    <a:lnTo>
                      <a:pt x="553" y="767"/>
                    </a:lnTo>
                    <a:lnTo>
                      <a:pt x="604" y="752"/>
                    </a:lnTo>
                    <a:lnTo>
                      <a:pt x="661" y="730"/>
                    </a:lnTo>
                    <a:lnTo>
                      <a:pt x="715" y="706"/>
                    </a:lnTo>
                    <a:lnTo>
                      <a:pt x="769" y="682"/>
                    </a:lnTo>
                    <a:lnTo>
                      <a:pt x="814" y="658"/>
                    </a:lnTo>
                    <a:lnTo>
                      <a:pt x="866" y="634"/>
                    </a:lnTo>
                    <a:lnTo>
                      <a:pt x="908" y="611"/>
                    </a:lnTo>
                    <a:lnTo>
                      <a:pt x="956" y="584"/>
                    </a:lnTo>
                    <a:lnTo>
                      <a:pt x="1004" y="556"/>
                    </a:lnTo>
                    <a:lnTo>
                      <a:pt x="1052" y="522"/>
                    </a:lnTo>
                    <a:lnTo>
                      <a:pt x="1094" y="495"/>
                    </a:lnTo>
                    <a:lnTo>
                      <a:pt x="1139" y="458"/>
                    </a:lnTo>
                    <a:lnTo>
                      <a:pt x="1181" y="425"/>
                    </a:lnTo>
                    <a:lnTo>
                      <a:pt x="1220" y="392"/>
                    </a:lnTo>
                    <a:lnTo>
                      <a:pt x="1252" y="355"/>
                    </a:lnTo>
                    <a:lnTo>
                      <a:pt x="1279" y="324"/>
                    </a:lnTo>
                    <a:lnTo>
                      <a:pt x="1300" y="290"/>
                    </a:lnTo>
                    <a:lnTo>
                      <a:pt x="1646" y="335"/>
                    </a:lnTo>
                    <a:lnTo>
                      <a:pt x="1593" y="311"/>
                    </a:lnTo>
                    <a:lnTo>
                      <a:pt x="1551" y="290"/>
                    </a:lnTo>
                    <a:lnTo>
                      <a:pt x="1500" y="269"/>
                    </a:lnTo>
                    <a:lnTo>
                      <a:pt x="1462" y="247"/>
                    </a:lnTo>
                    <a:lnTo>
                      <a:pt x="1429" y="227"/>
                    </a:lnTo>
                    <a:lnTo>
                      <a:pt x="1399" y="211"/>
                    </a:lnTo>
                    <a:lnTo>
                      <a:pt x="1370" y="189"/>
                    </a:lnTo>
                    <a:lnTo>
                      <a:pt x="1341" y="169"/>
                    </a:lnTo>
                    <a:lnTo>
                      <a:pt x="1310" y="145"/>
                    </a:lnTo>
                    <a:lnTo>
                      <a:pt x="1276" y="116"/>
                    </a:lnTo>
                    <a:lnTo>
                      <a:pt x="1240" y="87"/>
                    </a:lnTo>
                    <a:lnTo>
                      <a:pt x="1211" y="58"/>
                    </a:lnTo>
                    <a:lnTo>
                      <a:pt x="1179" y="26"/>
                    </a:lnTo>
                    <a:lnTo>
                      <a:pt x="1154" y="0"/>
                    </a:lnTo>
                    <a:lnTo>
                      <a:pt x="1127" y="9"/>
                    </a:lnTo>
                    <a:lnTo>
                      <a:pt x="1100" y="24"/>
                    </a:lnTo>
                    <a:lnTo>
                      <a:pt x="1071" y="36"/>
                    </a:lnTo>
                    <a:lnTo>
                      <a:pt x="1037" y="51"/>
                    </a:lnTo>
                    <a:lnTo>
                      <a:pt x="1002" y="66"/>
                    </a:lnTo>
                    <a:lnTo>
                      <a:pt x="970" y="76"/>
                    </a:lnTo>
                    <a:lnTo>
                      <a:pt x="939" y="85"/>
                    </a:lnTo>
                    <a:lnTo>
                      <a:pt x="904" y="97"/>
                    </a:lnTo>
                    <a:lnTo>
                      <a:pt x="868" y="105"/>
                    </a:lnTo>
                    <a:lnTo>
                      <a:pt x="829" y="116"/>
                    </a:lnTo>
                    <a:lnTo>
                      <a:pt x="794" y="125"/>
                    </a:lnTo>
                    <a:lnTo>
                      <a:pt x="760" y="134"/>
                    </a:lnTo>
                    <a:lnTo>
                      <a:pt x="723" y="140"/>
                    </a:lnTo>
                    <a:lnTo>
                      <a:pt x="688" y="148"/>
                    </a:lnTo>
                    <a:lnTo>
                      <a:pt x="655" y="155"/>
                    </a:lnTo>
                    <a:lnTo>
                      <a:pt x="616" y="164"/>
                    </a:lnTo>
                    <a:lnTo>
                      <a:pt x="563" y="170"/>
                    </a:lnTo>
                    <a:lnTo>
                      <a:pt x="923" y="233"/>
                    </a:lnTo>
                    <a:lnTo>
                      <a:pt x="899" y="281"/>
                    </a:lnTo>
                    <a:lnTo>
                      <a:pt x="872" y="317"/>
                    </a:lnTo>
                    <a:lnTo>
                      <a:pt x="820" y="385"/>
                    </a:lnTo>
                    <a:lnTo>
                      <a:pt x="790" y="416"/>
                    </a:lnTo>
                    <a:lnTo>
                      <a:pt x="760" y="447"/>
                    </a:lnTo>
                    <a:lnTo>
                      <a:pt x="718" y="485"/>
                    </a:lnTo>
                    <a:lnTo>
                      <a:pt x="673" y="527"/>
                    </a:lnTo>
                    <a:lnTo>
                      <a:pt x="628" y="557"/>
                    </a:lnTo>
                    <a:lnTo>
                      <a:pt x="568" y="599"/>
                    </a:lnTo>
                    <a:lnTo>
                      <a:pt x="517" y="625"/>
                    </a:lnTo>
                    <a:lnTo>
                      <a:pt x="469" y="652"/>
                    </a:lnTo>
                    <a:lnTo>
                      <a:pt x="427" y="673"/>
                    </a:lnTo>
                    <a:lnTo>
                      <a:pt x="398" y="687"/>
                    </a:lnTo>
                    <a:lnTo>
                      <a:pt x="344" y="702"/>
                    </a:lnTo>
                    <a:lnTo>
                      <a:pt x="296" y="717"/>
                    </a:lnTo>
                    <a:lnTo>
                      <a:pt x="243" y="735"/>
                    </a:lnTo>
                    <a:lnTo>
                      <a:pt x="168" y="747"/>
                    </a:lnTo>
                    <a:lnTo>
                      <a:pt x="111" y="756"/>
                    </a:lnTo>
                    <a:lnTo>
                      <a:pt x="0" y="759"/>
                    </a:lnTo>
                    <a:lnTo>
                      <a:pt x="1" y="824"/>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79" name="Freeform 82"/>
              <p:cNvSpPr>
                <a:spLocks/>
              </p:cNvSpPr>
              <p:nvPr/>
            </p:nvSpPr>
            <p:spPr bwMode="auto">
              <a:xfrm>
                <a:off x="1143" y="2230"/>
                <a:ext cx="1646" cy="855"/>
              </a:xfrm>
              <a:custGeom>
                <a:avLst/>
                <a:gdLst>
                  <a:gd name="T0" fmla="*/ 91 w 1646"/>
                  <a:gd name="T1" fmla="*/ 855 h 855"/>
                  <a:gd name="T2" fmla="*/ 190 w 1646"/>
                  <a:gd name="T3" fmla="*/ 855 h 855"/>
                  <a:gd name="T4" fmla="*/ 291 w 1646"/>
                  <a:gd name="T5" fmla="*/ 849 h 855"/>
                  <a:gd name="T6" fmla="*/ 387 w 1646"/>
                  <a:gd name="T7" fmla="*/ 834 h 855"/>
                  <a:gd name="T8" fmla="*/ 497 w 1646"/>
                  <a:gd name="T9" fmla="*/ 809 h 855"/>
                  <a:gd name="T10" fmla="*/ 602 w 1646"/>
                  <a:gd name="T11" fmla="*/ 774 h 855"/>
                  <a:gd name="T12" fmla="*/ 713 w 1646"/>
                  <a:gd name="T13" fmla="*/ 728 h 855"/>
                  <a:gd name="T14" fmla="*/ 812 w 1646"/>
                  <a:gd name="T15" fmla="*/ 678 h 855"/>
                  <a:gd name="T16" fmla="*/ 906 w 1646"/>
                  <a:gd name="T17" fmla="*/ 629 h 855"/>
                  <a:gd name="T18" fmla="*/ 1002 w 1646"/>
                  <a:gd name="T19" fmla="*/ 573 h 855"/>
                  <a:gd name="T20" fmla="*/ 1092 w 1646"/>
                  <a:gd name="T21" fmla="*/ 510 h 855"/>
                  <a:gd name="T22" fmla="*/ 1179 w 1646"/>
                  <a:gd name="T23" fmla="*/ 438 h 855"/>
                  <a:gd name="T24" fmla="*/ 1250 w 1646"/>
                  <a:gd name="T25" fmla="*/ 365 h 855"/>
                  <a:gd name="T26" fmla="*/ 1298 w 1646"/>
                  <a:gd name="T27" fmla="*/ 299 h 855"/>
                  <a:gd name="T28" fmla="*/ 1591 w 1646"/>
                  <a:gd name="T29" fmla="*/ 321 h 855"/>
                  <a:gd name="T30" fmla="*/ 1498 w 1646"/>
                  <a:gd name="T31" fmla="*/ 277 h 855"/>
                  <a:gd name="T32" fmla="*/ 1427 w 1646"/>
                  <a:gd name="T33" fmla="*/ 234 h 855"/>
                  <a:gd name="T34" fmla="*/ 1368 w 1646"/>
                  <a:gd name="T35" fmla="*/ 195 h 855"/>
                  <a:gd name="T36" fmla="*/ 1308 w 1646"/>
                  <a:gd name="T37" fmla="*/ 150 h 855"/>
                  <a:gd name="T38" fmla="*/ 1238 w 1646"/>
                  <a:gd name="T39" fmla="*/ 91 h 855"/>
                  <a:gd name="T40" fmla="*/ 1177 w 1646"/>
                  <a:gd name="T41" fmla="*/ 28 h 855"/>
                  <a:gd name="T42" fmla="*/ 1125 w 1646"/>
                  <a:gd name="T43" fmla="*/ 10 h 855"/>
                  <a:gd name="T44" fmla="*/ 1069 w 1646"/>
                  <a:gd name="T45" fmla="*/ 39 h 855"/>
                  <a:gd name="T46" fmla="*/ 1000 w 1646"/>
                  <a:gd name="T47" fmla="*/ 69 h 855"/>
                  <a:gd name="T48" fmla="*/ 937 w 1646"/>
                  <a:gd name="T49" fmla="*/ 89 h 855"/>
                  <a:gd name="T50" fmla="*/ 866 w 1646"/>
                  <a:gd name="T51" fmla="*/ 109 h 855"/>
                  <a:gd name="T52" fmla="*/ 792 w 1646"/>
                  <a:gd name="T53" fmla="*/ 129 h 855"/>
                  <a:gd name="T54" fmla="*/ 721 w 1646"/>
                  <a:gd name="T55" fmla="*/ 145 h 855"/>
                  <a:gd name="T56" fmla="*/ 653 w 1646"/>
                  <a:gd name="T57" fmla="*/ 160 h 855"/>
                  <a:gd name="T58" fmla="*/ 563 w 1646"/>
                  <a:gd name="T59" fmla="*/ 175 h 855"/>
                  <a:gd name="T60" fmla="*/ 897 w 1646"/>
                  <a:gd name="T61" fmla="*/ 290 h 855"/>
                  <a:gd name="T62" fmla="*/ 818 w 1646"/>
                  <a:gd name="T63" fmla="*/ 396 h 855"/>
                  <a:gd name="T64" fmla="*/ 758 w 1646"/>
                  <a:gd name="T65" fmla="*/ 460 h 855"/>
                  <a:gd name="T66" fmla="*/ 671 w 1646"/>
                  <a:gd name="T67" fmla="*/ 544 h 855"/>
                  <a:gd name="T68" fmla="*/ 596 w 1646"/>
                  <a:gd name="T69" fmla="*/ 610 h 855"/>
                  <a:gd name="T70" fmla="*/ 536 w 1646"/>
                  <a:gd name="T71" fmla="*/ 659 h 855"/>
                  <a:gd name="T72" fmla="*/ 461 w 1646"/>
                  <a:gd name="T73" fmla="*/ 709 h 855"/>
                  <a:gd name="T74" fmla="*/ 384 w 1646"/>
                  <a:gd name="T75" fmla="*/ 750 h 855"/>
                  <a:gd name="T76" fmla="*/ 291 w 1646"/>
                  <a:gd name="T77" fmla="*/ 783 h 855"/>
                  <a:gd name="T78" fmla="*/ 193 w 1646"/>
                  <a:gd name="T79" fmla="*/ 809 h 855"/>
                  <a:gd name="T80" fmla="*/ 86 w 1646"/>
                  <a:gd name="T81" fmla="*/ 832 h 8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55"/>
                  <a:gd name="T125" fmla="*/ 1646 w 1646"/>
                  <a:gd name="T126" fmla="*/ 855 h 8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55">
                    <a:moveTo>
                      <a:pt x="0" y="849"/>
                    </a:moveTo>
                    <a:lnTo>
                      <a:pt x="91" y="855"/>
                    </a:lnTo>
                    <a:lnTo>
                      <a:pt x="136" y="855"/>
                    </a:lnTo>
                    <a:lnTo>
                      <a:pt x="190" y="855"/>
                    </a:lnTo>
                    <a:lnTo>
                      <a:pt x="241" y="852"/>
                    </a:lnTo>
                    <a:lnTo>
                      <a:pt x="291" y="849"/>
                    </a:lnTo>
                    <a:lnTo>
                      <a:pt x="342" y="843"/>
                    </a:lnTo>
                    <a:lnTo>
                      <a:pt x="387" y="834"/>
                    </a:lnTo>
                    <a:lnTo>
                      <a:pt x="437" y="824"/>
                    </a:lnTo>
                    <a:lnTo>
                      <a:pt x="497" y="809"/>
                    </a:lnTo>
                    <a:lnTo>
                      <a:pt x="551" y="790"/>
                    </a:lnTo>
                    <a:lnTo>
                      <a:pt x="602" y="774"/>
                    </a:lnTo>
                    <a:lnTo>
                      <a:pt x="659" y="753"/>
                    </a:lnTo>
                    <a:lnTo>
                      <a:pt x="713" y="728"/>
                    </a:lnTo>
                    <a:lnTo>
                      <a:pt x="767" y="703"/>
                    </a:lnTo>
                    <a:lnTo>
                      <a:pt x="812" y="678"/>
                    </a:lnTo>
                    <a:lnTo>
                      <a:pt x="864" y="653"/>
                    </a:lnTo>
                    <a:lnTo>
                      <a:pt x="906" y="629"/>
                    </a:lnTo>
                    <a:lnTo>
                      <a:pt x="954" y="601"/>
                    </a:lnTo>
                    <a:lnTo>
                      <a:pt x="1002" y="573"/>
                    </a:lnTo>
                    <a:lnTo>
                      <a:pt x="1050" y="538"/>
                    </a:lnTo>
                    <a:lnTo>
                      <a:pt x="1092" y="510"/>
                    </a:lnTo>
                    <a:lnTo>
                      <a:pt x="1137" y="472"/>
                    </a:lnTo>
                    <a:lnTo>
                      <a:pt x="1179" y="438"/>
                    </a:lnTo>
                    <a:lnTo>
                      <a:pt x="1218" y="403"/>
                    </a:lnTo>
                    <a:lnTo>
                      <a:pt x="1250" y="365"/>
                    </a:lnTo>
                    <a:lnTo>
                      <a:pt x="1277" y="334"/>
                    </a:lnTo>
                    <a:lnTo>
                      <a:pt x="1298" y="299"/>
                    </a:lnTo>
                    <a:lnTo>
                      <a:pt x="1646" y="345"/>
                    </a:lnTo>
                    <a:lnTo>
                      <a:pt x="1591" y="321"/>
                    </a:lnTo>
                    <a:lnTo>
                      <a:pt x="1549" y="299"/>
                    </a:lnTo>
                    <a:lnTo>
                      <a:pt x="1498" y="277"/>
                    </a:lnTo>
                    <a:lnTo>
                      <a:pt x="1460" y="255"/>
                    </a:lnTo>
                    <a:lnTo>
                      <a:pt x="1427" y="234"/>
                    </a:lnTo>
                    <a:lnTo>
                      <a:pt x="1397" y="218"/>
                    </a:lnTo>
                    <a:lnTo>
                      <a:pt x="1368" y="195"/>
                    </a:lnTo>
                    <a:lnTo>
                      <a:pt x="1339" y="174"/>
                    </a:lnTo>
                    <a:lnTo>
                      <a:pt x="1308" y="150"/>
                    </a:lnTo>
                    <a:lnTo>
                      <a:pt x="1274" y="120"/>
                    </a:lnTo>
                    <a:lnTo>
                      <a:pt x="1238" y="91"/>
                    </a:lnTo>
                    <a:lnTo>
                      <a:pt x="1209" y="61"/>
                    </a:lnTo>
                    <a:lnTo>
                      <a:pt x="1177" y="28"/>
                    </a:lnTo>
                    <a:lnTo>
                      <a:pt x="1152" y="0"/>
                    </a:lnTo>
                    <a:lnTo>
                      <a:pt x="1125" y="10"/>
                    </a:lnTo>
                    <a:lnTo>
                      <a:pt x="1098" y="26"/>
                    </a:lnTo>
                    <a:lnTo>
                      <a:pt x="1069" y="39"/>
                    </a:lnTo>
                    <a:lnTo>
                      <a:pt x="1035" y="54"/>
                    </a:lnTo>
                    <a:lnTo>
                      <a:pt x="1000" y="69"/>
                    </a:lnTo>
                    <a:lnTo>
                      <a:pt x="968" y="80"/>
                    </a:lnTo>
                    <a:lnTo>
                      <a:pt x="937" y="89"/>
                    </a:lnTo>
                    <a:lnTo>
                      <a:pt x="902" y="100"/>
                    </a:lnTo>
                    <a:lnTo>
                      <a:pt x="866" y="109"/>
                    </a:lnTo>
                    <a:lnTo>
                      <a:pt x="827" y="120"/>
                    </a:lnTo>
                    <a:lnTo>
                      <a:pt x="792" y="129"/>
                    </a:lnTo>
                    <a:lnTo>
                      <a:pt x="758" y="138"/>
                    </a:lnTo>
                    <a:lnTo>
                      <a:pt x="721" y="145"/>
                    </a:lnTo>
                    <a:lnTo>
                      <a:pt x="686" y="153"/>
                    </a:lnTo>
                    <a:lnTo>
                      <a:pt x="653" y="160"/>
                    </a:lnTo>
                    <a:lnTo>
                      <a:pt x="614" y="169"/>
                    </a:lnTo>
                    <a:lnTo>
                      <a:pt x="563" y="175"/>
                    </a:lnTo>
                    <a:lnTo>
                      <a:pt x="921" y="240"/>
                    </a:lnTo>
                    <a:lnTo>
                      <a:pt x="897" y="290"/>
                    </a:lnTo>
                    <a:lnTo>
                      <a:pt x="870" y="327"/>
                    </a:lnTo>
                    <a:lnTo>
                      <a:pt x="818" y="396"/>
                    </a:lnTo>
                    <a:lnTo>
                      <a:pt x="788" y="429"/>
                    </a:lnTo>
                    <a:lnTo>
                      <a:pt x="758" y="460"/>
                    </a:lnTo>
                    <a:lnTo>
                      <a:pt x="704" y="513"/>
                    </a:lnTo>
                    <a:lnTo>
                      <a:pt x="671" y="544"/>
                    </a:lnTo>
                    <a:lnTo>
                      <a:pt x="632" y="582"/>
                    </a:lnTo>
                    <a:lnTo>
                      <a:pt x="596" y="610"/>
                    </a:lnTo>
                    <a:lnTo>
                      <a:pt x="566" y="635"/>
                    </a:lnTo>
                    <a:lnTo>
                      <a:pt x="536" y="659"/>
                    </a:lnTo>
                    <a:lnTo>
                      <a:pt x="500" y="684"/>
                    </a:lnTo>
                    <a:lnTo>
                      <a:pt x="461" y="709"/>
                    </a:lnTo>
                    <a:lnTo>
                      <a:pt x="422" y="728"/>
                    </a:lnTo>
                    <a:lnTo>
                      <a:pt x="384" y="750"/>
                    </a:lnTo>
                    <a:lnTo>
                      <a:pt x="336" y="768"/>
                    </a:lnTo>
                    <a:lnTo>
                      <a:pt x="291" y="783"/>
                    </a:lnTo>
                    <a:lnTo>
                      <a:pt x="241" y="796"/>
                    </a:lnTo>
                    <a:lnTo>
                      <a:pt x="193" y="809"/>
                    </a:lnTo>
                    <a:lnTo>
                      <a:pt x="142" y="821"/>
                    </a:lnTo>
                    <a:lnTo>
                      <a:pt x="86" y="832"/>
                    </a:lnTo>
                    <a:lnTo>
                      <a:pt x="0" y="849"/>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grpSp>
      <p:grpSp>
        <p:nvGrpSpPr>
          <p:cNvPr id="44070" name="Group 83"/>
          <p:cNvGrpSpPr>
            <a:grpSpLocks/>
          </p:cNvGrpSpPr>
          <p:nvPr/>
        </p:nvGrpSpPr>
        <p:grpSpPr bwMode="auto">
          <a:xfrm rot="-10708203">
            <a:off x="6782509" y="3124200"/>
            <a:ext cx="532105" cy="228600"/>
            <a:chOff x="3000" y="2230"/>
            <a:chExt cx="1645" cy="924"/>
          </a:xfrm>
        </p:grpSpPr>
        <p:sp>
          <p:nvSpPr>
            <p:cNvPr id="44071" name="Freeform 84"/>
            <p:cNvSpPr>
              <a:spLocks/>
            </p:cNvSpPr>
            <p:nvPr/>
          </p:nvSpPr>
          <p:spPr bwMode="auto">
            <a:xfrm>
              <a:off x="3692" y="2544"/>
              <a:ext cx="951" cy="606"/>
            </a:xfrm>
            <a:custGeom>
              <a:avLst/>
              <a:gdLst>
                <a:gd name="T0" fmla="*/ 951 w 951"/>
                <a:gd name="T1" fmla="*/ 606 h 606"/>
                <a:gd name="T2" fmla="*/ 951 w 951"/>
                <a:gd name="T3" fmla="*/ 562 h 606"/>
                <a:gd name="T4" fmla="*/ 882 w 951"/>
                <a:gd name="T5" fmla="*/ 550 h 606"/>
                <a:gd name="T6" fmla="*/ 820 w 951"/>
                <a:gd name="T7" fmla="*/ 535 h 606"/>
                <a:gd name="T8" fmla="*/ 763 w 951"/>
                <a:gd name="T9" fmla="*/ 517 h 606"/>
                <a:gd name="T10" fmla="*/ 704 w 951"/>
                <a:gd name="T11" fmla="*/ 499 h 606"/>
                <a:gd name="T12" fmla="*/ 654 w 951"/>
                <a:gd name="T13" fmla="*/ 481 h 606"/>
                <a:gd name="T14" fmla="*/ 612 w 951"/>
                <a:gd name="T15" fmla="*/ 463 h 606"/>
                <a:gd name="T16" fmla="*/ 573 w 951"/>
                <a:gd name="T17" fmla="*/ 446 h 606"/>
                <a:gd name="T18" fmla="*/ 528 w 951"/>
                <a:gd name="T19" fmla="*/ 426 h 606"/>
                <a:gd name="T20" fmla="*/ 489 w 951"/>
                <a:gd name="T21" fmla="*/ 402 h 606"/>
                <a:gd name="T22" fmla="*/ 444 w 951"/>
                <a:gd name="T23" fmla="*/ 372 h 606"/>
                <a:gd name="T24" fmla="*/ 408 w 951"/>
                <a:gd name="T25" fmla="*/ 345 h 606"/>
                <a:gd name="T26" fmla="*/ 372 w 951"/>
                <a:gd name="T27" fmla="*/ 318 h 606"/>
                <a:gd name="T28" fmla="*/ 339 w 951"/>
                <a:gd name="T29" fmla="*/ 288 h 606"/>
                <a:gd name="T30" fmla="*/ 297 w 951"/>
                <a:gd name="T31" fmla="*/ 252 h 606"/>
                <a:gd name="T32" fmla="*/ 252 w 951"/>
                <a:gd name="T33" fmla="*/ 210 h 606"/>
                <a:gd name="T34" fmla="*/ 226 w 951"/>
                <a:gd name="T35" fmla="*/ 180 h 606"/>
                <a:gd name="T36" fmla="*/ 199 w 951"/>
                <a:gd name="T37" fmla="*/ 148 h 606"/>
                <a:gd name="T38" fmla="*/ 172 w 951"/>
                <a:gd name="T39" fmla="*/ 118 h 606"/>
                <a:gd name="T40" fmla="*/ 148 w 951"/>
                <a:gd name="T41" fmla="*/ 87 h 606"/>
                <a:gd name="T42" fmla="*/ 118 w 951"/>
                <a:gd name="T43" fmla="*/ 39 h 606"/>
                <a:gd name="T44" fmla="*/ 100 w 951"/>
                <a:gd name="T45" fmla="*/ 0 h 606"/>
                <a:gd name="T46" fmla="*/ 0 w 951"/>
                <a:gd name="T47" fmla="*/ 12 h 606"/>
                <a:gd name="T48" fmla="*/ 33 w 951"/>
                <a:gd name="T49" fmla="*/ 78 h 606"/>
                <a:gd name="T50" fmla="*/ 82 w 951"/>
                <a:gd name="T51" fmla="*/ 148 h 606"/>
                <a:gd name="T52" fmla="*/ 133 w 951"/>
                <a:gd name="T53" fmla="*/ 207 h 606"/>
                <a:gd name="T54" fmla="*/ 199 w 951"/>
                <a:gd name="T55" fmla="*/ 270 h 606"/>
                <a:gd name="T56" fmla="*/ 288 w 951"/>
                <a:gd name="T57" fmla="*/ 360 h 606"/>
                <a:gd name="T58" fmla="*/ 387 w 951"/>
                <a:gd name="T59" fmla="*/ 435 h 606"/>
                <a:gd name="T60" fmla="*/ 492 w 951"/>
                <a:gd name="T61" fmla="*/ 499 h 606"/>
                <a:gd name="T62" fmla="*/ 585 w 951"/>
                <a:gd name="T63" fmla="*/ 538 h 606"/>
                <a:gd name="T64" fmla="*/ 701 w 951"/>
                <a:gd name="T65" fmla="*/ 577 h 606"/>
                <a:gd name="T66" fmla="*/ 796 w 951"/>
                <a:gd name="T67" fmla="*/ 592 h 606"/>
                <a:gd name="T68" fmla="*/ 951 w 951"/>
                <a:gd name="T69" fmla="*/ 606 h 6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1"/>
                <a:gd name="T106" fmla="*/ 0 h 606"/>
                <a:gd name="T107" fmla="*/ 951 w 951"/>
                <a:gd name="T108" fmla="*/ 606 h 6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1" h="606">
                  <a:moveTo>
                    <a:pt x="951" y="606"/>
                  </a:moveTo>
                  <a:lnTo>
                    <a:pt x="951" y="562"/>
                  </a:lnTo>
                  <a:lnTo>
                    <a:pt x="882" y="550"/>
                  </a:lnTo>
                  <a:lnTo>
                    <a:pt x="820" y="535"/>
                  </a:lnTo>
                  <a:lnTo>
                    <a:pt x="763" y="517"/>
                  </a:lnTo>
                  <a:lnTo>
                    <a:pt x="704" y="499"/>
                  </a:lnTo>
                  <a:lnTo>
                    <a:pt x="654" y="481"/>
                  </a:lnTo>
                  <a:lnTo>
                    <a:pt x="612" y="463"/>
                  </a:lnTo>
                  <a:lnTo>
                    <a:pt x="573" y="446"/>
                  </a:lnTo>
                  <a:lnTo>
                    <a:pt x="528" y="426"/>
                  </a:lnTo>
                  <a:lnTo>
                    <a:pt x="489" y="402"/>
                  </a:lnTo>
                  <a:lnTo>
                    <a:pt x="444" y="372"/>
                  </a:lnTo>
                  <a:lnTo>
                    <a:pt x="408" y="345"/>
                  </a:lnTo>
                  <a:lnTo>
                    <a:pt x="372" y="318"/>
                  </a:lnTo>
                  <a:lnTo>
                    <a:pt x="339" y="288"/>
                  </a:lnTo>
                  <a:lnTo>
                    <a:pt x="297" y="252"/>
                  </a:lnTo>
                  <a:lnTo>
                    <a:pt x="252" y="210"/>
                  </a:lnTo>
                  <a:lnTo>
                    <a:pt x="226" y="180"/>
                  </a:lnTo>
                  <a:lnTo>
                    <a:pt x="199" y="148"/>
                  </a:lnTo>
                  <a:lnTo>
                    <a:pt x="172" y="118"/>
                  </a:lnTo>
                  <a:lnTo>
                    <a:pt x="148" y="87"/>
                  </a:lnTo>
                  <a:lnTo>
                    <a:pt x="118" y="39"/>
                  </a:lnTo>
                  <a:lnTo>
                    <a:pt x="100" y="0"/>
                  </a:lnTo>
                  <a:lnTo>
                    <a:pt x="0" y="12"/>
                  </a:lnTo>
                  <a:lnTo>
                    <a:pt x="33" y="78"/>
                  </a:lnTo>
                  <a:lnTo>
                    <a:pt x="82" y="148"/>
                  </a:lnTo>
                  <a:lnTo>
                    <a:pt x="133" y="207"/>
                  </a:lnTo>
                  <a:lnTo>
                    <a:pt x="199" y="270"/>
                  </a:lnTo>
                  <a:lnTo>
                    <a:pt x="288" y="360"/>
                  </a:lnTo>
                  <a:lnTo>
                    <a:pt x="387" y="435"/>
                  </a:lnTo>
                  <a:lnTo>
                    <a:pt x="492" y="499"/>
                  </a:lnTo>
                  <a:lnTo>
                    <a:pt x="585" y="538"/>
                  </a:lnTo>
                  <a:lnTo>
                    <a:pt x="701" y="577"/>
                  </a:lnTo>
                  <a:lnTo>
                    <a:pt x="796" y="592"/>
                  </a:lnTo>
                  <a:lnTo>
                    <a:pt x="951" y="606"/>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72" name="Freeform 85"/>
            <p:cNvSpPr>
              <a:spLocks/>
            </p:cNvSpPr>
            <p:nvPr/>
          </p:nvSpPr>
          <p:spPr bwMode="auto">
            <a:xfrm>
              <a:off x="3000" y="2230"/>
              <a:ext cx="493" cy="435"/>
            </a:xfrm>
            <a:custGeom>
              <a:avLst/>
              <a:gdLst>
                <a:gd name="T0" fmla="*/ 493 w 493"/>
                <a:gd name="T1" fmla="*/ 98 h 435"/>
                <a:gd name="T2" fmla="*/ 493 w 493"/>
                <a:gd name="T3" fmla="*/ 0 h 435"/>
                <a:gd name="T4" fmla="*/ 473 w 493"/>
                <a:gd name="T5" fmla="*/ 25 h 435"/>
                <a:gd name="T6" fmla="*/ 451 w 493"/>
                <a:gd name="T7" fmla="*/ 51 h 435"/>
                <a:gd name="T8" fmla="*/ 422 w 493"/>
                <a:gd name="T9" fmla="*/ 78 h 435"/>
                <a:gd name="T10" fmla="*/ 386 w 493"/>
                <a:gd name="T11" fmla="*/ 109 h 435"/>
                <a:gd name="T12" fmla="*/ 351 w 493"/>
                <a:gd name="T13" fmla="*/ 143 h 435"/>
                <a:gd name="T14" fmla="*/ 315 w 493"/>
                <a:gd name="T15" fmla="*/ 175 h 435"/>
                <a:gd name="T16" fmla="*/ 282 w 493"/>
                <a:gd name="T17" fmla="*/ 202 h 435"/>
                <a:gd name="T18" fmla="*/ 252 w 493"/>
                <a:gd name="T19" fmla="*/ 226 h 435"/>
                <a:gd name="T20" fmla="*/ 219 w 493"/>
                <a:gd name="T21" fmla="*/ 248 h 435"/>
                <a:gd name="T22" fmla="*/ 185 w 493"/>
                <a:gd name="T23" fmla="*/ 270 h 435"/>
                <a:gd name="T24" fmla="*/ 145 w 493"/>
                <a:gd name="T25" fmla="*/ 293 h 435"/>
                <a:gd name="T26" fmla="*/ 108 w 493"/>
                <a:gd name="T27" fmla="*/ 311 h 435"/>
                <a:gd name="T28" fmla="*/ 70 w 493"/>
                <a:gd name="T29" fmla="*/ 327 h 435"/>
                <a:gd name="T30" fmla="*/ 30 w 493"/>
                <a:gd name="T31" fmla="*/ 344 h 435"/>
                <a:gd name="T32" fmla="*/ 0 w 493"/>
                <a:gd name="T33" fmla="*/ 358 h 435"/>
                <a:gd name="T34" fmla="*/ 0 w 493"/>
                <a:gd name="T35" fmla="*/ 435 h 435"/>
                <a:gd name="T36" fmla="*/ 54 w 493"/>
                <a:gd name="T37" fmla="*/ 419 h 435"/>
                <a:gd name="T38" fmla="*/ 133 w 493"/>
                <a:gd name="T39" fmla="*/ 385 h 435"/>
                <a:gd name="T40" fmla="*/ 234 w 493"/>
                <a:gd name="T41" fmla="*/ 342 h 435"/>
                <a:gd name="T42" fmla="*/ 308 w 493"/>
                <a:gd name="T43" fmla="*/ 296 h 435"/>
                <a:gd name="T44" fmla="*/ 376 w 493"/>
                <a:gd name="T45" fmla="*/ 230 h 435"/>
                <a:gd name="T46" fmla="*/ 443 w 493"/>
                <a:gd name="T47" fmla="*/ 175 h 435"/>
                <a:gd name="T48" fmla="*/ 493 w 493"/>
                <a:gd name="T49" fmla="*/ 122 h 435"/>
                <a:gd name="T50" fmla="*/ 493 w 493"/>
                <a:gd name="T51" fmla="*/ 1 h 435"/>
                <a:gd name="T52" fmla="*/ 493 w 493"/>
                <a:gd name="T53" fmla="*/ 3 h 435"/>
                <a:gd name="T54" fmla="*/ 493 w 493"/>
                <a:gd name="T55" fmla="*/ 98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3"/>
                <a:gd name="T85" fmla="*/ 0 h 435"/>
                <a:gd name="T86" fmla="*/ 493 w 493"/>
                <a:gd name="T87" fmla="*/ 435 h 43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3" h="435">
                  <a:moveTo>
                    <a:pt x="493" y="98"/>
                  </a:moveTo>
                  <a:lnTo>
                    <a:pt x="493" y="0"/>
                  </a:lnTo>
                  <a:lnTo>
                    <a:pt x="473" y="25"/>
                  </a:lnTo>
                  <a:lnTo>
                    <a:pt x="451" y="51"/>
                  </a:lnTo>
                  <a:lnTo>
                    <a:pt x="422" y="78"/>
                  </a:lnTo>
                  <a:lnTo>
                    <a:pt x="386" y="109"/>
                  </a:lnTo>
                  <a:lnTo>
                    <a:pt x="351" y="143"/>
                  </a:lnTo>
                  <a:lnTo>
                    <a:pt x="315" y="175"/>
                  </a:lnTo>
                  <a:lnTo>
                    <a:pt x="282" y="202"/>
                  </a:lnTo>
                  <a:lnTo>
                    <a:pt x="252" y="226"/>
                  </a:lnTo>
                  <a:lnTo>
                    <a:pt x="219" y="248"/>
                  </a:lnTo>
                  <a:lnTo>
                    <a:pt x="185" y="270"/>
                  </a:lnTo>
                  <a:lnTo>
                    <a:pt x="145" y="293"/>
                  </a:lnTo>
                  <a:lnTo>
                    <a:pt x="108" y="311"/>
                  </a:lnTo>
                  <a:lnTo>
                    <a:pt x="70" y="327"/>
                  </a:lnTo>
                  <a:lnTo>
                    <a:pt x="30" y="344"/>
                  </a:lnTo>
                  <a:lnTo>
                    <a:pt x="0" y="358"/>
                  </a:lnTo>
                  <a:lnTo>
                    <a:pt x="0" y="435"/>
                  </a:lnTo>
                  <a:lnTo>
                    <a:pt x="54" y="419"/>
                  </a:lnTo>
                  <a:lnTo>
                    <a:pt x="133" y="385"/>
                  </a:lnTo>
                  <a:lnTo>
                    <a:pt x="234" y="342"/>
                  </a:lnTo>
                  <a:lnTo>
                    <a:pt x="308" y="296"/>
                  </a:lnTo>
                  <a:lnTo>
                    <a:pt x="376" y="230"/>
                  </a:lnTo>
                  <a:lnTo>
                    <a:pt x="443" y="175"/>
                  </a:lnTo>
                  <a:lnTo>
                    <a:pt x="493" y="122"/>
                  </a:lnTo>
                  <a:lnTo>
                    <a:pt x="493" y="1"/>
                  </a:lnTo>
                  <a:lnTo>
                    <a:pt x="493" y="3"/>
                  </a:lnTo>
                  <a:lnTo>
                    <a:pt x="493" y="98"/>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73" name="Freeform 86"/>
            <p:cNvSpPr>
              <a:spLocks/>
            </p:cNvSpPr>
            <p:nvPr/>
          </p:nvSpPr>
          <p:spPr bwMode="auto">
            <a:xfrm>
              <a:off x="3495" y="2231"/>
              <a:ext cx="589" cy="270"/>
            </a:xfrm>
            <a:custGeom>
              <a:avLst/>
              <a:gdLst>
                <a:gd name="T0" fmla="*/ 589 w 589"/>
                <a:gd name="T1" fmla="*/ 270 h 270"/>
                <a:gd name="T2" fmla="*/ 589 w 589"/>
                <a:gd name="T3" fmla="*/ 187 h 270"/>
                <a:gd name="T4" fmla="*/ 551 w 589"/>
                <a:gd name="T5" fmla="*/ 180 h 270"/>
                <a:gd name="T6" fmla="*/ 512 w 589"/>
                <a:gd name="T7" fmla="*/ 173 h 270"/>
                <a:gd name="T8" fmla="*/ 475 w 589"/>
                <a:gd name="T9" fmla="*/ 164 h 270"/>
                <a:gd name="T10" fmla="*/ 437 w 589"/>
                <a:gd name="T11" fmla="*/ 155 h 270"/>
                <a:gd name="T12" fmla="*/ 393 w 589"/>
                <a:gd name="T13" fmla="*/ 144 h 270"/>
                <a:gd name="T14" fmla="*/ 345 w 589"/>
                <a:gd name="T15" fmla="*/ 132 h 270"/>
                <a:gd name="T16" fmla="*/ 285 w 589"/>
                <a:gd name="T17" fmla="*/ 114 h 270"/>
                <a:gd name="T18" fmla="*/ 227 w 589"/>
                <a:gd name="T19" fmla="*/ 97 h 270"/>
                <a:gd name="T20" fmla="*/ 189 w 589"/>
                <a:gd name="T21" fmla="*/ 85 h 270"/>
                <a:gd name="T22" fmla="*/ 144 w 589"/>
                <a:gd name="T23" fmla="*/ 68 h 270"/>
                <a:gd name="T24" fmla="*/ 95 w 589"/>
                <a:gd name="T25" fmla="*/ 47 h 270"/>
                <a:gd name="T26" fmla="*/ 51 w 589"/>
                <a:gd name="T27" fmla="*/ 27 h 270"/>
                <a:gd name="T28" fmla="*/ 19 w 589"/>
                <a:gd name="T29" fmla="*/ 11 h 270"/>
                <a:gd name="T30" fmla="*/ 0 w 589"/>
                <a:gd name="T31" fmla="*/ 0 h 270"/>
                <a:gd name="T32" fmla="*/ 0 w 589"/>
                <a:gd name="T33" fmla="*/ 103 h 270"/>
                <a:gd name="T34" fmla="*/ 37 w 589"/>
                <a:gd name="T35" fmla="*/ 129 h 270"/>
                <a:gd name="T36" fmla="*/ 111 w 589"/>
                <a:gd name="T37" fmla="*/ 165 h 270"/>
                <a:gd name="T38" fmla="*/ 197 w 589"/>
                <a:gd name="T39" fmla="*/ 201 h 270"/>
                <a:gd name="T40" fmla="*/ 274 w 589"/>
                <a:gd name="T41" fmla="*/ 221 h 270"/>
                <a:gd name="T42" fmla="*/ 363 w 589"/>
                <a:gd name="T43" fmla="*/ 246 h 270"/>
                <a:gd name="T44" fmla="*/ 452 w 589"/>
                <a:gd name="T45" fmla="*/ 263 h 270"/>
                <a:gd name="T46" fmla="*/ 515 w 589"/>
                <a:gd name="T47" fmla="*/ 269 h 270"/>
                <a:gd name="T48" fmla="*/ 589 w 589"/>
                <a:gd name="T49" fmla="*/ 270 h 2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89"/>
                <a:gd name="T76" fmla="*/ 0 h 270"/>
                <a:gd name="T77" fmla="*/ 589 w 589"/>
                <a:gd name="T78" fmla="*/ 270 h 2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89" h="270">
                  <a:moveTo>
                    <a:pt x="589" y="270"/>
                  </a:moveTo>
                  <a:lnTo>
                    <a:pt x="589" y="187"/>
                  </a:lnTo>
                  <a:lnTo>
                    <a:pt x="551" y="180"/>
                  </a:lnTo>
                  <a:lnTo>
                    <a:pt x="512" y="173"/>
                  </a:lnTo>
                  <a:lnTo>
                    <a:pt x="475" y="164"/>
                  </a:lnTo>
                  <a:lnTo>
                    <a:pt x="437" y="155"/>
                  </a:lnTo>
                  <a:lnTo>
                    <a:pt x="393" y="144"/>
                  </a:lnTo>
                  <a:lnTo>
                    <a:pt x="345" y="132"/>
                  </a:lnTo>
                  <a:lnTo>
                    <a:pt x="285" y="114"/>
                  </a:lnTo>
                  <a:lnTo>
                    <a:pt x="227" y="97"/>
                  </a:lnTo>
                  <a:lnTo>
                    <a:pt x="189" y="85"/>
                  </a:lnTo>
                  <a:lnTo>
                    <a:pt x="144" y="68"/>
                  </a:lnTo>
                  <a:lnTo>
                    <a:pt x="95" y="47"/>
                  </a:lnTo>
                  <a:lnTo>
                    <a:pt x="51" y="27"/>
                  </a:lnTo>
                  <a:lnTo>
                    <a:pt x="19" y="11"/>
                  </a:lnTo>
                  <a:lnTo>
                    <a:pt x="0" y="0"/>
                  </a:lnTo>
                  <a:lnTo>
                    <a:pt x="0" y="103"/>
                  </a:lnTo>
                  <a:lnTo>
                    <a:pt x="37" y="129"/>
                  </a:lnTo>
                  <a:lnTo>
                    <a:pt x="111" y="165"/>
                  </a:lnTo>
                  <a:lnTo>
                    <a:pt x="197" y="201"/>
                  </a:lnTo>
                  <a:lnTo>
                    <a:pt x="274" y="221"/>
                  </a:lnTo>
                  <a:lnTo>
                    <a:pt x="363" y="246"/>
                  </a:lnTo>
                  <a:lnTo>
                    <a:pt x="452" y="263"/>
                  </a:lnTo>
                  <a:lnTo>
                    <a:pt x="515" y="269"/>
                  </a:lnTo>
                  <a:lnTo>
                    <a:pt x="589" y="270"/>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44074" name="Freeform 87"/>
            <p:cNvSpPr>
              <a:spLocks/>
            </p:cNvSpPr>
            <p:nvPr/>
          </p:nvSpPr>
          <p:spPr bwMode="auto">
            <a:xfrm>
              <a:off x="3000" y="2330"/>
              <a:ext cx="1645" cy="824"/>
            </a:xfrm>
            <a:custGeom>
              <a:avLst/>
              <a:gdLst>
                <a:gd name="T0" fmla="*/ 1554 w 1645"/>
                <a:gd name="T1" fmla="*/ 824 h 824"/>
                <a:gd name="T2" fmla="*/ 1456 w 1645"/>
                <a:gd name="T3" fmla="*/ 824 h 824"/>
                <a:gd name="T4" fmla="*/ 1354 w 1645"/>
                <a:gd name="T5" fmla="*/ 817 h 824"/>
                <a:gd name="T6" fmla="*/ 1259 w 1645"/>
                <a:gd name="T7" fmla="*/ 803 h 824"/>
                <a:gd name="T8" fmla="*/ 1149 w 1645"/>
                <a:gd name="T9" fmla="*/ 779 h 824"/>
                <a:gd name="T10" fmla="*/ 1044 w 1645"/>
                <a:gd name="T11" fmla="*/ 746 h 824"/>
                <a:gd name="T12" fmla="*/ 933 w 1645"/>
                <a:gd name="T13" fmla="*/ 701 h 824"/>
                <a:gd name="T14" fmla="*/ 834 w 1645"/>
                <a:gd name="T15" fmla="*/ 654 h 824"/>
                <a:gd name="T16" fmla="*/ 740 w 1645"/>
                <a:gd name="T17" fmla="*/ 607 h 824"/>
                <a:gd name="T18" fmla="*/ 644 w 1645"/>
                <a:gd name="T19" fmla="*/ 553 h 824"/>
                <a:gd name="T20" fmla="*/ 554 w 1645"/>
                <a:gd name="T21" fmla="*/ 493 h 824"/>
                <a:gd name="T22" fmla="*/ 467 w 1645"/>
                <a:gd name="T23" fmla="*/ 424 h 824"/>
                <a:gd name="T24" fmla="*/ 396 w 1645"/>
                <a:gd name="T25" fmla="*/ 355 h 824"/>
                <a:gd name="T26" fmla="*/ 348 w 1645"/>
                <a:gd name="T27" fmla="*/ 291 h 824"/>
                <a:gd name="T28" fmla="*/ 49 w 1645"/>
                <a:gd name="T29" fmla="*/ 312 h 824"/>
                <a:gd name="T30" fmla="*/ 151 w 1645"/>
                <a:gd name="T31" fmla="*/ 267 h 824"/>
                <a:gd name="T32" fmla="*/ 222 w 1645"/>
                <a:gd name="T33" fmla="*/ 231 h 824"/>
                <a:gd name="T34" fmla="*/ 281 w 1645"/>
                <a:gd name="T35" fmla="*/ 194 h 824"/>
                <a:gd name="T36" fmla="*/ 338 w 1645"/>
                <a:gd name="T37" fmla="*/ 148 h 824"/>
                <a:gd name="T38" fmla="*/ 405 w 1645"/>
                <a:gd name="T39" fmla="*/ 88 h 824"/>
                <a:gd name="T40" fmla="*/ 469 w 1645"/>
                <a:gd name="T41" fmla="*/ 30 h 824"/>
                <a:gd name="T42" fmla="*/ 521 w 1645"/>
                <a:gd name="T43" fmla="*/ 13 h 824"/>
                <a:gd name="T44" fmla="*/ 577 w 1645"/>
                <a:gd name="T45" fmla="*/ 41 h 824"/>
                <a:gd name="T46" fmla="*/ 646 w 1645"/>
                <a:gd name="T47" fmla="*/ 69 h 824"/>
                <a:gd name="T48" fmla="*/ 709 w 1645"/>
                <a:gd name="T49" fmla="*/ 89 h 824"/>
                <a:gd name="T50" fmla="*/ 781 w 1645"/>
                <a:gd name="T51" fmla="*/ 109 h 824"/>
                <a:gd name="T52" fmla="*/ 854 w 1645"/>
                <a:gd name="T53" fmla="*/ 128 h 824"/>
                <a:gd name="T54" fmla="*/ 925 w 1645"/>
                <a:gd name="T55" fmla="*/ 143 h 824"/>
                <a:gd name="T56" fmla="*/ 993 w 1645"/>
                <a:gd name="T57" fmla="*/ 158 h 824"/>
                <a:gd name="T58" fmla="*/ 1085 w 1645"/>
                <a:gd name="T59" fmla="*/ 172 h 824"/>
                <a:gd name="T60" fmla="*/ 749 w 1645"/>
                <a:gd name="T61" fmla="*/ 282 h 824"/>
                <a:gd name="T62" fmla="*/ 828 w 1645"/>
                <a:gd name="T63" fmla="*/ 385 h 824"/>
                <a:gd name="T64" fmla="*/ 888 w 1645"/>
                <a:gd name="T65" fmla="*/ 445 h 824"/>
                <a:gd name="T66" fmla="*/ 975 w 1645"/>
                <a:gd name="T67" fmla="*/ 526 h 824"/>
                <a:gd name="T68" fmla="*/ 1050 w 1645"/>
                <a:gd name="T69" fmla="*/ 589 h 824"/>
                <a:gd name="T70" fmla="*/ 1110 w 1645"/>
                <a:gd name="T71" fmla="*/ 636 h 824"/>
                <a:gd name="T72" fmla="*/ 1185 w 1645"/>
                <a:gd name="T73" fmla="*/ 683 h 824"/>
                <a:gd name="T74" fmla="*/ 1262 w 1645"/>
                <a:gd name="T75" fmla="*/ 722 h 824"/>
                <a:gd name="T76" fmla="*/ 1354 w 1645"/>
                <a:gd name="T77" fmla="*/ 755 h 824"/>
                <a:gd name="T78" fmla="*/ 1453 w 1645"/>
                <a:gd name="T79" fmla="*/ 779 h 824"/>
                <a:gd name="T80" fmla="*/ 1557 w 1645"/>
                <a:gd name="T81" fmla="*/ 800 h 8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5"/>
                <a:gd name="T124" fmla="*/ 0 h 824"/>
                <a:gd name="T125" fmla="*/ 1645 w 1645"/>
                <a:gd name="T126" fmla="*/ 824 h 8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5" h="824">
                  <a:moveTo>
                    <a:pt x="1645" y="817"/>
                  </a:moveTo>
                  <a:lnTo>
                    <a:pt x="1554" y="824"/>
                  </a:lnTo>
                  <a:lnTo>
                    <a:pt x="1510" y="824"/>
                  </a:lnTo>
                  <a:lnTo>
                    <a:pt x="1456" y="824"/>
                  </a:lnTo>
                  <a:lnTo>
                    <a:pt x="1405" y="820"/>
                  </a:lnTo>
                  <a:lnTo>
                    <a:pt x="1354" y="817"/>
                  </a:lnTo>
                  <a:lnTo>
                    <a:pt x="1304" y="811"/>
                  </a:lnTo>
                  <a:lnTo>
                    <a:pt x="1259" y="803"/>
                  </a:lnTo>
                  <a:lnTo>
                    <a:pt x="1209" y="794"/>
                  </a:lnTo>
                  <a:lnTo>
                    <a:pt x="1149" y="779"/>
                  </a:lnTo>
                  <a:lnTo>
                    <a:pt x="1095" y="761"/>
                  </a:lnTo>
                  <a:lnTo>
                    <a:pt x="1044" y="746"/>
                  </a:lnTo>
                  <a:lnTo>
                    <a:pt x="987" y="725"/>
                  </a:lnTo>
                  <a:lnTo>
                    <a:pt x="933" y="701"/>
                  </a:lnTo>
                  <a:lnTo>
                    <a:pt x="879" y="677"/>
                  </a:lnTo>
                  <a:lnTo>
                    <a:pt x="834" y="654"/>
                  </a:lnTo>
                  <a:lnTo>
                    <a:pt x="783" y="630"/>
                  </a:lnTo>
                  <a:lnTo>
                    <a:pt x="740" y="607"/>
                  </a:lnTo>
                  <a:lnTo>
                    <a:pt x="692" y="580"/>
                  </a:lnTo>
                  <a:lnTo>
                    <a:pt x="644" y="553"/>
                  </a:lnTo>
                  <a:lnTo>
                    <a:pt x="596" y="520"/>
                  </a:lnTo>
                  <a:lnTo>
                    <a:pt x="554" y="493"/>
                  </a:lnTo>
                  <a:lnTo>
                    <a:pt x="509" y="457"/>
                  </a:lnTo>
                  <a:lnTo>
                    <a:pt x="467" y="424"/>
                  </a:lnTo>
                  <a:lnTo>
                    <a:pt x="428" y="391"/>
                  </a:lnTo>
                  <a:lnTo>
                    <a:pt x="396" y="355"/>
                  </a:lnTo>
                  <a:lnTo>
                    <a:pt x="369" y="324"/>
                  </a:lnTo>
                  <a:lnTo>
                    <a:pt x="348" y="291"/>
                  </a:lnTo>
                  <a:lnTo>
                    <a:pt x="0" y="336"/>
                  </a:lnTo>
                  <a:lnTo>
                    <a:pt x="49" y="312"/>
                  </a:lnTo>
                  <a:lnTo>
                    <a:pt x="106" y="288"/>
                  </a:lnTo>
                  <a:lnTo>
                    <a:pt x="151" y="267"/>
                  </a:lnTo>
                  <a:lnTo>
                    <a:pt x="185" y="251"/>
                  </a:lnTo>
                  <a:lnTo>
                    <a:pt x="222" y="231"/>
                  </a:lnTo>
                  <a:lnTo>
                    <a:pt x="252" y="213"/>
                  </a:lnTo>
                  <a:lnTo>
                    <a:pt x="281" y="194"/>
                  </a:lnTo>
                  <a:lnTo>
                    <a:pt x="307" y="171"/>
                  </a:lnTo>
                  <a:lnTo>
                    <a:pt x="338" y="148"/>
                  </a:lnTo>
                  <a:lnTo>
                    <a:pt x="372" y="119"/>
                  </a:lnTo>
                  <a:lnTo>
                    <a:pt x="405" y="88"/>
                  </a:lnTo>
                  <a:lnTo>
                    <a:pt x="434" y="62"/>
                  </a:lnTo>
                  <a:lnTo>
                    <a:pt x="469" y="30"/>
                  </a:lnTo>
                  <a:lnTo>
                    <a:pt x="494" y="0"/>
                  </a:lnTo>
                  <a:lnTo>
                    <a:pt x="521" y="13"/>
                  </a:lnTo>
                  <a:lnTo>
                    <a:pt x="548" y="28"/>
                  </a:lnTo>
                  <a:lnTo>
                    <a:pt x="577" y="41"/>
                  </a:lnTo>
                  <a:lnTo>
                    <a:pt x="611" y="55"/>
                  </a:lnTo>
                  <a:lnTo>
                    <a:pt x="646" y="69"/>
                  </a:lnTo>
                  <a:lnTo>
                    <a:pt x="678" y="80"/>
                  </a:lnTo>
                  <a:lnTo>
                    <a:pt x="709" y="89"/>
                  </a:lnTo>
                  <a:lnTo>
                    <a:pt x="744" y="100"/>
                  </a:lnTo>
                  <a:lnTo>
                    <a:pt x="781" y="109"/>
                  </a:lnTo>
                  <a:lnTo>
                    <a:pt x="819" y="119"/>
                  </a:lnTo>
                  <a:lnTo>
                    <a:pt x="854" y="128"/>
                  </a:lnTo>
                  <a:lnTo>
                    <a:pt x="888" y="137"/>
                  </a:lnTo>
                  <a:lnTo>
                    <a:pt x="925" y="143"/>
                  </a:lnTo>
                  <a:lnTo>
                    <a:pt x="960" y="151"/>
                  </a:lnTo>
                  <a:lnTo>
                    <a:pt x="993" y="158"/>
                  </a:lnTo>
                  <a:lnTo>
                    <a:pt x="1032" y="166"/>
                  </a:lnTo>
                  <a:lnTo>
                    <a:pt x="1085" y="172"/>
                  </a:lnTo>
                  <a:lnTo>
                    <a:pt x="725" y="234"/>
                  </a:lnTo>
                  <a:lnTo>
                    <a:pt x="749" y="282"/>
                  </a:lnTo>
                  <a:lnTo>
                    <a:pt x="777" y="318"/>
                  </a:lnTo>
                  <a:lnTo>
                    <a:pt x="828" y="385"/>
                  </a:lnTo>
                  <a:lnTo>
                    <a:pt x="858" y="415"/>
                  </a:lnTo>
                  <a:lnTo>
                    <a:pt x="888" y="445"/>
                  </a:lnTo>
                  <a:lnTo>
                    <a:pt x="942" y="496"/>
                  </a:lnTo>
                  <a:lnTo>
                    <a:pt x="975" y="526"/>
                  </a:lnTo>
                  <a:lnTo>
                    <a:pt x="1014" y="562"/>
                  </a:lnTo>
                  <a:lnTo>
                    <a:pt x="1050" y="589"/>
                  </a:lnTo>
                  <a:lnTo>
                    <a:pt x="1080" y="613"/>
                  </a:lnTo>
                  <a:lnTo>
                    <a:pt x="1110" y="636"/>
                  </a:lnTo>
                  <a:lnTo>
                    <a:pt x="1146" y="659"/>
                  </a:lnTo>
                  <a:lnTo>
                    <a:pt x="1185" y="683"/>
                  </a:lnTo>
                  <a:lnTo>
                    <a:pt x="1224" y="701"/>
                  </a:lnTo>
                  <a:lnTo>
                    <a:pt x="1262" y="722"/>
                  </a:lnTo>
                  <a:lnTo>
                    <a:pt x="1310" y="740"/>
                  </a:lnTo>
                  <a:lnTo>
                    <a:pt x="1354" y="755"/>
                  </a:lnTo>
                  <a:lnTo>
                    <a:pt x="1405" y="767"/>
                  </a:lnTo>
                  <a:lnTo>
                    <a:pt x="1453" y="779"/>
                  </a:lnTo>
                  <a:lnTo>
                    <a:pt x="1504" y="791"/>
                  </a:lnTo>
                  <a:lnTo>
                    <a:pt x="1557" y="800"/>
                  </a:lnTo>
                  <a:lnTo>
                    <a:pt x="1645" y="817"/>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spTree>
    <p:extLst>
      <p:ext uri="{BB962C8B-B14F-4D97-AF65-F5344CB8AC3E}">
        <p14:creationId xmlns:p14="http://schemas.microsoft.com/office/powerpoint/2010/main" val="104421682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endParaRPr lang="sl-SI" sz="2800" b="1">
              <a:solidFill>
                <a:srgbClr val="FFFF00"/>
              </a:solidFill>
            </a:endParaRPr>
          </a:p>
          <a:p>
            <a:endParaRPr lang="sl-SI" sz="2400" b="1">
              <a:solidFill>
                <a:srgbClr val="FFFF00"/>
              </a:solidFill>
            </a:endParaRPr>
          </a:p>
          <a:p>
            <a:r>
              <a:rPr lang="sr-Latn-CS" sz="2800" b="1">
                <a:solidFill>
                  <a:srgbClr val="FFFF00"/>
                </a:solidFill>
              </a:rPr>
              <a:t>ДЕФИНИЦИЈЕ</a:t>
            </a:r>
            <a:r>
              <a:rPr lang="sl-SI" sz="2800" b="1">
                <a:solidFill>
                  <a:srgbClr val="FFFF00"/>
                </a:solidFill>
              </a:rPr>
              <a:t> </a:t>
            </a:r>
            <a:endParaRPr lang="en-US" sz="2800" b="1">
              <a:solidFill>
                <a:srgbClr val="FFFF00"/>
              </a:solidFill>
            </a:endParaRPr>
          </a:p>
        </p:txBody>
      </p:sp>
      <p:sp>
        <p:nvSpPr>
          <p:cNvPr id="45059" name="Text Box 3"/>
          <p:cNvSpPr txBox="1">
            <a:spLocks noChangeArrowheads="1"/>
          </p:cNvSpPr>
          <p:nvPr/>
        </p:nvSpPr>
        <p:spPr bwMode="auto">
          <a:xfrm>
            <a:off x="533571" y="2033588"/>
            <a:ext cx="8381756"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400" b="1" dirty="0">
                <a:solidFill>
                  <a:srgbClr val="FFFF00"/>
                </a:solidFill>
              </a:rPr>
              <a:t>ЗАГАЂИВАЧ</a:t>
            </a:r>
            <a:endParaRPr lang="sl-SI" sz="2400" b="1" dirty="0">
              <a:solidFill>
                <a:srgbClr val="FFFF00"/>
              </a:solidFill>
            </a:endParaRPr>
          </a:p>
          <a:p>
            <a:pPr algn="just"/>
            <a:endParaRPr lang="sl-SI" sz="1200" b="1" dirty="0">
              <a:solidFill>
                <a:srgbClr val="FFFF00"/>
              </a:solidFill>
            </a:endParaRPr>
          </a:p>
          <a:p>
            <a:pPr algn="just"/>
            <a:r>
              <a:rPr lang="sl-SI" sz="2400" b="1" dirty="0">
                <a:solidFill>
                  <a:srgbClr val="FFFF00"/>
                </a:solidFill>
              </a:rPr>
              <a:t>	</a:t>
            </a:r>
            <a:r>
              <a:rPr lang="sr-Latn-CS" sz="2400" b="1" dirty="0">
                <a:solidFill>
                  <a:srgbClr val="FFFF00"/>
                </a:solidFill>
              </a:rPr>
              <a:t>је</a:t>
            </a:r>
            <a:r>
              <a:rPr lang="sl-SI" sz="2400" b="1" dirty="0">
                <a:solidFill>
                  <a:srgbClr val="FFFF00"/>
                </a:solidFill>
              </a:rPr>
              <a:t>  </a:t>
            </a:r>
            <a:r>
              <a:rPr lang="sr-Latn-CS" sz="2400" b="1" dirty="0">
                <a:solidFill>
                  <a:srgbClr val="FFFF00"/>
                </a:solidFill>
              </a:rPr>
              <a:t>предузеће</a:t>
            </a:r>
            <a:r>
              <a:rPr lang="sl-SI" sz="2400" b="1" dirty="0">
                <a:solidFill>
                  <a:srgbClr val="FFFF00"/>
                </a:solidFill>
              </a:rPr>
              <a:t>, </a:t>
            </a:r>
            <a:r>
              <a:rPr lang="sr-Latn-CS" sz="2400" b="1" dirty="0">
                <a:solidFill>
                  <a:srgbClr val="FFFF00"/>
                </a:solidFill>
              </a:rPr>
              <a:t>друго</a:t>
            </a:r>
            <a:r>
              <a:rPr lang="sl-SI" sz="2400" b="1" dirty="0">
                <a:solidFill>
                  <a:srgbClr val="FFFF00"/>
                </a:solidFill>
              </a:rPr>
              <a:t> </a:t>
            </a:r>
            <a:r>
              <a:rPr lang="sr-Latn-CS" sz="2400" b="1" dirty="0">
                <a:solidFill>
                  <a:srgbClr val="FFFF00"/>
                </a:solidFill>
              </a:rPr>
              <a:t>правно</a:t>
            </a:r>
            <a:r>
              <a:rPr lang="sl-SI" sz="2400" b="1" dirty="0">
                <a:solidFill>
                  <a:srgbClr val="FFFF00"/>
                </a:solidFill>
              </a:rPr>
              <a:t> </a:t>
            </a:r>
            <a:r>
              <a:rPr lang="sr-Latn-CS" sz="2400" b="1" dirty="0">
                <a:solidFill>
                  <a:srgbClr val="FFFF00"/>
                </a:solidFill>
              </a:rPr>
              <a:t>или</a:t>
            </a:r>
            <a:r>
              <a:rPr lang="sl-SI" sz="2400" b="1" dirty="0">
                <a:solidFill>
                  <a:srgbClr val="FFFF00"/>
                </a:solidFill>
              </a:rPr>
              <a:t> </a:t>
            </a:r>
            <a:r>
              <a:rPr lang="sr-Latn-CS" sz="2400" b="1" dirty="0">
                <a:solidFill>
                  <a:srgbClr val="FFFF00"/>
                </a:solidFill>
              </a:rPr>
              <a:t>физичко</a:t>
            </a:r>
            <a:r>
              <a:rPr lang="sl-SI" sz="2400" b="1" dirty="0">
                <a:solidFill>
                  <a:srgbClr val="FFFF00"/>
                </a:solidFill>
              </a:rPr>
              <a:t> </a:t>
            </a:r>
            <a:r>
              <a:rPr lang="sr-Latn-CS" sz="2400" b="1" dirty="0">
                <a:solidFill>
                  <a:srgbClr val="FFFF00"/>
                </a:solidFill>
              </a:rPr>
              <a:t>лице</a:t>
            </a:r>
            <a:r>
              <a:rPr lang="sl-SI" sz="2400" b="1" dirty="0">
                <a:solidFill>
                  <a:srgbClr val="FFFF00"/>
                </a:solidFill>
              </a:rPr>
              <a:t> </a:t>
            </a:r>
            <a:r>
              <a:rPr lang="sr-Latn-CS" sz="2400" b="1" dirty="0">
                <a:solidFill>
                  <a:srgbClr val="FFFF00"/>
                </a:solidFill>
              </a:rPr>
              <a:t>које</a:t>
            </a:r>
            <a:r>
              <a:rPr lang="sl-SI" sz="2400" b="1" dirty="0">
                <a:solidFill>
                  <a:srgbClr val="FFFF00"/>
                </a:solidFill>
              </a:rPr>
              <a:t> </a:t>
            </a:r>
            <a:r>
              <a:rPr lang="sr-Latn-CS" sz="2400" b="1" dirty="0">
                <a:solidFill>
                  <a:srgbClr val="FFFF00"/>
                </a:solidFill>
              </a:rPr>
              <a:t>својом</a:t>
            </a:r>
            <a:r>
              <a:rPr lang="sl-SI" sz="2400" b="1" dirty="0">
                <a:solidFill>
                  <a:srgbClr val="FFFF00"/>
                </a:solidFill>
              </a:rPr>
              <a:t> </a:t>
            </a:r>
            <a:r>
              <a:rPr lang="sr-Latn-CS" sz="2400" b="1" dirty="0">
                <a:solidFill>
                  <a:srgbClr val="FFFF00"/>
                </a:solidFill>
              </a:rPr>
              <a:t>активношћу</a:t>
            </a:r>
            <a:r>
              <a:rPr lang="sl-SI" sz="2400" b="1" dirty="0">
                <a:solidFill>
                  <a:srgbClr val="FFFF00"/>
                </a:solidFill>
              </a:rPr>
              <a:t> (</a:t>
            </a:r>
            <a:r>
              <a:rPr lang="sr-Latn-CS" sz="2400" i="1" dirty="0">
                <a:solidFill>
                  <a:srgbClr val="FFFF00"/>
                </a:solidFill>
              </a:rPr>
              <a:t>чињењем</a:t>
            </a:r>
            <a:r>
              <a:rPr lang="sl-SI" sz="2400" i="1" dirty="0">
                <a:solidFill>
                  <a:srgbClr val="FFFF00"/>
                </a:solidFill>
              </a:rPr>
              <a:t> </a:t>
            </a:r>
            <a:r>
              <a:rPr lang="sr-Latn-CS" sz="2400" i="1" dirty="0">
                <a:solidFill>
                  <a:srgbClr val="FFFF00"/>
                </a:solidFill>
              </a:rPr>
              <a:t>или</a:t>
            </a:r>
            <a:r>
              <a:rPr lang="sl-SI" sz="2400" i="1" dirty="0">
                <a:solidFill>
                  <a:srgbClr val="FFFF00"/>
                </a:solidFill>
              </a:rPr>
              <a:t> </a:t>
            </a:r>
            <a:r>
              <a:rPr lang="sr-Latn-CS" sz="2400" i="1" dirty="0">
                <a:solidFill>
                  <a:srgbClr val="FFFF00"/>
                </a:solidFill>
              </a:rPr>
              <a:t>нечињењем</a:t>
            </a:r>
            <a:r>
              <a:rPr lang="sl-SI" sz="2400" b="1" dirty="0">
                <a:solidFill>
                  <a:srgbClr val="FFFF00"/>
                </a:solidFill>
              </a:rPr>
              <a:t>)  </a:t>
            </a:r>
            <a:r>
              <a:rPr lang="sr-Latn-CS" sz="2400" b="1" dirty="0">
                <a:solidFill>
                  <a:srgbClr val="FFFF00"/>
                </a:solidFill>
              </a:rPr>
              <a:t>загађује</a:t>
            </a:r>
            <a:r>
              <a:rPr lang="sl-SI" sz="2400" b="1" dirty="0">
                <a:solidFill>
                  <a:srgbClr val="FFFF00"/>
                </a:solidFill>
              </a:rPr>
              <a:t> </a:t>
            </a:r>
            <a:r>
              <a:rPr lang="sr-Latn-CS" sz="2400" b="1" dirty="0">
                <a:solidFill>
                  <a:srgbClr val="FFFF00"/>
                </a:solidFill>
              </a:rPr>
              <a:t>животну</a:t>
            </a:r>
            <a:r>
              <a:rPr lang="sl-SI" sz="2400" b="1" dirty="0">
                <a:solidFill>
                  <a:srgbClr val="FFFF00"/>
                </a:solidFill>
              </a:rPr>
              <a:t> </a:t>
            </a:r>
            <a:r>
              <a:rPr lang="sr-Latn-CS" sz="2400" b="1" dirty="0">
                <a:solidFill>
                  <a:srgbClr val="FFFF00"/>
                </a:solidFill>
              </a:rPr>
              <a:t>средину</a:t>
            </a:r>
            <a:r>
              <a:rPr lang="sl-SI" sz="2400" b="1" dirty="0">
                <a:solidFill>
                  <a:srgbClr val="FFFF00"/>
                </a:solidFill>
              </a:rPr>
              <a:t>.</a:t>
            </a:r>
          </a:p>
          <a:p>
            <a:pPr algn="just"/>
            <a:endParaRPr lang="sl-SI" sz="1000" b="1" dirty="0">
              <a:solidFill>
                <a:srgbClr val="FFFF00"/>
              </a:solidFill>
            </a:endParaRPr>
          </a:p>
          <a:p>
            <a:pPr algn="just"/>
            <a:r>
              <a:rPr lang="sr-Latn-CS" sz="2400" b="1" dirty="0">
                <a:solidFill>
                  <a:srgbClr val="FFFF00"/>
                </a:solidFill>
              </a:rPr>
              <a:t>КАТАСТАР</a:t>
            </a:r>
            <a:r>
              <a:rPr lang="sl-SI" sz="2400" b="1" dirty="0">
                <a:solidFill>
                  <a:srgbClr val="FFFF00"/>
                </a:solidFill>
              </a:rPr>
              <a:t> </a:t>
            </a:r>
            <a:r>
              <a:rPr lang="sr-Latn-CS" sz="2400" b="1" dirty="0">
                <a:solidFill>
                  <a:srgbClr val="FFFF00"/>
                </a:solidFill>
              </a:rPr>
              <a:t>ЗАГАЂИВАЧА</a:t>
            </a:r>
            <a:r>
              <a:rPr lang="sl-SI" sz="2400" b="1" dirty="0">
                <a:solidFill>
                  <a:srgbClr val="FFFF00"/>
                </a:solidFill>
              </a:rPr>
              <a:t> </a:t>
            </a:r>
          </a:p>
          <a:p>
            <a:pPr algn="just"/>
            <a:endParaRPr lang="sl-SI" sz="1000" b="1" dirty="0">
              <a:solidFill>
                <a:srgbClr val="FFFF00"/>
              </a:solidFill>
            </a:endParaRPr>
          </a:p>
          <a:p>
            <a:pPr algn="just"/>
            <a:r>
              <a:rPr lang="sl-SI" sz="2400" b="1" dirty="0">
                <a:solidFill>
                  <a:srgbClr val="FFFF00"/>
                </a:solidFill>
              </a:rPr>
              <a:t>	</a:t>
            </a:r>
            <a:r>
              <a:rPr lang="sr-Latn-CS" sz="2400" b="1" dirty="0">
                <a:solidFill>
                  <a:srgbClr val="FFFF00"/>
                </a:solidFill>
              </a:rPr>
              <a:t>је</a:t>
            </a:r>
            <a:r>
              <a:rPr lang="sl-SI" sz="2400" b="1" dirty="0">
                <a:solidFill>
                  <a:srgbClr val="FFFF00"/>
                </a:solidFill>
              </a:rPr>
              <a:t> </a:t>
            </a:r>
            <a:r>
              <a:rPr lang="sr-Latn-CS" sz="2400" b="1" dirty="0">
                <a:solidFill>
                  <a:srgbClr val="FFFF00"/>
                </a:solidFill>
              </a:rPr>
              <a:t>регистар</a:t>
            </a:r>
            <a:r>
              <a:rPr lang="sl-SI" sz="2400" b="1" dirty="0">
                <a:solidFill>
                  <a:srgbClr val="FFFF00"/>
                </a:solidFill>
              </a:rPr>
              <a:t> </a:t>
            </a:r>
            <a:r>
              <a:rPr lang="sr-Latn-CS" sz="2400" b="1" dirty="0">
                <a:solidFill>
                  <a:srgbClr val="FFFF00"/>
                </a:solidFill>
              </a:rPr>
              <a:t>свих</a:t>
            </a:r>
            <a:r>
              <a:rPr lang="sl-SI" sz="2400" b="1" dirty="0">
                <a:solidFill>
                  <a:srgbClr val="FFFF00"/>
                </a:solidFill>
              </a:rPr>
              <a:t> </a:t>
            </a:r>
            <a:r>
              <a:rPr lang="sr-Latn-CS" sz="2400" b="1" dirty="0">
                <a:solidFill>
                  <a:srgbClr val="FFFF00"/>
                </a:solidFill>
              </a:rPr>
              <a:t>врста</a:t>
            </a:r>
            <a:r>
              <a:rPr lang="sl-SI" sz="2400" b="1" dirty="0">
                <a:solidFill>
                  <a:srgbClr val="FFFF00"/>
                </a:solidFill>
              </a:rPr>
              <a:t> </a:t>
            </a:r>
            <a:r>
              <a:rPr lang="sr-Latn-CS" sz="2400" b="1" dirty="0">
                <a:solidFill>
                  <a:srgbClr val="FFFF00"/>
                </a:solidFill>
              </a:rPr>
              <a:t>загађивача</a:t>
            </a:r>
            <a:r>
              <a:rPr lang="sl-SI" sz="2400" b="1" dirty="0">
                <a:solidFill>
                  <a:srgbClr val="FFFF00"/>
                </a:solidFill>
              </a:rPr>
              <a:t> </a:t>
            </a:r>
            <a:r>
              <a:rPr lang="sr-Latn-CS" sz="2400" b="1" dirty="0">
                <a:solidFill>
                  <a:srgbClr val="FFFF00"/>
                </a:solidFill>
              </a:rPr>
              <a:t>животне</a:t>
            </a:r>
            <a:r>
              <a:rPr lang="sl-SI" sz="2400" b="1" dirty="0">
                <a:solidFill>
                  <a:srgbClr val="FFFF00"/>
                </a:solidFill>
              </a:rPr>
              <a:t> </a:t>
            </a:r>
            <a:r>
              <a:rPr lang="sr-Latn-CS" sz="2400" b="1" dirty="0">
                <a:solidFill>
                  <a:srgbClr val="FFFF00"/>
                </a:solidFill>
              </a:rPr>
              <a:t>средине</a:t>
            </a:r>
            <a:r>
              <a:rPr lang="sl-SI" sz="2400" b="1" dirty="0">
                <a:solidFill>
                  <a:srgbClr val="FFFF00"/>
                </a:solidFill>
              </a:rPr>
              <a:t>, </a:t>
            </a:r>
            <a:r>
              <a:rPr lang="sr-Latn-CS" sz="2400" b="1" dirty="0">
                <a:solidFill>
                  <a:srgbClr val="FFFF00"/>
                </a:solidFill>
              </a:rPr>
              <a:t>са</a:t>
            </a:r>
            <a:r>
              <a:rPr lang="sl-SI" sz="2400" b="1" dirty="0">
                <a:solidFill>
                  <a:srgbClr val="FFFF00"/>
                </a:solidFill>
              </a:rPr>
              <a:t> </a:t>
            </a:r>
            <a:r>
              <a:rPr lang="sr-Latn-CS" sz="2400" b="1" dirty="0">
                <a:solidFill>
                  <a:srgbClr val="FFFF00"/>
                </a:solidFill>
              </a:rPr>
              <a:t>подацима</a:t>
            </a:r>
            <a:r>
              <a:rPr lang="sl-SI" sz="2400" b="1" dirty="0">
                <a:solidFill>
                  <a:srgbClr val="FFFF00"/>
                </a:solidFill>
              </a:rPr>
              <a:t> </a:t>
            </a:r>
            <a:r>
              <a:rPr lang="sr-Latn-CS" sz="2400" b="1" dirty="0">
                <a:solidFill>
                  <a:srgbClr val="FFFF00"/>
                </a:solidFill>
              </a:rPr>
              <a:t>о</a:t>
            </a:r>
            <a:r>
              <a:rPr lang="sl-SI" sz="2400" b="1" dirty="0">
                <a:solidFill>
                  <a:srgbClr val="FFFF00"/>
                </a:solidFill>
              </a:rPr>
              <a:t> </a:t>
            </a:r>
            <a:r>
              <a:rPr lang="sr-Latn-CS" sz="2400" b="1" dirty="0">
                <a:solidFill>
                  <a:srgbClr val="FFFF00"/>
                </a:solidFill>
              </a:rPr>
              <a:t>њиховој</a:t>
            </a:r>
            <a:r>
              <a:rPr lang="sl-SI" sz="2400" b="1" dirty="0">
                <a:solidFill>
                  <a:srgbClr val="FFFF00"/>
                </a:solidFill>
              </a:rPr>
              <a:t> </a:t>
            </a:r>
            <a:r>
              <a:rPr lang="sr-Latn-CS" sz="2400" b="1" dirty="0">
                <a:solidFill>
                  <a:srgbClr val="FFFF00"/>
                </a:solidFill>
              </a:rPr>
              <a:t>локацији</a:t>
            </a:r>
            <a:r>
              <a:rPr lang="sl-SI" sz="2400" b="1" dirty="0">
                <a:solidFill>
                  <a:srgbClr val="FFFF00"/>
                </a:solidFill>
              </a:rPr>
              <a:t>, </a:t>
            </a:r>
            <a:r>
              <a:rPr lang="sr-Latn-CS" sz="2400" b="1" dirty="0">
                <a:solidFill>
                  <a:srgbClr val="FFFF00"/>
                </a:solidFill>
              </a:rPr>
              <a:t>производним</a:t>
            </a:r>
            <a:r>
              <a:rPr lang="sl-SI" sz="2400" b="1" dirty="0">
                <a:solidFill>
                  <a:srgbClr val="FFFF00"/>
                </a:solidFill>
              </a:rPr>
              <a:t> </a:t>
            </a:r>
            <a:r>
              <a:rPr lang="sr-Latn-CS" sz="2400" b="1" dirty="0">
                <a:solidFill>
                  <a:srgbClr val="FFFF00"/>
                </a:solidFill>
              </a:rPr>
              <a:t>процесима</a:t>
            </a:r>
            <a:r>
              <a:rPr lang="sl-SI" sz="2400" b="1" dirty="0">
                <a:solidFill>
                  <a:srgbClr val="FFFF00"/>
                </a:solidFill>
              </a:rPr>
              <a:t>, </a:t>
            </a:r>
            <a:r>
              <a:rPr lang="sr-Latn-CS" sz="2400" b="1" dirty="0">
                <a:solidFill>
                  <a:srgbClr val="FFFF00"/>
                </a:solidFill>
              </a:rPr>
              <a:t>карактеристикама</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материјалним</a:t>
            </a:r>
            <a:r>
              <a:rPr lang="sl-SI" sz="2400" b="1" dirty="0">
                <a:solidFill>
                  <a:srgbClr val="FFFF00"/>
                </a:solidFill>
              </a:rPr>
              <a:t> </a:t>
            </a:r>
            <a:r>
              <a:rPr lang="sr-Latn-CS" sz="2400" b="1" dirty="0">
                <a:solidFill>
                  <a:srgbClr val="FFFF00"/>
                </a:solidFill>
              </a:rPr>
              <a:t>билансима</a:t>
            </a:r>
            <a:r>
              <a:rPr lang="sl-SI" sz="2400" b="1" dirty="0">
                <a:solidFill>
                  <a:srgbClr val="FFFF00"/>
                </a:solidFill>
              </a:rPr>
              <a:t> </a:t>
            </a:r>
            <a:r>
              <a:rPr lang="sr-Latn-CS" sz="2400" b="1" dirty="0">
                <a:solidFill>
                  <a:srgbClr val="FFFF00"/>
                </a:solidFill>
              </a:rPr>
              <a:t>на</a:t>
            </a:r>
            <a:r>
              <a:rPr lang="sl-SI" sz="2400" b="1" dirty="0">
                <a:solidFill>
                  <a:srgbClr val="FFFF00"/>
                </a:solidFill>
              </a:rPr>
              <a:t> </a:t>
            </a:r>
            <a:r>
              <a:rPr lang="sr-Latn-CS" sz="2400" b="1" dirty="0">
                <a:solidFill>
                  <a:srgbClr val="FFFF00"/>
                </a:solidFill>
              </a:rPr>
              <a:t>улазима</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излазима</a:t>
            </a:r>
            <a:r>
              <a:rPr lang="sl-SI" sz="2400" b="1" dirty="0">
                <a:solidFill>
                  <a:srgbClr val="FFFF00"/>
                </a:solidFill>
              </a:rPr>
              <a:t> </a:t>
            </a:r>
            <a:r>
              <a:rPr lang="sr-Latn-CS" sz="2400" b="1" dirty="0">
                <a:solidFill>
                  <a:srgbClr val="FFFF00"/>
                </a:solidFill>
              </a:rPr>
              <a:t>сировина</a:t>
            </a:r>
            <a:r>
              <a:rPr lang="sl-SI" sz="2400" b="1" dirty="0">
                <a:solidFill>
                  <a:srgbClr val="FFFF00"/>
                </a:solidFill>
              </a:rPr>
              <a:t>, </a:t>
            </a:r>
            <a:r>
              <a:rPr lang="sr-Latn-CS" sz="2400" b="1" dirty="0">
                <a:solidFill>
                  <a:srgbClr val="FFFF00"/>
                </a:solidFill>
              </a:rPr>
              <a:t>полупроизвода</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производа</a:t>
            </a:r>
            <a:r>
              <a:rPr lang="sl-SI" sz="2400" b="1" dirty="0">
                <a:solidFill>
                  <a:srgbClr val="FFFF00"/>
                </a:solidFill>
              </a:rPr>
              <a:t>, </a:t>
            </a:r>
            <a:r>
              <a:rPr lang="sr-Latn-CS" sz="2400" b="1" dirty="0">
                <a:solidFill>
                  <a:srgbClr val="FFFF00"/>
                </a:solidFill>
              </a:rPr>
              <a:t>постројењима</a:t>
            </a:r>
            <a:r>
              <a:rPr lang="sl-SI" sz="2400" b="1" dirty="0">
                <a:solidFill>
                  <a:srgbClr val="FFFF00"/>
                </a:solidFill>
              </a:rPr>
              <a:t> </a:t>
            </a:r>
            <a:r>
              <a:rPr lang="sr-Latn-CS" sz="2400" b="1" dirty="0">
                <a:solidFill>
                  <a:srgbClr val="FFFF00"/>
                </a:solidFill>
              </a:rPr>
              <a:t>за</a:t>
            </a:r>
            <a:r>
              <a:rPr lang="sl-SI" sz="2400" b="1" dirty="0">
                <a:solidFill>
                  <a:srgbClr val="FFFF00"/>
                </a:solidFill>
              </a:rPr>
              <a:t> </a:t>
            </a:r>
            <a:r>
              <a:rPr lang="sr-Latn-CS" sz="2400" b="1" dirty="0">
                <a:solidFill>
                  <a:srgbClr val="FFFF00"/>
                </a:solidFill>
              </a:rPr>
              <a:t>пречишћавање</a:t>
            </a:r>
            <a:r>
              <a:rPr lang="sl-SI" sz="2400" b="1" dirty="0">
                <a:solidFill>
                  <a:srgbClr val="FFFF00"/>
                </a:solidFill>
              </a:rPr>
              <a:t>, </a:t>
            </a:r>
            <a:r>
              <a:rPr lang="sr-Latn-CS" sz="2400" b="1" dirty="0">
                <a:solidFill>
                  <a:srgbClr val="FFFF00"/>
                </a:solidFill>
              </a:rPr>
              <a:t>токовима</a:t>
            </a:r>
            <a:r>
              <a:rPr lang="sl-SI" sz="2400" b="1" dirty="0">
                <a:solidFill>
                  <a:srgbClr val="FFFF00"/>
                </a:solidFill>
              </a:rPr>
              <a:t> </a:t>
            </a:r>
            <a:r>
              <a:rPr lang="sr-Latn-CS" sz="2400" b="1" dirty="0">
                <a:solidFill>
                  <a:srgbClr val="FFFF00"/>
                </a:solidFill>
              </a:rPr>
              <a:t>отпада</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загађујућих</a:t>
            </a:r>
            <a:r>
              <a:rPr lang="sl-SI" sz="2400" b="1" dirty="0">
                <a:solidFill>
                  <a:srgbClr val="FFFF00"/>
                </a:solidFill>
              </a:rPr>
              <a:t> </a:t>
            </a:r>
            <a:r>
              <a:rPr lang="sr-Latn-CS" sz="2400" b="1" dirty="0">
                <a:solidFill>
                  <a:srgbClr val="FFFF00"/>
                </a:solidFill>
              </a:rPr>
              <a:t>материја</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месту</a:t>
            </a:r>
            <a:r>
              <a:rPr lang="sl-SI" sz="2400" b="1" dirty="0">
                <a:solidFill>
                  <a:srgbClr val="FFFF00"/>
                </a:solidFill>
              </a:rPr>
              <a:t> </a:t>
            </a:r>
            <a:r>
              <a:rPr lang="sr-Latn-CS" sz="2400" b="1" dirty="0">
                <a:solidFill>
                  <a:srgbClr val="FFFF00"/>
                </a:solidFill>
              </a:rPr>
              <a:t>њихове</a:t>
            </a:r>
            <a:r>
              <a:rPr lang="sl-SI" sz="2400" b="1" dirty="0">
                <a:solidFill>
                  <a:srgbClr val="FFFF00"/>
                </a:solidFill>
              </a:rPr>
              <a:t> </a:t>
            </a:r>
            <a:r>
              <a:rPr lang="sr-Latn-CS" sz="2400" b="1" dirty="0">
                <a:solidFill>
                  <a:srgbClr val="FFFF00"/>
                </a:solidFill>
              </a:rPr>
              <a:t>евакуације</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одлагања</a:t>
            </a:r>
            <a:r>
              <a:rPr lang="sl-SI" sz="2400" b="1" dirty="0">
                <a:solidFill>
                  <a:srgbClr val="FFFF00"/>
                </a:solidFill>
              </a:rPr>
              <a:t>.</a:t>
            </a:r>
            <a:endParaRPr lang="en-US" sz="2400" b="1" dirty="0">
              <a:solidFill>
                <a:srgbClr val="FFFF00"/>
              </a:solidFill>
            </a:endParaRPr>
          </a:p>
        </p:txBody>
      </p:sp>
    </p:spTree>
    <p:extLst>
      <p:ext uri="{BB962C8B-B14F-4D97-AF65-F5344CB8AC3E}">
        <p14:creationId xmlns:p14="http://schemas.microsoft.com/office/powerpoint/2010/main" val="58644322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endParaRPr lang="sl-SI" sz="2800" b="1">
              <a:solidFill>
                <a:srgbClr val="FFFF00"/>
              </a:solidFill>
            </a:endParaRPr>
          </a:p>
          <a:p>
            <a:endParaRPr lang="sl-SI" sz="2400" b="1">
              <a:solidFill>
                <a:srgbClr val="FFFF00"/>
              </a:solidFill>
            </a:endParaRPr>
          </a:p>
          <a:p>
            <a:r>
              <a:rPr lang="sr-Latn-CS" sz="2800" b="1">
                <a:solidFill>
                  <a:srgbClr val="FFFF00"/>
                </a:solidFill>
              </a:rPr>
              <a:t>ДЕФИНИЦИЈЕ</a:t>
            </a:r>
            <a:endParaRPr lang="en-US" sz="2800">
              <a:solidFill>
                <a:srgbClr val="FFFF00"/>
              </a:solidFill>
            </a:endParaRPr>
          </a:p>
        </p:txBody>
      </p:sp>
      <p:sp>
        <p:nvSpPr>
          <p:cNvPr id="46083" name="Text Box 3"/>
          <p:cNvSpPr txBox="1">
            <a:spLocks noChangeArrowheads="1"/>
          </p:cNvSpPr>
          <p:nvPr/>
        </p:nvSpPr>
        <p:spPr bwMode="auto">
          <a:xfrm>
            <a:off x="533571" y="1828801"/>
            <a:ext cx="8381756"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endParaRPr lang="sl-SI" sz="1200" b="1">
              <a:solidFill>
                <a:srgbClr val="FFFF00"/>
              </a:solidFill>
            </a:endParaRPr>
          </a:p>
          <a:p>
            <a:pPr algn="just"/>
            <a:r>
              <a:rPr lang="sr-Latn-CS" sz="2400" b="1">
                <a:solidFill>
                  <a:srgbClr val="FFFF00"/>
                </a:solidFill>
              </a:rPr>
              <a:t>ОПТЕРЕЋЕЊЕ</a:t>
            </a:r>
            <a:r>
              <a:rPr lang="sl-SI" sz="2400" b="1">
                <a:solidFill>
                  <a:srgbClr val="FFFF00"/>
                </a:solidFill>
              </a:rPr>
              <a:t> </a:t>
            </a:r>
            <a:r>
              <a:rPr lang="sr-Latn-CS" sz="2400" b="1">
                <a:solidFill>
                  <a:srgbClr val="FFFF00"/>
                </a:solidFill>
              </a:rPr>
              <a:t>ЖИВОТНЕ</a:t>
            </a:r>
            <a:r>
              <a:rPr lang="sl-SI" sz="2400" b="1">
                <a:solidFill>
                  <a:srgbClr val="FFFF00"/>
                </a:solidFill>
              </a:rPr>
              <a:t> </a:t>
            </a:r>
            <a:r>
              <a:rPr lang="sr-Latn-CS" sz="2400" b="1">
                <a:solidFill>
                  <a:srgbClr val="FFFF00"/>
                </a:solidFill>
              </a:rPr>
              <a:t>СРЕДИНЕ</a:t>
            </a:r>
            <a:endParaRPr lang="sl-SI" sz="2400" b="1">
              <a:solidFill>
                <a:srgbClr val="FFFF00"/>
              </a:solidFill>
            </a:endParaRPr>
          </a:p>
          <a:p>
            <a:pPr algn="just"/>
            <a:endParaRPr lang="sl-SI" sz="1200" b="1">
              <a:solidFill>
                <a:srgbClr val="FFFF00"/>
              </a:solidFill>
            </a:endParaRPr>
          </a:p>
          <a:p>
            <a:pPr algn="just"/>
            <a:r>
              <a:rPr lang="sl-SI" sz="2400" b="1">
                <a:solidFill>
                  <a:srgbClr val="FFFF00"/>
                </a:solidFill>
              </a:rPr>
              <a:t>	</a:t>
            </a:r>
            <a:r>
              <a:rPr lang="sr-Latn-CS" sz="2400" b="1">
                <a:solidFill>
                  <a:srgbClr val="FFFF00"/>
                </a:solidFill>
              </a:rPr>
              <a:t>је</a:t>
            </a:r>
            <a:r>
              <a:rPr lang="sl-SI" sz="2400" b="1">
                <a:solidFill>
                  <a:srgbClr val="FFFF00"/>
                </a:solidFill>
              </a:rPr>
              <a:t> </a:t>
            </a:r>
            <a:r>
              <a:rPr lang="sr-Latn-CS" sz="2400" b="1">
                <a:solidFill>
                  <a:srgbClr val="FFFF00"/>
                </a:solidFill>
              </a:rPr>
              <a:t>појединачни</a:t>
            </a:r>
            <a:r>
              <a:rPr lang="sl-SI" sz="2400" b="1">
                <a:solidFill>
                  <a:srgbClr val="FFFF00"/>
                </a:solidFill>
              </a:rPr>
              <a:t> </a:t>
            </a:r>
            <a:r>
              <a:rPr lang="sr-Latn-CS" sz="2400" b="1">
                <a:solidFill>
                  <a:srgbClr val="FFFF00"/>
                </a:solidFill>
              </a:rPr>
              <a:t>или</a:t>
            </a:r>
            <a:r>
              <a:rPr lang="sl-SI" sz="2400" b="1">
                <a:solidFill>
                  <a:srgbClr val="FFFF00"/>
                </a:solidFill>
              </a:rPr>
              <a:t> </a:t>
            </a:r>
            <a:r>
              <a:rPr lang="sr-Latn-CS" sz="2400" b="1">
                <a:solidFill>
                  <a:srgbClr val="FFFF00"/>
                </a:solidFill>
              </a:rPr>
              <a:t>збирни</a:t>
            </a:r>
            <a:r>
              <a:rPr lang="sl-SI" sz="2400" b="1">
                <a:solidFill>
                  <a:srgbClr val="FFFF00"/>
                </a:solidFill>
              </a:rPr>
              <a:t> </a:t>
            </a:r>
            <a:r>
              <a:rPr lang="sr-Latn-CS" sz="2400" b="1">
                <a:solidFill>
                  <a:srgbClr val="FFFF00"/>
                </a:solidFill>
              </a:rPr>
              <a:t>утицај</a:t>
            </a:r>
            <a:r>
              <a:rPr lang="sl-SI" sz="2400" b="1">
                <a:solidFill>
                  <a:srgbClr val="FFFF00"/>
                </a:solidFill>
              </a:rPr>
              <a:t> </a:t>
            </a:r>
            <a:r>
              <a:rPr lang="sr-Latn-CS" sz="2400" b="1">
                <a:solidFill>
                  <a:srgbClr val="FFFF00"/>
                </a:solidFill>
              </a:rPr>
              <a:t>активности</a:t>
            </a:r>
            <a:r>
              <a:rPr lang="sl-SI" sz="2400" b="1">
                <a:solidFill>
                  <a:srgbClr val="FFFF00"/>
                </a:solidFill>
              </a:rPr>
              <a:t> </a:t>
            </a:r>
            <a:r>
              <a:rPr lang="sr-Latn-CS" sz="2400" b="1">
                <a:solidFill>
                  <a:srgbClr val="FFFF00"/>
                </a:solidFill>
              </a:rPr>
              <a:t>на</a:t>
            </a:r>
            <a:r>
              <a:rPr lang="sl-SI" sz="2400" b="1">
                <a:solidFill>
                  <a:srgbClr val="FFFF00"/>
                </a:solidFill>
              </a:rPr>
              <a:t> </a:t>
            </a:r>
            <a:r>
              <a:rPr lang="sr-Latn-CS" sz="2400" b="1">
                <a:solidFill>
                  <a:srgbClr val="FFFF00"/>
                </a:solidFill>
              </a:rPr>
              <a:t>животну</a:t>
            </a:r>
            <a:r>
              <a:rPr lang="sl-SI" sz="2400" b="1">
                <a:solidFill>
                  <a:srgbClr val="FFFF00"/>
                </a:solidFill>
              </a:rPr>
              <a:t> </a:t>
            </a:r>
            <a:r>
              <a:rPr lang="sr-Latn-CS" sz="2400" b="1">
                <a:solidFill>
                  <a:srgbClr val="FFFF00"/>
                </a:solidFill>
              </a:rPr>
              <a:t>средину</a:t>
            </a:r>
            <a:r>
              <a:rPr lang="sl-SI" sz="2400" b="1">
                <a:solidFill>
                  <a:srgbClr val="FFFF00"/>
                </a:solidFill>
              </a:rPr>
              <a:t>, </a:t>
            </a:r>
            <a:r>
              <a:rPr lang="sr-Latn-CS" sz="2400" b="1">
                <a:solidFill>
                  <a:srgbClr val="FFFF00"/>
                </a:solidFill>
              </a:rPr>
              <a:t>које</a:t>
            </a:r>
            <a:r>
              <a:rPr lang="sl-SI" sz="2400" b="1">
                <a:solidFill>
                  <a:srgbClr val="FFFF00"/>
                </a:solidFill>
              </a:rPr>
              <a:t> </a:t>
            </a:r>
            <a:r>
              <a:rPr lang="sr-Latn-CS" sz="2400" b="1">
                <a:solidFill>
                  <a:srgbClr val="FFFF00"/>
                </a:solidFill>
              </a:rPr>
              <a:t>се</a:t>
            </a:r>
            <a:r>
              <a:rPr lang="sl-SI" sz="2400" b="1">
                <a:solidFill>
                  <a:srgbClr val="FFFF00"/>
                </a:solidFill>
              </a:rPr>
              <a:t> </a:t>
            </a:r>
            <a:r>
              <a:rPr lang="sr-Latn-CS" sz="2400" b="1">
                <a:solidFill>
                  <a:srgbClr val="FFFF00"/>
                </a:solidFill>
              </a:rPr>
              <a:t>може</a:t>
            </a:r>
            <a:r>
              <a:rPr lang="sl-SI" sz="2400" b="1">
                <a:solidFill>
                  <a:srgbClr val="FFFF00"/>
                </a:solidFill>
              </a:rPr>
              <a:t> </a:t>
            </a:r>
            <a:r>
              <a:rPr lang="sr-Latn-CS" sz="2400" b="1">
                <a:solidFill>
                  <a:srgbClr val="FFFF00"/>
                </a:solidFill>
              </a:rPr>
              <a:t>изразити</a:t>
            </a:r>
            <a:r>
              <a:rPr lang="sl-SI" sz="2400" b="1">
                <a:solidFill>
                  <a:srgbClr val="FFFF00"/>
                </a:solidFill>
              </a:rPr>
              <a:t> </a:t>
            </a:r>
            <a:r>
              <a:rPr lang="sr-Latn-CS" sz="2400" b="1">
                <a:solidFill>
                  <a:srgbClr val="FFFF00"/>
                </a:solidFill>
              </a:rPr>
              <a:t>као</a:t>
            </a:r>
            <a:r>
              <a:rPr lang="sl-SI" sz="2400" b="1">
                <a:solidFill>
                  <a:srgbClr val="FFFF00"/>
                </a:solidFill>
              </a:rPr>
              <a:t> </a:t>
            </a:r>
            <a:r>
              <a:rPr lang="sr-Latn-CS" sz="2400" b="1">
                <a:solidFill>
                  <a:srgbClr val="FFFF00"/>
                </a:solidFill>
              </a:rPr>
              <a:t>укупно</a:t>
            </a:r>
            <a:r>
              <a:rPr lang="sl-SI" sz="2400" b="1">
                <a:solidFill>
                  <a:srgbClr val="FFFF00"/>
                </a:solidFill>
              </a:rPr>
              <a:t> (</a:t>
            </a:r>
            <a:r>
              <a:rPr lang="sr-Latn-CS" sz="2400" b="1">
                <a:solidFill>
                  <a:srgbClr val="FFFF00"/>
                </a:solidFill>
              </a:rPr>
              <a:t>више</a:t>
            </a:r>
            <a:r>
              <a:rPr lang="sl-SI" sz="2400" b="1">
                <a:solidFill>
                  <a:srgbClr val="FFFF00"/>
                </a:solidFill>
              </a:rPr>
              <a:t> </a:t>
            </a:r>
            <a:r>
              <a:rPr lang="sr-Latn-CS" sz="2400" b="1">
                <a:solidFill>
                  <a:srgbClr val="FFFF00"/>
                </a:solidFill>
              </a:rPr>
              <a:t>сродних</a:t>
            </a:r>
            <a:r>
              <a:rPr lang="sl-SI" sz="2400" b="1">
                <a:solidFill>
                  <a:srgbClr val="FFFF00"/>
                </a:solidFill>
              </a:rPr>
              <a:t> </a:t>
            </a:r>
            <a:r>
              <a:rPr lang="sr-Latn-CS" sz="2400" i="1">
                <a:solidFill>
                  <a:srgbClr val="FFFF00"/>
                </a:solidFill>
              </a:rPr>
              <a:t>компоненти</a:t>
            </a:r>
            <a:r>
              <a:rPr lang="sl-SI" sz="2400" b="1">
                <a:solidFill>
                  <a:srgbClr val="FFFF00"/>
                </a:solidFill>
              </a:rPr>
              <a:t>), </a:t>
            </a:r>
            <a:r>
              <a:rPr lang="sr-Latn-CS" sz="2400" b="1">
                <a:solidFill>
                  <a:srgbClr val="FFFF00"/>
                </a:solidFill>
              </a:rPr>
              <a:t>заједничко</a:t>
            </a:r>
            <a:r>
              <a:rPr lang="sl-SI" sz="2400" b="1">
                <a:solidFill>
                  <a:srgbClr val="FFFF00"/>
                </a:solidFill>
              </a:rPr>
              <a:t> (</a:t>
            </a:r>
            <a:r>
              <a:rPr lang="sr-Latn-CS" sz="2400" i="1">
                <a:solidFill>
                  <a:srgbClr val="FFFF00"/>
                </a:solidFill>
              </a:rPr>
              <a:t>више</a:t>
            </a:r>
            <a:r>
              <a:rPr lang="sl-SI" sz="2400" i="1">
                <a:solidFill>
                  <a:srgbClr val="FFFF00"/>
                </a:solidFill>
              </a:rPr>
              <a:t> </a:t>
            </a:r>
            <a:r>
              <a:rPr lang="sr-Latn-CS" sz="2400" i="1">
                <a:solidFill>
                  <a:srgbClr val="FFFF00"/>
                </a:solidFill>
              </a:rPr>
              <a:t>разнородних</a:t>
            </a:r>
            <a:r>
              <a:rPr lang="sl-SI" sz="2400" i="1">
                <a:solidFill>
                  <a:srgbClr val="FFFF00"/>
                </a:solidFill>
              </a:rPr>
              <a:t> </a:t>
            </a:r>
            <a:r>
              <a:rPr lang="sr-Latn-CS" sz="2400" i="1">
                <a:solidFill>
                  <a:srgbClr val="FFFF00"/>
                </a:solidFill>
              </a:rPr>
              <a:t>компоненти</a:t>
            </a:r>
            <a:r>
              <a:rPr lang="sl-SI" sz="2400" b="1">
                <a:solidFill>
                  <a:srgbClr val="FFFF00"/>
                </a:solidFill>
              </a:rPr>
              <a:t>), </a:t>
            </a:r>
            <a:r>
              <a:rPr lang="sr-Latn-CS" sz="2400" b="1">
                <a:solidFill>
                  <a:srgbClr val="FFFF00"/>
                </a:solidFill>
              </a:rPr>
              <a:t>дозвољено</a:t>
            </a:r>
            <a:r>
              <a:rPr lang="sl-SI" sz="2400" b="1">
                <a:solidFill>
                  <a:srgbClr val="FFFF00"/>
                </a:solidFill>
              </a:rPr>
              <a:t> (</a:t>
            </a:r>
            <a:r>
              <a:rPr lang="sr-Latn-CS" sz="2400" i="1">
                <a:solidFill>
                  <a:srgbClr val="FFFF00"/>
                </a:solidFill>
              </a:rPr>
              <a:t>у</a:t>
            </a:r>
            <a:r>
              <a:rPr lang="sl-SI" sz="2400" i="1">
                <a:solidFill>
                  <a:srgbClr val="FFFF00"/>
                </a:solidFill>
              </a:rPr>
              <a:t> </a:t>
            </a:r>
            <a:r>
              <a:rPr lang="sr-Latn-CS" sz="2400" i="1">
                <a:solidFill>
                  <a:srgbClr val="FFFF00"/>
                </a:solidFill>
              </a:rPr>
              <a:t>оквиру</a:t>
            </a:r>
            <a:r>
              <a:rPr lang="sl-SI" sz="2400" i="1">
                <a:solidFill>
                  <a:srgbClr val="FFFF00"/>
                </a:solidFill>
              </a:rPr>
              <a:t> </a:t>
            </a:r>
            <a:r>
              <a:rPr lang="sr-Latn-CS" sz="2400" i="1">
                <a:solidFill>
                  <a:srgbClr val="FFFF00"/>
                </a:solidFill>
              </a:rPr>
              <a:t>граничних</a:t>
            </a:r>
            <a:r>
              <a:rPr lang="sl-SI" sz="2400" i="1">
                <a:solidFill>
                  <a:srgbClr val="FFFF00"/>
                </a:solidFill>
              </a:rPr>
              <a:t> </a:t>
            </a:r>
            <a:r>
              <a:rPr lang="sr-Latn-CS" sz="2400" i="1">
                <a:solidFill>
                  <a:srgbClr val="FFFF00"/>
                </a:solidFill>
              </a:rPr>
              <a:t>вредности</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прекомерно</a:t>
            </a:r>
            <a:r>
              <a:rPr lang="sl-SI" sz="2400" b="1">
                <a:solidFill>
                  <a:srgbClr val="FFFF00"/>
                </a:solidFill>
              </a:rPr>
              <a:t> (</a:t>
            </a:r>
            <a:r>
              <a:rPr lang="sr-Latn-CS" sz="2400" i="1">
                <a:solidFill>
                  <a:srgbClr val="FFFF00"/>
                </a:solidFill>
              </a:rPr>
              <a:t>преко</a:t>
            </a:r>
            <a:r>
              <a:rPr lang="sl-SI" sz="2400" i="1">
                <a:solidFill>
                  <a:srgbClr val="FFFF00"/>
                </a:solidFill>
              </a:rPr>
              <a:t> </a:t>
            </a:r>
            <a:r>
              <a:rPr lang="sr-Latn-CS" sz="2400" i="1">
                <a:solidFill>
                  <a:srgbClr val="FFFF00"/>
                </a:solidFill>
              </a:rPr>
              <a:t>дозвољених</a:t>
            </a:r>
            <a:r>
              <a:rPr lang="sl-SI" sz="2400" i="1">
                <a:solidFill>
                  <a:srgbClr val="FFFF00"/>
                </a:solidFill>
              </a:rPr>
              <a:t> </a:t>
            </a:r>
            <a:r>
              <a:rPr lang="sr-Latn-CS" sz="2400" i="1">
                <a:solidFill>
                  <a:srgbClr val="FFFF00"/>
                </a:solidFill>
              </a:rPr>
              <a:t>граничних</a:t>
            </a:r>
            <a:r>
              <a:rPr lang="sl-SI" sz="2400" i="1">
                <a:solidFill>
                  <a:srgbClr val="FFFF00"/>
                </a:solidFill>
              </a:rPr>
              <a:t> </a:t>
            </a:r>
            <a:r>
              <a:rPr lang="sr-Latn-CS" sz="2400" i="1">
                <a:solidFill>
                  <a:srgbClr val="FFFF00"/>
                </a:solidFill>
              </a:rPr>
              <a:t>вредности</a:t>
            </a:r>
            <a:r>
              <a:rPr lang="sl-SI" sz="2400" b="1">
                <a:solidFill>
                  <a:srgbClr val="FFFF00"/>
                </a:solidFill>
              </a:rPr>
              <a:t>) </a:t>
            </a:r>
            <a:r>
              <a:rPr lang="sr-Latn-CS" sz="2400" b="1">
                <a:solidFill>
                  <a:srgbClr val="FFFF00"/>
                </a:solidFill>
              </a:rPr>
              <a:t>оптерећење</a:t>
            </a:r>
            <a:r>
              <a:rPr lang="sl-SI" sz="2400" b="1">
                <a:solidFill>
                  <a:srgbClr val="FFFF00"/>
                </a:solidFill>
              </a:rPr>
              <a:t>.</a:t>
            </a:r>
          </a:p>
          <a:p>
            <a:pPr algn="just"/>
            <a:endParaRPr lang="sl-SI" sz="1200" b="1">
              <a:solidFill>
                <a:srgbClr val="FFFF00"/>
              </a:solidFill>
            </a:endParaRPr>
          </a:p>
          <a:p>
            <a:pPr algn="just"/>
            <a:r>
              <a:rPr lang="sr-Latn-CS" sz="2400" b="1">
                <a:solidFill>
                  <a:srgbClr val="FFFF00"/>
                </a:solidFill>
              </a:rPr>
              <a:t>ЗАШТИТА</a:t>
            </a:r>
            <a:r>
              <a:rPr lang="sl-SI" sz="2400" b="1">
                <a:solidFill>
                  <a:srgbClr val="FFFF00"/>
                </a:solidFill>
              </a:rPr>
              <a:t> </a:t>
            </a:r>
            <a:r>
              <a:rPr lang="sr-Latn-CS" sz="2400" b="1">
                <a:solidFill>
                  <a:srgbClr val="FFFF00"/>
                </a:solidFill>
              </a:rPr>
              <a:t>ЖИВОТНЕ</a:t>
            </a:r>
            <a:r>
              <a:rPr lang="sl-SI" sz="2400" b="1">
                <a:solidFill>
                  <a:srgbClr val="FFFF00"/>
                </a:solidFill>
              </a:rPr>
              <a:t> </a:t>
            </a:r>
            <a:r>
              <a:rPr lang="sr-Latn-CS" sz="2400" b="1">
                <a:solidFill>
                  <a:srgbClr val="FFFF00"/>
                </a:solidFill>
              </a:rPr>
              <a:t>СРЕДИНЕ</a:t>
            </a:r>
            <a:endParaRPr lang="sl-SI" sz="2400" b="1">
              <a:solidFill>
                <a:srgbClr val="FFFF00"/>
              </a:solidFill>
            </a:endParaRPr>
          </a:p>
          <a:p>
            <a:pPr algn="just"/>
            <a:endParaRPr lang="sl-SI" sz="1200" b="1">
              <a:solidFill>
                <a:srgbClr val="FFFF00"/>
              </a:solidFill>
            </a:endParaRPr>
          </a:p>
          <a:p>
            <a:pPr algn="just"/>
            <a:r>
              <a:rPr lang="sl-SI" sz="2400" b="1">
                <a:solidFill>
                  <a:srgbClr val="FFFF00"/>
                </a:solidFill>
              </a:rPr>
              <a:t>	</a:t>
            </a:r>
            <a:r>
              <a:rPr lang="sr-Latn-CS" sz="2400" b="1">
                <a:solidFill>
                  <a:srgbClr val="FFFF00"/>
                </a:solidFill>
              </a:rPr>
              <a:t>је</a:t>
            </a:r>
            <a:r>
              <a:rPr lang="sl-SI" sz="2400" b="1">
                <a:solidFill>
                  <a:srgbClr val="FFFF00"/>
                </a:solidFill>
              </a:rPr>
              <a:t> </a:t>
            </a:r>
            <a:r>
              <a:rPr lang="sr-Latn-CS" sz="2400" b="1">
                <a:solidFill>
                  <a:srgbClr val="FFFF00"/>
                </a:solidFill>
              </a:rPr>
              <a:t>скуп</a:t>
            </a:r>
            <a:r>
              <a:rPr lang="sl-SI" sz="2400" b="1">
                <a:solidFill>
                  <a:srgbClr val="FFFF00"/>
                </a:solidFill>
              </a:rPr>
              <a:t> </a:t>
            </a:r>
            <a:r>
              <a:rPr lang="sr-Latn-CS" sz="2400" b="1">
                <a:solidFill>
                  <a:srgbClr val="FFFF00"/>
                </a:solidFill>
              </a:rPr>
              <a:t>услова</a:t>
            </a:r>
            <a:r>
              <a:rPr lang="sl-SI" sz="2400" b="1">
                <a:solidFill>
                  <a:srgbClr val="FFFF00"/>
                </a:solidFill>
              </a:rPr>
              <a:t>, </a:t>
            </a:r>
            <a:r>
              <a:rPr lang="sr-Latn-CS" sz="2400" b="1">
                <a:solidFill>
                  <a:srgbClr val="FFFF00"/>
                </a:solidFill>
              </a:rPr>
              <a:t>мера</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активности</a:t>
            </a:r>
            <a:r>
              <a:rPr lang="sl-SI" sz="2400" b="1">
                <a:solidFill>
                  <a:srgbClr val="FFFF00"/>
                </a:solidFill>
              </a:rPr>
              <a:t> </a:t>
            </a:r>
            <a:r>
              <a:rPr lang="sr-Latn-CS" sz="2400" b="1">
                <a:solidFill>
                  <a:srgbClr val="FFFF00"/>
                </a:solidFill>
              </a:rPr>
              <a:t>којима</a:t>
            </a:r>
            <a:r>
              <a:rPr lang="sl-SI" sz="2400" b="1">
                <a:solidFill>
                  <a:srgbClr val="FFFF00"/>
                </a:solidFill>
              </a:rPr>
              <a:t> </a:t>
            </a:r>
            <a:r>
              <a:rPr lang="sr-Latn-CS" sz="2400" b="1">
                <a:solidFill>
                  <a:srgbClr val="FFFF00"/>
                </a:solidFill>
              </a:rPr>
              <a:t>се</a:t>
            </a:r>
            <a:r>
              <a:rPr lang="sl-SI" sz="2400" b="1">
                <a:solidFill>
                  <a:srgbClr val="FFFF00"/>
                </a:solidFill>
              </a:rPr>
              <a:t> </a:t>
            </a:r>
            <a:r>
              <a:rPr lang="sr-Latn-CS" sz="2400" b="1">
                <a:solidFill>
                  <a:srgbClr val="FFFF00"/>
                </a:solidFill>
              </a:rPr>
              <a:t>спречава</a:t>
            </a:r>
            <a:r>
              <a:rPr lang="sl-SI" sz="2400" b="1">
                <a:solidFill>
                  <a:srgbClr val="FFFF00"/>
                </a:solidFill>
              </a:rPr>
              <a:t> </a:t>
            </a:r>
            <a:r>
              <a:rPr lang="sr-Latn-CS" sz="2400" b="1">
                <a:solidFill>
                  <a:srgbClr val="FFFF00"/>
                </a:solidFill>
              </a:rPr>
              <a:t>или</a:t>
            </a:r>
            <a:r>
              <a:rPr lang="sl-SI" sz="2400" b="1">
                <a:solidFill>
                  <a:srgbClr val="FFFF00"/>
                </a:solidFill>
              </a:rPr>
              <a:t> </a:t>
            </a:r>
            <a:r>
              <a:rPr lang="sr-Latn-CS" sz="2400" b="1">
                <a:solidFill>
                  <a:srgbClr val="FFFF00"/>
                </a:solidFill>
              </a:rPr>
              <a:t>ублажава</a:t>
            </a:r>
            <a:r>
              <a:rPr lang="sl-SI" sz="2400" b="1">
                <a:solidFill>
                  <a:srgbClr val="FFFF00"/>
                </a:solidFill>
              </a:rPr>
              <a:t> </a:t>
            </a:r>
            <a:r>
              <a:rPr lang="sr-Latn-CS" sz="2400" b="1">
                <a:solidFill>
                  <a:srgbClr val="FFFF00"/>
                </a:solidFill>
              </a:rPr>
              <a:t>загађивање</a:t>
            </a:r>
            <a:r>
              <a:rPr lang="sl-SI" sz="2400" b="1">
                <a:solidFill>
                  <a:srgbClr val="FFFF00"/>
                </a:solidFill>
              </a:rPr>
              <a:t> </a:t>
            </a:r>
            <a:r>
              <a:rPr lang="sr-Latn-CS" sz="2400" b="1">
                <a:solidFill>
                  <a:srgbClr val="FFFF00"/>
                </a:solidFill>
              </a:rPr>
              <a:t>животне</a:t>
            </a:r>
            <a:r>
              <a:rPr lang="sl-SI" sz="2400" b="1">
                <a:solidFill>
                  <a:srgbClr val="FFFF00"/>
                </a:solidFill>
              </a:rPr>
              <a:t> </a:t>
            </a:r>
            <a:r>
              <a:rPr lang="sr-Latn-CS" sz="2400" b="1">
                <a:solidFill>
                  <a:srgbClr val="FFFF00"/>
                </a:solidFill>
              </a:rPr>
              <a:t>средине</a:t>
            </a:r>
            <a:r>
              <a:rPr lang="sl-SI" sz="2400" b="1">
                <a:solidFill>
                  <a:srgbClr val="FFFF00"/>
                </a:solidFill>
              </a:rPr>
              <a:t>, </a:t>
            </a:r>
            <a:r>
              <a:rPr lang="sr-Latn-CS" sz="2400" b="1">
                <a:solidFill>
                  <a:srgbClr val="FFFF00"/>
                </a:solidFill>
              </a:rPr>
              <a:t>чува</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одржава</a:t>
            </a:r>
            <a:r>
              <a:rPr lang="sl-SI" sz="2400" b="1">
                <a:solidFill>
                  <a:srgbClr val="FFFF00"/>
                </a:solidFill>
              </a:rPr>
              <a:t> </a:t>
            </a:r>
            <a:r>
              <a:rPr lang="sr-Latn-CS" sz="2400" b="1">
                <a:solidFill>
                  <a:srgbClr val="FFFF00"/>
                </a:solidFill>
              </a:rPr>
              <a:t>природна</a:t>
            </a:r>
            <a:r>
              <a:rPr lang="sl-SI" sz="2400" b="1">
                <a:solidFill>
                  <a:srgbClr val="FFFF00"/>
                </a:solidFill>
              </a:rPr>
              <a:t> </a:t>
            </a:r>
            <a:r>
              <a:rPr lang="sr-Latn-CS" sz="2400" b="1">
                <a:solidFill>
                  <a:srgbClr val="FFFF00"/>
                </a:solidFill>
              </a:rPr>
              <a:t>равнотежа</a:t>
            </a:r>
            <a:r>
              <a:rPr lang="sl-SI" sz="2400" b="1">
                <a:solidFill>
                  <a:srgbClr val="FFFF00"/>
                </a:solidFill>
              </a:rPr>
              <a:t>, </a:t>
            </a:r>
            <a:r>
              <a:rPr lang="sr-Latn-CS" sz="2400" b="1">
                <a:solidFill>
                  <a:srgbClr val="FFFF00"/>
                </a:solidFill>
              </a:rPr>
              <a:t>одрживо</a:t>
            </a:r>
            <a:r>
              <a:rPr lang="sl-SI" sz="2400" b="1">
                <a:solidFill>
                  <a:srgbClr val="FFFF00"/>
                </a:solidFill>
              </a:rPr>
              <a:t> </a:t>
            </a:r>
            <a:r>
              <a:rPr lang="sr-Latn-CS" sz="2400" b="1">
                <a:solidFill>
                  <a:srgbClr val="FFFF00"/>
                </a:solidFill>
              </a:rPr>
              <a:t>користе</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унапређују</a:t>
            </a:r>
            <a:r>
              <a:rPr lang="sl-SI" sz="2400" b="1">
                <a:solidFill>
                  <a:srgbClr val="FFFF00"/>
                </a:solidFill>
              </a:rPr>
              <a:t> </a:t>
            </a:r>
            <a:r>
              <a:rPr lang="sr-Latn-CS" sz="2400" b="1">
                <a:solidFill>
                  <a:srgbClr val="FFFF00"/>
                </a:solidFill>
              </a:rPr>
              <a:t>природне</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радом</a:t>
            </a:r>
            <a:r>
              <a:rPr lang="sl-SI" sz="2400" b="1">
                <a:solidFill>
                  <a:srgbClr val="FFFF00"/>
                </a:solidFill>
              </a:rPr>
              <a:t> </a:t>
            </a:r>
            <a:r>
              <a:rPr lang="sr-Latn-CS" sz="2400" b="1">
                <a:solidFill>
                  <a:srgbClr val="FFFF00"/>
                </a:solidFill>
              </a:rPr>
              <a:t>створене</a:t>
            </a:r>
            <a:r>
              <a:rPr lang="sl-SI" sz="2400" b="1">
                <a:solidFill>
                  <a:srgbClr val="FFFF00"/>
                </a:solidFill>
              </a:rPr>
              <a:t> </a:t>
            </a:r>
            <a:r>
              <a:rPr lang="sr-Latn-CS" sz="2400" b="1">
                <a:solidFill>
                  <a:srgbClr val="FFFF00"/>
                </a:solidFill>
              </a:rPr>
              <a:t>вредности</a:t>
            </a:r>
            <a:r>
              <a:rPr lang="sl-SI" sz="2400" b="1">
                <a:solidFill>
                  <a:srgbClr val="FFFF00"/>
                </a:solidFill>
              </a:rPr>
              <a:t>.</a:t>
            </a:r>
            <a:endParaRPr lang="sl-SI" sz="1000" b="1">
              <a:solidFill>
                <a:srgbClr val="FFFF00"/>
              </a:solidFill>
            </a:endParaRPr>
          </a:p>
        </p:txBody>
      </p:sp>
    </p:spTree>
    <p:extLst>
      <p:ext uri="{BB962C8B-B14F-4D97-AF65-F5344CB8AC3E}">
        <p14:creationId xmlns:p14="http://schemas.microsoft.com/office/powerpoint/2010/main" val="188448737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400" b="1">
              <a:solidFill>
                <a:srgbClr val="FFFF00"/>
              </a:solidFill>
            </a:endParaRPr>
          </a:p>
          <a:p>
            <a:r>
              <a:rPr lang="sr-Latn-CS" sz="2800" b="1">
                <a:solidFill>
                  <a:srgbClr val="FFFF00"/>
                </a:solidFill>
              </a:rPr>
              <a:t>ДЕФИНИЦИЈЕ</a:t>
            </a:r>
            <a:endParaRPr lang="en-US" sz="2800">
              <a:solidFill>
                <a:srgbClr val="FFFF00"/>
              </a:solidFill>
            </a:endParaRPr>
          </a:p>
        </p:txBody>
      </p:sp>
      <p:sp>
        <p:nvSpPr>
          <p:cNvPr id="47107" name="Text Box 3"/>
          <p:cNvSpPr txBox="1">
            <a:spLocks noChangeArrowheads="1"/>
          </p:cNvSpPr>
          <p:nvPr/>
        </p:nvSpPr>
        <p:spPr bwMode="auto">
          <a:xfrm>
            <a:off x="533571" y="1752600"/>
            <a:ext cx="8381756"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400" b="1">
                <a:solidFill>
                  <a:srgbClr val="FFFF00"/>
                </a:solidFill>
              </a:rPr>
              <a:t>МОНИТОРИНГ</a:t>
            </a:r>
            <a:r>
              <a:rPr lang="sl-SI" sz="2400" b="1">
                <a:solidFill>
                  <a:srgbClr val="FFFF00"/>
                </a:solidFill>
              </a:rPr>
              <a:t> </a:t>
            </a:r>
            <a:r>
              <a:rPr lang="sr-Latn-CS" sz="2400" b="1">
                <a:solidFill>
                  <a:srgbClr val="FFFF00"/>
                </a:solidFill>
              </a:rPr>
              <a:t>ЖИВОТНЕ</a:t>
            </a:r>
            <a:r>
              <a:rPr lang="sl-SI" sz="2400" b="1">
                <a:solidFill>
                  <a:srgbClr val="FFFF00"/>
                </a:solidFill>
              </a:rPr>
              <a:t> </a:t>
            </a:r>
            <a:r>
              <a:rPr lang="sr-Latn-CS" sz="2400" b="1">
                <a:solidFill>
                  <a:srgbClr val="FFFF00"/>
                </a:solidFill>
              </a:rPr>
              <a:t>СРЕДИНЕ</a:t>
            </a:r>
            <a:endParaRPr lang="sl-SI" sz="2400" b="1">
              <a:solidFill>
                <a:srgbClr val="FFFF00"/>
              </a:solidFill>
            </a:endParaRPr>
          </a:p>
          <a:p>
            <a:pPr algn="just"/>
            <a:endParaRPr lang="sl-SI" sz="1200" b="1">
              <a:solidFill>
                <a:srgbClr val="FFFF00"/>
              </a:solidFill>
            </a:endParaRPr>
          </a:p>
          <a:p>
            <a:pPr algn="just"/>
            <a:r>
              <a:rPr lang="sl-SI" sz="2400" b="1">
                <a:solidFill>
                  <a:srgbClr val="FFFF00"/>
                </a:solidFill>
              </a:rPr>
              <a:t>	</a:t>
            </a:r>
            <a:r>
              <a:rPr lang="sr-Latn-CS" sz="2400" b="1">
                <a:solidFill>
                  <a:srgbClr val="FFFF00"/>
                </a:solidFill>
              </a:rPr>
              <a:t>је</a:t>
            </a:r>
            <a:r>
              <a:rPr lang="sl-SI" sz="2400" b="1">
                <a:solidFill>
                  <a:srgbClr val="FFFF00"/>
                </a:solidFill>
              </a:rPr>
              <a:t> </a:t>
            </a:r>
            <a:r>
              <a:rPr lang="sr-Latn-CS" sz="2400" b="1">
                <a:solidFill>
                  <a:srgbClr val="FFFF00"/>
                </a:solidFill>
              </a:rPr>
              <a:t>континуална</a:t>
            </a:r>
            <a:r>
              <a:rPr lang="sl-SI" sz="2400" b="1">
                <a:solidFill>
                  <a:srgbClr val="FFFF00"/>
                </a:solidFill>
              </a:rPr>
              <a:t> </a:t>
            </a:r>
            <a:r>
              <a:rPr lang="sr-Latn-CS" sz="2400" b="1">
                <a:solidFill>
                  <a:srgbClr val="FFFF00"/>
                </a:solidFill>
              </a:rPr>
              <a:t>контрола</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праћење</a:t>
            </a:r>
            <a:r>
              <a:rPr lang="sl-SI" sz="2400" b="1">
                <a:solidFill>
                  <a:srgbClr val="FFFF00"/>
                </a:solidFill>
              </a:rPr>
              <a:t> </a:t>
            </a:r>
            <a:r>
              <a:rPr lang="sr-Latn-CS" sz="2400" b="1">
                <a:solidFill>
                  <a:srgbClr val="FFFF00"/>
                </a:solidFill>
              </a:rPr>
              <a:t>стања</a:t>
            </a:r>
            <a:r>
              <a:rPr lang="sl-SI" sz="2400" b="1">
                <a:solidFill>
                  <a:srgbClr val="FFFF00"/>
                </a:solidFill>
              </a:rPr>
              <a:t> </a:t>
            </a:r>
            <a:r>
              <a:rPr lang="sr-Latn-CS" sz="2400" b="1">
                <a:solidFill>
                  <a:srgbClr val="FFFF00"/>
                </a:solidFill>
              </a:rPr>
              <a:t>животне</a:t>
            </a:r>
            <a:r>
              <a:rPr lang="sl-SI" sz="2400" b="1">
                <a:solidFill>
                  <a:srgbClr val="FFFF00"/>
                </a:solidFill>
              </a:rPr>
              <a:t> </a:t>
            </a:r>
            <a:r>
              <a:rPr lang="sr-Latn-CS" sz="2400" b="1">
                <a:solidFill>
                  <a:srgbClr val="FFFF00"/>
                </a:solidFill>
              </a:rPr>
              <a:t>средине</a:t>
            </a:r>
            <a:r>
              <a:rPr lang="sl-SI" sz="2400" b="1">
                <a:solidFill>
                  <a:srgbClr val="FFFF00"/>
                </a:solidFill>
              </a:rPr>
              <a:t> </a:t>
            </a:r>
            <a:r>
              <a:rPr lang="sr-Latn-CS" sz="2400" b="1">
                <a:solidFill>
                  <a:srgbClr val="FFFF00"/>
                </a:solidFill>
              </a:rPr>
              <a:t>које</a:t>
            </a:r>
            <a:r>
              <a:rPr lang="sl-SI" sz="2400" b="1">
                <a:solidFill>
                  <a:srgbClr val="FFFF00"/>
                </a:solidFill>
              </a:rPr>
              <a:t> </a:t>
            </a:r>
            <a:r>
              <a:rPr lang="sr-Latn-CS" sz="2400" b="1">
                <a:solidFill>
                  <a:srgbClr val="FFFF00"/>
                </a:solidFill>
              </a:rPr>
              <a:t>се</a:t>
            </a:r>
            <a:r>
              <a:rPr lang="sl-SI" sz="2400" b="1">
                <a:solidFill>
                  <a:srgbClr val="FFFF00"/>
                </a:solidFill>
              </a:rPr>
              <a:t> </a:t>
            </a:r>
            <a:r>
              <a:rPr lang="sr-Latn-CS" sz="2400" b="1">
                <a:solidFill>
                  <a:srgbClr val="FFFF00"/>
                </a:solidFill>
              </a:rPr>
              <a:t>врше</a:t>
            </a:r>
            <a:r>
              <a:rPr lang="sl-SI" sz="2400" b="1">
                <a:solidFill>
                  <a:srgbClr val="FFFF00"/>
                </a:solidFill>
              </a:rPr>
              <a:t> </a:t>
            </a:r>
            <a:r>
              <a:rPr lang="sr-Latn-CS" sz="2400" b="1">
                <a:solidFill>
                  <a:srgbClr val="FFFF00"/>
                </a:solidFill>
              </a:rPr>
              <a:t>систематским</a:t>
            </a:r>
            <a:r>
              <a:rPr lang="sl-SI" sz="2400" b="1">
                <a:solidFill>
                  <a:srgbClr val="FFFF00"/>
                </a:solidFill>
              </a:rPr>
              <a:t> </a:t>
            </a:r>
            <a:r>
              <a:rPr lang="sr-Latn-CS" sz="2400" b="1">
                <a:solidFill>
                  <a:srgbClr val="FFFF00"/>
                </a:solidFill>
              </a:rPr>
              <a:t>мерењем</a:t>
            </a:r>
            <a:r>
              <a:rPr lang="sl-SI" sz="2400" b="1">
                <a:solidFill>
                  <a:srgbClr val="FFFF00"/>
                </a:solidFill>
              </a:rPr>
              <a:t> </a:t>
            </a:r>
            <a:r>
              <a:rPr lang="sr-Latn-CS" sz="2400" b="1">
                <a:solidFill>
                  <a:srgbClr val="FFFF00"/>
                </a:solidFill>
              </a:rPr>
              <a:t>параметара</a:t>
            </a:r>
            <a:r>
              <a:rPr lang="sl-SI" sz="2400" b="1">
                <a:solidFill>
                  <a:srgbClr val="FFFF00"/>
                </a:solidFill>
              </a:rPr>
              <a:t> </a:t>
            </a:r>
            <a:r>
              <a:rPr lang="sr-Latn-CS" sz="2400" b="1">
                <a:solidFill>
                  <a:srgbClr val="FFFF00"/>
                </a:solidFill>
              </a:rPr>
              <a:t>у</a:t>
            </a:r>
            <a:r>
              <a:rPr lang="sl-SI" sz="2400" b="1">
                <a:solidFill>
                  <a:srgbClr val="FFFF00"/>
                </a:solidFill>
              </a:rPr>
              <a:t> </a:t>
            </a:r>
            <a:r>
              <a:rPr lang="sr-Latn-CS" sz="2400" b="1">
                <a:solidFill>
                  <a:srgbClr val="FFFF00"/>
                </a:solidFill>
              </a:rPr>
              <a:t>чиниоцима</a:t>
            </a:r>
            <a:r>
              <a:rPr lang="sl-SI" sz="2400" b="1">
                <a:solidFill>
                  <a:srgbClr val="FFFF00"/>
                </a:solidFill>
              </a:rPr>
              <a:t> </a:t>
            </a:r>
            <a:r>
              <a:rPr lang="sr-Latn-CS" sz="2400" b="1">
                <a:solidFill>
                  <a:srgbClr val="FFFF00"/>
                </a:solidFill>
              </a:rPr>
              <a:t>животне</a:t>
            </a:r>
            <a:r>
              <a:rPr lang="sl-SI" sz="2400" b="1">
                <a:solidFill>
                  <a:srgbClr val="FFFF00"/>
                </a:solidFill>
              </a:rPr>
              <a:t> </a:t>
            </a:r>
            <a:r>
              <a:rPr lang="sr-Latn-CS" sz="2400" b="1">
                <a:solidFill>
                  <a:srgbClr val="FFFF00"/>
                </a:solidFill>
              </a:rPr>
              <a:t>средине</a:t>
            </a:r>
            <a:r>
              <a:rPr lang="sl-SI" sz="2400" b="1">
                <a:solidFill>
                  <a:srgbClr val="FFFF00"/>
                </a:solidFill>
              </a:rPr>
              <a:t> </a:t>
            </a:r>
            <a:r>
              <a:rPr lang="sr-Latn-CS" sz="2400" b="1">
                <a:solidFill>
                  <a:srgbClr val="FFFF00"/>
                </a:solidFill>
              </a:rPr>
              <a:t>у</a:t>
            </a:r>
            <a:r>
              <a:rPr lang="sl-SI" sz="2400" b="1">
                <a:solidFill>
                  <a:srgbClr val="FFFF00"/>
                </a:solidFill>
              </a:rPr>
              <a:t> </a:t>
            </a:r>
            <a:r>
              <a:rPr lang="sr-Latn-CS" sz="2400" b="1">
                <a:solidFill>
                  <a:srgbClr val="FFFF00"/>
                </a:solidFill>
              </a:rPr>
              <a:t>простору</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времену</a:t>
            </a:r>
            <a:r>
              <a:rPr lang="sl-SI" sz="2400" b="1">
                <a:solidFill>
                  <a:srgbClr val="FFFF00"/>
                </a:solidFill>
              </a:rPr>
              <a:t>.</a:t>
            </a:r>
          </a:p>
          <a:p>
            <a:pPr algn="just"/>
            <a:endParaRPr lang="sl-SI" sz="1200" b="1">
              <a:solidFill>
                <a:srgbClr val="FFFF00"/>
              </a:solidFill>
            </a:endParaRPr>
          </a:p>
          <a:p>
            <a:pPr algn="just"/>
            <a:r>
              <a:rPr lang="sr-Latn-CS" sz="2400" b="1">
                <a:solidFill>
                  <a:srgbClr val="FFFF00"/>
                </a:solidFill>
              </a:rPr>
              <a:t>ЕМИСИЈА</a:t>
            </a:r>
            <a:endParaRPr lang="sl-SI" sz="2400" b="1">
              <a:solidFill>
                <a:srgbClr val="FFFF00"/>
              </a:solidFill>
            </a:endParaRPr>
          </a:p>
          <a:p>
            <a:pPr algn="just"/>
            <a:endParaRPr lang="sl-SI" sz="1200" b="1">
              <a:solidFill>
                <a:srgbClr val="FFFF00"/>
              </a:solidFill>
            </a:endParaRPr>
          </a:p>
          <a:p>
            <a:pPr algn="just"/>
            <a:r>
              <a:rPr lang="sl-SI" sz="2400" b="1">
                <a:solidFill>
                  <a:srgbClr val="FFFF00"/>
                </a:solidFill>
              </a:rPr>
              <a:t>	</a:t>
            </a:r>
            <a:r>
              <a:rPr lang="sr-Latn-CS" sz="2400" b="1">
                <a:solidFill>
                  <a:srgbClr val="FFFF00"/>
                </a:solidFill>
              </a:rPr>
              <a:t>је</a:t>
            </a:r>
            <a:r>
              <a:rPr lang="sl-SI" sz="2400" b="1">
                <a:solidFill>
                  <a:srgbClr val="FFFF00"/>
                </a:solidFill>
              </a:rPr>
              <a:t> </a:t>
            </a:r>
            <a:r>
              <a:rPr lang="sr-Latn-CS" sz="2400" b="1">
                <a:solidFill>
                  <a:srgbClr val="FFFF00"/>
                </a:solidFill>
              </a:rPr>
              <a:t>испуштање</a:t>
            </a:r>
            <a:r>
              <a:rPr lang="sl-SI" sz="2400" b="1">
                <a:solidFill>
                  <a:srgbClr val="FFFF00"/>
                </a:solidFill>
              </a:rPr>
              <a:t> </a:t>
            </a:r>
            <a:r>
              <a:rPr lang="sr-Latn-CS" sz="2400" b="1">
                <a:solidFill>
                  <a:srgbClr val="FFFF00"/>
                </a:solidFill>
              </a:rPr>
              <a:t>загађујућих</a:t>
            </a:r>
            <a:r>
              <a:rPr lang="sl-SI" sz="2400" b="1">
                <a:solidFill>
                  <a:srgbClr val="FFFF00"/>
                </a:solidFill>
              </a:rPr>
              <a:t> </a:t>
            </a:r>
            <a:r>
              <a:rPr lang="sr-Latn-CS" sz="2400" b="1">
                <a:solidFill>
                  <a:srgbClr val="FFFF00"/>
                </a:solidFill>
              </a:rPr>
              <a:t>материја</a:t>
            </a:r>
            <a:r>
              <a:rPr lang="sl-SI" sz="2400" b="1">
                <a:solidFill>
                  <a:srgbClr val="FFFF00"/>
                </a:solidFill>
              </a:rPr>
              <a:t> </a:t>
            </a:r>
            <a:r>
              <a:rPr lang="sr-Latn-CS" sz="2400" b="1">
                <a:solidFill>
                  <a:srgbClr val="FFFF00"/>
                </a:solidFill>
              </a:rPr>
              <a:t>или</a:t>
            </a:r>
            <a:r>
              <a:rPr lang="sl-SI" sz="2400" b="1">
                <a:solidFill>
                  <a:srgbClr val="FFFF00"/>
                </a:solidFill>
              </a:rPr>
              <a:t> </a:t>
            </a:r>
            <a:r>
              <a:rPr lang="sr-Latn-CS" sz="2400" b="1">
                <a:solidFill>
                  <a:srgbClr val="FFFF00"/>
                </a:solidFill>
              </a:rPr>
              <a:t>енергије</a:t>
            </a:r>
            <a:r>
              <a:rPr lang="sl-SI" sz="2400" b="1">
                <a:solidFill>
                  <a:srgbClr val="FFFF00"/>
                </a:solidFill>
              </a:rPr>
              <a:t> </a:t>
            </a:r>
            <a:r>
              <a:rPr lang="sr-Latn-CS" sz="2400" b="1">
                <a:solidFill>
                  <a:srgbClr val="FFFF00"/>
                </a:solidFill>
              </a:rPr>
              <a:t>из</a:t>
            </a:r>
            <a:r>
              <a:rPr lang="sl-SI" sz="2400" b="1">
                <a:solidFill>
                  <a:srgbClr val="FFFF00"/>
                </a:solidFill>
              </a:rPr>
              <a:t> </a:t>
            </a:r>
            <a:r>
              <a:rPr lang="sr-Latn-CS" sz="2400" b="1">
                <a:solidFill>
                  <a:srgbClr val="FFFF00"/>
                </a:solidFill>
              </a:rPr>
              <a:t>индивидуалнох</a:t>
            </a:r>
            <a:r>
              <a:rPr lang="sl-SI" sz="2400" b="1">
                <a:solidFill>
                  <a:srgbClr val="FFFF00"/>
                </a:solidFill>
              </a:rPr>
              <a:t> </a:t>
            </a:r>
            <a:r>
              <a:rPr lang="sr-Latn-CS" sz="2400" b="1">
                <a:solidFill>
                  <a:srgbClr val="FFFF00"/>
                </a:solidFill>
              </a:rPr>
              <a:t>и</a:t>
            </a:r>
            <a:r>
              <a:rPr lang="sl-SI" sz="2400" b="1">
                <a:solidFill>
                  <a:srgbClr val="FFFF00"/>
                </a:solidFill>
              </a:rPr>
              <a:t>/</a:t>
            </a:r>
            <a:r>
              <a:rPr lang="sr-Latn-CS" sz="2400" b="1">
                <a:solidFill>
                  <a:srgbClr val="FFFF00"/>
                </a:solidFill>
              </a:rPr>
              <a:t>или</a:t>
            </a:r>
            <a:r>
              <a:rPr lang="sl-SI" sz="2400" b="1">
                <a:solidFill>
                  <a:srgbClr val="FFFF00"/>
                </a:solidFill>
              </a:rPr>
              <a:t> </a:t>
            </a:r>
            <a:r>
              <a:rPr lang="sr-Latn-CS" sz="2400" b="1">
                <a:solidFill>
                  <a:srgbClr val="FFFF00"/>
                </a:solidFill>
              </a:rPr>
              <a:t>дифузних</a:t>
            </a:r>
            <a:r>
              <a:rPr lang="sl-SI" sz="2400" b="1">
                <a:solidFill>
                  <a:srgbClr val="FFFF00"/>
                </a:solidFill>
              </a:rPr>
              <a:t> </a:t>
            </a:r>
            <a:r>
              <a:rPr lang="sr-Latn-CS" sz="2400" b="1">
                <a:solidFill>
                  <a:srgbClr val="FFFF00"/>
                </a:solidFill>
              </a:rPr>
              <a:t>извора</a:t>
            </a:r>
            <a:r>
              <a:rPr lang="sl-SI" sz="2400" b="1">
                <a:solidFill>
                  <a:srgbClr val="FFFF00"/>
                </a:solidFill>
              </a:rPr>
              <a:t> </a:t>
            </a:r>
            <a:r>
              <a:rPr lang="sr-Latn-CS" sz="2400" b="1">
                <a:solidFill>
                  <a:srgbClr val="FFFF00"/>
                </a:solidFill>
              </a:rPr>
              <a:t>у</a:t>
            </a:r>
            <a:r>
              <a:rPr lang="sl-SI" sz="2400" b="1">
                <a:solidFill>
                  <a:srgbClr val="FFFF00"/>
                </a:solidFill>
              </a:rPr>
              <a:t> </a:t>
            </a:r>
            <a:r>
              <a:rPr lang="sr-Latn-CS" sz="2400" b="1">
                <a:solidFill>
                  <a:srgbClr val="FFFF00"/>
                </a:solidFill>
              </a:rPr>
              <a:t>животну</a:t>
            </a:r>
            <a:r>
              <a:rPr lang="sl-SI" sz="2400" b="1">
                <a:solidFill>
                  <a:srgbClr val="FFFF00"/>
                </a:solidFill>
              </a:rPr>
              <a:t> </a:t>
            </a:r>
            <a:r>
              <a:rPr lang="sr-Latn-CS" sz="2400" b="1">
                <a:solidFill>
                  <a:srgbClr val="FFFF00"/>
                </a:solidFill>
              </a:rPr>
              <a:t>средину</a:t>
            </a:r>
            <a:r>
              <a:rPr lang="sl-SI" sz="2400" b="1">
                <a:solidFill>
                  <a:srgbClr val="FFFF00"/>
                </a:solidFill>
              </a:rPr>
              <a:t>. </a:t>
            </a:r>
          </a:p>
          <a:p>
            <a:pPr algn="just"/>
            <a:endParaRPr lang="sl-SI" sz="1200" b="1">
              <a:solidFill>
                <a:srgbClr val="FFFF00"/>
              </a:solidFill>
            </a:endParaRPr>
          </a:p>
          <a:p>
            <a:pPr algn="just"/>
            <a:r>
              <a:rPr lang="sr-Latn-CS" sz="2400" b="1">
                <a:solidFill>
                  <a:srgbClr val="FFFF00"/>
                </a:solidFill>
              </a:rPr>
              <a:t>ИМИСИЈА</a:t>
            </a:r>
            <a:endParaRPr lang="sl-SI" sz="2400" b="1">
              <a:solidFill>
                <a:srgbClr val="FFFF00"/>
              </a:solidFill>
            </a:endParaRPr>
          </a:p>
          <a:p>
            <a:pPr algn="just"/>
            <a:endParaRPr lang="sl-SI" sz="1200" b="1">
              <a:solidFill>
                <a:srgbClr val="FFFF00"/>
              </a:solidFill>
            </a:endParaRPr>
          </a:p>
          <a:p>
            <a:pPr algn="just"/>
            <a:r>
              <a:rPr lang="sl-SI" sz="2400" b="1">
                <a:solidFill>
                  <a:srgbClr val="FFFF00"/>
                </a:solidFill>
              </a:rPr>
              <a:t>	</a:t>
            </a:r>
            <a:r>
              <a:rPr lang="sr-Latn-CS" sz="2400" b="1">
                <a:solidFill>
                  <a:srgbClr val="FFFF00"/>
                </a:solidFill>
              </a:rPr>
              <a:t>је</a:t>
            </a:r>
            <a:r>
              <a:rPr lang="sl-SI" sz="2400" b="1">
                <a:solidFill>
                  <a:srgbClr val="FFFF00"/>
                </a:solidFill>
              </a:rPr>
              <a:t> </a:t>
            </a:r>
            <a:r>
              <a:rPr lang="sr-Latn-CS" sz="2400" b="1">
                <a:solidFill>
                  <a:srgbClr val="FFFF00"/>
                </a:solidFill>
              </a:rPr>
              <a:t>концентрација</a:t>
            </a:r>
            <a:r>
              <a:rPr lang="sl-SI" sz="2400" b="1">
                <a:solidFill>
                  <a:srgbClr val="FFFF00"/>
                </a:solidFill>
              </a:rPr>
              <a:t> </a:t>
            </a:r>
            <a:r>
              <a:rPr lang="sr-Latn-CS" sz="2400" b="1">
                <a:solidFill>
                  <a:srgbClr val="FFFF00"/>
                </a:solidFill>
              </a:rPr>
              <a:t>загађујућих</a:t>
            </a:r>
            <a:r>
              <a:rPr lang="sl-SI" sz="2400" b="1">
                <a:solidFill>
                  <a:srgbClr val="FFFF00"/>
                </a:solidFill>
              </a:rPr>
              <a:t> </a:t>
            </a:r>
            <a:r>
              <a:rPr lang="sr-Latn-CS" sz="2400" b="1">
                <a:solidFill>
                  <a:srgbClr val="FFFF00"/>
                </a:solidFill>
              </a:rPr>
              <a:t>материја</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ниво</a:t>
            </a:r>
            <a:r>
              <a:rPr lang="sl-SI" sz="2400" b="1">
                <a:solidFill>
                  <a:srgbClr val="FFFF00"/>
                </a:solidFill>
              </a:rPr>
              <a:t> </a:t>
            </a:r>
            <a:r>
              <a:rPr lang="sr-Latn-CS" sz="2400" b="1">
                <a:solidFill>
                  <a:srgbClr val="FFFF00"/>
                </a:solidFill>
              </a:rPr>
              <a:t>енергије</a:t>
            </a:r>
            <a:r>
              <a:rPr lang="sl-SI" sz="2400" b="1">
                <a:solidFill>
                  <a:srgbClr val="FFFF00"/>
                </a:solidFill>
              </a:rPr>
              <a:t> </a:t>
            </a:r>
            <a:r>
              <a:rPr lang="sr-Latn-CS" sz="2400" b="1">
                <a:solidFill>
                  <a:srgbClr val="FFFF00"/>
                </a:solidFill>
              </a:rPr>
              <a:t>у</a:t>
            </a:r>
            <a:r>
              <a:rPr lang="sl-SI" sz="2400" b="1">
                <a:solidFill>
                  <a:srgbClr val="FFFF00"/>
                </a:solidFill>
              </a:rPr>
              <a:t> </a:t>
            </a:r>
            <a:r>
              <a:rPr lang="sr-Latn-CS" sz="2400" b="1">
                <a:solidFill>
                  <a:srgbClr val="FFFF00"/>
                </a:solidFill>
              </a:rPr>
              <a:t>животној</a:t>
            </a:r>
            <a:r>
              <a:rPr lang="sl-SI" sz="2400" b="1">
                <a:solidFill>
                  <a:srgbClr val="FFFF00"/>
                </a:solidFill>
              </a:rPr>
              <a:t> </a:t>
            </a:r>
            <a:r>
              <a:rPr lang="sr-Latn-CS" sz="2400" b="1">
                <a:solidFill>
                  <a:srgbClr val="FFFF00"/>
                </a:solidFill>
              </a:rPr>
              <a:t>средини</a:t>
            </a:r>
            <a:r>
              <a:rPr lang="sl-SI" sz="2400" b="1">
                <a:solidFill>
                  <a:srgbClr val="FFFF00"/>
                </a:solidFill>
              </a:rPr>
              <a:t>, </a:t>
            </a:r>
            <a:r>
              <a:rPr lang="sr-Latn-CS" sz="2400" b="1">
                <a:solidFill>
                  <a:srgbClr val="FFFF00"/>
                </a:solidFill>
              </a:rPr>
              <a:t>којим</a:t>
            </a:r>
            <a:r>
              <a:rPr lang="sl-SI" sz="2400" b="1">
                <a:solidFill>
                  <a:srgbClr val="FFFF00"/>
                </a:solidFill>
              </a:rPr>
              <a:t> </a:t>
            </a:r>
            <a:r>
              <a:rPr lang="sr-Latn-CS" sz="2400" b="1">
                <a:solidFill>
                  <a:srgbClr val="FFFF00"/>
                </a:solidFill>
              </a:rPr>
              <a:t>се</a:t>
            </a:r>
            <a:r>
              <a:rPr lang="sl-SI" sz="2400" b="1">
                <a:solidFill>
                  <a:srgbClr val="FFFF00"/>
                </a:solidFill>
              </a:rPr>
              <a:t> </a:t>
            </a:r>
            <a:r>
              <a:rPr lang="sr-Latn-CS" sz="2400" b="1">
                <a:solidFill>
                  <a:srgbClr val="FFFF00"/>
                </a:solidFill>
              </a:rPr>
              <a:t>изражава</a:t>
            </a:r>
            <a:r>
              <a:rPr lang="sl-SI" sz="2400" b="1">
                <a:solidFill>
                  <a:srgbClr val="FFFF00"/>
                </a:solidFill>
              </a:rPr>
              <a:t> </a:t>
            </a:r>
            <a:r>
              <a:rPr lang="sr-Latn-CS" sz="2400" b="1">
                <a:solidFill>
                  <a:srgbClr val="FFFF00"/>
                </a:solidFill>
              </a:rPr>
              <a:t>квалитет</a:t>
            </a:r>
            <a:r>
              <a:rPr lang="sl-SI" sz="2400" b="1">
                <a:solidFill>
                  <a:srgbClr val="FFFF00"/>
                </a:solidFill>
              </a:rPr>
              <a:t> </a:t>
            </a:r>
            <a:r>
              <a:rPr lang="sr-Latn-CS" sz="2400" b="1">
                <a:solidFill>
                  <a:srgbClr val="FFFF00"/>
                </a:solidFill>
              </a:rPr>
              <a:t>животне</a:t>
            </a:r>
            <a:r>
              <a:rPr lang="sl-SI" sz="2400" b="1">
                <a:solidFill>
                  <a:srgbClr val="FFFF00"/>
                </a:solidFill>
              </a:rPr>
              <a:t> </a:t>
            </a:r>
            <a:r>
              <a:rPr lang="sr-Latn-CS" sz="2400" b="1">
                <a:solidFill>
                  <a:srgbClr val="FFFF00"/>
                </a:solidFill>
              </a:rPr>
              <a:t>средине</a:t>
            </a:r>
            <a:r>
              <a:rPr lang="sl-SI" sz="2400" b="1">
                <a:solidFill>
                  <a:srgbClr val="FFFF00"/>
                </a:solidFill>
              </a:rPr>
              <a:t> </a:t>
            </a:r>
            <a:r>
              <a:rPr lang="sr-Latn-CS" sz="2400" b="1">
                <a:solidFill>
                  <a:srgbClr val="FFFF00"/>
                </a:solidFill>
              </a:rPr>
              <a:t>у</a:t>
            </a:r>
            <a:r>
              <a:rPr lang="sl-SI" sz="2400" b="1">
                <a:solidFill>
                  <a:srgbClr val="FFFF00"/>
                </a:solidFill>
              </a:rPr>
              <a:t> </a:t>
            </a:r>
            <a:r>
              <a:rPr lang="sr-Latn-CS" sz="2400" b="1">
                <a:solidFill>
                  <a:srgbClr val="FFFF00"/>
                </a:solidFill>
              </a:rPr>
              <a:t>одређеном</a:t>
            </a:r>
            <a:r>
              <a:rPr lang="sl-SI" sz="2400" b="1">
                <a:solidFill>
                  <a:srgbClr val="FFFF00"/>
                </a:solidFill>
              </a:rPr>
              <a:t> </a:t>
            </a:r>
            <a:r>
              <a:rPr lang="sr-Latn-CS" sz="2400" b="1">
                <a:solidFill>
                  <a:srgbClr val="FFFF00"/>
                </a:solidFill>
              </a:rPr>
              <a:t>времену</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простору</a:t>
            </a:r>
            <a:r>
              <a:rPr lang="sl-SI" sz="2400" b="1">
                <a:solidFill>
                  <a:srgbClr val="FFFF00"/>
                </a:solidFill>
              </a:rPr>
              <a:t>.</a:t>
            </a:r>
          </a:p>
          <a:p>
            <a:endParaRPr lang="sl-SI" sz="1000" b="1">
              <a:solidFill>
                <a:srgbClr val="FFFF00"/>
              </a:solidFill>
            </a:endParaRPr>
          </a:p>
        </p:txBody>
      </p:sp>
    </p:spTree>
    <p:extLst>
      <p:ext uri="{BB962C8B-B14F-4D97-AF65-F5344CB8AC3E}">
        <p14:creationId xmlns:p14="http://schemas.microsoft.com/office/powerpoint/2010/main" val="39170550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400" b="1">
              <a:solidFill>
                <a:srgbClr val="FFFF00"/>
              </a:solidFill>
            </a:endParaRPr>
          </a:p>
          <a:p>
            <a:r>
              <a:rPr lang="sr-Latn-CS" sz="2800" b="1">
                <a:solidFill>
                  <a:srgbClr val="FFFF00"/>
                </a:solidFill>
              </a:rPr>
              <a:t>ДЕФИНИЦИЈЕ</a:t>
            </a:r>
            <a:endParaRPr lang="en-US" sz="2800">
              <a:solidFill>
                <a:srgbClr val="FFFF00"/>
              </a:solidFill>
            </a:endParaRPr>
          </a:p>
        </p:txBody>
      </p:sp>
      <p:sp>
        <p:nvSpPr>
          <p:cNvPr id="48131" name="Text Box 3"/>
          <p:cNvSpPr txBox="1">
            <a:spLocks noChangeArrowheads="1"/>
          </p:cNvSpPr>
          <p:nvPr/>
        </p:nvSpPr>
        <p:spPr bwMode="auto">
          <a:xfrm>
            <a:off x="533571" y="2428875"/>
            <a:ext cx="8381756"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400" b="1">
                <a:solidFill>
                  <a:srgbClr val="FFFF00"/>
                </a:solidFill>
              </a:rPr>
              <a:t>ГРАНИЧНА</a:t>
            </a:r>
            <a:r>
              <a:rPr lang="sl-SI" sz="2400" b="1">
                <a:solidFill>
                  <a:srgbClr val="FFFF00"/>
                </a:solidFill>
              </a:rPr>
              <a:t> </a:t>
            </a:r>
            <a:r>
              <a:rPr lang="sr-Latn-CS" sz="2400" b="1">
                <a:solidFill>
                  <a:srgbClr val="FFFF00"/>
                </a:solidFill>
              </a:rPr>
              <a:t>ВРЕДНОСТ</a:t>
            </a:r>
            <a:r>
              <a:rPr lang="sl-SI" sz="2400" b="1">
                <a:solidFill>
                  <a:srgbClr val="FFFF00"/>
                </a:solidFill>
              </a:rPr>
              <a:t> </a:t>
            </a:r>
            <a:r>
              <a:rPr lang="sr-Latn-CS" sz="2400" b="1">
                <a:solidFill>
                  <a:srgbClr val="FFFF00"/>
                </a:solidFill>
              </a:rPr>
              <a:t>ИМИСИЈЕ</a:t>
            </a:r>
            <a:endParaRPr lang="sl-SI" sz="2400" b="1">
              <a:solidFill>
                <a:srgbClr val="FFFF00"/>
              </a:solidFill>
            </a:endParaRPr>
          </a:p>
          <a:p>
            <a:pPr algn="just"/>
            <a:endParaRPr lang="sl-SI" sz="1200" b="1">
              <a:solidFill>
                <a:srgbClr val="FFFF00"/>
              </a:solidFill>
            </a:endParaRPr>
          </a:p>
          <a:p>
            <a:pPr algn="just"/>
            <a:r>
              <a:rPr lang="sl-SI" sz="2400" b="1">
                <a:solidFill>
                  <a:srgbClr val="FFFF00"/>
                </a:solidFill>
              </a:rPr>
              <a:t>	</a:t>
            </a:r>
            <a:r>
              <a:rPr lang="sr-Latn-CS" sz="2400" b="1">
                <a:solidFill>
                  <a:srgbClr val="FFFF00"/>
                </a:solidFill>
              </a:rPr>
              <a:t>је</a:t>
            </a:r>
            <a:r>
              <a:rPr lang="sl-SI" sz="2400" b="1">
                <a:solidFill>
                  <a:srgbClr val="FFFF00"/>
                </a:solidFill>
              </a:rPr>
              <a:t> </a:t>
            </a:r>
            <a:r>
              <a:rPr lang="sr-Latn-CS" sz="2400" b="1">
                <a:solidFill>
                  <a:srgbClr val="FFFF00"/>
                </a:solidFill>
              </a:rPr>
              <a:t>највиши</a:t>
            </a:r>
            <a:r>
              <a:rPr lang="sl-SI" sz="2400" b="1">
                <a:solidFill>
                  <a:srgbClr val="FFFF00"/>
                </a:solidFill>
              </a:rPr>
              <a:t> </a:t>
            </a:r>
            <a:r>
              <a:rPr lang="sr-Latn-CS" sz="2400" b="1">
                <a:solidFill>
                  <a:srgbClr val="FFFF00"/>
                </a:solidFill>
              </a:rPr>
              <a:t>дозвољени</a:t>
            </a:r>
            <a:r>
              <a:rPr lang="sl-SI" sz="2400" b="1">
                <a:solidFill>
                  <a:srgbClr val="FFFF00"/>
                </a:solidFill>
              </a:rPr>
              <a:t> </a:t>
            </a:r>
            <a:r>
              <a:rPr lang="sr-Latn-CS" sz="2400" b="1">
                <a:solidFill>
                  <a:srgbClr val="FFFF00"/>
                </a:solidFill>
              </a:rPr>
              <a:t>ниво</a:t>
            </a:r>
            <a:r>
              <a:rPr lang="sl-SI" sz="2400" b="1">
                <a:solidFill>
                  <a:srgbClr val="FFFF00"/>
                </a:solidFill>
              </a:rPr>
              <a:t> </a:t>
            </a:r>
            <a:r>
              <a:rPr lang="sr-Latn-CS" sz="2400" b="1">
                <a:solidFill>
                  <a:srgbClr val="FFFF00"/>
                </a:solidFill>
              </a:rPr>
              <a:t>концентрације</a:t>
            </a:r>
            <a:r>
              <a:rPr lang="sl-SI" sz="2400" b="1">
                <a:solidFill>
                  <a:srgbClr val="FFFF00"/>
                </a:solidFill>
              </a:rPr>
              <a:t> </a:t>
            </a:r>
            <a:r>
              <a:rPr lang="sr-Latn-CS" sz="2400" b="1">
                <a:solidFill>
                  <a:srgbClr val="FFFF00"/>
                </a:solidFill>
              </a:rPr>
              <a:t>загађујућих</a:t>
            </a:r>
            <a:r>
              <a:rPr lang="sl-SI" sz="2400" b="1">
                <a:solidFill>
                  <a:srgbClr val="FFFF00"/>
                </a:solidFill>
              </a:rPr>
              <a:t> </a:t>
            </a:r>
            <a:r>
              <a:rPr lang="sr-Latn-CS" sz="2400" b="1">
                <a:solidFill>
                  <a:srgbClr val="FFFF00"/>
                </a:solidFill>
              </a:rPr>
              <a:t>материја</a:t>
            </a:r>
            <a:r>
              <a:rPr lang="sl-SI" sz="2400" b="1">
                <a:solidFill>
                  <a:srgbClr val="FFFF00"/>
                </a:solidFill>
              </a:rPr>
              <a:t> </a:t>
            </a:r>
            <a:r>
              <a:rPr lang="sr-Latn-CS" sz="2400" b="1">
                <a:solidFill>
                  <a:srgbClr val="FFFF00"/>
                </a:solidFill>
              </a:rPr>
              <a:t>у</a:t>
            </a:r>
            <a:r>
              <a:rPr lang="sl-SI" sz="2400" b="1">
                <a:solidFill>
                  <a:srgbClr val="FFFF00"/>
                </a:solidFill>
              </a:rPr>
              <a:t> </a:t>
            </a:r>
            <a:r>
              <a:rPr lang="sr-Latn-CS" sz="2400" b="1">
                <a:solidFill>
                  <a:srgbClr val="FFFF00"/>
                </a:solidFill>
              </a:rPr>
              <a:t>ваздуху</a:t>
            </a:r>
            <a:r>
              <a:rPr lang="sl-SI" sz="2400" b="1">
                <a:solidFill>
                  <a:srgbClr val="FFFF00"/>
                </a:solidFill>
              </a:rPr>
              <a:t>.</a:t>
            </a:r>
          </a:p>
          <a:p>
            <a:pPr algn="just"/>
            <a:endParaRPr lang="sl-SI" sz="2400" b="1">
              <a:solidFill>
                <a:srgbClr val="FFFF00"/>
              </a:solidFill>
            </a:endParaRPr>
          </a:p>
          <a:p>
            <a:pPr algn="just"/>
            <a:endParaRPr lang="sl-SI" sz="2400" b="1">
              <a:solidFill>
                <a:srgbClr val="FFFF00"/>
              </a:solidFill>
            </a:endParaRPr>
          </a:p>
          <a:p>
            <a:pPr algn="just"/>
            <a:r>
              <a:rPr lang="sr-Latn-CS" sz="2400" b="1">
                <a:solidFill>
                  <a:srgbClr val="FFFF00"/>
                </a:solidFill>
              </a:rPr>
              <a:t>РИЗИК</a:t>
            </a:r>
            <a:endParaRPr lang="sl-SI" sz="2400" b="1">
              <a:solidFill>
                <a:srgbClr val="FFFF00"/>
              </a:solidFill>
            </a:endParaRPr>
          </a:p>
          <a:p>
            <a:pPr algn="just"/>
            <a:endParaRPr lang="sl-SI" sz="1200" b="1">
              <a:solidFill>
                <a:srgbClr val="FFFF00"/>
              </a:solidFill>
            </a:endParaRPr>
          </a:p>
          <a:p>
            <a:pPr algn="just"/>
            <a:r>
              <a:rPr lang="sl-SI" sz="2400" b="1">
                <a:solidFill>
                  <a:srgbClr val="FFFF00"/>
                </a:solidFill>
              </a:rPr>
              <a:t>	</a:t>
            </a:r>
            <a:r>
              <a:rPr lang="sr-Latn-CS" sz="2400" b="1">
                <a:solidFill>
                  <a:srgbClr val="FFFF00"/>
                </a:solidFill>
              </a:rPr>
              <a:t>је</a:t>
            </a:r>
            <a:r>
              <a:rPr lang="sl-SI" sz="2400" b="1">
                <a:solidFill>
                  <a:srgbClr val="FFFF00"/>
                </a:solidFill>
              </a:rPr>
              <a:t> </a:t>
            </a:r>
            <a:r>
              <a:rPr lang="sr-Latn-CS" sz="2400" b="1">
                <a:solidFill>
                  <a:srgbClr val="FFFF00"/>
                </a:solidFill>
              </a:rPr>
              <a:t>одређени</a:t>
            </a:r>
            <a:r>
              <a:rPr lang="sl-SI" sz="2400" b="1">
                <a:solidFill>
                  <a:srgbClr val="FFFF00"/>
                </a:solidFill>
              </a:rPr>
              <a:t> </a:t>
            </a:r>
            <a:r>
              <a:rPr lang="sr-Latn-CS" sz="2400" b="1">
                <a:solidFill>
                  <a:srgbClr val="FFFF00"/>
                </a:solidFill>
              </a:rPr>
              <a:t>ниво</a:t>
            </a:r>
            <a:r>
              <a:rPr lang="sl-SI" sz="2400" b="1">
                <a:solidFill>
                  <a:srgbClr val="FFFF00"/>
                </a:solidFill>
              </a:rPr>
              <a:t> </a:t>
            </a:r>
            <a:r>
              <a:rPr lang="sr-Latn-CS" sz="2400" b="1">
                <a:solidFill>
                  <a:srgbClr val="FFFF00"/>
                </a:solidFill>
              </a:rPr>
              <a:t>вероватноће</a:t>
            </a:r>
            <a:r>
              <a:rPr lang="sl-SI" sz="2400" b="1">
                <a:solidFill>
                  <a:srgbClr val="FFFF00"/>
                </a:solidFill>
              </a:rPr>
              <a:t> </a:t>
            </a:r>
            <a:r>
              <a:rPr lang="sr-Latn-CS" sz="2400" b="1">
                <a:solidFill>
                  <a:srgbClr val="FFFF00"/>
                </a:solidFill>
              </a:rPr>
              <a:t>да</a:t>
            </a:r>
            <a:r>
              <a:rPr lang="sl-SI" sz="2400" b="1">
                <a:solidFill>
                  <a:srgbClr val="FFFF00"/>
                </a:solidFill>
              </a:rPr>
              <a:t> </a:t>
            </a:r>
            <a:r>
              <a:rPr lang="sr-Latn-CS" sz="2400" b="1">
                <a:solidFill>
                  <a:srgbClr val="FFFF00"/>
                </a:solidFill>
              </a:rPr>
              <a:t>нека</a:t>
            </a:r>
            <a:r>
              <a:rPr lang="sl-SI" sz="2400" b="1">
                <a:solidFill>
                  <a:srgbClr val="FFFF00"/>
                </a:solidFill>
              </a:rPr>
              <a:t> </a:t>
            </a:r>
            <a:r>
              <a:rPr lang="sr-Latn-CS" sz="2400" b="1">
                <a:solidFill>
                  <a:srgbClr val="FFFF00"/>
                </a:solidFill>
              </a:rPr>
              <a:t>активност</a:t>
            </a:r>
            <a:r>
              <a:rPr lang="sl-SI" sz="2400" b="1">
                <a:solidFill>
                  <a:srgbClr val="FFFF00"/>
                </a:solidFill>
              </a:rPr>
              <a:t>, </a:t>
            </a:r>
            <a:r>
              <a:rPr lang="sr-Latn-CS" sz="2400" b="1">
                <a:solidFill>
                  <a:srgbClr val="FFFF00"/>
                </a:solidFill>
              </a:rPr>
              <a:t>директно</a:t>
            </a:r>
            <a:r>
              <a:rPr lang="sl-SI" sz="2400" b="1">
                <a:solidFill>
                  <a:srgbClr val="FFFF00"/>
                </a:solidFill>
              </a:rPr>
              <a:t> </a:t>
            </a:r>
            <a:r>
              <a:rPr lang="sr-Latn-CS" sz="2400" b="1">
                <a:solidFill>
                  <a:srgbClr val="FFFF00"/>
                </a:solidFill>
              </a:rPr>
              <a:t>или</a:t>
            </a:r>
            <a:r>
              <a:rPr lang="sl-SI" sz="2400" b="1">
                <a:solidFill>
                  <a:srgbClr val="FFFF00"/>
                </a:solidFill>
              </a:rPr>
              <a:t> </a:t>
            </a:r>
            <a:r>
              <a:rPr lang="sr-Latn-CS" sz="2400" b="1">
                <a:solidFill>
                  <a:srgbClr val="FFFF00"/>
                </a:solidFill>
              </a:rPr>
              <a:t>индиректно</a:t>
            </a:r>
            <a:r>
              <a:rPr lang="sl-SI" sz="2400" b="1">
                <a:solidFill>
                  <a:srgbClr val="FFFF00"/>
                </a:solidFill>
              </a:rPr>
              <a:t>, </a:t>
            </a:r>
            <a:r>
              <a:rPr lang="sr-Latn-CS" sz="2400" b="1">
                <a:solidFill>
                  <a:srgbClr val="FFFF00"/>
                </a:solidFill>
              </a:rPr>
              <a:t>изазове</a:t>
            </a:r>
            <a:r>
              <a:rPr lang="sl-SI" sz="2400" b="1">
                <a:solidFill>
                  <a:srgbClr val="FFFF00"/>
                </a:solidFill>
              </a:rPr>
              <a:t> </a:t>
            </a:r>
            <a:r>
              <a:rPr lang="sr-Latn-CS" sz="2400" b="1">
                <a:solidFill>
                  <a:srgbClr val="FFFF00"/>
                </a:solidFill>
              </a:rPr>
              <a:t>опасност</a:t>
            </a:r>
            <a:r>
              <a:rPr lang="sl-SI" sz="2400" b="1">
                <a:solidFill>
                  <a:srgbClr val="FFFF00"/>
                </a:solidFill>
              </a:rPr>
              <a:t> </a:t>
            </a:r>
            <a:r>
              <a:rPr lang="sr-Latn-CS" sz="2400" b="1">
                <a:solidFill>
                  <a:srgbClr val="FFFF00"/>
                </a:solidFill>
              </a:rPr>
              <a:t>по</a:t>
            </a:r>
            <a:r>
              <a:rPr lang="sl-SI" sz="2400" b="1">
                <a:solidFill>
                  <a:srgbClr val="FFFF00"/>
                </a:solidFill>
              </a:rPr>
              <a:t> </a:t>
            </a:r>
            <a:r>
              <a:rPr lang="sr-Latn-CS" sz="2400" b="1">
                <a:solidFill>
                  <a:srgbClr val="FFFF00"/>
                </a:solidFill>
              </a:rPr>
              <a:t>животну</a:t>
            </a:r>
            <a:r>
              <a:rPr lang="sl-SI" sz="2400" b="1">
                <a:solidFill>
                  <a:srgbClr val="FFFF00"/>
                </a:solidFill>
              </a:rPr>
              <a:t> </a:t>
            </a:r>
            <a:r>
              <a:rPr lang="sr-Latn-CS" sz="2400" b="1">
                <a:solidFill>
                  <a:srgbClr val="FFFF00"/>
                </a:solidFill>
              </a:rPr>
              <a:t>средину</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здравље</a:t>
            </a:r>
            <a:r>
              <a:rPr lang="sl-SI" sz="2400" b="1">
                <a:solidFill>
                  <a:srgbClr val="FFFF00"/>
                </a:solidFill>
              </a:rPr>
              <a:t> </a:t>
            </a:r>
            <a:r>
              <a:rPr lang="sr-Latn-CS" sz="2400" b="1">
                <a:solidFill>
                  <a:srgbClr val="FFFF00"/>
                </a:solidFill>
              </a:rPr>
              <a:t>људи</a:t>
            </a:r>
            <a:r>
              <a:rPr lang="sl-SI" sz="2400" b="1">
                <a:solidFill>
                  <a:srgbClr val="FFFF00"/>
                </a:solidFill>
              </a:rPr>
              <a:t>.</a:t>
            </a:r>
          </a:p>
        </p:txBody>
      </p:sp>
    </p:spTree>
    <p:extLst>
      <p:ext uri="{BB962C8B-B14F-4D97-AF65-F5344CB8AC3E}">
        <p14:creationId xmlns:p14="http://schemas.microsoft.com/office/powerpoint/2010/main" val="344599341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dirty="0">
                <a:solidFill>
                  <a:srgbClr val="FFFF00"/>
                </a:solidFill>
              </a:rPr>
              <a:t>ЗАГАЂИВАЊЕ</a:t>
            </a:r>
            <a:r>
              <a:rPr lang="sl-SI" sz="2800" b="1" dirty="0">
                <a:solidFill>
                  <a:srgbClr val="FFFF00"/>
                </a:solidFill>
              </a:rPr>
              <a:t> </a:t>
            </a:r>
            <a:r>
              <a:rPr lang="sr-Latn-CS" sz="2800" b="1" dirty="0">
                <a:solidFill>
                  <a:srgbClr val="FFFF00"/>
                </a:solidFill>
              </a:rPr>
              <a:t>ЖИВОТНЕ</a:t>
            </a:r>
            <a:r>
              <a:rPr lang="sl-SI" sz="2800" b="1" dirty="0">
                <a:solidFill>
                  <a:srgbClr val="FFFF00"/>
                </a:solidFill>
              </a:rPr>
              <a:t> </a:t>
            </a:r>
            <a:r>
              <a:rPr lang="sr-Latn-CS" sz="2800" b="1" dirty="0">
                <a:solidFill>
                  <a:srgbClr val="FFFF00"/>
                </a:solidFill>
              </a:rPr>
              <a:t>СРЕДИНЕ</a:t>
            </a:r>
            <a:r>
              <a:rPr lang="sl-SI" sz="2400" b="1" dirty="0">
                <a:solidFill>
                  <a:srgbClr val="FFFF00"/>
                </a:solidFill>
              </a:rPr>
              <a:t> </a:t>
            </a:r>
          </a:p>
          <a:p>
            <a:endParaRPr lang="sl-SI" sz="2400" b="1" dirty="0">
              <a:solidFill>
                <a:srgbClr val="FFFF00"/>
              </a:solidFill>
            </a:endParaRPr>
          </a:p>
          <a:p>
            <a:r>
              <a:rPr lang="sr-Latn-CS" sz="2800" b="1" dirty="0">
                <a:solidFill>
                  <a:srgbClr val="FFFF00"/>
                </a:solidFill>
              </a:rPr>
              <a:t>ДЕФИНИЦИЈЕ</a:t>
            </a:r>
            <a:endParaRPr lang="en-US" sz="2800" dirty="0">
              <a:solidFill>
                <a:srgbClr val="FFFF00"/>
              </a:solidFill>
            </a:endParaRPr>
          </a:p>
        </p:txBody>
      </p:sp>
      <p:sp>
        <p:nvSpPr>
          <p:cNvPr id="49155" name="Text Box 3"/>
          <p:cNvSpPr txBox="1">
            <a:spLocks noChangeArrowheads="1"/>
          </p:cNvSpPr>
          <p:nvPr/>
        </p:nvSpPr>
        <p:spPr bwMode="auto">
          <a:xfrm>
            <a:off x="533571" y="1905001"/>
            <a:ext cx="8381756"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400" b="1" dirty="0">
                <a:solidFill>
                  <a:srgbClr val="FFFF00"/>
                </a:solidFill>
              </a:rPr>
              <a:t>УДЕС</a:t>
            </a:r>
            <a:endParaRPr lang="sl-SI" sz="2400" b="1" dirty="0">
              <a:solidFill>
                <a:srgbClr val="FFFF00"/>
              </a:solidFill>
            </a:endParaRPr>
          </a:p>
          <a:p>
            <a:pPr algn="just"/>
            <a:endParaRPr lang="sl-SI" sz="1200" b="1" dirty="0">
              <a:solidFill>
                <a:srgbClr val="FFFF00"/>
              </a:solidFill>
            </a:endParaRPr>
          </a:p>
          <a:p>
            <a:pPr algn="just"/>
            <a:r>
              <a:rPr lang="sl-SI" sz="2400" b="1" dirty="0">
                <a:solidFill>
                  <a:srgbClr val="FFFF00"/>
                </a:solidFill>
              </a:rPr>
              <a:t>	</a:t>
            </a:r>
            <a:r>
              <a:rPr lang="sr-Latn-CS" sz="2400" b="1" dirty="0">
                <a:solidFill>
                  <a:srgbClr val="FFFF00"/>
                </a:solidFill>
              </a:rPr>
              <a:t>је</a:t>
            </a:r>
            <a:r>
              <a:rPr lang="sl-SI" sz="2400" b="1" dirty="0">
                <a:solidFill>
                  <a:srgbClr val="FFFF00"/>
                </a:solidFill>
              </a:rPr>
              <a:t> </a:t>
            </a:r>
            <a:r>
              <a:rPr lang="sr-Latn-CS" sz="2400" b="1" dirty="0">
                <a:solidFill>
                  <a:srgbClr val="FFFF00"/>
                </a:solidFill>
              </a:rPr>
              <a:t>изненадни</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неконтролисан</a:t>
            </a:r>
            <a:r>
              <a:rPr lang="sl-SI" sz="2400" b="1" dirty="0">
                <a:solidFill>
                  <a:srgbClr val="FFFF00"/>
                </a:solidFill>
              </a:rPr>
              <a:t> </a:t>
            </a:r>
            <a:r>
              <a:rPr lang="sr-Latn-CS" sz="2400" b="1" dirty="0">
                <a:solidFill>
                  <a:srgbClr val="FFFF00"/>
                </a:solidFill>
              </a:rPr>
              <a:t>догађај</a:t>
            </a:r>
            <a:r>
              <a:rPr lang="sl-SI" sz="2400" b="1" dirty="0">
                <a:solidFill>
                  <a:srgbClr val="FFFF00"/>
                </a:solidFill>
              </a:rPr>
              <a:t> </a:t>
            </a:r>
            <a:r>
              <a:rPr lang="sr-Latn-CS" sz="2400" b="1" dirty="0">
                <a:solidFill>
                  <a:srgbClr val="FFFF00"/>
                </a:solidFill>
              </a:rPr>
              <a:t>настао</a:t>
            </a:r>
            <a:r>
              <a:rPr lang="sl-SI" sz="2400" b="1" dirty="0">
                <a:solidFill>
                  <a:srgbClr val="FFFF00"/>
                </a:solidFill>
              </a:rPr>
              <a:t> </a:t>
            </a:r>
            <a:r>
              <a:rPr lang="sr-Latn-CS" sz="2400" b="1" dirty="0">
                <a:solidFill>
                  <a:srgbClr val="FFFF00"/>
                </a:solidFill>
              </a:rPr>
              <a:t>неконтролисаним</a:t>
            </a:r>
            <a:r>
              <a:rPr lang="sl-SI" sz="2400" b="1" dirty="0">
                <a:solidFill>
                  <a:srgbClr val="FFFF00"/>
                </a:solidFill>
              </a:rPr>
              <a:t> </a:t>
            </a:r>
            <a:r>
              <a:rPr lang="sr-Latn-CS" sz="2400" b="1" dirty="0">
                <a:solidFill>
                  <a:srgbClr val="FFFF00"/>
                </a:solidFill>
              </a:rPr>
              <a:t>ослобађањем</a:t>
            </a:r>
            <a:r>
              <a:rPr lang="sl-SI" sz="2400" b="1" dirty="0">
                <a:solidFill>
                  <a:srgbClr val="FFFF00"/>
                </a:solidFill>
              </a:rPr>
              <a:t>, </a:t>
            </a:r>
            <a:r>
              <a:rPr lang="sr-Latn-CS" sz="2400" b="1" dirty="0">
                <a:solidFill>
                  <a:srgbClr val="FFFF00"/>
                </a:solidFill>
              </a:rPr>
              <a:t>изливањем</a:t>
            </a:r>
            <a:r>
              <a:rPr lang="sl-SI" sz="2400" b="1" dirty="0">
                <a:solidFill>
                  <a:srgbClr val="FFFF00"/>
                </a:solidFill>
              </a:rPr>
              <a:t> </a:t>
            </a:r>
            <a:r>
              <a:rPr lang="sr-Latn-CS" sz="2400" b="1" dirty="0">
                <a:solidFill>
                  <a:srgbClr val="FFFF00"/>
                </a:solidFill>
              </a:rPr>
              <a:t>или</a:t>
            </a:r>
            <a:r>
              <a:rPr lang="sl-SI" sz="2400" b="1" dirty="0">
                <a:solidFill>
                  <a:srgbClr val="FFFF00"/>
                </a:solidFill>
              </a:rPr>
              <a:t> </a:t>
            </a:r>
            <a:r>
              <a:rPr lang="sr-Latn-CS" sz="2400" b="1" dirty="0">
                <a:solidFill>
                  <a:srgbClr val="FFFF00"/>
                </a:solidFill>
              </a:rPr>
              <a:t>расипањем</a:t>
            </a:r>
            <a:r>
              <a:rPr lang="sl-SI" sz="2400" b="1" dirty="0">
                <a:solidFill>
                  <a:srgbClr val="FFFF00"/>
                </a:solidFill>
              </a:rPr>
              <a:t> </a:t>
            </a:r>
            <a:r>
              <a:rPr lang="sr-Latn-CS" sz="2400" b="1" dirty="0">
                <a:solidFill>
                  <a:srgbClr val="FFFF00"/>
                </a:solidFill>
              </a:rPr>
              <a:t>опасних</a:t>
            </a:r>
            <a:r>
              <a:rPr lang="sl-SI" sz="2400" b="1" dirty="0">
                <a:solidFill>
                  <a:srgbClr val="FFFF00"/>
                </a:solidFill>
              </a:rPr>
              <a:t> </a:t>
            </a:r>
            <a:r>
              <a:rPr lang="sr-Latn-CS" sz="2400" b="1" dirty="0">
                <a:solidFill>
                  <a:srgbClr val="FFFF00"/>
                </a:solidFill>
              </a:rPr>
              <a:t>материја</a:t>
            </a:r>
            <a:r>
              <a:rPr lang="sl-SI" sz="2400" b="1" dirty="0">
                <a:solidFill>
                  <a:srgbClr val="FFFF00"/>
                </a:solidFill>
              </a:rPr>
              <a:t> </a:t>
            </a:r>
            <a:r>
              <a:rPr lang="sr-Latn-CS" sz="2400" b="1" dirty="0">
                <a:solidFill>
                  <a:srgbClr val="FFFF00"/>
                </a:solidFill>
              </a:rPr>
              <a:t>при</a:t>
            </a:r>
            <a:r>
              <a:rPr lang="sl-SI" sz="2400" b="1" dirty="0">
                <a:solidFill>
                  <a:srgbClr val="FFFF00"/>
                </a:solidFill>
              </a:rPr>
              <a:t> </a:t>
            </a:r>
            <a:r>
              <a:rPr lang="sr-Latn-CS" sz="2400" b="1" dirty="0">
                <a:solidFill>
                  <a:srgbClr val="FFFF00"/>
                </a:solidFill>
              </a:rPr>
              <a:t>производњи</a:t>
            </a:r>
            <a:r>
              <a:rPr lang="sl-SI" sz="2400" b="1" dirty="0">
                <a:solidFill>
                  <a:srgbClr val="FFFF00"/>
                </a:solidFill>
              </a:rPr>
              <a:t>, </a:t>
            </a:r>
            <a:r>
              <a:rPr lang="sr-Latn-CS" sz="2400" b="1" dirty="0">
                <a:solidFill>
                  <a:srgbClr val="FFFF00"/>
                </a:solidFill>
              </a:rPr>
              <a:t>употреби</a:t>
            </a:r>
            <a:r>
              <a:rPr lang="sl-SI" sz="2400" b="1" dirty="0">
                <a:solidFill>
                  <a:srgbClr val="FFFF00"/>
                </a:solidFill>
              </a:rPr>
              <a:t>, </a:t>
            </a:r>
            <a:r>
              <a:rPr lang="sr-Latn-CS" sz="2400" b="1" dirty="0">
                <a:solidFill>
                  <a:srgbClr val="FFFF00"/>
                </a:solidFill>
              </a:rPr>
              <a:t>превозу</a:t>
            </a:r>
            <a:r>
              <a:rPr lang="sl-SI" sz="2400" b="1" dirty="0">
                <a:solidFill>
                  <a:srgbClr val="FFFF00"/>
                </a:solidFill>
              </a:rPr>
              <a:t>, </a:t>
            </a:r>
            <a:r>
              <a:rPr lang="sr-Latn-CS" sz="2400" b="1" dirty="0">
                <a:solidFill>
                  <a:srgbClr val="FFFF00"/>
                </a:solidFill>
              </a:rPr>
              <a:t>транспорту</a:t>
            </a:r>
            <a:r>
              <a:rPr lang="sl-SI" sz="2400" b="1" dirty="0">
                <a:solidFill>
                  <a:srgbClr val="FFFF00"/>
                </a:solidFill>
              </a:rPr>
              <a:t>, </a:t>
            </a:r>
            <a:r>
              <a:rPr lang="sr-Latn-CS" sz="2400" b="1" dirty="0">
                <a:solidFill>
                  <a:srgbClr val="FFFF00"/>
                </a:solidFill>
              </a:rPr>
              <a:t>складиштењу</a:t>
            </a:r>
            <a:r>
              <a:rPr lang="sl-SI" sz="2400" b="1" dirty="0">
                <a:solidFill>
                  <a:srgbClr val="FFFF00"/>
                </a:solidFill>
              </a:rPr>
              <a:t>, </a:t>
            </a:r>
            <a:r>
              <a:rPr lang="sr-Latn-CS" sz="2400" b="1" dirty="0">
                <a:solidFill>
                  <a:srgbClr val="FFFF00"/>
                </a:solidFill>
              </a:rPr>
              <a:t>промету</a:t>
            </a:r>
            <a:r>
              <a:rPr lang="sl-SI" sz="2400" b="1" dirty="0">
                <a:solidFill>
                  <a:srgbClr val="FFFF00"/>
                </a:solidFill>
              </a:rPr>
              <a:t>, </a:t>
            </a:r>
            <a:r>
              <a:rPr lang="sr-Latn-CS" sz="2400" b="1" dirty="0">
                <a:solidFill>
                  <a:srgbClr val="FFFF00"/>
                </a:solidFill>
              </a:rPr>
              <a:t>одлагању</a:t>
            </a:r>
            <a:r>
              <a:rPr lang="sl-SI" sz="2400" b="1" dirty="0">
                <a:solidFill>
                  <a:srgbClr val="FFFF00"/>
                </a:solidFill>
              </a:rPr>
              <a:t> </a:t>
            </a:r>
            <a:r>
              <a:rPr lang="sr-Latn-CS" sz="2400" b="1" dirty="0">
                <a:solidFill>
                  <a:srgbClr val="FFFF00"/>
                </a:solidFill>
              </a:rPr>
              <a:t>или</a:t>
            </a:r>
            <a:r>
              <a:rPr lang="sl-SI" sz="2400" b="1" dirty="0">
                <a:solidFill>
                  <a:srgbClr val="FFFF00"/>
                </a:solidFill>
              </a:rPr>
              <a:t> </a:t>
            </a:r>
            <a:r>
              <a:rPr lang="sr-Latn-CS" sz="2400" b="1" dirty="0">
                <a:solidFill>
                  <a:srgbClr val="FFFF00"/>
                </a:solidFill>
              </a:rPr>
              <a:t>дуготрајном</a:t>
            </a:r>
            <a:r>
              <a:rPr lang="sl-SI" sz="2400" b="1" dirty="0">
                <a:solidFill>
                  <a:srgbClr val="FFFF00"/>
                </a:solidFill>
              </a:rPr>
              <a:t> </a:t>
            </a:r>
            <a:r>
              <a:rPr lang="sr-Latn-CS" sz="2400" b="1" dirty="0">
                <a:solidFill>
                  <a:srgbClr val="FFFF00"/>
                </a:solidFill>
              </a:rPr>
              <a:t>надекватном</a:t>
            </a:r>
            <a:r>
              <a:rPr lang="sl-SI" sz="2400" b="1" dirty="0">
                <a:solidFill>
                  <a:srgbClr val="FFFF00"/>
                </a:solidFill>
              </a:rPr>
              <a:t> </a:t>
            </a:r>
            <a:r>
              <a:rPr lang="sr-Latn-CS" sz="2400" b="1" dirty="0">
                <a:solidFill>
                  <a:srgbClr val="FFFF00"/>
                </a:solidFill>
              </a:rPr>
              <a:t>чувању</a:t>
            </a:r>
            <a:r>
              <a:rPr lang="sl-SI" sz="2400" b="1" dirty="0">
                <a:solidFill>
                  <a:srgbClr val="FFFF00"/>
                </a:solidFill>
              </a:rPr>
              <a:t>.</a:t>
            </a:r>
          </a:p>
          <a:p>
            <a:pPr algn="just"/>
            <a:endParaRPr lang="sl-SI" sz="2400" b="1" dirty="0">
              <a:solidFill>
                <a:srgbClr val="FFFF00"/>
              </a:solidFill>
            </a:endParaRPr>
          </a:p>
          <a:p>
            <a:pPr algn="just"/>
            <a:r>
              <a:rPr lang="sr-Latn-CS" sz="2400" b="1" dirty="0">
                <a:solidFill>
                  <a:srgbClr val="FFFF00"/>
                </a:solidFill>
              </a:rPr>
              <a:t>САНАЦИЈА</a:t>
            </a:r>
            <a:r>
              <a:rPr lang="sl-SI" sz="2400" b="1" dirty="0">
                <a:solidFill>
                  <a:srgbClr val="FFFF00"/>
                </a:solidFill>
              </a:rPr>
              <a:t> </a:t>
            </a:r>
            <a:r>
              <a:rPr lang="sr-Latn-CS" sz="2400" b="1" dirty="0">
                <a:solidFill>
                  <a:srgbClr val="FFFF00"/>
                </a:solidFill>
              </a:rPr>
              <a:t>и</a:t>
            </a:r>
            <a:r>
              <a:rPr lang="sl-SI" sz="2400" b="1" dirty="0">
                <a:solidFill>
                  <a:srgbClr val="FFFF00"/>
                </a:solidFill>
              </a:rPr>
              <a:t>/</a:t>
            </a:r>
            <a:r>
              <a:rPr lang="sr-Latn-CS" sz="2400" b="1" dirty="0">
                <a:solidFill>
                  <a:srgbClr val="FFFF00"/>
                </a:solidFill>
              </a:rPr>
              <a:t>или</a:t>
            </a:r>
            <a:r>
              <a:rPr lang="sl-SI" sz="2400" b="1" dirty="0">
                <a:solidFill>
                  <a:srgbClr val="FFFF00"/>
                </a:solidFill>
              </a:rPr>
              <a:t> </a:t>
            </a:r>
            <a:r>
              <a:rPr lang="sr-Latn-CS" sz="2400" b="1" dirty="0">
                <a:solidFill>
                  <a:srgbClr val="FFFF00"/>
                </a:solidFill>
              </a:rPr>
              <a:t>РЕМЕДИЈАЦИЈА</a:t>
            </a:r>
            <a:endParaRPr lang="sl-SI" sz="2400" b="1" dirty="0">
              <a:solidFill>
                <a:srgbClr val="FFFF00"/>
              </a:solidFill>
            </a:endParaRPr>
          </a:p>
          <a:p>
            <a:pPr algn="just"/>
            <a:endParaRPr lang="sl-SI" sz="1200" b="1" dirty="0">
              <a:solidFill>
                <a:srgbClr val="FFFF00"/>
              </a:solidFill>
            </a:endParaRPr>
          </a:p>
          <a:p>
            <a:pPr algn="just"/>
            <a:r>
              <a:rPr lang="sl-SI" sz="2400" b="1" dirty="0">
                <a:solidFill>
                  <a:srgbClr val="FFFF00"/>
                </a:solidFill>
              </a:rPr>
              <a:t>	</a:t>
            </a:r>
            <a:r>
              <a:rPr lang="sr-Latn-CS" sz="2400" b="1" dirty="0">
                <a:solidFill>
                  <a:srgbClr val="FFFF00"/>
                </a:solidFill>
              </a:rPr>
              <a:t>је</a:t>
            </a:r>
            <a:r>
              <a:rPr lang="sl-SI" sz="2400" b="1" dirty="0">
                <a:solidFill>
                  <a:srgbClr val="FFFF00"/>
                </a:solidFill>
              </a:rPr>
              <a:t> </a:t>
            </a:r>
            <a:r>
              <a:rPr lang="sr-Latn-CS" sz="2400" b="1" dirty="0">
                <a:solidFill>
                  <a:srgbClr val="FFFF00"/>
                </a:solidFill>
              </a:rPr>
              <a:t>процес</a:t>
            </a:r>
            <a:r>
              <a:rPr lang="sl-SI" sz="2400" b="1" dirty="0">
                <a:solidFill>
                  <a:srgbClr val="FFFF00"/>
                </a:solidFill>
              </a:rPr>
              <a:t> </a:t>
            </a:r>
            <a:r>
              <a:rPr lang="sr-Latn-CS" sz="2400" b="1" dirty="0">
                <a:solidFill>
                  <a:srgbClr val="FFFF00"/>
                </a:solidFill>
              </a:rPr>
              <a:t>предузимања</a:t>
            </a:r>
            <a:r>
              <a:rPr lang="sl-SI" sz="2400" b="1" dirty="0">
                <a:solidFill>
                  <a:srgbClr val="FFFF00"/>
                </a:solidFill>
              </a:rPr>
              <a:t> </a:t>
            </a:r>
            <a:r>
              <a:rPr lang="sr-Latn-CS" sz="2400" b="1" dirty="0">
                <a:solidFill>
                  <a:srgbClr val="FFFF00"/>
                </a:solidFill>
              </a:rPr>
              <a:t>мера</a:t>
            </a:r>
            <a:r>
              <a:rPr lang="sl-SI" sz="2400" b="1" dirty="0">
                <a:solidFill>
                  <a:srgbClr val="FFFF00"/>
                </a:solidFill>
              </a:rPr>
              <a:t> </a:t>
            </a:r>
            <a:r>
              <a:rPr lang="sr-Latn-CS" sz="2400" b="1" dirty="0">
                <a:solidFill>
                  <a:srgbClr val="FFFF00"/>
                </a:solidFill>
              </a:rPr>
              <a:t>за</a:t>
            </a:r>
            <a:r>
              <a:rPr lang="sl-SI" sz="2400" b="1" dirty="0">
                <a:solidFill>
                  <a:srgbClr val="FFFF00"/>
                </a:solidFill>
              </a:rPr>
              <a:t> </a:t>
            </a:r>
            <a:r>
              <a:rPr lang="sr-Latn-CS" sz="2400" b="1" dirty="0">
                <a:solidFill>
                  <a:srgbClr val="FFFF00"/>
                </a:solidFill>
              </a:rPr>
              <a:t>заустављање</a:t>
            </a:r>
            <a:r>
              <a:rPr lang="sl-SI" sz="2400" b="1" dirty="0">
                <a:solidFill>
                  <a:srgbClr val="FFFF00"/>
                </a:solidFill>
              </a:rPr>
              <a:t> </a:t>
            </a:r>
            <a:r>
              <a:rPr lang="sr-Latn-CS" sz="2400" b="1" dirty="0">
                <a:solidFill>
                  <a:srgbClr val="FFFF00"/>
                </a:solidFill>
              </a:rPr>
              <a:t>загађења</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даље</a:t>
            </a:r>
            <a:r>
              <a:rPr lang="sl-SI" sz="2400" b="1" dirty="0">
                <a:solidFill>
                  <a:srgbClr val="FFFF00"/>
                </a:solidFill>
              </a:rPr>
              <a:t> </a:t>
            </a:r>
            <a:r>
              <a:rPr lang="sr-Latn-CS" sz="2400" b="1" dirty="0">
                <a:solidFill>
                  <a:srgbClr val="FFFF00"/>
                </a:solidFill>
              </a:rPr>
              <a:t>деградације</a:t>
            </a:r>
            <a:r>
              <a:rPr lang="sl-SI" sz="2400" b="1" dirty="0">
                <a:solidFill>
                  <a:srgbClr val="FFFF00"/>
                </a:solidFill>
              </a:rPr>
              <a:t> </a:t>
            </a:r>
            <a:r>
              <a:rPr lang="sr-Latn-CS" sz="2400" b="1" dirty="0">
                <a:solidFill>
                  <a:srgbClr val="FFFF00"/>
                </a:solidFill>
              </a:rPr>
              <a:t>животне</a:t>
            </a:r>
            <a:r>
              <a:rPr lang="sl-SI" sz="2400" b="1" dirty="0">
                <a:solidFill>
                  <a:srgbClr val="FFFF00"/>
                </a:solidFill>
              </a:rPr>
              <a:t> </a:t>
            </a:r>
            <a:r>
              <a:rPr lang="sr-Latn-CS" sz="2400" b="1" dirty="0">
                <a:solidFill>
                  <a:srgbClr val="FFFF00"/>
                </a:solidFill>
              </a:rPr>
              <a:t>средине</a:t>
            </a:r>
            <a:r>
              <a:rPr lang="sl-SI" sz="2400" b="1" dirty="0">
                <a:solidFill>
                  <a:srgbClr val="FFFF00"/>
                </a:solidFill>
              </a:rPr>
              <a:t> </a:t>
            </a:r>
            <a:r>
              <a:rPr lang="sr-Latn-CS" sz="2400" b="1" dirty="0">
                <a:solidFill>
                  <a:srgbClr val="FFFF00"/>
                </a:solidFill>
              </a:rPr>
              <a:t>до</a:t>
            </a:r>
            <a:r>
              <a:rPr lang="sl-SI" sz="2400" b="1" dirty="0">
                <a:solidFill>
                  <a:srgbClr val="FFFF00"/>
                </a:solidFill>
              </a:rPr>
              <a:t> </a:t>
            </a:r>
            <a:r>
              <a:rPr lang="sr-Latn-CS" sz="2400" b="1" dirty="0">
                <a:solidFill>
                  <a:srgbClr val="FFFF00"/>
                </a:solidFill>
              </a:rPr>
              <a:t>нивоа</a:t>
            </a:r>
            <a:r>
              <a:rPr lang="sl-SI" sz="2400" b="1" dirty="0">
                <a:solidFill>
                  <a:srgbClr val="FFFF00"/>
                </a:solidFill>
              </a:rPr>
              <a:t> </a:t>
            </a:r>
            <a:r>
              <a:rPr lang="sr-Latn-CS" sz="2400" b="1" dirty="0">
                <a:solidFill>
                  <a:srgbClr val="FFFF00"/>
                </a:solidFill>
              </a:rPr>
              <a:t>безбедног</a:t>
            </a:r>
            <a:r>
              <a:rPr lang="sl-SI" sz="2400" b="1" dirty="0">
                <a:solidFill>
                  <a:srgbClr val="FFFF00"/>
                </a:solidFill>
              </a:rPr>
              <a:t> </a:t>
            </a:r>
            <a:r>
              <a:rPr lang="sr-Latn-CS" sz="2400" b="1" dirty="0">
                <a:solidFill>
                  <a:srgbClr val="FFFF00"/>
                </a:solidFill>
              </a:rPr>
              <a:t>живљења</a:t>
            </a:r>
            <a:r>
              <a:rPr lang="sl-SI" sz="2400" b="1" dirty="0">
                <a:solidFill>
                  <a:srgbClr val="FFFF00"/>
                </a:solidFill>
              </a:rPr>
              <a:t> </a:t>
            </a:r>
            <a:r>
              <a:rPr lang="sr-Latn-CS" sz="2400" b="1" dirty="0">
                <a:solidFill>
                  <a:srgbClr val="FFFF00"/>
                </a:solidFill>
              </a:rPr>
              <a:t>укључујући</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уређење</a:t>
            </a:r>
            <a:r>
              <a:rPr lang="sl-SI" sz="2400" b="1" dirty="0">
                <a:solidFill>
                  <a:srgbClr val="FFFF00"/>
                </a:solidFill>
              </a:rPr>
              <a:t> </a:t>
            </a:r>
            <a:r>
              <a:rPr lang="sr-Latn-CS" sz="2400" b="1" dirty="0">
                <a:solidFill>
                  <a:srgbClr val="FFFF00"/>
                </a:solidFill>
              </a:rPr>
              <a:t>простора</a:t>
            </a:r>
            <a:r>
              <a:rPr lang="sl-SI" sz="2400" b="1" dirty="0">
                <a:solidFill>
                  <a:srgbClr val="FFFF00"/>
                </a:solidFill>
              </a:rPr>
              <a:t> </a:t>
            </a:r>
            <a:r>
              <a:rPr lang="sr-Latn-CS" sz="2400" b="1" dirty="0">
                <a:solidFill>
                  <a:srgbClr val="FFFF00"/>
                </a:solidFill>
              </a:rPr>
              <a:t>и</a:t>
            </a:r>
            <a:r>
              <a:rPr lang="sl-SI" sz="2400" b="1" dirty="0">
                <a:solidFill>
                  <a:srgbClr val="FFFF00"/>
                </a:solidFill>
              </a:rPr>
              <a:t> </a:t>
            </a:r>
            <a:r>
              <a:rPr lang="sr-Latn-CS" sz="2400" b="1" dirty="0">
                <a:solidFill>
                  <a:srgbClr val="FFFF00"/>
                </a:solidFill>
              </a:rPr>
              <a:t>његово</a:t>
            </a:r>
            <a:r>
              <a:rPr lang="sl-SI" sz="2400" b="1" dirty="0">
                <a:solidFill>
                  <a:srgbClr val="FFFF00"/>
                </a:solidFill>
              </a:rPr>
              <a:t> </a:t>
            </a:r>
            <a:r>
              <a:rPr lang="sr-Latn-CS" sz="2400" b="1" dirty="0">
                <a:solidFill>
                  <a:srgbClr val="FFFF00"/>
                </a:solidFill>
              </a:rPr>
              <a:t>привођење</a:t>
            </a:r>
            <a:r>
              <a:rPr lang="sl-SI" sz="2400" b="1" dirty="0">
                <a:solidFill>
                  <a:srgbClr val="FFFF00"/>
                </a:solidFill>
              </a:rPr>
              <a:t> </a:t>
            </a:r>
            <a:r>
              <a:rPr lang="sr-Latn-CS" sz="2400" b="1" dirty="0">
                <a:solidFill>
                  <a:srgbClr val="FFFF00"/>
                </a:solidFill>
              </a:rPr>
              <a:t>жељеној</a:t>
            </a:r>
            <a:r>
              <a:rPr lang="sl-SI" sz="2400" b="1" dirty="0">
                <a:solidFill>
                  <a:srgbClr val="FFFF00"/>
                </a:solidFill>
              </a:rPr>
              <a:t> </a:t>
            </a:r>
            <a:r>
              <a:rPr lang="sr-Latn-CS" sz="2400" b="1" dirty="0">
                <a:solidFill>
                  <a:srgbClr val="FFFF00"/>
                </a:solidFill>
              </a:rPr>
              <a:t>намени</a:t>
            </a:r>
            <a:r>
              <a:rPr lang="sl-SI" sz="2400" b="1" dirty="0">
                <a:solidFill>
                  <a:srgbClr val="FFFF00"/>
                </a:solidFill>
              </a:rPr>
              <a:t>.</a:t>
            </a:r>
          </a:p>
        </p:txBody>
      </p:sp>
    </p:spTree>
    <p:extLst>
      <p:ext uri="{BB962C8B-B14F-4D97-AF65-F5344CB8AC3E}">
        <p14:creationId xmlns:p14="http://schemas.microsoft.com/office/powerpoint/2010/main" val="14528817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ctrTitle"/>
          </p:nvPr>
        </p:nvSpPr>
        <p:spPr>
          <a:xfrm>
            <a:off x="702145" y="381000"/>
            <a:ext cx="7739711" cy="1143000"/>
          </a:xfrm>
        </p:spPr>
        <p:txBody>
          <a:bodyPr/>
          <a:lstStyle/>
          <a:p>
            <a:pPr eaLnBrk="1" hangingPunct="1"/>
            <a:r>
              <a:rPr lang="sr-Latn-CS" smtClean="0">
                <a:solidFill>
                  <a:srgbClr val="FFFF66"/>
                </a:solidFill>
                <a:latin typeface="HelveticaPlain"/>
              </a:rPr>
              <a:t>Планета Земља</a:t>
            </a:r>
            <a:endParaRPr lang="en-US" smtClean="0">
              <a:solidFill>
                <a:srgbClr val="FFFF66"/>
              </a:solidFill>
              <a:latin typeface="HelveticaPlain"/>
            </a:endParaRPr>
          </a:p>
        </p:txBody>
      </p:sp>
      <p:sp>
        <p:nvSpPr>
          <p:cNvPr id="52227" name="Rectangle 3"/>
          <p:cNvSpPr>
            <a:spLocks noGrp="1" noChangeArrowheads="1"/>
          </p:cNvSpPr>
          <p:nvPr>
            <p:ph type="subTitle" idx="1"/>
          </p:nvPr>
        </p:nvSpPr>
        <p:spPr>
          <a:xfrm>
            <a:off x="1335394" y="1752601"/>
            <a:ext cx="6473213" cy="2970213"/>
          </a:xfrm>
          <a:noFill/>
        </p:spPr>
        <p:txBody>
          <a:bodyPr>
            <a:normAutofit fontScale="92500" lnSpcReduction="10000"/>
          </a:bodyPr>
          <a:lstStyle/>
          <a:p>
            <a:pPr marL="342900" indent="-342900" algn="l" eaLnBrk="1" hangingPunct="1"/>
            <a:r>
              <a:rPr lang="sr-Latn-CS" dirty="0" smtClean="0">
                <a:solidFill>
                  <a:srgbClr val="FFFF66"/>
                </a:solidFill>
                <a:latin typeface="HelveticaPlain"/>
              </a:rPr>
              <a:t>Земља (маса</a:t>
            </a:r>
            <a:r>
              <a:rPr lang="en-US" dirty="0" smtClean="0">
                <a:solidFill>
                  <a:srgbClr val="FFFF66"/>
                </a:solidFill>
                <a:latin typeface="HelveticaPlain"/>
              </a:rPr>
              <a:t> 5.98</a:t>
            </a:r>
            <a:r>
              <a:rPr lang="sr-Latn-CS" sz="1800" dirty="0" smtClean="0">
                <a:solidFill>
                  <a:srgbClr val="FFFF66"/>
                </a:solidFill>
                <a:latin typeface="HelveticaPlain"/>
              </a:rPr>
              <a:t>х</a:t>
            </a:r>
            <a:r>
              <a:rPr lang="en-US" dirty="0" smtClean="0">
                <a:solidFill>
                  <a:srgbClr val="FFFF66"/>
                </a:solidFill>
                <a:latin typeface="HelveticaPlain"/>
              </a:rPr>
              <a:t>10</a:t>
            </a:r>
            <a:r>
              <a:rPr lang="en-US" sz="2800" baseline="30000" dirty="0" smtClean="0">
                <a:solidFill>
                  <a:srgbClr val="FFFF66"/>
                </a:solidFill>
                <a:latin typeface="HelveticaPlain"/>
              </a:rPr>
              <a:t>21 </a:t>
            </a:r>
            <a:r>
              <a:rPr lang="sr-Latn-CS" dirty="0" smtClean="0">
                <a:solidFill>
                  <a:srgbClr val="FFFF66"/>
                </a:solidFill>
                <a:latin typeface="HelveticaPlain"/>
              </a:rPr>
              <a:t>тона) </a:t>
            </a:r>
            <a:r>
              <a:rPr lang="en-US" dirty="0" smtClean="0">
                <a:solidFill>
                  <a:srgbClr val="FFFF66"/>
                </a:solidFill>
                <a:latin typeface="HelveticaPlain"/>
              </a:rPr>
              <a:t>:</a:t>
            </a:r>
          </a:p>
          <a:p>
            <a:pPr marL="342900" indent="-342900" algn="l" eaLnBrk="1" hangingPunct="1">
              <a:buFontTx/>
              <a:buChar char="•"/>
            </a:pPr>
            <a:r>
              <a:rPr lang="sr-Latn-CS" dirty="0" smtClean="0">
                <a:solidFill>
                  <a:srgbClr val="FFFF66"/>
                </a:solidFill>
                <a:latin typeface="HelveticaPlain"/>
              </a:rPr>
              <a:t>литосфера</a:t>
            </a:r>
            <a:endParaRPr lang="en-US" dirty="0" smtClean="0">
              <a:solidFill>
                <a:srgbClr val="FFFF66"/>
              </a:solidFill>
              <a:latin typeface="HelveticaPlain"/>
            </a:endParaRPr>
          </a:p>
          <a:p>
            <a:pPr marL="342900" indent="-342900" algn="l" eaLnBrk="1" hangingPunct="1">
              <a:buFontTx/>
              <a:buChar char="•"/>
            </a:pPr>
            <a:r>
              <a:rPr lang="sr-Latn-CS" dirty="0" smtClean="0">
                <a:solidFill>
                  <a:srgbClr val="FFFF66"/>
                </a:solidFill>
                <a:latin typeface="HelveticaPlain"/>
              </a:rPr>
              <a:t>хидросфера</a:t>
            </a:r>
            <a:endParaRPr lang="en-US" dirty="0" smtClean="0">
              <a:solidFill>
                <a:srgbClr val="FFFF66"/>
              </a:solidFill>
              <a:latin typeface="HelveticaPlain"/>
            </a:endParaRPr>
          </a:p>
          <a:p>
            <a:pPr marL="342900" indent="-342900" algn="l" eaLnBrk="1" hangingPunct="1">
              <a:buFontTx/>
              <a:buChar char="•"/>
            </a:pPr>
            <a:r>
              <a:rPr lang="sr-Latn-CS" u="sng" dirty="0" smtClean="0">
                <a:solidFill>
                  <a:srgbClr val="FFFF66"/>
                </a:solidFill>
                <a:latin typeface="HelveticaPlain"/>
              </a:rPr>
              <a:t>Атмосфера </a:t>
            </a:r>
            <a:r>
              <a:rPr lang="sr-Latn-CS" dirty="0" smtClean="0">
                <a:solidFill>
                  <a:srgbClr val="FFFF66"/>
                </a:solidFill>
                <a:latin typeface="HelveticaPlain"/>
              </a:rPr>
              <a:t>(маса </a:t>
            </a:r>
            <a:r>
              <a:rPr lang="en-US" dirty="0" smtClean="0">
                <a:solidFill>
                  <a:srgbClr val="FFFF66"/>
                </a:solidFill>
                <a:latin typeface="HelveticaPlain"/>
              </a:rPr>
              <a:t>5.157</a:t>
            </a:r>
            <a:r>
              <a:rPr lang="sr-Latn-CS" sz="1800" dirty="0" smtClean="0">
                <a:solidFill>
                  <a:srgbClr val="FFFF66"/>
                </a:solidFill>
                <a:latin typeface="HelveticaPlain"/>
              </a:rPr>
              <a:t>х</a:t>
            </a:r>
            <a:r>
              <a:rPr lang="en-US" dirty="0" smtClean="0">
                <a:solidFill>
                  <a:srgbClr val="FFFF66"/>
                </a:solidFill>
                <a:latin typeface="HelveticaPlain"/>
              </a:rPr>
              <a:t>10</a:t>
            </a:r>
            <a:r>
              <a:rPr lang="en-US" sz="2400" baseline="30000" dirty="0" smtClean="0">
                <a:solidFill>
                  <a:srgbClr val="FFFF66"/>
                </a:solidFill>
                <a:latin typeface="HelveticaPlain"/>
              </a:rPr>
              <a:t>15  </a:t>
            </a:r>
            <a:r>
              <a:rPr lang="sr-Latn-CS" dirty="0" smtClean="0">
                <a:solidFill>
                  <a:srgbClr val="FFFF66"/>
                </a:solidFill>
                <a:latin typeface="HelveticaPlain"/>
              </a:rPr>
              <a:t>тона)</a:t>
            </a:r>
            <a:endParaRPr lang="en-US" u="sng" dirty="0" smtClean="0">
              <a:solidFill>
                <a:srgbClr val="FFFF66"/>
              </a:solidFill>
              <a:latin typeface="HelveticaPlain"/>
            </a:endParaRPr>
          </a:p>
          <a:p>
            <a:pPr marL="342900" indent="-342900" algn="l" eaLnBrk="1" hangingPunct="1">
              <a:buFontTx/>
              <a:buChar char="•"/>
            </a:pPr>
            <a:r>
              <a:rPr lang="sr-Latn-CS" dirty="0" smtClean="0">
                <a:solidFill>
                  <a:srgbClr val="FFFF66"/>
                </a:solidFill>
                <a:latin typeface="HelveticaPlain"/>
              </a:rPr>
              <a:t>биосфера</a:t>
            </a:r>
            <a:endParaRPr lang="en-US" dirty="0" smtClean="0">
              <a:solidFill>
                <a:srgbClr val="FFFF66"/>
              </a:solidFill>
              <a:latin typeface="HelveticaPlain"/>
            </a:endParaRPr>
          </a:p>
          <a:p>
            <a:pPr marL="342900" indent="-342900" algn="l" eaLnBrk="1" hangingPunct="1"/>
            <a:endParaRPr lang="en-US" dirty="0" smtClean="0">
              <a:solidFill>
                <a:srgbClr val="FFFF66"/>
              </a:solidFill>
              <a:latin typeface="HelveticaPlain"/>
            </a:endParaRPr>
          </a:p>
        </p:txBody>
      </p:sp>
    </p:spTree>
    <p:extLst>
      <p:ext uri="{BB962C8B-B14F-4D97-AF65-F5344CB8AC3E}">
        <p14:creationId xmlns:p14="http://schemas.microsoft.com/office/powerpoint/2010/main" val="3174634567"/>
      </p:ext>
    </p:extLst>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idx="4294967295"/>
          </p:nvPr>
        </p:nvSpPr>
        <p:spPr>
          <a:xfrm>
            <a:off x="0" y="260350"/>
            <a:ext cx="4679950" cy="1470025"/>
          </a:xfrm>
          <a:ln>
            <a:miter lim="800000"/>
            <a:headEnd/>
            <a:tailEnd/>
          </a:ln>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sr-Cyrl-RS"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АТМОСФЕРА</a:t>
            </a:r>
            <a:endParaRPr lang="es-CL" sz="6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2 Subtítulo"/>
          <p:cNvSpPr>
            <a:spLocks noGrp="1"/>
          </p:cNvSpPr>
          <p:nvPr>
            <p:ph type="subTitle" idx="4294967295"/>
          </p:nvPr>
        </p:nvSpPr>
        <p:spPr>
          <a:xfrm>
            <a:off x="0" y="4797425"/>
            <a:ext cx="6400800" cy="1752600"/>
          </a:xfrm>
        </p:spPr>
        <p:style>
          <a:lnRef idx="2">
            <a:schemeClr val="accent1"/>
          </a:lnRef>
          <a:fillRef idx="1">
            <a:schemeClr val="lt1"/>
          </a:fillRef>
          <a:effectRef idx="0">
            <a:schemeClr val="accent1"/>
          </a:effectRef>
          <a:fontRef idx="minor">
            <a:schemeClr val="dk1"/>
          </a:fontRef>
        </p:style>
        <p:txBody>
          <a:bodyPr rtlCol="0">
            <a:normAutofit/>
          </a:bodyPr>
          <a:lstStyle/>
          <a:p>
            <a:pPr marL="0" indent="0" algn="ctr" eaLnBrk="1" fontAlgn="auto" hangingPunct="1">
              <a:lnSpc>
                <a:spcPct val="90000"/>
              </a:lnSpc>
              <a:spcAft>
                <a:spcPts val="0"/>
              </a:spcAft>
              <a:buFontTx/>
              <a:buNone/>
              <a:defRPr/>
            </a:pPr>
            <a:r>
              <a:rPr lang="sr-Latn-CS" sz="2800" dirty="0" smtClean="0">
                <a:solidFill>
                  <a:schemeClr val="tx1"/>
                </a:solidFill>
                <a:latin typeface="Arial" pitchFamily="34" charset="0"/>
              </a:rPr>
              <a:t>Гасн</a:t>
            </a:r>
            <a:r>
              <a:rPr lang="sr-Cyrl-CS" sz="2800" dirty="0" smtClean="0">
                <a:solidFill>
                  <a:schemeClr val="tx1"/>
                </a:solidFill>
                <a:latin typeface="Arial" pitchFamily="34" charset="0"/>
              </a:rPr>
              <a:t>и који</a:t>
            </a:r>
            <a:r>
              <a:rPr lang="sr-Latn-CS" sz="2800" dirty="0" smtClean="0">
                <a:solidFill>
                  <a:schemeClr val="tx1"/>
                </a:solidFill>
                <a:latin typeface="Arial" pitchFamily="34" charset="0"/>
              </a:rPr>
              <a:t> слој окружује геосферу.</a:t>
            </a:r>
            <a:br>
              <a:rPr lang="sr-Latn-CS" sz="2800" dirty="0" smtClean="0">
                <a:solidFill>
                  <a:schemeClr val="tx1"/>
                </a:solidFill>
                <a:latin typeface="Arial" pitchFamily="34" charset="0"/>
              </a:rPr>
            </a:br>
            <a:r>
              <a:rPr lang="sr-Latn-CS" sz="2800" dirty="0" smtClean="0">
                <a:solidFill>
                  <a:srgbClr val="FF0000"/>
                </a:solidFill>
                <a:latin typeface="Arial" pitchFamily="34" charset="0"/>
              </a:rPr>
              <a:t>Састоји се од мешавине гаса и чврстих и течних честица у суспензији</a:t>
            </a:r>
            <a:r>
              <a:rPr lang="sr-Latn-CS" sz="2800" dirty="0" smtClean="0">
                <a:solidFill>
                  <a:schemeClr val="tx1"/>
                </a:solidFill>
                <a:latin typeface="Arial" pitchFamily="34" charset="0"/>
              </a:rPr>
              <a:t>.</a:t>
            </a:r>
            <a:r>
              <a:rPr lang="sr-Latn-CS" sz="2800" dirty="0" smtClean="0">
                <a:solidFill>
                  <a:schemeClr val="tx1"/>
                </a:solidFill>
              </a:rPr>
              <a:t> </a:t>
            </a:r>
            <a:endParaRPr lang="es-CL" sz="2800" dirty="0" smtClean="0">
              <a:solidFill>
                <a:schemeClr val="tx1"/>
              </a:solidFill>
            </a:endParaRPr>
          </a:p>
        </p:txBody>
      </p:sp>
      <p:pic>
        <p:nvPicPr>
          <p:cNvPr id="53252" name="Picture 2" descr="Corazones en el Clielo">
            <a:hlinkClick r:id="rId2" action="ppaction://hlinkfile"/>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650870" y="260350"/>
            <a:ext cx="3169177" cy="42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00607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1000"/>
                                        <p:tgtEl>
                                          <p:spTgt spid="3">
                                            <p:bg/>
                                          </p:spTgt>
                                        </p:tgtEl>
                                      </p:cBhvr>
                                    </p:animEffect>
                                    <p:anim calcmode="lin" valueType="num">
                                      <p:cBhvr>
                                        <p:cTn id="13" dur="1000" fill="hold"/>
                                        <p:tgtEl>
                                          <p:spTgt spid="3">
                                            <p:bg/>
                                          </p:spTgt>
                                        </p:tgtEl>
                                        <p:attrNameLst>
                                          <p:attrName>ppt_x</p:attrName>
                                        </p:attrNameLst>
                                      </p:cBhvr>
                                      <p:tavLst>
                                        <p:tav tm="0">
                                          <p:val>
                                            <p:strVal val="#ppt_x"/>
                                          </p:val>
                                        </p:tav>
                                        <p:tav tm="100000">
                                          <p:val>
                                            <p:strVal val="#ppt_x"/>
                                          </p:val>
                                        </p:tav>
                                      </p:tavLst>
                                    </p:anim>
                                    <p:anim calcmode="lin" valueType="num">
                                      <p:cBhvr>
                                        <p:cTn id="14"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304800"/>
            <a:ext cx="7772400" cy="1063625"/>
          </a:xfrm>
        </p:spPr>
        <p:txBody>
          <a:bodyPr/>
          <a:lstStyle/>
          <a:p>
            <a:pPr eaLnBrk="1" hangingPunct="1"/>
            <a:r>
              <a:rPr lang="sr-Cyrl-CS" sz="2900" b="1" smtClean="0">
                <a:solidFill>
                  <a:schemeClr val="hlink"/>
                </a:solidFill>
                <a:latin typeface="Tahoma" pitchFamily="34" charset="0"/>
                <a:cs typeface="Tahoma" pitchFamily="34" charset="0"/>
              </a:rPr>
              <a:t>ЧОВЕКОВА</a:t>
            </a:r>
            <a:r>
              <a:rPr lang="sr-Latn-CS" sz="2900" b="1" smtClean="0">
                <a:solidFill>
                  <a:schemeClr val="hlink"/>
                </a:solidFill>
                <a:latin typeface="Tahoma" pitchFamily="34" charset="0"/>
                <a:cs typeface="Tahoma" pitchFamily="34" charset="0"/>
              </a:rPr>
              <a:t>  </a:t>
            </a:r>
            <a:r>
              <a:rPr lang="sr-Cyrl-CS" sz="2900" b="1" smtClean="0">
                <a:solidFill>
                  <a:schemeClr val="hlink"/>
                </a:solidFill>
                <a:latin typeface="Tahoma" pitchFamily="34" charset="0"/>
                <a:cs typeface="Tahoma" pitchFamily="34" charset="0"/>
              </a:rPr>
              <a:t>ЖИВОТНА</a:t>
            </a:r>
            <a:r>
              <a:rPr lang="sr-Latn-CS" sz="2900" b="1" smtClean="0">
                <a:solidFill>
                  <a:schemeClr val="hlink"/>
                </a:solidFill>
                <a:latin typeface="Tahoma" pitchFamily="34" charset="0"/>
                <a:cs typeface="Tahoma" pitchFamily="34" charset="0"/>
              </a:rPr>
              <a:t>  </a:t>
            </a:r>
            <a:r>
              <a:rPr lang="sr-Cyrl-CS" sz="2900" b="1" smtClean="0">
                <a:solidFill>
                  <a:schemeClr val="hlink"/>
                </a:solidFill>
                <a:latin typeface="Tahoma" pitchFamily="34" charset="0"/>
                <a:cs typeface="Tahoma" pitchFamily="34" charset="0"/>
              </a:rPr>
              <a:t>СРЕДИНА</a:t>
            </a:r>
            <a:r>
              <a:rPr lang="sr-Latn-CS" sz="2900" b="1" smtClean="0">
                <a:solidFill>
                  <a:schemeClr val="hlink"/>
                </a:solidFill>
                <a:latin typeface="Tahoma" pitchFamily="34" charset="0"/>
                <a:cs typeface="Tahoma" pitchFamily="34" charset="0"/>
              </a:rPr>
              <a:t>  </a:t>
            </a:r>
            <a:r>
              <a:rPr lang="sr-Cyrl-CS" sz="2900" b="1" smtClean="0">
                <a:solidFill>
                  <a:schemeClr val="hlink"/>
                </a:solidFill>
                <a:latin typeface="Tahoma" pitchFamily="34" charset="0"/>
                <a:cs typeface="Tahoma" pitchFamily="34" charset="0"/>
              </a:rPr>
              <a:t>КАО</a:t>
            </a:r>
            <a:r>
              <a:rPr lang="sr-Latn-CS" sz="2900" b="1" smtClean="0">
                <a:solidFill>
                  <a:schemeClr val="hlink"/>
                </a:solidFill>
                <a:latin typeface="Tahoma" pitchFamily="34" charset="0"/>
                <a:cs typeface="Tahoma" pitchFamily="34" charset="0"/>
              </a:rPr>
              <a:t>  </a:t>
            </a:r>
            <a:r>
              <a:rPr lang="sr-Cyrl-CS" sz="2900" b="1" smtClean="0">
                <a:solidFill>
                  <a:schemeClr val="hlink"/>
                </a:solidFill>
                <a:latin typeface="Tahoma" pitchFamily="34" charset="0"/>
                <a:cs typeface="Tahoma" pitchFamily="34" charset="0"/>
              </a:rPr>
              <a:t>ДЕО</a:t>
            </a:r>
            <a:r>
              <a:rPr lang="sr-Latn-CS" sz="2900" b="1" smtClean="0">
                <a:solidFill>
                  <a:schemeClr val="hlink"/>
                </a:solidFill>
                <a:latin typeface="Tahoma" pitchFamily="34" charset="0"/>
                <a:cs typeface="Tahoma" pitchFamily="34" charset="0"/>
              </a:rPr>
              <a:t>  </a:t>
            </a:r>
            <a:r>
              <a:rPr lang="sr-Cyrl-CS" sz="2900" b="1" smtClean="0">
                <a:solidFill>
                  <a:schemeClr val="hlink"/>
                </a:solidFill>
                <a:latin typeface="Tahoma" pitchFamily="34" charset="0"/>
                <a:cs typeface="Tahoma" pitchFamily="34" charset="0"/>
              </a:rPr>
              <a:t>БИОСФЕРЕ</a:t>
            </a:r>
            <a:endParaRPr lang="en-US" sz="2900" b="1" smtClean="0">
              <a:solidFill>
                <a:schemeClr val="hlink"/>
              </a:solidFill>
              <a:latin typeface="Tahoma" pitchFamily="34" charset="0"/>
              <a:cs typeface="Tahoma" pitchFamily="34" charset="0"/>
            </a:endParaRPr>
          </a:p>
        </p:txBody>
      </p:sp>
      <p:pic>
        <p:nvPicPr>
          <p:cNvPr id="16387" name="Picture 3" descr="elementi biosfere"/>
          <p:cNvPicPr>
            <a:picLocks noGrp="1" noChangeAspect="1" noChangeArrowheads="1"/>
          </p:cNvPicPr>
          <p:nvPr>
            <p:ph type="clipArt" sz="half" idx="1"/>
          </p:nvPr>
        </p:nvPicPr>
        <p:blipFill>
          <a:blip r:embed="rId3">
            <a:extLst>
              <a:ext uri="{28A0092B-C50C-407E-A947-70E740481C1C}">
                <a14:useLocalDpi xmlns:a14="http://schemas.microsoft.com/office/drawing/2010/main" val="0"/>
              </a:ext>
            </a:extLst>
          </a:blip>
          <a:srcRect/>
          <a:stretch>
            <a:fillRect/>
          </a:stretch>
        </p:blipFill>
        <p:spPr>
          <a:xfrm>
            <a:off x="266700" y="1562100"/>
            <a:ext cx="8763000" cy="4114800"/>
          </a:xfrm>
          <a:noFill/>
        </p:spPr>
      </p:pic>
      <p:sp>
        <p:nvSpPr>
          <p:cNvPr id="2" name="Rectangle 1"/>
          <p:cNvSpPr/>
          <p:nvPr/>
        </p:nvSpPr>
        <p:spPr>
          <a:xfrm>
            <a:off x="152400" y="5715000"/>
            <a:ext cx="8991600" cy="1077218"/>
          </a:xfrm>
          <a:prstGeom prst="rect">
            <a:avLst/>
          </a:prstGeom>
        </p:spPr>
        <p:txBody>
          <a:bodyPr wrap="square">
            <a:spAutoFit/>
          </a:bodyPr>
          <a:lstStyle/>
          <a:p>
            <a:r>
              <a:rPr lang="sr-Cyrl-CS" sz="1600" b="1" smtClean="0"/>
              <a:t>Ми</a:t>
            </a:r>
            <a:r>
              <a:rPr lang="sr-Latn-CS" sz="1600" b="1" smtClean="0"/>
              <a:t> </a:t>
            </a:r>
            <a:r>
              <a:rPr lang="sr-Cyrl-CS" sz="1600" b="1" smtClean="0"/>
              <a:t>смо</a:t>
            </a:r>
            <a:r>
              <a:rPr lang="en-US" sz="1600" b="1" smtClean="0"/>
              <a:t> </a:t>
            </a:r>
            <a:r>
              <a:rPr lang="sr-Cyrl-CS" sz="1600" b="1" smtClean="0"/>
              <a:t>само</a:t>
            </a:r>
            <a:r>
              <a:rPr lang="sr-Latn-CS" sz="1600" b="1" smtClean="0"/>
              <a:t> </a:t>
            </a:r>
            <a:r>
              <a:rPr lang="sr-Cyrl-CS" sz="1600" b="1" smtClean="0"/>
              <a:t>део</a:t>
            </a:r>
            <a:r>
              <a:rPr lang="en-US" sz="1600" b="1" smtClean="0"/>
              <a:t> </a:t>
            </a:r>
            <a:r>
              <a:rPr lang="sr-Cyrl-CS" sz="1600" b="1" smtClean="0"/>
              <a:t>животне</a:t>
            </a:r>
            <a:r>
              <a:rPr lang="sr-Latn-CS" sz="1600" b="1" smtClean="0"/>
              <a:t> </a:t>
            </a:r>
            <a:r>
              <a:rPr lang="sr-Cyrl-CS" sz="1600" b="1" smtClean="0"/>
              <a:t>средине</a:t>
            </a:r>
            <a:r>
              <a:rPr lang="en-US" sz="1600" b="1" smtClean="0"/>
              <a:t> </a:t>
            </a:r>
            <a:r>
              <a:rPr lang="sr-Cyrl-CS" sz="1600" b="1" smtClean="0"/>
              <a:t>и</a:t>
            </a:r>
            <a:r>
              <a:rPr lang="en-US" sz="1600" b="1" smtClean="0"/>
              <a:t> </a:t>
            </a:r>
            <a:r>
              <a:rPr lang="sr-Cyrl-CS" sz="1600" b="1" smtClean="0"/>
              <a:t>хомеоцентричан</a:t>
            </a:r>
            <a:r>
              <a:rPr lang="sr-Latn-CS" sz="1600" b="1" smtClean="0"/>
              <a:t> </a:t>
            </a:r>
            <a:r>
              <a:rPr lang="sr-Cyrl-CS" sz="1600" b="1" smtClean="0"/>
              <a:t>став</a:t>
            </a:r>
            <a:r>
              <a:rPr lang="sr-Latn-CS" sz="1600" b="1" smtClean="0"/>
              <a:t> (</a:t>
            </a:r>
            <a:r>
              <a:rPr lang="sr-Cyrl-CS" sz="1600" b="1" smtClean="0"/>
              <a:t>човек</a:t>
            </a:r>
            <a:r>
              <a:rPr lang="sr-Latn-CS" sz="1600" b="1" smtClean="0"/>
              <a:t> </a:t>
            </a:r>
            <a:r>
              <a:rPr lang="sr-Cyrl-CS" sz="1600" b="1" smtClean="0"/>
              <a:t>у</a:t>
            </a:r>
            <a:r>
              <a:rPr lang="sr-Latn-CS" sz="1600" b="1" smtClean="0"/>
              <a:t> </a:t>
            </a:r>
            <a:r>
              <a:rPr lang="sr-Cyrl-CS" sz="1600" b="1" smtClean="0"/>
              <a:t>центру</a:t>
            </a:r>
            <a:r>
              <a:rPr lang="sr-Latn-CS" sz="1600" b="1" smtClean="0"/>
              <a:t> </a:t>
            </a:r>
            <a:r>
              <a:rPr lang="sr-Cyrl-CS" sz="1600" b="1" smtClean="0"/>
              <a:t>свега</a:t>
            </a:r>
            <a:r>
              <a:rPr lang="sr-Latn-CS" sz="1600" b="1" smtClean="0"/>
              <a:t>) </a:t>
            </a:r>
            <a:r>
              <a:rPr lang="sr-Cyrl-CS" sz="1600" b="1" smtClean="0"/>
              <a:t>довео</a:t>
            </a:r>
            <a:r>
              <a:rPr lang="sr-Latn-CS" sz="1600" b="1" smtClean="0"/>
              <a:t> </a:t>
            </a:r>
            <a:r>
              <a:rPr lang="sr-Cyrl-CS" sz="1600" b="1" smtClean="0"/>
              <a:t>је</a:t>
            </a:r>
            <a:r>
              <a:rPr lang="sr-Latn-CS" sz="1600" b="1" smtClean="0"/>
              <a:t> </a:t>
            </a:r>
            <a:r>
              <a:rPr lang="sr-Cyrl-CS" sz="1600" b="1" smtClean="0"/>
              <a:t>до</a:t>
            </a:r>
            <a:r>
              <a:rPr lang="sr-Latn-CS" sz="1600" b="1" smtClean="0"/>
              <a:t> </a:t>
            </a:r>
            <a:r>
              <a:rPr lang="sr-Cyrl-CS" sz="1600" b="1" smtClean="0"/>
              <a:t>девастације</a:t>
            </a:r>
            <a:r>
              <a:rPr lang="sr-Latn-CS" sz="1600" b="1" smtClean="0"/>
              <a:t> </a:t>
            </a:r>
            <a:r>
              <a:rPr lang="sr-Cyrl-CS" sz="1600" b="1" smtClean="0"/>
              <a:t>и</a:t>
            </a:r>
            <a:r>
              <a:rPr lang="sr-Latn-CS" sz="1600" b="1" smtClean="0"/>
              <a:t> </a:t>
            </a:r>
            <a:r>
              <a:rPr lang="sr-Cyrl-CS" sz="1600" b="1" smtClean="0"/>
              <a:t>глобалних</a:t>
            </a:r>
            <a:r>
              <a:rPr lang="sr-Latn-CS" sz="1600" b="1" smtClean="0"/>
              <a:t> </a:t>
            </a:r>
            <a:r>
              <a:rPr lang="sr-Cyrl-CS" sz="1600" b="1" smtClean="0"/>
              <a:t>промена</a:t>
            </a:r>
            <a:r>
              <a:rPr lang="sr-Latn-CS" sz="1600" b="1" smtClean="0"/>
              <a:t> </a:t>
            </a:r>
            <a:r>
              <a:rPr lang="sr-Cyrl-CS" sz="1600" b="1" smtClean="0"/>
              <a:t>животне</a:t>
            </a:r>
            <a:r>
              <a:rPr lang="sr-Latn-CS" sz="1600" b="1" smtClean="0"/>
              <a:t> </a:t>
            </a:r>
            <a:r>
              <a:rPr lang="sr-Cyrl-CS" sz="1600" b="1" smtClean="0"/>
              <a:t>средине</a:t>
            </a:r>
            <a:r>
              <a:rPr lang="sr-Latn-CS" sz="1600" b="1" smtClean="0"/>
              <a:t>. </a:t>
            </a:r>
            <a:r>
              <a:rPr lang="sr-Cyrl-CS" sz="1600" b="1" smtClean="0"/>
              <a:t>Развијање</a:t>
            </a:r>
            <a:r>
              <a:rPr lang="sr-Latn-CS" sz="1600" b="1" smtClean="0"/>
              <a:t> </a:t>
            </a:r>
            <a:r>
              <a:rPr lang="sr-Cyrl-CS" sz="1600" b="1" smtClean="0"/>
              <a:t>свести</a:t>
            </a:r>
            <a:r>
              <a:rPr lang="sr-Latn-CS" sz="1600" b="1" smtClean="0"/>
              <a:t> </a:t>
            </a:r>
            <a:r>
              <a:rPr lang="sr-Cyrl-CS" sz="1600" b="1" smtClean="0"/>
              <a:t>да</a:t>
            </a:r>
            <a:r>
              <a:rPr lang="sr-Latn-CS" sz="1600" b="1" smtClean="0"/>
              <a:t> </a:t>
            </a:r>
            <a:r>
              <a:rPr lang="sr-Cyrl-CS" sz="1600" b="1" smtClean="0"/>
              <a:t>не</a:t>
            </a:r>
            <a:r>
              <a:rPr lang="sr-Latn-CS" sz="1600" b="1" smtClean="0"/>
              <a:t> </a:t>
            </a:r>
            <a:r>
              <a:rPr lang="sr-Cyrl-CS" sz="1600" b="1" smtClean="0"/>
              <a:t>постојимо</a:t>
            </a:r>
            <a:r>
              <a:rPr lang="sr-Latn-CS" sz="1600" b="1" smtClean="0"/>
              <a:t> </a:t>
            </a:r>
            <a:r>
              <a:rPr lang="sr-Cyrl-CS" sz="1600" b="1" smtClean="0"/>
              <a:t>издвојени</a:t>
            </a:r>
            <a:r>
              <a:rPr lang="sr-Latn-CS" sz="1600" b="1" smtClean="0"/>
              <a:t> </a:t>
            </a:r>
            <a:r>
              <a:rPr lang="sr-Cyrl-CS" sz="1600" b="1" smtClean="0"/>
              <a:t>из</a:t>
            </a:r>
            <a:r>
              <a:rPr lang="sr-Latn-CS" sz="1600" b="1" smtClean="0"/>
              <a:t> </a:t>
            </a:r>
            <a:r>
              <a:rPr lang="sr-Cyrl-CS" sz="1600" b="1" smtClean="0"/>
              <a:t>система</a:t>
            </a:r>
            <a:r>
              <a:rPr lang="sr-Latn-CS" sz="1600" b="1" smtClean="0"/>
              <a:t> </a:t>
            </a:r>
            <a:r>
              <a:rPr lang="sr-Cyrl-CS" sz="1600" b="1" smtClean="0"/>
              <a:t>је</a:t>
            </a:r>
            <a:r>
              <a:rPr lang="sr-Latn-CS" sz="1600" b="1" smtClean="0"/>
              <a:t> </a:t>
            </a:r>
            <a:r>
              <a:rPr lang="sr-Cyrl-CS" sz="1600" b="1" smtClean="0"/>
              <a:t>први</a:t>
            </a:r>
            <a:r>
              <a:rPr lang="sr-Latn-CS" sz="1600" b="1" smtClean="0"/>
              <a:t> </a:t>
            </a:r>
            <a:r>
              <a:rPr lang="sr-Cyrl-CS" sz="1600" b="1" smtClean="0"/>
              <a:t>и</a:t>
            </a:r>
            <a:r>
              <a:rPr lang="sr-Latn-CS" sz="1600" b="1" smtClean="0"/>
              <a:t> </a:t>
            </a:r>
            <a:r>
              <a:rPr lang="sr-Cyrl-CS" sz="1600" b="1" smtClean="0"/>
              <a:t>најважанији</a:t>
            </a:r>
            <a:r>
              <a:rPr lang="sr-Latn-CS" sz="1600" b="1" smtClean="0"/>
              <a:t> </a:t>
            </a:r>
            <a:r>
              <a:rPr lang="sr-Cyrl-CS" sz="1600" b="1" smtClean="0"/>
              <a:t>корак</a:t>
            </a:r>
            <a:r>
              <a:rPr lang="sr-Latn-CS" sz="1600" b="1" smtClean="0"/>
              <a:t> </a:t>
            </a:r>
            <a:r>
              <a:rPr lang="sr-Cyrl-CS" sz="1600" b="1" smtClean="0"/>
              <a:t>у</a:t>
            </a:r>
            <a:r>
              <a:rPr lang="sr-Latn-CS" sz="1600" b="1" smtClean="0"/>
              <a:t> </a:t>
            </a:r>
            <a:r>
              <a:rPr lang="sr-Cyrl-CS" sz="1600" b="1" smtClean="0"/>
              <a:t>процесу</a:t>
            </a:r>
            <a:r>
              <a:rPr lang="sr-Latn-CS" sz="1600" b="1" smtClean="0"/>
              <a:t> </a:t>
            </a:r>
            <a:r>
              <a:rPr lang="sr-Cyrl-CS" sz="1600" b="1" smtClean="0"/>
              <a:t>решавања</a:t>
            </a:r>
            <a:r>
              <a:rPr lang="sr-Latn-CS" sz="1600" b="1" smtClean="0"/>
              <a:t> </a:t>
            </a:r>
            <a:r>
              <a:rPr lang="sr-Cyrl-CS" sz="1600" b="1" smtClean="0"/>
              <a:t>проблема</a:t>
            </a:r>
            <a:r>
              <a:rPr lang="sr-Latn-CS" sz="1600" b="1" smtClean="0"/>
              <a:t>. </a:t>
            </a:r>
            <a:r>
              <a:rPr lang="sr-Cyrl-CS" sz="1600" b="1" smtClean="0"/>
              <a:t>Имајући</a:t>
            </a:r>
            <a:r>
              <a:rPr lang="sr-Latn-CS" sz="1600" b="1" smtClean="0"/>
              <a:t> </a:t>
            </a:r>
            <a:r>
              <a:rPr lang="sr-Cyrl-CS" sz="1600" b="1" smtClean="0"/>
              <a:t>свест</a:t>
            </a:r>
            <a:r>
              <a:rPr lang="sr-Latn-CS" sz="1600" b="1" smtClean="0"/>
              <a:t> </a:t>
            </a:r>
            <a:r>
              <a:rPr lang="sr-Cyrl-CS" sz="1600" b="1" smtClean="0"/>
              <a:t>о</a:t>
            </a:r>
            <a:r>
              <a:rPr lang="sr-Latn-CS" sz="1600" b="1" smtClean="0"/>
              <a:t> </a:t>
            </a:r>
            <a:r>
              <a:rPr lang="sr-Cyrl-CS" sz="1600" b="1" smtClean="0"/>
              <a:t>постојању</a:t>
            </a:r>
            <a:r>
              <a:rPr lang="sr-Latn-CS" sz="1600" b="1" smtClean="0"/>
              <a:t> </a:t>
            </a:r>
            <a:r>
              <a:rPr lang="sr-Cyrl-CS" sz="1600" b="1" smtClean="0"/>
              <a:t>других</a:t>
            </a:r>
            <a:r>
              <a:rPr lang="sr-Latn-CS" sz="1600" b="1" smtClean="0"/>
              <a:t> </a:t>
            </a:r>
            <a:r>
              <a:rPr lang="sr-Cyrl-CS" sz="1600" b="1" smtClean="0"/>
              <a:t>и</a:t>
            </a:r>
            <a:r>
              <a:rPr lang="sr-Latn-CS" sz="1600" b="1" smtClean="0"/>
              <a:t> </a:t>
            </a:r>
            <a:r>
              <a:rPr lang="sr-Cyrl-CS" sz="1600" b="1" smtClean="0"/>
              <a:t>околине</a:t>
            </a:r>
            <a:r>
              <a:rPr lang="sr-Latn-CS" sz="1600" b="1" smtClean="0"/>
              <a:t> </a:t>
            </a:r>
            <a:r>
              <a:rPr lang="sr-Cyrl-CS" sz="1600" b="1" smtClean="0"/>
              <a:t>добијамо</a:t>
            </a:r>
            <a:r>
              <a:rPr lang="sr-Latn-CS" sz="1600" b="1" smtClean="0"/>
              <a:t> </a:t>
            </a:r>
            <a:r>
              <a:rPr lang="sr-Cyrl-CS" sz="1600" b="1" smtClean="0"/>
              <a:t>свест</a:t>
            </a:r>
            <a:r>
              <a:rPr lang="sr-Latn-CS" sz="1600" b="1" smtClean="0"/>
              <a:t> </a:t>
            </a:r>
            <a:r>
              <a:rPr lang="sr-Cyrl-CS" sz="1600" b="1" smtClean="0"/>
              <a:t>о</a:t>
            </a:r>
            <a:r>
              <a:rPr lang="sr-Latn-CS" sz="1600" b="1" smtClean="0"/>
              <a:t> </a:t>
            </a:r>
            <a:r>
              <a:rPr lang="sr-Cyrl-CS" sz="1600" b="1" smtClean="0"/>
              <a:t>сопственом</a:t>
            </a:r>
            <a:r>
              <a:rPr lang="sr-Latn-CS" sz="1600" b="1" smtClean="0"/>
              <a:t> </a:t>
            </a:r>
            <a:r>
              <a:rPr lang="sr-Cyrl-CS" sz="1600" b="1" smtClean="0"/>
              <a:t>постојању</a:t>
            </a:r>
            <a:r>
              <a:rPr lang="sr-Latn-CS" sz="1600" b="1" smtClean="0"/>
              <a:t>. </a:t>
            </a:r>
            <a:endParaRPr lang="sr-Latn-RS" sz="1600" dirty="0"/>
          </a:p>
        </p:txBody>
      </p:sp>
    </p:spTree>
    <p:extLst>
      <p:ext uri="{BB962C8B-B14F-4D97-AF65-F5344CB8AC3E}">
        <p14:creationId xmlns:p14="http://schemas.microsoft.com/office/powerpoint/2010/main" val="5973545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Content Placeholder 2"/>
          <p:cNvSpPr>
            <a:spLocks noGrp="1"/>
          </p:cNvSpPr>
          <p:nvPr>
            <p:ph idx="1"/>
          </p:nvPr>
        </p:nvSpPr>
        <p:spPr>
          <a:xfrm>
            <a:off x="209617" y="381000"/>
            <a:ext cx="8795127" cy="6477000"/>
          </a:xfrm>
        </p:spPr>
        <p:txBody>
          <a:bodyPr rtlCol="0">
            <a:normAutofit fontScale="92500"/>
          </a:bodyPr>
          <a:lstStyle/>
          <a:p>
            <a:pPr eaLnBrk="1" fontAlgn="auto" hangingPunct="1">
              <a:spcAft>
                <a:spcPts val="0"/>
              </a:spcAft>
              <a:defRPr/>
            </a:pPr>
            <a:r>
              <a:rPr lang="sr-Cyrl-RS" sz="2800" dirty="0" smtClean="0">
                <a:solidFill>
                  <a:srgbClr val="FFFF00"/>
                </a:solidFill>
              </a:rPr>
              <a:t>Овај</a:t>
            </a:r>
            <a:r>
              <a:rPr lang="en-US" sz="2800" dirty="0" smtClean="0">
                <a:solidFill>
                  <a:srgbClr val="FFFF00"/>
                </a:solidFill>
              </a:rPr>
              <a:t> </a:t>
            </a:r>
            <a:r>
              <a:rPr lang="sr-Cyrl-RS" sz="2800" dirty="0" smtClean="0">
                <a:solidFill>
                  <a:srgbClr val="FFFF00"/>
                </a:solidFill>
              </a:rPr>
              <a:t>слој</a:t>
            </a:r>
            <a:r>
              <a:rPr lang="en-US" sz="2800" dirty="0" smtClean="0">
                <a:solidFill>
                  <a:srgbClr val="FFFF00"/>
                </a:solidFill>
              </a:rPr>
              <a:t> </a:t>
            </a:r>
            <a:r>
              <a:rPr lang="sr-Cyrl-RS" sz="2800" dirty="0" smtClean="0">
                <a:solidFill>
                  <a:srgbClr val="FFFF00"/>
                </a:solidFill>
              </a:rPr>
              <a:t>се</a:t>
            </a:r>
            <a:r>
              <a:rPr lang="en-US" sz="2800" dirty="0" smtClean="0">
                <a:solidFill>
                  <a:srgbClr val="FFFF00"/>
                </a:solidFill>
              </a:rPr>
              <a:t> </a:t>
            </a:r>
            <a:r>
              <a:rPr lang="sr-Cyrl-RS" sz="2800" dirty="0" smtClean="0">
                <a:solidFill>
                  <a:srgbClr val="FFFF00"/>
                </a:solidFill>
              </a:rPr>
              <a:t>задржава</a:t>
            </a:r>
            <a:r>
              <a:rPr lang="en-US" sz="2800" dirty="0" smtClean="0">
                <a:solidFill>
                  <a:srgbClr val="FFFF00"/>
                </a:solidFill>
              </a:rPr>
              <a:t> </a:t>
            </a:r>
            <a:r>
              <a:rPr lang="sr-Cyrl-RS" sz="2800" dirty="0" smtClean="0">
                <a:solidFill>
                  <a:srgbClr val="FFFF00"/>
                </a:solidFill>
              </a:rPr>
              <a:t>око</a:t>
            </a:r>
            <a:r>
              <a:rPr lang="en-US" sz="2800" dirty="0" smtClean="0">
                <a:solidFill>
                  <a:srgbClr val="FFFF00"/>
                </a:solidFill>
              </a:rPr>
              <a:t> </a:t>
            </a:r>
            <a:r>
              <a:rPr lang="sr-Cyrl-RS" sz="2800" dirty="0" smtClean="0">
                <a:solidFill>
                  <a:srgbClr val="FFFF00"/>
                </a:solidFill>
              </a:rPr>
              <a:t>наше</a:t>
            </a:r>
            <a:r>
              <a:rPr lang="en-US" sz="2800" dirty="0" smtClean="0">
                <a:solidFill>
                  <a:srgbClr val="FFFF00"/>
                </a:solidFill>
              </a:rPr>
              <a:t> </a:t>
            </a:r>
            <a:r>
              <a:rPr lang="sr-Cyrl-RS" sz="2800" dirty="0" smtClean="0">
                <a:solidFill>
                  <a:srgbClr val="FFFF00"/>
                </a:solidFill>
              </a:rPr>
              <a:t>планете</a:t>
            </a:r>
            <a:r>
              <a:rPr lang="en-US" sz="2800" dirty="0" smtClean="0">
                <a:solidFill>
                  <a:srgbClr val="FFFF00"/>
                </a:solidFill>
              </a:rPr>
              <a:t> </a:t>
            </a:r>
            <a:r>
              <a:rPr lang="sr-Cyrl-RS" sz="2800" dirty="0" smtClean="0">
                <a:solidFill>
                  <a:srgbClr val="FFFF00"/>
                </a:solidFill>
              </a:rPr>
              <a:t>захваљујући</a:t>
            </a:r>
            <a:r>
              <a:rPr lang="en-US" sz="2800" dirty="0" smtClean="0">
                <a:solidFill>
                  <a:srgbClr val="FFFF00"/>
                </a:solidFill>
              </a:rPr>
              <a:t> </a:t>
            </a:r>
            <a:r>
              <a:rPr lang="sr-Cyrl-RS" sz="2800" dirty="0" smtClean="0">
                <a:solidFill>
                  <a:srgbClr val="FFFF00"/>
                </a:solidFill>
              </a:rPr>
              <a:t>сили</a:t>
            </a:r>
            <a:r>
              <a:rPr lang="en-US" sz="2800" dirty="0" smtClean="0">
                <a:solidFill>
                  <a:srgbClr val="FFFF00"/>
                </a:solidFill>
              </a:rPr>
              <a:t> </a:t>
            </a:r>
            <a:r>
              <a:rPr lang="sr-Cyrl-RS" sz="2800" dirty="0" smtClean="0">
                <a:solidFill>
                  <a:srgbClr val="FFFF00"/>
                </a:solidFill>
              </a:rPr>
              <a:t>гравитације</a:t>
            </a:r>
            <a:r>
              <a:rPr lang="en-US" sz="2800" dirty="0" smtClean="0">
                <a:solidFill>
                  <a:srgbClr val="FFFF00"/>
                </a:solidFill>
              </a:rPr>
              <a:t>.</a:t>
            </a:r>
            <a:endParaRPr lang="en-US" sz="2800" dirty="0">
              <a:solidFill>
                <a:srgbClr val="FFFF00"/>
              </a:solidFill>
            </a:endParaRPr>
          </a:p>
          <a:p>
            <a:pPr eaLnBrk="1" fontAlgn="auto" hangingPunct="1">
              <a:spcAft>
                <a:spcPts val="0"/>
              </a:spcAft>
              <a:defRPr/>
            </a:pPr>
            <a:endParaRPr lang="en-US" sz="2800" dirty="0" smtClean="0">
              <a:solidFill>
                <a:srgbClr val="FFFF00"/>
              </a:solidFill>
            </a:endParaRPr>
          </a:p>
          <a:p>
            <a:pPr eaLnBrk="1" fontAlgn="auto" hangingPunct="1">
              <a:lnSpc>
                <a:spcPct val="90000"/>
              </a:lnSpc>
              <a:spcAft>
                <a:spcPts val="0"/>
              </a:spcAft>
              <a:defRPr/>
            </a:pPr>
            <a:r>
              <a:rPr lang="sr-Cyrl-RS" sz="2800" dirty="0" smtClean="0">
                <a:solidFill>
                  <a:srgbClr val="FFFF00"/>
                </a:solidFill>
              </a:rPr>
              <a:t>Улоге</a:t>
            </a:r>
            <a:r>
              <a:rPr lang="en-US" sz="2800" dirty="0" smtClean="0">
                <a:solidFill>
                  <a:srgbClr val="FFFF00"/>
                </a:solidFill>
              </a:rPr>
              <a:t> </a:t>
            </a:r>
            <a:r>
              <a:rPr lang="sr-Cyrl-RS" sz="2800" dirty="0" smtClean="0">
                <a:solidFill>
                  <a:srgbClr val="FFFF00"/>
                </a:solidFill>
              </a:rPr>
              <a:t>атмосфере</a:t>
            </a:r>
            <a:r>
              <a:rPr lang="en-US" sz="2800" dirty="0" smtClean="0">
                <a:solidFill>
                  <a:srgbClr val="FFFF00"/>
                </a:solidFill>
              </a:rPr>
              <a:t>:</a:t>
            </a:r>
          </a:p>
          <a:p>
            <a:pPr marL="0" indent="0" eaLnBrk="1" fontAlgn="auto" hangingPunct="1">
              <a:lnSpc>
                <a:spcPct val="90000"/>
              </a:lnSpc>
              <a:spcAft>
                <a:spcPts val="0"/>
              </a:spcAft>
              <a:buFontTx/>
              <a:buNone/>
              <a:defRPr/>
            </a:pPr>
            <a:endParaRPr lang="en-US" sz="2800" dirty="0" smtClean="0">
              <a:solidFill>
                <a:srgbClr val="FFFF00"/>
              </a:solidFill>
            </a:endParaRPr>
          </a:p>
          <a:p>
            <a:pPr eaLnBrk="1" fontAlgn="auto" hangingPunct="1">
              <a:lnSpc>
                <a:spcPct val="90000"/>
              </a:lnSpc>
              <a:spcAft>
                <a:spcPts val="0"/>
              </a:spcAft>
              <a:defRPr/>
            </a:pPr>
            <a:r>
              <a:rPr lang="sr-Cyrl-RS" sz="2800" dirty="0" smtClean="0">
                <a:solidFill>
                  <a:srgbClr val="FFFF00"/>
                </a:solidFill>
              </a:rPr>
              <a:t>Снабдева</a:t>
            </a:r>
            <a:r>
              <a:rPr lang="en-US" sz="2800" dirty="0" smtClean="0">
                <a:solidFill>
                  <a:srgbClr val="FFFF00"/>
                </a:solidFill>
              </a:rPr>
              <a:t> </a:t>
            </a:r>
            <a:r>
              <a:rPr lang="sr-Cyrl-RS" sz="2800" dirty="0" smtClean="0">
                <a:solidFill>
                  <a:srgbClr val="FFFF00"/>
                </a:solidFill>
              </a:rPr>
              <a:t>живи</a:t>
            </a:r>
            <a:r>
              <a:rPr lang="en-US" sz="2800" dirty="0" smtClean="0">
                <a:solidFill>
                  <a:srgbClr val="FFFF00"/>
                </a:solidFill>
              </a:rPr>
              <a:t> </a:t>
            </a:r>
            <a:r>
              <a:rPr lang="sr-Cyrl-RS" sz="2800" dirty="0" smtClean="0">
                <a:solidFill>
                  <a:srgbClr val="FFFF00"/>
                </a:solidFill>
              </a:rPr>
              <a:t>свет</a:t>
            </a:r>
            <a:r>
              <a:rPr lang="en-US" sz="2800" dirty="0" smtClean="0">
                <a:solidFill>
                  <a:srgbClr val="FFFF00"/>
                </a:solidFill>
              </a:rPr>
              <a:t> </a:t>
            </a:r>
            <a:r>
              <a:rPr lang="sr-Cyrl-RS" sz="2800" dirty="0" smtClean="0">
                <a:solidFill>
                  <a:srgbClr val="FFFF00"/>
                </a:solidFill>
              </a:rPr>
              <a:t>кисеоником</a:t>
            </a:r>
            <a:r>
              <a:rPr lang="en-US" sz="2800" dirty="0" smtClean="0">
                <a:solidFill>
                  <a:srgbClr val="FFFF00"/>
                </a:solidFill>
              </a:rPr>
              <a:t> </a:t>
            </a:r>
            <a:r>
              <a:rPr lang="sr-Cyrl-RS" sz="2800" dirty="0" smtClean="0">
                <a:solidFill>
                  <a:srgbClr val="FFFF00"/>
                </a:solidFill>
              </a:rPr>
              <a:t>и</a:t>
            </a:r>
            <a:r>
              <a:rPr lang="en-US" sz="2800" dirty="0" smtClean="0">
                <a:solidFill>
                  <a:srgbClr val="FFFF00"/>
                </a:solidFill>
              </a:rPr>
              <a:t> </a:t>
            </a:r>
            <a:r>
              <a:rPr lang="sr-Cyrl-RS" sz="2800" dirty="0" smtClean="0">
                <a:solidFill>
                  <a:srgbClr val="FFFF00"/>
                </a:solidFill>
              </a:rPr>
              <a:t>угљен</a:t>
            </a:r>
            <a:r>
              <a:rPr lang="en-US" sz="2800" dirty="0" smtClean="0">
                <a:solidFill>
                  <a:srgbClr val="FFFF00"/>
                </a:solidFill>
              </a:rPr>
              <a:t>-</a:t>
            </a:r>
            <a:r>
              <a:rPr lang="sr-Cyrl-RS" sz="2800" dirty="0" smtClean="0">
                <a:solidFill>
                  <a:srgbClr val="FFFF00"/>
                </a:solidFill>
              </a:rPr>
              <a:t>диоксидом</a:t>
            </a:r>
            <a:endParaRPr lang="en-US" sz="2800" dirty="0" smtClean="0">
              <a:solidFill>
                <a:srgbClr val="FFFF00"/>
              </a:solidFill>
            </a:endParaRPr>
          </a:p>
          <a:p>
            <a:pPr eaLnBrk="1" fontAlgn="auto" hangingPunct="1">
              <a:lnSpc>
                <a:spcPct val="90000"/>
              </a:lnSpc>
              <a:spcAft>
                <a:spcPts val="0"/>
              </a:spcAft>
              <a:defRPr/>
            </a:pPr>
            <a:r>
              <a:rPr lang="sr-Cyrl-RS" sz="2800" dirty="0" smtClean="0">
                <a:solidFill>
                  <a:srgbClr val="FFFF00"/>
                </a:solidFill>
              </a:rPr>
              <a:t>Штити</a:t>
            </a:r>
            <a:r>
              <a:rPr lang="en-US" sz="2800" dirty="0" smtClean="0">
                <a:solidFill>
                  <a:srgbClr val="FFFF00"/>
                </a:solidFill>
              </a:rPr>
              <a:t> </a:t>
            </a:r>
            <a:r>
              <a:rPr lang="sr-Cyrl-RS" sz="2800" dirty="0" smtClean="0">
                <a:solidFill>
                  <a:srgbClr val="FFFF00"/>
                </a:solidFill>
              </a:rPr>
              <a:t>живот</a:t>
            </a:r>
            <a:r>
              <a:rPr lang="en-US" sz="2800" dirty="0" smtClean="0">
                <a:solidFill>
                  <a:srgbClr val="FFFF00"/>
                </a:solidFill>
              </a:rPr>
              <a:t> </a:t>
            </a:r>
            <a:r>
              <a:rPr lang="sr-Cyrl-RS" sz="2800" dirty="0" smtClean="0">
                <a:solidFill>
                  <a:srgbClr val="FFFF00"/>
                </a:solidFill>
              </a:rPr>
              <a:t>на</a:t>
            </a:r>
            <a:r>
              <a:rPr lang="en-US" sz="2800" dirty="0" smtClean="0">
                <a:solidFill>
                  <a:srgbClr val="FFFF00"/>
                </a:solidFill>
              </a:rPr>
              <a:t> </a:t>
            </a:r>
            <a:r>
              <a:rPr lang="sr-Cyrl-RS" sz="2800" dirty="0" smtClean="0">
                <a:solidFill>
                  <a:srgbClr val="FFFF00"/>
                </a:solidFill>
              </a:rPr>
              <a:t>Земљи</a:t>
            </a:r>
            <a:r>
              <a:rPr lang="en-US" sz="2800" dirty="0" smtClean="0">
                <a:solidFill>
                  <a:srgbClr val="FFFF00"/>
                </a:solidFill>
              </a:rPr>
              <a:t> </a:t>
            </a:r>
            <a:r>
              <a:rPr lang="sr-Cyrl-RS" sz="2800" dirty="0" smtClean="0">
                <a:solidFill>
                  <a:srgbClr val="FFFF00"/>
                </a:solidFill>
              </a:rPr>
              <a:t>од</a:t>
            </a:r>
            <a:r>
              <a:rPr lang="en-US" sz="2800" dirty="0" smtClean="0">
                <a:solidFill>
                  <a:srgbClr val="FFFF00"/>
                </a:solidFill>
              </a:rPr>
              <a:t> </a:t>
            </a:r>
            <a:r>
              <a:rPr lang="sr-Cyrl-RS" sz="2800" dirty="0" smtClean="0">
                <a:solidFill>
                  <a:srgbClr val="FFFF00"/>
                </a:solidFill>
              </a:rPr>
              <a:t>негативног</a:t>
            </a:r>
            <a:r>
              <a:rPr lang="en-US" sz="2800" dirty="0" smtClean="0">
                <a:solidFill>
                  <a:srgbClr val="FFFF00"/>
                </a:solidFill>
              </a:rPr>
              <a:t> </a:t>
            </a:r>
            <a:r>
              <a:rPr lang="sr-Cyrl-RS" sz="2800" dirty="0" smtClean="0">
                <a:solidFill>
                  <a:srgbClr val="FFFF00"/>
                </a:solidFill>
              </a:rPr>
              <a:t>дејства</a:t>
            </a:r>
            <a:r>
              <a:rPr lang="en-US" sz="2800" dirty="0" smtClean="0">
                <a:solidFill>
                  <a:srgbClr val="FFFF00"/>
                </a:solidFill>
              </a:rPr>
              <a:t> </a:t>
            </a:r>
            <a:r>
              <a:rPr lang="sr-Cyrl-RS" sz="2800" dirty="0" smtClean="0">
                <a:solidFill>
                  <a:srgbClr val="FFFF00"/>
                </a:solidFill>
              </a:rPr>
              <a:t>ултраљубичастог</a:t>
            </a:r>
            <a:r>
              <a:rPr lang="en-US" sz="2800" dirty="0" smtClean="0">
                <a:solidFill>
                  <a:srgbClr val="FFFF00"/>
                </a:solidFill>
              </a:rPr>
              <a:t> </a:t>
            </a:r>
            <a:r>
              <a:rPr lang="sr-Cyrl-RS" sz="2800" dirty="0" smtClean="0">
                <a:solidFill>
                  <a:srgbClr val="FFFF00"/>
                </a:solidFill>
              </a:rPr>
              <a:t>зрачења</a:t>
            </a:r>
            <a:endParaRPr lang="en-US" sz="2800" dirty="0" smtClean="0">
              <a:solidFill>
                <a:srgbClr val="FFFF00"/>
              </a:solidFill>
            </a:endParaRPr>
          </a:p>
          <a:p>
            <a:pPr eaLnBrk="1" fontAlgn="auto" hangingPunct="1">
              <a:lnSpc>
                <a:spcPct val="90000"/>
              </a:lnSpc>
              <a:spcAft>
                <a:spcPts val="0"/>
              </a:spcAft>
              <a:defRPr/>
            </a:pPr>
            <a:r>
              <a:rPr lang="sr-Cyrl-RS" sz="2800" dirty="0" smtClean="0">
                <a:solidFill>
                  <a:srgbClr val="FFFF00"/>
                </a:solidFill>
              </a:rPr>
              <a:t>Загрева</a:t>
            </a:r>
            <a:r>
              <a:rPr lang="en-US" sz="2800" dirty="0" smtClean="0">
                <a:solidFill>
                  <a:srgbClr val="FFFF00"/>
                </a:solidFill>
              </a:rPr>
              <a:t> </a:t>
            </a:r>
            <a:r>
              <a:rPr lang="sr-Cyrl-RS" sz="2800" dirty="0" smtClean="0">
                <a:solidFill>
                  <a:srgbClr val="FFFF00"/>
                </a:solidFill>
              </a:rPr>
              <a:t>површину</a:t>
            </a:r>
            <a:r>
              <a:rPr lang="en-US" sz="2800" dirty="0" smtClean="0">
                <a:solidFill>
                  <a:srgbClr val="FFFF00"/>
                </a:solidFill>
              </a:rPr>
              <a:t> </a:t>
            </a:r>
            <a:r>
              <a:rPr lang="sr-Cyrl-RS" sz="2800" dirty="0" smtClean="0">
                <a:solidFill>
                  <a:srgbClr val="FFFF00"/>
                </a:solidFill>
              </a:rPr>
              <a:t>Земље</a:t>
            </a:r>
            <a:r>
              <a:rPr lang="en-US" sz="2800" dirty="0" smtClean="0">
                <a:solidFill>
                  <a:srgbClr val="FFFF00"/>
                </a:solidFill>
              </a:rPr>
              <a:t> </a:t>
            </a:r>
            <a:r>
              <a:rPr lang="sr-Cyrl-RS" sz="2800" dirty="0" smtClean="0">
                <a:solidFill>
                  <a:srgbClr val="FFFF00"/>
                </a:solidFill>
              </a:rPr>
              <a:t>путем</a:t>
            </a:r>
            <a:r>
              <a:rPr lang="en-US" sz="2800" dirty="0" smtClean="0">
                <a:solidFill>
                  <a:srgbClr val="FFFF00"/>
                </a:solidFill>
              </a:rPr>
              <a:t> </a:t>
            </a:r>
            <a:r>
              <a:rPr lang="sr-Cyrl-RS" sz="2800" dirty="0" smtClean="0">
                <a:solidFill>
                  <a:srgbClr val="FFFF00"/>
                </a:solidFill>
              </a:rPr>
              <a:t>ефекта</a:t>
            </a:r>
            <a:r>
              <a:rPr lang="en-US" sz="2800" dirty="0" smtClean="0">
                <a:solidFill>
                  <a:srgbClr val="FFFF00"/>
                </a:solidFill>
              </a:rPr>
              <a:t> </a:t>
            </a:r>
            <a:r>
              <a:rPr lang="sr-Cyrl-RS" sz="2800" dirty="0" smtClean="0">
                <a:solidFill>
                  <a:srgbClr val="FFFF00"/>
                </a:solidFill>
              </a:rPr>
              <a:t>стаклене</a:t>
            </a:r>
            <a:r>
              <a:rPr lang="en-US" sz="2800" dirty="0" smtClean="0">
                <a:solidFill>
                  <a:srgbClr val="FFFF00"/>
                </a:solidFill>
              </a:rPr>
              <a:t> </a:t>
            </a:r>
            <a:r>
              <a:rPr lang="sr-Cyrl-RS" sz="2800" dirty="0" smtClean="0">
                <a:solidFill>
                  <a:srgbClr val="FFFF00"/>
                </a:solidFill>
              </a:rPr>
              <a:t>баште</a:t>
            </a:r>
            <a:endParaRPr lang="en-US" sz="2800" dirty="0" smtClean="0">
              <a:solidFill>
                <a:srgbClr val="FFFF00"/>
              </a:solidFill>
            </a:endParaRPr>
          </a:p>
          <a:p>
            <a:pPr eaLnBrk="1" fontAlgn="auto" hangingPunct="1">
              <a:lnSpc>
                <a:spcPct val="90000"/>
              </a:lnSpc>
              <a:spcAft>
                <a:spcPts val="0"/>
              </a:spcAft>
              <a:defRPr/>
            </a:pPr>
            <a:r>
              <a:rPr lang="sr-Cyrl-RS" sz="2800" dirty="0" smtClean="0">
                <a:solidFill>
                  <a:srgbClr val="FFFF00"/>
                </a:solidFill>
              </a:rPr>
              <a:t>Смањује</a:t>
            </a:r>
            <a:r>
              <a:rPr lang="en-US" sz="2800" dirty="0" smtClean="0">
                <a:solidFill>
                  <a:srgbClr val="FFFF00"/>
                </a:solidFill>
              </a:rPr>
              <a:t> </a:t>
            </a:r>
            <a:r>
              <a:rPr lang="sr-Cyrl-RS" sz="2800" dirty="0" smtClean="0">
                <a:solidFill>
                  <a:srgbClr val="FFFF00"/>
                </a:solidFill>
              </a:rPr>
              <a:t>дневно</a:t>
            </a:r>
            <a:r>
              <a:rPr lang="en-US" sz="2800" dirty="0" smtClean="0">
                <a:solidFill>
                  <a:srgbClr val="FFFF00"/>
                </a:solidFill>
              </a:rPr>
              <a:t>-</a:t>
            </a:r>
            <a:r>
              <a:rPr lang="sr-Cyrl-RS" sz="2800" dirty="0" smtClean="0">
                <a:solidFill>
                  <a:srgbClr val="FFFF00"/>
                </a:solidFill>
              </a:rPr>
              <a:t>ноћне</a:t>
            </a:r>
            <a:r>
              <a:rPr lang="en-US" sz="2800" dirty="0" smtClean="0">
                <a:solidFill>
                  <a:srgbClr val="FFFF00"/>
                </a:solidFill>
              </a:rPr>
              <a:t> </a:t>
            </a:r>
            <a:r>
              <a:rPr lang="sr-Cyrl-RS" sz="2800" dirty="0" smtClean="0">
                <a:solidFill>
                  <a:srgbClr val="FFFF00"/>
                </a:solidFill>
              </a:rPr>
              <a:t>температурне</a:t>
            </a:r>
            <a:r>
              <a:rPr lang="en-US" sz="2800" dirty="0" smtClean="0">
                <a:solidFill>
                  <a:srgbClr val="FFFF00"/>
                </a:solidFill>
              </a:rPr>
              <a:t> </a:t>
            </a:r>
            <a:r>
              <a:rPr lang="sr-Cyrl-RS" sz="2800" dirty="0" smtClean="0">
                <a:solidFill>
                  <a:srgbClr val="FFFF00"/>
                </a:solidFill>
              </a:rPr>
              <a:t>екстреме</a:t>
            </a:r>
            <a:r>
              <a:rPr lang="en-US" sz="2800" dirty="0" smtClean="0">
                <a:solidFill>
                  <a:srgbClr val="FFFF00"/>
                </a:solidFill>
              </a:rPr>
              <a:t> </a:t>
            </a:r>
            <a:r>
              <a:rPr lang="sr-Cyrl-RS" sz="2800" dirty="0" smtClean="0">
                <a:solidFill>
                  <a:srgbClr val="FFFF00"/>
                </a:solidFill>
              </a:rPr>
              <a:t>на</a:t>
            </a:r>
            <a:r>
              <a:rPr lang="en-US" sz="2800" dirty="0" smtClean="0">
                <a:solidFill>
                  <a:srgbClr val="FFFF00"/>
                </a:solidFill>
              </a:rPr>
              <a:t> </a:t>
            </a:r>
            <a:r>
              <a:rPr lang="sr-Cyrl-RS" sz="2800" dirty="0" smtClean="0">
                <a:solidFill>
                  <a:srgbClr val="FFFF00"/>
                </a:solidFill>
              </a:rPr>
              <a:t>Земљи</a:t>
            </a:r>
            <a:endParaRPr lang="en-US" sz="2800" dirty="0" smtClean="0">
              <a:solidFill>
                <a:srgbClr val="FFFF00"/>
              </a:solidFill>
            </a:endParaRPr>
          </a:p>
          <a:p>
            <a:pPr eaLnBrk="1" fontAlgn="auto" hangingPunct="1">
              <a:lnSpc>
                <a:spcPct val="90000"/>
              </a:lnSpc>
              <a:spcAft>
                <a:spcPts val="0"/>
              </a:spcAft>
              <a:defRPr/>
            </a:pPr>
            <a:r>
              <a:rPr lang="sr-Cyrl-RS" sz="2800" dirty="0" smtClean="0">
                <a:solidFill>
                  <a:srgbClr val="FFFF00"/>
                </a:solidFill>
              </a:rPr>
              <a:t>Изолује</a:t>
            </a:r>
            <a:r>
              <a:rPr lang="en-US" sz="2800" dirty="0" smtClean="0">
                <a:solidFill>
                  <a:srgbClr val="FFFF00"/>
                </a:solidFill>
              </a:rPr>
              <a:t> </a:t>
            </a:r>
            <a:r>
              <a:rPr lang="sr-Cyrl-RS" sz="2800" dirty="0" smtClean="0">
                <a:solidFill>
                  <a:srgbClr val="FFFF00"/>
                </a:solidFill>
              </a:rPr>
              <a:t>Земљу</a:t>
            </a:r>
            <a:r>
              <a:rPr lang="en-US" sz="2800" dirty="0" smtClean="0">
                <a:solidFill>
                  <a:srgbClr val="FFFF00"/>
                </a:solidFill>
              </a:rPr>
              <a:t> </a:t>
            </a:r>
            <a:r>
              <a:rPr lang="sr-Cyrl-RS" sz="2800" dirty="0" smtClean="0">
                <a:solidFill>
                  <a:srgbClr val="FFFF00"/>
                </a:solidFill>
              </a:rPr>
              <a:t>од</a:t>
            </a:r>
            <a:r>
              <a:rPr lang="en-US" sz="2800" dirty="0" smtClean="0">
                <a:solidFill>
                  <a:srgbClr val="FFFF00"/>
                </a:solidFill>
              </a:rPr>
              <a:t> </a:t>
            </a:r>
            <a:r>
              <a:rPr lang="sr-Cyrl-RS" sz="2800" dirty="0" smtClean="0">
                <a:solidFill>
                  <a:srgbClr val="FFFF00"/>
                </a:solidFill>
              </a:rPr>
              <a:t>хладног</a:t>
            </a:r>
            <a:r>
              <a:rPr lang="en-US" sz="2800" dirty="0" smtClean="0">
                <a:solidFill>
                  <a:srgbClr val="FFFF00"/>
                </a:solidFill>
              </a:rPr>
              <a:t> </a:t>
            </a:r>
            <a:r>
              <a:rPr lang="sr-Cyrl-RS" sz="2800" dirty="0" smtClean="0">
                <a:solidFill>
                  <a:srgbClr val="FFFF00"/>
                </a:solidFill>
              </a:rPr>
              <a:t>свемира</a:t>
            </a:r>
            <a:r>
              <a:rPr lang="en-US" sz="2800" dirty="0" smtClean="0">
                <a:solidFill>
                  <a:srgbClr val="FFFF00"/>
                </a:solidFill>
              </a:rPr>
              <a:t> </a:t>
            </a:r>
            <a:r>
              <a:rPr lang="sr-Cyrl-RS" sz="2800" dirty="0" smtClean="0">
                <a:solidFill>
                  <a:srgbClr val="FFFF00"/>
                </a:solidFill>
              </a:rPr>
              <a:t>и</a:t>
            </a:r>
            <a:r>
              <a:rPr lang="en-US" sz="2800" dirty="0" smtClean="0">
                <a:solidFill>
                  <a:srgbClr val="FFFF00"/>
                </a:solidFill>
              </a:rPr>
              <a:t> </a:t>
            </a:r>
            <a:r>
              <a:rPr lang="sr-Cyrl-RS" sz="2800" dirty="0" smtClean="0">
                <a:solidFill>
                  <a:srgbClr val="FFFF00"/>
                </a:solidFill>
              </a:rPr>
              <a:t>космичког</a:t>
            </a:r>
            <a:r>
              <a:rPr lang="en-US" sz="2800" dirty="0" smtClean="0">
                <a:solidFill>
                  <a:srgbClr val="FFFF00"/>
                </a:solidFill>
              </a:rPr>
              <a:t> </a:t>
            </a:r>
            <a:r>
              <a:rPr lang="sr-Cyrl-RS" sz="2800" dirty="0" smtClean="0">
                <a:solidFill>
                  <a:srgbClr val="FFFF00"/>
                </a:solidFill>
              </a:rPr>
              <a:t>зрачења</a:t>
            </a:r>
            <a:endParaRPr lang="en-US" sz="2800" dirty="0" smtClean="0">
              <a:solidFill>
                <a:srgbClr val="FFFF00"/>
              </a:solidFill>
            </a:endParaRPr>
          </a:p>
          <a:p>
            <a:pPr eaLnBrk="1" fontAlgn="auto" hangingPunct="1">
              <a:lnSpc>
                <a:spcPct val="90000"/>
              </a:lnSpc>
              <a:spcAft>
                <a:spcPts val="0"/>
              </a:spcAft>
              <a:defRPr/>
            </a:pPr>
            <a:r>
              <a:rPr lang="sr-Cyrl-RS" sz="2800" dirty="0" smtClean="0">
                <a:solidFill>
                  <a:srgbClr val="FFFF00"/>
                </a:solidFill>
              </a:rPr>
              <a:t>Обезбеђује</a:t>
            </a:r>
            <a:r>
              <a:rPr lang="en-US" sz="2800" dirty="0" smtClean="0">
                <a:solidFill>
                  <a:srgbClr val="FFFF00"/>
                </a:solidFill>
              </a:rPr>
              <a:t> </a:t>
            </a:r>
            <a:r>
              <a:rPr lang="sr-Cyrl-RS" sz="2800" dirty="0" smtClean="0">
                <a:solidFill>
                  <a:srgbClr val="FFFF00"/>
                </a:solidFill>
              </a:rPr>
              <a:t>процес</a:t>
            </a:r>
            <a:r>
              <a:rPr lang="en-US" sz="2800" dirty="0" smtClean="0">
                <a:solidFill>
                  <a:srgbClr val="FFFF00"/>
                </a:solidFill>
              </a:rPr>
              <a:t> </a:t>
            </a:r>
            <a:r>
              <a:rPr lang="sr-Cyrl-RS" sz="2800" dirty="0" smtClean="0">
                <a:solidFill>
                  <a:srgbClr val="FFFF00"/>
                </a:solidFill>
              </a:rPr>
              <a:t>кружења</a:t>
            </a:r>
            <a:r>
              <a:rPr lang="en-US" sz="2800" dirty="0" smtClean="0">
                <a:solidFill>
                  <a:srgbClr val="FFFF00"/>
                </a:solidFill>
              </a:rPr>
              <a:t> </a:t>
            </a:r>
            <a:r>
              <a:rPr lang="sr-Cyrl-RS" sz="2800" dirty="0" smtClean="0">
                <a:solidFill>
                  <a:srgbClr val="FFFF00"/>
                </a:solidFill>
              </a:rPr>
              <a:t>воде</a:t>
            </a:r>
            <a:r>
              <a:rPr lang="en-US" sz="2800" dirty="0" smtClean="0">
                <a:solidFill>
                  <a:srgbClr val="FFFF00"/>
                </a:solidFill>
              </a:rPr>
              <a:t> </a:t>
            </a:r>
            <a:r>
              <a:rPr lang="sr-Cyrl-RS" sz="2800" dirty="0" smtClean="0">
                <a:solidFill>
                  <a:srgbClr val="FFFF00"/>
                </a:solidFill>
              </a:rPr>
              <a:t>и</a:t>
            </a:r>
            <a:r>
              <a:rPr lang="en-US" sz="2800" dirty="0" smtClean="0">
                <a:solidFill>
                  <a:srgbClr val="FFFF00"/>
                </a:solidFill>
              </a:rPr>
              <a:t> </a:t>
            </a:r>
            <a:r>
              <a:rPr lang="sr-Cyrl-RS" sz="2800" dirty="0" smtClean="0">
                <a:solidFill>
                  <a:srgbClr val="FFFF00"/>
                </a:solidFill>
              </a:rPr>
              <a:t>осталих</a:t>
            </a:r>
            <a:r>
              <a:rPr lang="en-US" sz="2800" dirty="0" smtClean="0">
                <a:solidFill>
                  <a:srgbClr val="FFFF00"/>
                </a:solidFill>
              </a:rPr>
              <a:t> </a:t>
            </a:r>
            <a:r>
              <a:rPr lang="sr-Cyrl-RS" sz="2800" dirty="0" smtClean="0">
                <a:solidFill>
                  <a:srgbClr val="FFFF00"/>
                </a:solidFill>
              </a:rPr>
              <a:t>елемената</a:t>
            </a:r>
            <a:endParaRPr lang="en-US" sz="2800" dirty="0" smtClean="0">
              <a:solidFill>
                <a:srgbClr val="FFFF00"/>
              </a:solidFill>
            </a:endParaRPr>
          </a:p>
          <a:p>
            <a:pPr eaLnBrk="1" fontAlgn="auto" hangingPunct="1">
              <a:spcAft>
                <a:spcPts val="0"/>
              </a:spcAft>
              <a:buFont typeface="Arial" pitchFamily="34" charset="0"/>
              <a:buNone/>
              <a:defRPr/>
            </a:pPr>
            <a:r>
              <a:rPr lang="sr-Latn-RS" sz="2400" dirty="0" smtClean="0">
                <a:solidFill>
                  <a:schemeClr val="bg1"/>
                </a:solidFill>
              </a:rPr>
              <a:t>   </a:t>
            </a:r>
            <a:endParaRPr lang="en-US" sz="2400" dirty="0" smtClean="0">
              <a:solidFill>
                <a:schemeClr val="bg1"/>
              </a:solidFill>
            </a:endParaRPr>
          </a:p>
          <a:p>
            <a:pPr eaLnBrk="1" fontAlgn="auto" hangingPunct="1">
              <a:spcAft>
                <a:spcPts val="0"/>
              </a:spcAft>
              <a:defRPr/>
            </a:pPr>
            <a:endParaRPr lang="en-US" sz="2400" dirty="0" smtClean="0"/>
          </a:p>
        </p:txBody>
      </p:sp>
    </p:spTree>
    <p:extLst>
      <p:ext uri="{BB962C8B-B14F-4D97-AF65-F5344CB8AC3E}">
        <p14:creationId xmlns:p14="http://schemas.microsoft.com/office/powerpoint/2010/main" val="34443492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1" y="609600"/>
            <a:ext cx="9004744" cy="1143000"/>
          </a:xfrm>
          <a:noFill/>
        </p:spPr>
        <p:txBody>
          <a:bodyPr/>
          <a:lstStyle/>
          <a:p>
            <a:pPr eaLnBrk="1" hangingPunct="1"/>
            <a:r>
              <a:rPr lang="sr-Latn-CS" sz="3600" smtClean="0">
                <a:solidFill>
                  <a:srgbClr val="FFFF66"/>
                </a:solidFill>
                <a:latin typeface="HelveticaPlain"/>
              </a:rPr>
              <a:t>ХЕМИЈСКИ САСТАВ-ЗАПРЕМИНСКИ</a:t>
            </a:r>
            <a:endParaRPr lang="en-US" sz="3600" smtClean="0">
              <a:solidFill>
                <a:srgbClr val="FFFF66"/>
              </a:solidFill>
              <a:latin typeface="HelveticaPlain"/>
            </a:endParaRPr>
          </a:p>
        </p:txBody>
      </p:sp>
      <p:sp>
        <p:nvSpPr>
          <p:cNvPr id="55299" name="Rectangle 3"/>
          <p:cNvSpPr>
            <a:spLocks noGrp="1" noChangeArrowheads="1"/>
          </p:cNvSpPr>
          <p:nvPr>
            <p:ph sz="half" idx="1"/>
          </p:nvPr>
        </p:nvSpPr>
        <p:spPr>
          <a:xfrm>
            <a:off x="404576" y="2286000"/>
            <a:ext cx="3815620" cy="3124200"/>
          </a:xfrm>
        </p:spPr>
        <p:txBody>
          <a:bodyPr rtlCol="0">
            <a:normAutofit fontScale="77500" lnSpcReduction="20000"/>
          </a:bodyPr>
          <a:lstStyle/>
          <a:p>
            <a:pPr eaLnBrk="1" fontAlgn="auto" hangingPunct="1">
              <a:spcAft>
                <a:spcPts val="0"/>
              </a:spcAft>
              <a:defRPr/>
            </a:pPr>
            <a:r>
              <a:rPr lang="sr-Latn-CS" smtClean="0">
                <a:solidFill>
                  <a:srgbClr val="FFFF66"/>
                </a:solidFill>
                <a:latin typeface="HelveticaPlain" pitchFamily="2" charset="0"/>
              </a:rPr>
              <a:t>Азот</a:t>
            </a:r>
            <a:r>
              <a:rPr lang="en-US" smtClean="0">
                <a:solidFill>
                  <a:srgbClr val="FFFF66"/>
                </a:solidFill>
                <a:latin typeface="HelveticaPlain" pitchFamily="2" charset="0"/>
              </a:rPr>
              <a:t>               78.084% </a:t>
            </a:r>
          </a:p>
          <a:p>
            <a:pPr eaLnBrk="1" fontAlgn="auto" hangingPunct="1">
              <a:spcAft>
                <a:spcPts val="0"/>
              </a:spcAft>
              <a:defRPr/>
            </a:pPr>
            <a:r>
              <a:rPr lang="sr-Latn-CS" smtClean="0">
                <a:solidFill>
                  <a:srgbClr val="FFFF66"/>
                </a:solidFill>
                <a:latin typeface="HelveticaPlain" pitchFamily="2" charset="0"/>
              </a:rPr>
              <a:t>Кисеоник</a:t>
            </a:r>
            <a:r>
              <a:rPr lang="en-US" smtClean="0">
                <a:solidFill>
                  <a:srgbClr val="FFFF66"/>
                </a:solidFill>
                <a:latin typeface="HelveticaPlain" pitchFamily="2" charset="0"/>
              </a:rPr>
              <a:t>        </a:t>
            </a:r>
            <a:r>
              <a:rPr lang="sr-Latn-CS" smtClean="0">
                <a:solidFill>
                  <a:srgbClr val="FFFF66"/>
                </a:solidFill>
                <a:latin typeface="HelveticaPlain" pitchFamily="2" charset="0"/>
              </a:rPr>
              <a:t>  </a:t>
            </a:r>
            <a:r>
              <a:rPr lang="en-US" smtClean="0">
                <a:solidFill>
                  <a:srgbClr val="FFFF66"/>
                </a:solidFill>
                <a:latin typeface="HelveticaPlain" pitchFamily="2" charset="0"/>
              </a:rPr>
              <a:t>20.946% </a:t>
            </a:r>
          </a:p>
          <a:p>
            <a:pPr eaLnBrk="1" fontAlgn="auto" hangingPunct="1">
              <a:spcAft>
                <a:spcPts val="0"/>
              </a:spcAft>
              <a:defRPr/>
            </a:pPr>
            <a:r>
              <a:rPr lang="sr-Latn-CS" smtClean="0">
                <a:solidFill>
                  <a:srgbClr val="FFFF66"/>
                </a:solidFill>
                <a:latin typeface="HelveticaPlain" pitchFamily="2" charset="0"/>
              </a:rPr>
              <a:t>Аргон</a:t>
            </a:r>
            <a:r>
              <a:rPr lang="en-US" smtClean="0">
                <a:solidFill>
                  <a:srgbClr val="FFFF66"/>
                </a:solidFill>
                <a:latin typeface="HelveticaPlain" pitchFamily="2" charset="0"/>
              </a:rPr>
              <a:t>              0.934% </a:t>
            </a:r>
          </a:p>
          <a:p>
            <a:pPr eaLnBrk="1" fontAlgn="auto" hangingPunct="1">
              <a:spcAft>
                <a:spcPts val="0"/>
              </a:spcAft>
              <a:defRPr/>
            </a:pPr>
            <a:r>
              <a:rPr lang="en-US" smtClean="0">
                <a:solidFill>
                  <a:srgbClr val="FFFF66"/>
                </a:solidFill>
                <a:latin typeface="HelveticaPlain" pitchFamily="2" charset="0"/>
              </a:rPr>
              <a:t>CO</a:t>
            </a:r>
            <a:r>
              <a:rPr lang="en-US" baseline="-25000" smtClean="0">
                <a:solidFill>
                  <a:srgbClr val="FFFF66"/>
                </a:solidFill>
                <a:latin typeface="HelveticaPlain" pitchFamily="2" charset="0"/>
              </a:rPr>
              <a:t>2</a:t>
            </a:r>
            <a:r>
              <a:rPr lang="en-US" smtClean="0">
                <a:solidFill>
                  <a:srgbClr val="FFFF66"/>
                </a:solidFill>
                <a:latin typeface="HelveticaPlain" pitchFamily="2" charset="0"/>
              </a:rPr>
              <a:t>               0.0324% </a:t>
            </a:r>
          </a:p>
          <a:p>
            <a:pPr eaLnBrk="1" fontAlgn="auto" hangingPunct="1">
              <a:spcAft>
                <a:spcPts val="0"/>
              </a:spcAft>
              <a:defRPr/>
            </a:pPr>
            <a:r>
              <a:rPr lang="sr-Latn-CS" smtClean="0">
                <a:solidFill>
                  <a:srgbClr val="FFFF66"/>
                </a:solidFill>
                <a:latin typeface="HelveticaPlain" pitchFamily="2" charset="0"/>
              </a:rPr>
              <a:t>Неон</a:t>
            </a:r>
            <a:r>
              <a:rPr lang="en-US" smtClean="0">
                <a:solidFill>
                  <a:srgbClr val="FFFF66"/>
                </a:solidFill>
                <a:latin typeface="HelveticaPlain" pitchFamily="2" charset="0"/>
              </a:rPr>
              <a:t>	 </a:t>
            </a:r>
            <a:r>
              <a:rPr lang="sr-Latn-CS" smtClean="0">
                <a:solidFill>
                  <a:srgbClr val="FFFF66"/>
                </a:solidFill>
                <a:latin typeface="HelveticaPlain" pitchFamily="2" charset="0"/>
              </a:rPr>
              <a:t>             </a:t>
            </a:r>
            <a:r>
              <a:rPr lang="en-US" smtClean="0">
                <a:solidFill>
                  <a:srgbClr val="FFFF66"/>
                </a:solidFill>
                <a:latin typeface="HelveticaPlain" pitchFamily="2" charset="0"/>
              </a:rPr>
              <a:t>1.818*10</a:t>
            </a:r>
            <a:r>
              <a:rPr lang="en-US" sz="3200" baseline="30000" smtClean="0">
                <a:solidFill>
                  <a:srgbClr val="FFFF66"/>
                </a:solidFill>
                <a:latin typeface="HelveticaPlain" pitchFamily="2" charset="0"/>
              </a:rPr>
              <a:t>-3</a:t>
            </a:r>
            <a:r>
              <a:rPr lang="en-US" smtClean="0">
                <a:solidFill>
                  <a:srgbClr val="FFFF66"/>
                </a:solidFill>
                <a:latin typeface="HelveticaPlain" pitchFamily="2" charset="0"/>
              </a:rPr>
              <a:t>% </a:t>
            </a:r>
            <a:endParaRPr lang="sr-Latn-CS" smtClean="0">
              <a:solidFill>
                <a:srgbClr val="FFFF66"/>
              </a:solidFill>
              <a:latin typeface="HelveticaPlain" pitchFamily="2" charset="0"/>
            </a:endParaRPr>
          </a:p>
          <a:p>
            <a:pPr eaLnBrk="1" fontAlgn="auto" hangingPunct="1">
              <a:spcAft>
                <a:spcPts val="0"/>
              </a:spcAft>
              <a:defRPr/>
            </a:pPr>
            <a:r>
              <a:rPr lang="sr-Latn-CS" smtClean="0">
                <a:solidFill>
                  <a:srgbClr val="FFFF66"/>
                </a:solidFill>
                <a:latin typeface="HelveticaPlain" pitchFamily="2" charset="0"/>
              </a:rPr>
              <a:t>Водоник</a:t>
            </a:r>
            <a:r>
              <a:rPr lang="en-US" smtClean="0">
                <a:solidFill>
                  <a:srgbClr val="FFFF66"/>
                </a:solidFill>
                <a:latin typeface="HelveticaPlain" pitchFamily="2" charset="0"/>
              </a:rPr>
              <a:t>         </a:t>
            </a:r>
            <a:r>
              <a:rPr lang="sr-Latn-CS" smtClean="0">
                <a:solidFill>
                  <a:srgbClr val="FFFF66"/>
                </a:solidFill>
                <a:latin typeface="HelveticaPlain" pitchFamily="2" charset="0"/>
              </a:rPr>
              <a:t>  </a:t>
            </a:r>
            <a:r>
              <a:rPr lang="en-US" smtClean="0">
                <a:solidFill>
                  <a:srgbClr val="FFFF66"/>
                </a:solidFill>
                <a:latin typeface="HelveticaPlain" pitchFamily="2" charset="0"/>
              </a:rPr>
              <a:t>5*10</a:t>
            </a:r>
            <a:r>
              <a:rPr lang="en-US" baseline="30000" smtClean="0">
                <a:solidFill>
                  <a:srgbClr val="FFFF66"/>
                </a:solidFill>
                <a:latin typeface="HelveticaPlain" pitchFamily="2" charset="0"/>
              </a:rPr>
              <a:t>-5 </a:t>
            </a:r>
            <a:r>
              <a:rPr lang="en-US" smtClean="0">
                <a:solidFill>
                  <a:srgbClr val="FFFF66"/>
                </a:solidFill>
                <a:latin typeface="HelveticaPlain" pitchFamily="2" charset="0"/>
              </a:rPr>
              <a:t>%</a:t>
            </a:r>
          </a:p>
          <a:p>
            <a:pPr eaLnBrk="1" fontAlgn="auto" hangingPunct="1">
              <a:spcAft>
                <a:spcPts val="0"/>
              </a:spcAft>
              <a:buFontTx/>
              <a:buNone/>
              <a:defRPr/>
            </a:pPr>
            <a:r>
              <a:rPr lang="sr-Latn-CS" smtClean="0">
                <a:solidFill>
                  <a:srgbClr val="FFFF66"/>
                </a:solidFill>
                <a:latin typeface="HelveticaPlain" pitchFamily="2" charset="0"/>
              </a:rPr>
              <a:t>   </a:t>
            </a:r>
            <a:endParaRPr lang="en-US" smtClean="0">
              <a:solidFill>
                <a:srgbClr val="FFFF66"/>
              </a:solidFill>
              <a:latin typeface="HelveticaPlain" pitchFamily="2" charset="0"/>
            </a:endParaRPr>
          </a:p>
        </p:txBody>
      </p:sp>
      <p:sp>
        <p:nvSpPr>
          <p:cNvPr id="55300" name="Rectangle 4"/>
          <p:cNvSpPr>
            <a:spLocks noGrp="1" noChangeArrowheads="1"/>
          </p:cNvSpPr>
          <p:nvPr>
            <p:ph sz="half" idx="2"/>
          </p:nvPr>
        </p:nvSpPr>
        <p:spPr>
          <a:xfrm>
            <a:off x="4642361" y="2209800"/>
            <a:ext cx="3815619" cy="4114800"/>
          </a:xfrm>
        </p:spPr>
        <p:txBody>
          <a:bodyPr rtlCol="0">
            <a:normAutofit fontScale="77500" lnSpcReduction="20000"/>
          </a:bodyPr>
          <a:lstStyle/>
          <a:p>
            <a:pPr eaLnBrk="1" fontAlgn="auto" hangingPunct="1">
              <a:spcBef>
                <a:spcPct val="50000"/>
              </a:spcBef>
              <a:spcAft>
                <a:spcPts val="0"/>
              </a:spcAft>
              <a:defRPr/>
            </a:pPr>
            <a:r>
              <a:rPr lang="sr-Latn-CS" dirty="0" smtClean="0">
                <a:solidFill>
                  <a:srgbClr val="FFFF00"/>
                </a:solidFill>
                <a:latin typeface="HelveticaPlain" pitchFamily="2" charset="0"/>
              </a:rPr>
              <a:t>водена</a:t>
            </a:r>
            <a:r>
              <a:rPr lang="en-US" dirty="0" smtClean="0">
                <a:solidFill>
                  <a:srgbClr val="FFFF00"/>
                </a:solidFill>
                <a:latin typeface="HelveticaPlain" pitchFamily="2" charset="0"/>
              </a:rPr>
              <a:t> </a:t>
            </a:r>
            <a:r>
              <a:rPr lang="sr-Latn-CS" dirty="0" smtClean="0">
                <a:solidFill>
                  <a:srgbClr val="FFFF00"/>
                </a:solidFill>
                <a:latin typeface="HelveticaPlain" pitchFamily="2" charset="0"/>
              </a:rPr>
              <a:t>пара</a:t>
            </a:r>
            <a:r>
              <a:rPr lang="en-US" dirty="0" smtClean="0">
                <a:solidFill>
                  <a:srgbClr val="FFFF00"/>
                </a:solidFill>
                <a:latin typeface="HelveticaPlain" pitchFamily="2" charset="0"/>
              </a:rPr>
              <a:t> (3 % </a:t>
            </a:r>
            <a:r>
              <a:rPr lang="sr-Latn-CS" dirty="0" smtClean="0">
                <a:solidFill>
                  <a:srgbClr val="FFFF00"/>
                </a:solidFill>
                <a:latin typeface="HelveticaPlain" pitchFamily="2" charset="0"/>
              </a:rPr>
              <a:t>у</a:t>
            </a:r>
            <a:r>
              <a:rPr lang="en-US" dirty="0" smtClean="0">
                <a:solidFill>
                  <a:srgbClr val="FFFF00"/>
                </a:solidFill>
                <a:latin typeface="HelveticaPlain" pitchFamily="2" charset="0"/>
              </a:rPr>
              <a:t> </a:t>
            </a:r>
            <a:r>
              <a:rPr lang="sr-Latn-CS" dirty="0" smtClean="0">
                <a:solidFill>
                  <a:srgbClr val="FFFF00"/>
                </a:solidFill>
                <a:latin typeface="HelveticaPlain" pitchFamily="2" charset="0"/>
              </a:rPr>
              <a:t>тропима</a:t>
            </a:r>
            <a:r>
              <a:rPr lang="en-US" dirty="0" smtClean="0">
                <a:solidFill>
                  <a:srgbClr val="FFFF00"/>
                </a:solidFill>
                <a:latin typeface="HelveticaPlain" pitchFamily="2" charset="0"/>
              </a:rPr>
              <a:t>, 2*10</a:t>
            </a:r>
            <a:r>
              <a:rPr lang="en-US" baseline="30000" dirty="0" smtClean="0">
                <a:solidFill>
                  <a:srgbClr val="FFFF00"/>
                </a:solidFill>
                <a:latin typeface="HelveticaPlain" pitchFamily="2" charset="0"/>
              </a:rPr>
              <a:t>-5 </a:t>
            </a:r>
            <a:r>
              <a:rPr lang="en-US" dirty="0" smtClean="0">
                <a:solidFill>
                  <a:srgbClr val="FFFF00"/>
                </a:solidFill>
                <a:latin typeface="HelveticaPlain" pitchFamily="2" charset="0"/>
              </a:rPr>
              <a:t>% </a:t>
            </a:r>
            <a:r>
              <a:rPr lang="sr-Latn-CS" dirty="0" smtClean="0">
                <a:solidFill>
                  <a:srgbClr val="FFFF00"/>
                </a:solidFill>
                <a:latin typeface="HelveticaPlain" pitchFamily="2" charset="0"/>
              </a:rPr>
              <a:t>на</a:t>
            </a:r>
            <a:r>
              <a:rPr lang="en-US" dirty="0" smtClean="0">
                <a:solidFill>
                  <a:srgbClr val="FFFF00"/>
                </a:solidFill>
                <a:latin typeface="HelveticaPlain" pitchFamily="2" charset="0"/>
              </a:rPr>
              <a:t> </a:t>
            </a:r>
            <a:r>
              <a:rPr lang="sr-Latn-CS" dirty="0" smtClean="0">
                <a:solidFill>
                  <a:srgbClr val="FFFF00"/>
                </a:solidFill>
                <a:latin typeface="HelveticaPlain" pitchFamily="2" charset="0"/>
              </a:rPr>
              <a:t>Антарктику</a:t>
            </a:r>
            <a:r>
              <a:rPr lang="en-US" dirty="0" smtClean="0">
                <a:solidFill>
                  <a:srgbClr val="FFFF00"/>
                </a:solidFill>
                <a:latin typeface="HelveticaPlain" pitchFamily="2" charset="0"/>
              </a:rPr>
              <a:t>), </a:t>
            </a:r>
            <a:endParaRPr lang="sr-Latn-CS" dirty="0" smtClean="0">
              <a:solidFill>
                <a:srgbClr val="FFFF00"/>
              </a:solidFill>
              <a:latin typeface="HelveticaPlain" pitchFamily="2" charset="0"/>
            </a:endParaRPr>
          </a:p>
          <a:p>
            <a:pPr eaLnBrk="1" fontAlgn="auto" hangingPunct="1">
              <a:spcBef>
                <a:spcPct val="50000"/>
              </a:spcBef>
              <a:spcAft>
                <a:spcPts val="0"/>
              </a:spcAft>
              <a:defRPr/>
            </a:pPr>
            <a:r>
              <a:rPr lang="sr-Latn-CS" dirty="0" smtClean="0">
                <a:solidFill>
                  <a:srgbClr val="FFFF00"/>
                </a:solidFill>
                <a:latin typeface="HelveticaPlain" pitchFamily="2" charset="0"/>
              </a:rPr>
              <a:t>аеросоли</a:t>
            </a:r>
            <a:r>
              <a:rPr lang="en-US" dirty="0" smtClean="0">
                <a:solidFill>
                  <a:srgbClr val="FFFF00"/>
                </a:solidFill>
                <a:latin typeface="HelveticaPlain" pitchFamily="2" charset="0"/>
              </a:rPr>
              <a:t>, </a:t>
            </a:r>
            <a:endParaRPr lang="sr-Latn-CS" dirty="0" smtClean="0">
              <a:solidFill>
                <a:srgbClr val="FFFF00"/>
              </a:solidFill>
              <a:latin typeface="HelveticaPlain" pitchFamily="2" charset="0"/>
            </a:endParaRPr>
          </a:p>
          <a:p>
            <a:pPr eaLnBrk="1" fontAlgn="auto" hangingPunct="1">
              <a:spcBef>
                <a:spcPct val="50000"/>
              </a:spcBef>
              <a:spcAft>
                <a:spcPts val="0"/>
              </a:spcAft>
              <a:defRPr/>
            </a:pPr>
            <a:r>
              <a:rPr lang="en-US" dirty="0" smtClean="0">
                <a:solidFill>
                  <a:srgbClr val="FFFF00"/>
                </a:solidFill>
                <a:latin typeface="HelveticaPlain" pitchFamily="2" charset="0"/>
              </a:rPr>
              <a:t>CFC, </a:t>
            </a:r>
            <a:endParaRPr lang="sr-Latn-CS" dirty="0" smtClean="0">
              <a:solidFill>
                <a:srgbClr val="FFFF00"/>
              </a:solidFill>
              <a:latin typeface="HelveticaPlain" pitchFamily="2" charset="0"/>
            </a:endParaRPr>
          </a:p>
          <a:p>
            <a:pPr eaLnBrk="1" fontAlgn="auto" hangingPunct="1">
              <a:spcBef>
                <a:spcPct val="50000"/>
              </a:spcBef>
              <a:spcAft>
                <a:spcPts val="0"/>
              </a:spcAft>
              <a:defRPr/>
            </a:pPr>
            <a:r>
              <a:rPr lang="sr-Latn-CS" dirty="0" smtClean="0">
                <a:solidFill>
                  <a:srgbClr val="FFFF00"/>
                </a:solidFill>
                <a:latin typeface="HelveticaPlain" pitchFamily="2" charset="0"/>
              </a:rPr>
              <a:t>фотохемијски</a:t>
            </a:r>
            <a:r>
              <a:rPr lang="en-US" dirty="0" smtClean="0">
                <a:solidFill>
                  <a:srgbClr val="FFFF00"/>
                </a:solidFill>
                <a:latin typeface="HelveticaPlain" pitchFamily="2" charset="0"/>
              </a:rPr>
              <a:t> </a:t>
            </a:r>
            <a:r>
              <a:rPr lang="sr-Latn-CS" dirty="0" smtClean="0">
                <a:solidFill>
                  <a:srgbClr val="FFFF00"/>
                </a:solidFill>
                <a:latin typeface="HelveticaPlain" pitchFamily="2" charset="0"/>
              </a:rPr>
              <a:t>смог</a:t>
            </a:r>
            <a:endParaRPr lang="en-US" sz="2400" dirty="0" smtClean="0">
              <a:solidFill>
                <a:srgbClr val="FFFF00"/>
              </a:solidFill>
              <a:latin typeface="HelveticaPlain" pitchFamily="2" charset="0"/>
            </a:endParaRPr>
          </a:p>
        </p:txBody>
      </p:sp>
    </p:spTree>
    <p:extLst>
      <p:ext uri="{BB962C8B-B14F-4D97-AF65-F5344CB8AC3E}">
        <p14:creationId xmlns:p14="http://schemas.microsoft.com/office/powerpoint/2010/main" val="3597519287"/>
      </p:ext>
    </p:extLst>
  </p:cSld>
  <p:clrMapOvr>
    <a:masterClrMapping/>
  </p:clrMapOvr>
  <p:transition>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ctrTitle"/>
          </p:nvPr>
        </p:nvSpPr>
        <p:spPr>
          <a:xfrm>
            <a:off x="703610" y="304800"/>
            <a:ext cx="7739711" cy="1143000"/>
          </a:xfrm>
          <a:noFill/>
        </p:spPr>
        <p:txBody>
          <a:bodyPr/>
          <a:lstStyle/>
          <a:p>
            <a:pPr eaLnBrk="1" hangingPunct="1"/>
            <a:r>
              <a:rPr lang="sr-Latn-CS" smtClean="0">
                <a:solidFill>
                  <a:srgbClr val="FFFF66"/>
                </a:solidFill>
                <a:latin typeface="HelveticaPlain"/>
              </a:rPr>
              <a:t>Настанак атмосфере</a:t>
            </a:r>
            <a:endParaRPr lang="en-US" smtClean="0">
              <a:solidFill>
                <a:srgbClr val="FFFF66"/>
              </a:solidFill>
              <a:latin typeface="HelveticaPlain"/>
            </a:endParaRPr>
          </a:p>
        </p:txBody>
      </p:sp>
      <p:sp>
        <p:nvSpPr>
          <p:cNvPr id="56323" name="Rectangle 3"/>
          <p:cNvSpPr>
            <a:spLocks noGrp="1" noChangeArrowheads="1"/>
          </p:cNvSpPr>
          <p:nvPr>
            <p:ph type="subTitle" idx="1"/>
          </p:nvPr>
        </p:nvSpPr>
        <p:spPr>
          <a:xfrm>
            <a:off x="211083" y="1524000"/>
            <a:ext cx="8654405" cy="3733800"/>
          </a:xfrm>
          <a:noFill/>
        </p:spPr>
        <p:txBody>
          <a:bodyPr>
            <a:normAutofit lnSpcReduction="10000"/>
          </a:bodyPr>
          <a:lstStyle/>
          <a:p>
            <a:pPr marL="342900" indent="-342900" algn="l" eaLnBrk="1" hangingPunct="1">
              <a:buFontTx/>
              <a:buChar char="•"/>
            </a:pPr>
            <a:r>
              <a:rPr lang="sr-Latn-CS" smtClean="0">
                <a:solidFill>
                  <a:srgbClr val="FFFF66"/>
                </a:solidFill>
                <a:latin typeface="HelveticaPlain"/>
              </a:rPr>
              <a:t>старост земље: </a:t>
            </a:r>
            <a:r>
              <a:rPr lang="en-US" smtClean="0">
                <a:solidFill>
                  <a:srgbClr val="FFFF66"/>
                </a:solidFill>
                <a:latin typeface="HelveticaPlain"/>
              </a:rPr>
              <a:t>4.6 </a:t>
            </a:r>
            <a:r>
              <a:rPr lang="sr-Latn-CS" smtClean="0">
                <a:solidFill>
                  <a:srgbClr val="FFFF66"/>
                </a:solidFill>
                <a:latin typeface="HelveticaPlain"/>
              </a:rPr>
              <a:t>и</a:t>
            </a:r>
            <a:r>
              <a:rPr lang="en-US" smtClean="0">
                <a:solidFill>
                  <a:srgbClr val="FFFF66"/>
                </a:solidFill>
                <a:latin typeface="HelveticaPlain"/>
              </a:rPr>
              <a:t> 5 </a:t>
            </a:r>
            <a:r>
              <a:rPr lang="sr-Latn-CS" smtClean="0">
                <a:solidFill>
                  <a:srgbClr val="FFFF66"/>
                </a:solidFill>
                <a:latin typeface="HelveticaPlain"/>
              </a:rPr>
              <a:t>милијарди година</a:t>
            </a:r>
            <a:endParaRPr lang="en-US" smtClean="0">
              <a:solidFill>
                <a:srgbClr val="FFFF66"/>
              </a:solidFill>
              <a:latin typeface="HelveticaPlain"/>
            </a:endParaRPr>
          </a:p>
          <a:p>
            <a:pPr marL="342900" indent="-342900" algn="l" eaLnBrk="1" hangingPunct="1">
              <a:buFontTx/>
              <a:buChar char="•"/>
            </a:pPr>
            <a:r>
              <a:rPr lang="sr-Latn-CS" smtClean="0">
                <a:solidFill>
                  <a:srgbClr val="FFFF66"/>
                </a:solidFill>
                <a:latin typeface="HelveticaPlain"/>
              </a:rPr>
              <a:t>Дегазација тла</a:t>
            </a:r>
            <a:endParaRPr lang="en-US" smtClean="0">
              <a:solidFill>
                <a:srgbClr val="FFFF66"/>
              </a:solidFill>
              <a:latin typeface="HelveticaPlain"/>
            </a:endParaRPr>
          </a:p>
          <a:p>
            <a:pPr marL="342900" indent="-342900" algn="l" eaLnBrk="1" hangingPunct="1">
              <a:buFontTx/>
              <a:buChar char="•"/>
            </a:pPr>
            <a:r>
              <a:rPr lang="sr-Latn-CS" smtClean="0">
                <a:solidFill>
                  <a:srgbClr val="FFFF66"/>
                </a:solidFill>
                <a:latin typeface="HelveticaPlain"/>
              </a:rPr>
              <a:t>Секундарно порекло</a:t>
            </a:r>
          </a:p>
          <a:p>
            <a:pPr marL="342900" indent="-342900" algn="l" eaLnBrk="1" hangingPunct="1">
              <a:buFontTx/>
              <a:buChar char="•"/>
            </a:pPr>
            <a:r>
              <a:rPr lang="sr-Latn-CS" smtClean="0">
                <a:solidFill>
                  <a:srgbClr val="FFFF66"/>
                </a:solidFill>
                <a:latin typeface="HelveticaPlain"/>
              </a:rPr>
              <a:t>Настанак кисеоника фотосинтезом</a:t>
            </a:r>
          </a:p>
          <a:p>
            <a:pPr marL="342900" indent="-342900" algn="l" eaLnBrk="1" hangingPunct="1">
              <a:buFontTx/>
              <a:buChar char="•"/>
            </a:pPr>
            <a:r>
              <a:rPr lang="sr-Latn-CS" smtClean="0">
                <a:solidFill>
                  <a:srgbClr val="FFFF66"/>
                </a:solidFill>
                <a:latin typeface="HelveticaPlain"/>
              </a:rPr>
              <a:t>Озонски омотач настао пре око милијарду година</a:t>
            </a:r>
          </a:p>
          <a:p>
            <a:pPr marL="342900" indent="-342900" algn="l" eaLnBrk="1" hangingPunct="1">
              <a:buFontTx/>
              <a:buChar char="•"/>
            </a:pPr>
            <a:r>
              <a:rPr lang="sr-Latn-CS" smtClean="0">
                <a:solidFill>
                  <a:srgbClr val="FFFF66"/>
                </a:solidFill>
                <a:latin typeface="HelveticaPlain"/>
              </a:rPr>
              <a:t>Деловање организама</a:t>
            </a:r>
          </a:p>
          <a:p>
            <a:pPr marL="342900" indent="-342900" algn="l" eaLnBrk="1" hangingPunct="1">
              <a:buFontTx/>
              <a:buChar char="•"/>
            </a:pPr>
            <a:endParaRPr lang="en-US" smtClean="0">
              <a:solidFill>
                <a:srgbClr val="FFFF66"/>
              </a:solidFill>
              <a:latin typeface="HelveticaPlain"/>
            </a:endParaRPr>
          </a:p>
          <a:p>
            <a:pPr marL="342900" indent="-342900" algn="l" eaLnBrk="1" hangingPunct="1"/>
            <a:endParaRPr lang="en-US" smtClean="0">
              <a:solidFill>
                <a:srgbClr val="FFFF66"/>
              </a:solidFill>
              <a:latin typeface="HelveticaPlain"/>
            </a:endParaRPr>
          </a:p>
        </p:txBody>
      </p:sp>
    </p:spTree>
    <p:extLst>
      <p:ext uri="{BB962C8B-B14F-4D97-AF65-F5344CB8AC3E}">
        <p14:creationId xmlns:p14="http://schemas.microsoft.com/office/powerpoint/2010/main" val="116646321"/>
      </p:ext>
    </p:extLst>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686020" y="990600"/>
            <a:ext cx="7771960" cy="1143000"/>
          </a:xfrm>
          <a:noFill/>
        </p:spPr>
        <p:txBody>
          <a:bodyPr/>
          <a:lstStyle/>
          <a:p>
            <a:pPr eaLnBrk="1" hangingPunct="1"/>
            <a:r>
              <a:rPr lang="sr-Latn-CS" smtClean="0">
                <a:solidFill>
                  <a:srgbClr val="FFFF66"/>
                </a:solidFill>
                <a:latin typeface="HelveticaPlain"/>
              </a:rPr>
              <a:t>ГРАЂА АТМОСФЕРЕ</a:t>
            </a:r>
            <a:endParaRPr lang="en-US" smtClean="0">
              <a:solidFill>
                <a:srgbClr val="FFFF66"/>
              </a:solidFill>
              <a:latin typeface="HelveticaPlain"/>
            </a:endParaRPr>
          </a:p>
        </p:txBody>
      </p:sp>
      <p:sp>
        <p:nvSpPr>
          <p:cNvPr id="57347" name="Rectangle 3"/>
          <p:cNvSpPr>
            <a:spLocks noGrp="1" noChangeArrowheads="1"/>
          </p:cNvSpPr>
          <p:nvPr>
            <p:ph idx="1"/>
          </p:nvPr>
        </p:nvSpPr>
        <p:spPr>
          <a:xfrm>
            <a:off x="615659" y="2590800"/>
            <a:ext cx="8528341" cy="4114800"/>
          </a:xfrm>
        </p:spPr>
        <p:txBody>
          <a:bodyPr/>
          <a:lstStyle/>
          <a:p>
            <a:pPr eaLnBrk="1" hangingPunct="1"/>
            <a:r>
              <a:rPr lang="sr-Latn-CS" smtClean="0">
                <a:solidFill>
                  <a:srgbClr val="FFFF66"/>
                </a:solidFill>
                <a:latin typeface="HelveticaPlain"/>
              </a:rPr>
              <a:t>СЛОЈЕВИТА</a:t>
            </a:r>
            <a:endParaRPr lang="en-US" smtClean="0">
              <a:solidFill>
                <a:srgbClr val="FFFF66"/>
              </a:solidFill>
              <a:latin typeface="HelveticaPlain"/>
            </a:endParaRPr>
          </a:p>
          <a:p>
            <a:pPr eaLnBrk="1" hangingPunct="1"/>
            <a:r>
              <a:rPr lang="sr-Latn-CS" smtClean="0">
                <a:solidFill>
                  <a:srgbClr val="FFFF66"/>
                </a:solidFill>
                <a:latin typeface="HelveticaPlain"/>
              </a:rPr>
              <a:t>До 200</a:t>
            </a:r>
            <a:r>
              <a:rPr lang="en-US" smtClean="0">
                <a:solidFill>
                  <a:srgbClr val="FFFF66"/>
                </a:solidFill>
                <a:latin typeface="HelveticaPlain"/>
              </a:rPr>
              <a:t> </a:t>
            </a:r>
            <a:r>
              <a:rPr lang="sr-Latn-CS" smtClean="0">
                <a:solidFill>
                  <a:srgbClr val="FFFF66"/>
                </a:solidFill>
                <a:latin typeface="HelveticaPlain"/>
              </a:rPr>
              <a:t>км</a:t>
            </a:r>
            <a:r>
              <a:rPr lang="en-US" smtClean="0">
                <a:solidFill>
                  <a:srgbClr val="FFFF66"/>
                </a:solidFill>
                <a:latin typeface="HelveticaPlain"/>
              </a:rPr>
              <a:t> </a:t>
            </a:r>
            <a:r>
              <a:rPr lang="sr-Latn-CS" smtClean="0">
                <a:solidFill>
                  <a:srgbClr val="FFFF66"/>
                </a:solidFill>
                <a:latin typeface="HelveticaPlain"/>
              </a:rPr>
              <a:t>-</a:t>
            </a:r>
            <a:r>
              <a:rPr lang="en-US" smtClean="0">
                <a:solidFill>
                  <a:srgbClr val="FFFF66"/>
                </a:solidFill>
                <a:latin typeface="HelveticaPlain"/>
              </a:rPr>
              <a:t> </a:t>
            </a:r>
            <a:r>
              <a:rPr lang="sr-Latn-CS" smtClean="0">
                <a:solidFill>
                  <a:srgbClr val="FFFF66"/>
                </a:solidFill>
                <a:latin typeface="HelveticaPlain"/>
              </a:rPr>
              <a:t>стабилна</a:t>
            </a:r>
            <a:r>
              <a:rPr lang="en-US" smtClean="0">
                <a:solidFill>
                  <a:srgbClr val="FFFF66"/>
                </a:solidFill>
                <a:latin typeface="HelveticaPlain"/>
              </a:rPr>
              <a:t>, </a:t>
            </a:r>
            <a:r>
              <a:rPr lang="sr-Latn-CS" smtClean="0">
                <a:solidFill>
                  <a:srgbClr val="FFFF66"/>
                </a:solidFill>
                <a:latin typeface="HelveticaPlain"/>
              </a:rPr>
              <a:t>изнад-променљива</a:t>
            </a:r>
            <a:endParaRPr lang="en-US" smtClean="0">
              <a:solidFill>
                <a:srgbClr val="FFFF66"/>
              </a:solidFill>
              <a:latin typeface="HelveticaPlain"/>
            </a:endParaRPr>
          </a:p>
        </p:txBody>
      </p:sp>
      <p:pic>
        <p:nvPicPr>
          <p:cNvPr id="5734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4275" y="1444626"/>
            <a:ext cx="3411043" cy="541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pic>
        <p:nvPicPr>
          <p:cNvPr id="57349"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18230" y="3810000"/>
            <a:ext cx="2367354"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pic>
        <p:nvPicPr>
          <p:cNvPr id="57350"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3950" y="3810000"/>
            <a:ext cx="2408398"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1144358815"/>
      </p:ext>
    </p:extLst>
  </p:cSld>
  <p:clrMapOvr>
    <a:masterClrMapping/>
  </p:clrMapOvr>
  <p:transition>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noFill/>
        </p:spPr>
        <p:txBody>
          <a:bodyPr/>
          <a:lstStyle/>
          <a:p>
            <a:pPr eaLnBrk="1" hangingPunct="1"/>
            <a:r>
              <a:rPr lang="sr-Latn-CS" smtClean="0">
                <a:solidFill>
                  <a:srgbClr val="FFFF66"/>
                </a:solidFill>
                <a:latin typeface="HelveticaPlain"/>
              </a:rPr>
              <a:t>Тропосфера и тропопауза </a:t>
            </a:r>
            <a:endParaRPr lang="en-US" smtClean="0">
              <a:solidFill>
                <a:srgbClr val="FFFF66"/>
              </a:solidFill>
              <a:latin typeface="HelveticaPlain"/>
            </a:endParaRPr>
          </a:p>
        </p:txBody>
      </p:sp>
      <p:sp>
        <p:nvSpPr>
          <p:cNvPr id="58371" name="Rectangle 3"/>
          <p:cNvSpPr>
            <a:spLocks noGrp="1" noChangeArrowheads="1"/>
          </p:cNvSpPr>
          <p:nvPr>
            <p:ph type="body" sz="half" idx="1"/>
          </p:nvPr>
        </p:nvSpPr>
        <p:spPr>
          <a:xfrm>
            <a:off x="842867" y="2209800"/>
            <a:ext cx="7598989" cy="4191000"/>
          </a:xfrm>
        </p:spPr>
        <p:txBody>
          <a:bodyPr rtlCol="0">
            <a:normAutofit fontScale="92500" lnSpcReduction="10000"/>
          </a:bodyPr>
          <a:lstStyle/>
          <a:p>
            <a:pPr eaLnBrk="1" fontAlgn="auto" hangingPunct="1">
              <a:spcAft>
                <a:spcPts val="0"/>
              </a:spcAft>
              <a:defRPr/>
            </a:pPr>
            <a:r>
              <a:rPr lang="sr-Latn-CS" sz="2800" dirty="0" smtClean="0">
                <a:solidFill>
                  <a:srgbClr val="FFFF66"/>
                </a:solidFill>
                <a:latin typeface="HelveticaPlain" pitchFamily="2" charset="0"/>
              </a:rPr>
              <a:t>Најнижи слој</a:t>
            </a:r>
            <a:endParaRPr lang="en-US" sz="2800" dirty="0" smtClean="0">
              <a:solidFill>
                <a:srgbClr val="FFFF66"/>
              </a:solidFill>
              <a:latin typeface="HelveticaPlain" pitchFamily="2" charset="0"/>
            </a:endParaRPr>
          </a:p>
          <a:p>
            <a:pPr eaLnBrk="1" fontAlgn="auto" hangingPunct="1">
              <a:spcAft>
                <a:spcPts val="0"/>
              </a:spcAft>
              <a:defRPr/>
            </a:pPr>
            <a:r>
              <a:rPr lang="en-US" sz="2800" dirty="0" smtClean="0">
                <a:solidFill>
                  <a:srgbClr val="FFFF66"/>
                </a:solidFill>
                <a:latin typeface="HelveticaPlain" pitchFamily="2" charset="0"/>
              </a:rPr>
              <a:t>80% </a:t>
            </a:r>
            <a:r>
              <a:rPr lang="sr-Latn-CS" sz="2800" dirty="0" smtClean="0">
                <a:solidFill>
                  <a:srgbClr val="FFFF66"/>
                </a:solidFill>
                <a:latin typeface="HelveticaPlain" pitchFamily="2" charset="0"/>
              </a:rPr>
              <a:t>масе </a:t>
            </a:r>
            <a:endParaRPr lang="en-US" sz="2800" dirty="0" smtClean="0">
              <a:solidFill>
                <a:srgbClr val="FFFF66"/>
              </a:solidFill>
              <a:latin typeface="HelveticaPlain" pitchFamily="2" charset="0"/>
            </a:endParaRPr>
          </a:p>
          <a:p>
            <a:pPr eaLnBrk="1" fontAlgn="auto" hangingPunct="1">
              <a:spcAft>
                <a:spcPts val="0"/>
              </a:spcAft>
              <a:defRPr/>
            </a:pPr>
            <a:r>
              <a:rPr lang="sr-Latn-CS" sz="2800" dirty="0" smtClean="0">
                <a:solidFill>
                  <a:srgbClr val="FFFF66"/>
                </a:solidFill>
                <a:latin typeface="HelveticaPlain" pitchFamily="2" charset="0"/>
              </a:rPr>
              <a:t>Висина-</a:t>
            </a:r>
            <a:r>
              <a:rPr lang="en-US" sz="2800" dirty="0" smtClean="0">
                <a:solidFill>
                  <a:srgbClr val="FFFF66"/>
                </a:solidFill>
                <a:latin typeface="HelveticaPlain" pitchFamily="2" charset="0"/>
              </a:rPr>
              <a:t> </a:t>
            </a:r>
            <a:r>
              <a:rPr lang="en-US" sz="2800" dirty="0" smtClean="0">
                <a:solidFill>
                  <a:srgbClr val="FFFF66"/>
                </a:solidFill>
                <a:latin typeface="HelveticaPlain" pitchFamily="2" charset="0"/>
              </a:rPr>
              <a:t>11km, 17-18km </a:t>
            </a:r>
            <a:endParaRPr lang="en-US" sz="2800" dirty="0" smtClean="0">
              <a:solidFill>
                <a:srgbClr val="FFFF66"/>
              </a:solidFill>
              <a:latin typeface="HelveticaPlain" pitchFamily="2" charset="0"/>
            </a:endParaRPr>
          </a:p>
          <a:p>
            <a:pPr eaLnBrk="1" fontAlgn="auto" hangingPunct="1">
              <a:spcAft>
                <a:spcPts val="0"/>
              </a:spcAft>
              <a:defRPr/>
            </a:pPr>
            <a:r>
              <a:rPr lang="sr-Latn-CS" sz="2800" dirty="0" smtClean="0">
                <a:solidFill>
                  <a:srgbClr val="FFFF66"/>
                </a:solidFill>
                <a:latin typeface="HelveticaPlain" pitchFamily="2" charset="0"/>
              </a:rPr>
              <a:t>Пад температуре са порастом висине (регулатори: концентрације угљендиоксида и водене паре)</a:t>
            </a:r>
          </a:p>
          <a:p>
            <a:pPr algn="ctr" eaLnBrk="1" fontAlgn="auto" hangingPunct="1">
              <a:spcAft>
                <a:spcPts val="0"/>
              </a:spcAft>
              <a:buFontTx/>
              <a:buNone/>
              <a:defRPr/>
            </a:pPr>
            <a:r>
              <a:rPr lang="sr-Latn-CS" sz="2800" dirty="0" smtClean="0">
                <a:solidFill>
                  <a:srgbClr val="FFFF66"/>
                </a:solidFill>
                <a:latin typeface="HelveticaPlain" pitchFamily="2" charset="0"/>
              </a:rPr>
              <a:t>Тропопауза</a:t>
            </a:r>
          </a:p>
          <a:p>
            <a:pPr eaLnBrk="1" fontAlgn="auto" hangingPunct="1">
              <a:spcAft>
                <a:spcPts val="0"/>
              </a:spcAft>
              <a:buFontTx/>
              <a:buNone/>
              <a:defRPr/>
            </a:pPr>
            <a:r>
              <a:rPr lang="sr-Latn-CS" sz="2800" dirty="0" smtClean="0">
                <a:solidFill>
                  <a:srgbClr val="FFFF66"/>
                </a:solidFill>
                <a:latin typeface="HelveticaPlain" pitchFamily="2" charset="0"/>
              </a:rPr>
              <a:t>Ширина- 1-3 </a:t>
            </a:r>
            <a:r>
              <a:rPr lang="en-US" sz="2800" dirty="0" smtClean="0">
                <a:solidFill>
                  <a:srgbClr val="FFFF66"/>
                </a:solidFill>
                <a:latin typeface="HelveticaPlain" pitchFamily="2" charset="0"/>
              </a:rPr>
              <a:t>km</a:t>
            </a:r>
            <a:endParaRPr lang="sr-Latn-CS" sz="2800" dirty="0" smtClean="0">
              <a:solidFill>
                <a:srgbClr val="FFFF66"/>
              </a:solidFill>
              <a:latin typeface="HelveticaPlain" pitchFamily="2" charset="0"/>
            </a:endParaRPr>
          </a:p>
          <a:p>
            <a:pPr eaLnBrk="1" fontAlgn="auto" hangingPunct="1">
              <a:spcAft>
                <a:spcPts val="0"/>
              </a:spcAft>
              <a:buFontTx/>
              <a:buNone/>
              <a:defRPr/>
            </a:pPr>
            <a:r>
              <a:rPr lang="sr-Latn-CS" sz="2800" dirty="0" smtClean="0">
                <a:solidFill>
                  <a:srgbClr val="FFFF66"/>
                </a:solidFill>
                <a:latin typeface="HelveticaPlain" pitchFamily="2" charset="0"/>
              </a:rPr>
              <a:t>Температурна инверзија (полови-топлија,еквадор- хладнија)</a:t>
            </a:r>
            <a:endParaRPr lang="hr-HR" sz="2800" dirty="0" smtClean="0">
              <a:solidFill>
                <a:srgbClr val="FFFF66"/>
              </a:solidFill>
              <a:latin typeface="HelveticaPlain" pitchFamily="2" charset="0"/>
            </a:endParaRPr>
          </a:p>
        </p:txBody>
      </p:sp>
    </p:spTree>
    <p:extLst>
      <p:ext uri="{BB962C8B-B14F-4D97-AF65-F5344CB8AC3E}">
        <p14:creationId xmlns:p14="http://schemas.microsoft.com/office/powerpoint/2010/main" val="737165737"/>
      </p:ext>
    </p:extLst>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noFill/>
        </p:spPr>
        <p:txBody>
          <a:bodyPr/>
          <a:lstStyle/>
          <a:p>
            <a:pPr eaLnBrk="1" hangingPunct="1"/>
            <a:r>
              <a:rPr lang="sr-Latn-CS" smtClean="0">
                <a:solidFill>
                  <a:srgbClr val="FFFF66"/>
                </a:solidFill>
                <a:latin typeface="HelveticaPlain"/>
              </a:rPr>
              <a:t>Стратосфера </a:t>
            </a:r>
            <a:endParaRPr lang="en-US" smtClean="0">
              <a:solidFill>
                <a:srgbClr val="FFFF66"/>
              </a:solidFill>
              <a:latin typeface="HelveticaPlain"/>
            </a:endParaRPr>
          </a:p>
        </p:txBody>
      </p:sp>
      <p:sp>
        <p:nvSpPr>
          <p:cNvPr id="59395" name="Rectangle 3"/>
          <p:cNvSpPr>
            <a:spLocks noGrp="1" noChangeArrowheads="1"/>
          </p:cNvSpPr>
          <p:nvPr>
            <p:ph type="body" sz="half" idx="1"/>
          </p:nvPr>
        </p:nvSpPr>
        <p:spPr>
          <a:xfrm>
            <a:off x="422167" y="2057400"/>
            <a:ext cx="4642361" cy="4114800"/>
          </a:xfrm>
          <a:noFill/>
        </p:spPr>
        <p:txBody>
          <a:bodyPr/>
          <a:lstStyle/>
          <a:p>
            <a:pPr eaLnBrk="1" hangingPunct="1"/>
            <a:r>
              <a:rPr lang="sr-Latn-CS" sz="2800" dirty="0" smtClean="0">
                <a:solidFill>
                  <a:srgbClr val="FFFF66"/>
                </a:solidFill>
                <a:latin typeface="HelveticaPlain"/>
              </a:rPr>
              <a:t>До </a:t>
            </a:r>
            <a:r>
              <a:rPr lang="en-US" sz="2800" dirty="0" smtClean="0">
                <a:solidFill>
                  <a:srgbClr val="FFFF66"/>
                </a:solidFill>
                <a:latin typeface="HelveticaPlain"/>
              </a:rPr>
              <a:t>50 </a:t>
            </a:r>
            <a:r>
              <a:rPr lang="en-US" sz="2800" dirty="0" smtClean="0">
                <a:solidFill>
                  <a:srgbClr val="FFFF66"/>
                </a:solidFill>
                <a:latin typeface="HelveticaPlain"/>
              </a:rPr>
              <a:t>km </a:t>
            </a:r>
            <a:endParaRPr lang="en-US" sz="2800" dirty="0" smtClean="0">
              <a:solidFill>
                <a:srgbClr val="FFFF66"/>
              </a:solidFill>
              <a:latin typeface="HelveticaPlain"/>
            </a:endParaRPr>
          </a:p>
          <a:p>
            <a:pPr eaLnBrk="1" hangingPunct="1"/>
            <a:r>
              <a:rPr lang="sr-Latn-CS" sz="2800" dirty="0" smtClean="0">
                <a:solidFill>
                  <a:srgbClr val="FFFF66"/>
                </a:solidFill>
                <a:latin typeface="HelveticaPlain"/>
              </a:rPr>
              <a:t>Озонски омотач</a:t>
            </a:r>
            <a:endParaRPr lang="en-US" sz="2800" dirty="0" smtClean="0">
              <a:solidFill>
                <a:srgbClr val="FFFF66"/>
              </a:solidFill>
              <a:latin typeface="HelveticaPlain"/>
            </a:endParaRPr>
          </a:p>
          <a:p>
            <a:pPr eaLnBrk="1" hangingPunct="1"/>
            <a:r>
              <a:rPr lang="sr-Latn-CS" sz="2800" dirty="0" smtClean="0">
                <a:solidFill>
                  <a:srgbClr val="FFFF66"/>
                </a:solidFill>
                <a:latin typeface="HelveticaPlain"/>
              </a:rPr>
              <a:t>Температура слабо променљива</a:t>
            </a:r>
            <a:endParaRPr lang="en-US" sz="2800" dirty="0" smtClean="0">
              <a:solidFill>
                <a:srgbClr val="FFFF66"/>
              </a:solidFill>
              <a:latin typeface="HelveticaPlain"/>
            </a:endParaRPr>
          </a:p>
          <a:p>
            <a:pPr eaLnBrk="1" hangingPunct="1"/>
            <a:r>
              <a:rPr lang="sr-Latn-CS" sz="2800" dirty="0" smtClean="0">
                <a:solidFill>
                  <a:srgbClr val="FFFF66"/>
                </a:solidFill>
                <a:latin typeface="HelveticaPlain"/>
              </a:rPr>
              <a:t>Конц. озона регулише температуру</a:t>
            </a:r>
          </a:p>
          <a:p>
            <a:pPr eaLnBrk="1" hangingPunct="1"/>
            <a:r>
              <a:rPr lang="sr-Latn-CS" sz="2800" dirty="0" smtClean="0">
                <a:solidFill>
                  <a:srgbClr val="FFFF66"/>
                </a:solidFill>
                <a:latin typeface="HelveticaPlain"/>
              </a:rPr>
              <a:t>Стратопауза на </a:t>
            </a:r>
            <a:r>
              <a:rPr lang="en-US" sz="2800" dirty="0" smtClean="0">
                <a:solidFill>
                  <a:srgbClr val="FFFF66"/>
                </a:solidFill>
                <a:latin typeface="HelveticaPlain"/>
              </a:rPr>
              <a:t>48-56 </a:t>
            </a:r>
            <a:r>
              <a:rPr lang="en-US" sz="2800" dirty="0" smtClean="0">
                <a:solidFill>
                  <a:srgbClr val="FFFF66"/>
                </a:solidFill>
                <a:latin typeface="HelveticaPlain"/>
              </a:rPr>
              <a:t>km</a:t>
            </a:r>
            <a:endParaRPr lang="en-US" sz="2800" dirty="0" smtClean="0">
              <a:solidFill>
                <a:srgbClr val="FFFF66"/>
              </a:solidFill>
              <a:latin typeface="HelveticaPlain"/>
            </a:endParaRPr>
          </a:p>
          <a:p>
            <a:pPr eaLnBrk="1" hangingPunct="1"/>
            <a:endParaRPr lang="en-US" sz="2800" dirty="0" smtClean="0">
              <a:solidFill>
                <a:srgbClr val="FFFF66"/>
              </a:solidFill>
              <a:latin typeface="HelveticaPlain"/>
            </a:endParaRPr>
          </a:p>
        </p:txBody>
      </p:sp>
      <p:pic>
        <p:nvPicPr>
          <p:cNvPr id="5939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4167" y="2057400"/>
            <a:ext cx="2638538"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3689348939"/>
      </p:ext>
    </p:extLst>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15659" y="152400"/>
            <a:ext cx="7771960" cy="1143000"/>
          </a:xfrm>
          <a:noFill/>
        </p:spPr>
        <p:txBody>
          <a:bodyPr/>
          <a:lstStyle/>
          <a:p>
            <a:pPr eaLnBrk="1" hangingPunct="1"/>
            <a:r>
              <a:rPr lang="sr-Latn-CS" smtClean="0">
                <a:solidFill>
                  <a:srgbClr val="FFFF66"/>
                </a:solidFill>
                <a:latin typeface="HelveticaPlain"/>
              </a:rPr>
              <a:t>Мезосфера </a:t>
            </a:r>
            <a:r>
              <a:rPr lang="en-US" smtClean="0">
                <a:solidFill>
                  <a:srgbClr val="FFFF66"/>
                </a:solidFill>
                <a:latin typeface="HelveticaPlain"/>
              </a:rPr>
              <a:t> </a:t>
            </a:r>
          </a:p>
        </p:txBody>
      </p:sp>
      <p:sp>
        <p:nvSpPr>
          <p:cNvPr id="60419" name="Rectangle 3"/>
          <p:cNvSpPr>
            <a:spLocks noGrp="1" noChangeArrowheads="1"/>
          </p:cNvSpPr>
          <p:nvPr>
            <p:ph type="body" sz="half" idx="1"/>
          </p:nvPr>
        </p:nvSpPr>
        <p:spPr>
          <a:xfrm>
            <a:off x="422166" y="1981200"/>
            <a:ext cx="4643827" cy="4114800"/>
          </a:xfrm>
          <a:noFill/>
        </p:spPr>
        <p:txBody>
          <a:bodyPr/>
          <a:lstStyle/>
          <a:p>
            <a:pPr eaLnBrk="1" hangingPunct="1"/>
            <a:r>
              <a:rPr lang="sr-Latn-CS" sz="2800" dirty="0" smtClean="0">
                <a:solidFill>
                  <a:srgbClr val="FFFF66"/>
                </a:solidFill>
                <a:latin typeface="HelveticaPlain"/>
              </a:rPr>
              <a:t>50-80 </a:t>
            </a:r>
            <a:r>
              <a:rPr lang="en-US" sz="2800" dirty="0" smtClean="0">
                <a:solidFill>
                  <a:srgbClr val="FFFF66"/>
                </a:solidFill>
                <a:latin typeface="HelveticaPlain"/>
              </a:rPr>
              <a:t>km</a:t>
            </a:r>
            <a:r>
              <a:rPr lang="sr-Latn-CS" sz="2800" dirty="0" smtClean="0">
                <a:solidFill>
                  <a:srgbClr val="FFFF66"/>
                </a:solidFill>
                <a:latin typeface="HelveticaPlain"/>
              </a:rPr>
              <a:t> </a:t>
            </a:r>
            <a:r>
              <a:rPr lang="sr-Latn-CS" sz="2800" dirty="0" smtClean="0">
                <a:solidFill>
                  <a:srgbClr val="FFFF66"/>
                </a:solidFill>
                <a:latin typeface="HelveticaPlain"/>
              </a:rPr>
              <a:t>висине</a:t>
            </a:r>
          </a:p>
          <a:p>
            <a:pPr eaLnBrk="1" hangingPunct="1"/>
            <a:r>
              <a:rPr lang="sr-Latn-CS" sz="2800" dirty="0" smtClean="0">
                <a:solidFill>
                  <a:srgbClr val="FFFF66"/>
                </a:solidFill>
                <a:latin typeface="HelveticaPlain"/>
              </a:rPr>
              <a:t>Пад температуре</a:t>
            </a:r>
            <a:endParaRPr lang="en-US" sz="2800" dirty="0" smtClean="0">
              <a:solidFill>
                <a:srgbClr val="FFFF66"/>
              </a:solidFill>
              <a:latin typeface="HelveticaPlain"/>
            </a:endParaRPr>
          </a:p>
          <a:p>
            <a:pPr eaLnBrk="1" hangingPunct="1"/>
            <a:r>
              <a:rPr lang="sr-Latn-CS" sz="2800" dirty="0" smtClean="0">
                <a:solidFill>
                  <a:srgbClr val="FFFF66"/>
                </a:solidFill>
                <a:latin typeface="HelveticaPlain"/>
              </a:rPr>
              <a:t>Седефасти облаци</a:t>
            </a:r>
            <a:endParaRPr lang="en-US" sz="2800" dirty="0" smtClean="0">
              <a:solidFill>
                <a:srgbClr val="FFFF66"/>
              </a:solidFill>
              <a:latin typeface="HelveticaPlain"/>
            </a:endParaRPr>
          </a:p>
          <a:p>
            <a:pPr eaLnBrk="1" hangingPunct="1"/>
            <a:r>
              <a:rPr lang="sr-Latn-CS" sz="2800" dirty="0" smtClean="0">
                <a:solidFill>
                  <a:srgbClr val="FFFF66"/>
                </a:solidFill>
                <a:latin typeface="HelveticaPlain"/>
              </a:rPr>
              <a:t>мезопауза</a:t>
            </a:r>
            <a:endParaRPr lang="en-US" sz="2800" dirty="0" smtClean="0">
              <a:solidFill>
                <a:srgbClr val="FFFF66"/>
              </a:solidFill>
              <a:latin typeface="HelveticaPlain"/>
            </a:endParaRPr>
          </a:p>
        </p:txBody>
      </p:sp>
      <p:pic>
        <p:nvPicPr>
          <p:cNvPr id="6042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3083" y="1752600"/>
            <a:ext cx="2638538"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1716003347"/>
      </p:ext>
    </p:extLst>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15659" y="152400"/>
            <a:ext cx="7771960" cy="1143000"/>
          </a:xfrm>
          <a:noFill/>
        </p:spPr>
        <p:txBody>
          <a:bodyPr/>
          <a:lstStyle/>
          <a:p>
            <a:pPr eaLnBrk="1" hangingPunct="1"/>
            <a:r>
              <a:rPr lang="sr-Latn-CS" smtClean="0">
                <a:solidFill>
                  <a:srgbClr val="FFFF66"/>
                </a:solidFill>
                <a:latin typeface="HelveticaPlain"/>
              </a:rPr>
              <a:t>Термосфера </a:t>
            </a:r>
            <a:endParaRPr lang="en-US" smtClean="0">
              <a:solidFill>
                <a:srgbClr val="FFFF66"/>
              </a:solidFill>
              <a:latin typeface="HelveticaPlain"/>
            </a:endParaRPr>
          </a:p>
        </p:txBody>
      </p:sp>
      <p:sp>
        <p:nvSpPr>
          <p:cNvPr id="61443" name="Rectangle 3"/>
          <p:cNvSpPr>
            <a:spLocks noGrp="1" noChangeArrowheads="1"/>
          </p:cNvSpPr>
          <p:nvPr>
            <p:ph type="body" sz="half" idx="1"/>
          </p:nvPr>
        </p:nvSpPr>
        <p:spPr>
          <a:xfrm>
            <a:off x="279978" y="2590800"/>
            <a:ext cx="5228126" cy="2971800"/>
          </a:xfrm>
          <a:noFill/>
        </p:spPr>
        <p:txBody>
          <a:bodyPr/>
          <a:lstStyle/>
          <a:p>
            <a:pPr eaLnBrk="1" hangingPunct="1"/>
            <a:r>
              <a:rPr lang="sr-Latn-CS" sz="2800" dirty="0" smtClean="0">
                <a:solidFill>
                  <a:srgbClr val="FFFF66"/>
                </a:solidFill>
                <a:latin typeface="HelveticaPlain"/>
              </a:rPr>
              <a:t>Брз раст температуре </a:t>
            </a:r>
            <a:r>
              <a:rPr lang="en-US" sz="2800" dirty="0" smtClean="0">
                <a:solidFill>
                  <a:srgbClr val="FFFF66"/>
                </a:solidFill>
                <a:latin typeface="HelveticaPlain"/>
              </a:rPr>
              <a:t>(</a:t>
            </a:r>
            <a:r>
              <a:rPr lang="sr-Latn-CS" sz="2800" dirty="0" smtClean="0">
                <a:solidFill>
                  <a:srgbClr val="FFFF66"/>
                </a:solidFill>
                <a:latin typeface="HelveticaPlain"/>
              </a:rPr>
              <a:t>на</a:t>
            </a:r>
            <a:r>
              <a:rPr lang="en-US" sz="2800" dirty="0" smtClean="0">
                <a:solidFill>
                  <a:srgbClr val="FFFF66"/>
                </a:solidFill>
                <a:latin typeface="HelveticaPlain"/>
              </a:rPr>
              <a:t>  200-250 </a:t>
            </a:r>
            <a:r>
              <a:rPr lang="en-US" sz="2800" dirty="0" smtClean="0">
                <a:solidFill>
                  <a:srgbClr val="FFFF66"/>
                </a:solidFill>
                <a:latin typeface="HelveticaPlain"/>
              </a:rPr>
              <a:t>km </a:t>
            </a:r>
            <a:r>
              <a:rPr lang="sr-Latn-CS" sz="2800" dirty="0" smtClean="0">
                <a:solidFill>
                  <a:srgbClr val="FFFF66"/>
                </a:solidFill>
                <a:latin typeface="HelveticaPlain"/>
              </a:rPr>
              <a:t>је</a:t>
            </a:r>
            <a:r>
              <a:rPr lang="en-US" sz="2800" dirty="0" smtClean="0">
                <a:solidFill>
                  <a:srgbClr val="FFFF66"/>
                </a:solidFill>
                <a:latin typeface="HelveticaPlain"/>
              </a:rPr>
              <a:t> 1800 </a:t>
            </a:r>
            <a:r>
              <a:rPr lang="sr-Latn-CS" sz="2800" dirty="0" smtClean="0">
                <a:solidFill>
                  <a:srgbClr val="FFFF66"/>
                </a:solidFill>
                <a:latin typeface="HelveticaPlain"/>
              </a:rPr>
              <a:t>К</a:t>
            </a:r>
            <a:r>
              <a:rPr lang="en-US" sz="2800" dirty="0" smtClean="0">
                <a:solidFill>
                  <a:srgbClr val="FFFF66"/>
                </a:solidFill>
                <a:latin typeface="HelveticaPlain"/>
              </a:rPr>
              <a:t>) </a:t>
            </a:r>
          </a:p>
          <a:p>
            <a:pPr eaLnBrk="1" hangingPunct="1"/>
            <a:r>
              <a:rPr lang="sr-Latn-CS" sz="2800" dirty="0" smtClean="0">
                <a:solidFill>
                  <a:srgbClr val="FFFF66"/>
                </a:solidFill>
                <a:latin typeface="HelveticaPlain"/>
              </a:rPr>
              <a:t>Јонизација</a:t>
            </a:r>
          </a:p>
          <a:p>
            <a:pPr eaLnBrk="1" hangingPunct="1"/>
            <a:r>
              <a:rPr lang="sr-Latn-CS" sz="2800" dirty="0" smtClean="0">
                <a:solidFill>
                  <a:srgbClr val="FFFF66"/>
                </a:solidFill>
                <a:latin typeface="HelveticaPlain"/>
              </a:rPr>
              <a:t>Поларна светлост</a:t>
            </a:r>
            <a:r>
              <a:rPr lang="en-US" sz="2800" dirty="0" smtClean="0">
                <a:solidFill>
                  <a:srgbClr val="FFFF66"/>
                </a:solidFill>
                <a:latin typeface="HelveticaPlain"/>
              </a:rPr>
              <a:t> </a:t>
            </a:r>
          </a:p>
          <a:p>
            <a:pPr eaLnBrk="1" hangingPunct="1"/>
            <a:endParaRPr lang="en-US" sz="2800" dirty="0" smtClean="0">
              <a:solidFill>
                <a:srgbClr val="FFFF66"/>
              </a:solidFill>
              <a:latin typeface="HelveticaPlain"/>
            </a:endParaRPr>
          </a:p>
        </p:txBody>
      </p:sp>
      <p:pic>
        <p:nvPicPr>
          <p:cNvPr id="6144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0304" y="228601"/>
            <a:ext cx="225595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pic>
        <p:nvPicPr>
          <p:cNvPr id="6144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9582" y="2590800"/>
            <a:ext cx="2286733"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3201226262"/>
      </p:ext>
    </p:extLst>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756381" y="76200"/>
            <a:ext cx="7771960" cy="1143000"/>
          </a:xfrm>
          <a:noFill/>
        </p:spPr>
        <p:txBody>
          <a:bodyPr/>
          <a:lstStyle/>
          <a:p>
            <a:pPr eaLnBrk="1" hangingPunct="1"/>
            <a:r>
              <a:rPr lang="sr-Latn-CS" smtClean="0">
                <a:solidFill>
                  <a:srgbClr val="FFFF66"/>
                </a:solidFill>
                <a:latin typeface="HelveticaPlain"/>
              </a:rPr>
              <a:t>Егзосфера </a:t>
            </a:r>
            <a:endParaRPr lang="en-US" smtClean="0">
              <a:solidFill>
                <a:srgbClr val="FFFF66"/>
              </a:solidFill>
            </a:endParaRPr>
          </a:p>
        </p:txBody>
      </p:sp>
      <p:sp>
        <p:nvSpPr>
          <p:cNvPr id="62467" name="Rectangle 3"/>
          <p:cNvSpPr>
            <a:spLocks noGrp="1" noChangeArrowheads="1"/>
          </p:cNvSpPr>
          <p:nvPr>
            <p:ph type="body" sz="half" idx="1"/>
          </p:nvPr>
        </p:nvSpPr>
        <p:spPr>
          <a:xfrm>
            <a:off x="139257" y="2741614"/>
            <a:ext cx="4714188" cy="2439987"/>
          </a:xfrm>
        </p:spPr>
        <p:txBody>
          <a:bodyPr/>
          <a:lstStyle/>
          <a:p>
            <a:pPr eaLnBrk="1" hangingPunct="1"/>
            <a:r>
              <a:rPr lang="sr-Latn-CS" sz="2800" dirty="0" smtClean="0">
                <a:solidFill>
                  <a:srgbClr val="FFFF66"/>
                </a:solidFill>
                <a:latin typeface="HelveticaPlain"/>
              </a:rPr>
              <a:t>На висини 500-800-1000 -3000 </a:t>
            </a:r>
            <a:r>
              <a:rPr lang="en-US" sz="2800" dirty="0" smtClean="0">
                <a:solidFill>
                  <a:srgbClr val="FFFF66"/>
                </a:solidFill>
                <a:latin typeface="HelveticaPlain"/>
              </a:rPr>
              <a:t>km</a:t>
            </a:r>
            <a:r>
              <a:rPr lang="sr-Latn-CS" sz="2800" dirty="0" smtClean="0">
                <a:solidFill>
                  <a:srgbClr val="FFFF66"/>
                </a:solidFill>
                <a:latin typeface="HelveticaPlain"/>
              </a:rPr>
              <a:t>.</a:t>
            </a:r>
            <a:endParaRPr lang="en-US" sz="2800" dirty="0" smtClean="0">
              <a:solidFill>
                <a:srgbClr val="FFFF66"/>
              </a:solidFill>
              <a:latin typeface="HelveticaPlain"/>
            </a:endParaRPr>
          </a:p>
          <a:p>
            <a:pPr eaLnBrk="1" hangingPunct="1"/>
            <a:r>
              <a:rPr lang="sr-Latn-CS" sz="2800" dirty="0" smtClean="0">
                <a:solidFill>
                  <a:srgbClr val="FFFF66"/>
                </a:solidFill>
                <a:latin typeface="HelveticaPlain"/>
              </a:rPr>
              <a:t>Висока температура</a:t>
            </a:r>
          </a:p>
          <a:p>
            <a:pPr eaLnBrk="1" hangingPunct="1"/>
            <a:r>
              <a:rPr lang="sr-Latn-CS" sz="2800" dirty="0" smtClean="0">
                <a:solidFill>
                  <a:srgbClr val="FFFF66"/>
                </a:solidFill>
                <a:latin typeface="HelveticaPlain"/>
              </a:rPr>
              <a:t>Мало гасова</a:t>
            </a:r>
          </a:p>
          <a:p>
            <a:pPr eaLnBrk="1" hangingPunct="1">
              <a:buFontTx/>
              <a:buNone/>
            </a:pPr>
            <a:endParaRPr lang="en-US" sz="2800" dirty="0" smtClean="0">
              <a:solidFill>
                <a:srgbClr val="FFFF66"/>
              </a:solidFill>
              <a:latin typeface="HelveticaPlain"/>
            </a:endParaRPr>
          </a:p>
        </p:txBody>
      </p:sp>
      <p:pic>
        <p:nvPicPr>
          <p:cNvPr id="6246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499" y="1371600"/>
            <a:ext cx="277926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4039933633"/>
      </p:ext>
    </p:extLst>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68896" y="152400"/>
            <a:ext cx="7771960" cy="1143000"/>
          </a:xfrm>
        </p:spPr>
        <p:txBody>
          <a:bodyPr/>
          <a:lstStyle/>
          <a:p>
            <a:pPr eaLnBrk="1" hangingPunct="1"/>
            <a:r>
              <a:rPr lang="sr-Latn-CS" smtClean="0">
                <a:solidFill>
                  <a:srgbClr val="FFFF00"/>
                </a:solidFill>
              </a:rPr>
              <a:t>Озонски омотач </a:t>
            </a:r>
          </a:p>
        </p:txBody>
      </p:sp>
      <p:sp>
        <p:nvSpPr>
          <p:cNvPr id="63491" name="Text Placeholder 2"/>
          <p:cNvSpPr>
            <a:spLocks noGrp="1"/>
          </p:cNvSpPr>
          <p:nvPr>
            <p:ph type="body" sz="half" idx="1"/>
          </p:nvPr>
        </p:nvSpPr>
        <p:spPr>
          <a:xfrm>
            <a:off x="350340" y="1143000"/>
            <a:ext cx="6191769" cy="4114800"/>
          </a:xfrm>
        </p:spPr>
        <p:txBody>
          <a:bodyPr rtlCol="0">
            <a:normAutofit fontScale="85000" lnSpcReduction="10000"/>
          </a:bodyPr>
          <a:lstStyle/>
          <a:p>
            <a:pPr eaLnBrk="1" fontAlgn="auto" hangingPunct="1">
              <a:spcAft>
                <a:spcPts val="0"/>
              </a:spcAft>
              <a:defRPr/>
            </a:pPr>
            <a:r>
              <a:rPr lang="en-US" sz="2400" b="1" dirty="0" smtClean="0">
                <a:solidFill>
                  <a:srgbClr val="FFFF00"/>
                </a:solidFill>
                <a:latin typeface="Times Roman YU" pitchFamily="18" charset="0"/>
              </a:rPr>
              <a:t>1839.</a:t>
            </a:r>
            <a:r>
              <a:rPr lang="sr-Latn-CS" sz="2400" b="1" dirty="0" smtClean="0">
                <a:solidFill>
                  <a:srgbClr val="FFFF00"/>
                </a:solidFill>
                <a:latin typeface="Times Roman YU" pitchFamily="18" charset="0"/>
              </a:rPr>
              <a:t> год.</a:t>
            </a:r>
            <a:r>
              <a:rPr lang="en-US" sz="2400" b="1" dirty="0" smtClean="0">
                <a:solidFill>
                  <a:srgbClr val="FFFF00"/>
                </a:solidFill>
                <a:latin typeface="Times Roman YU" pitchFamily="18" charset="0"/>
              </a:rPr>
              <a:t> (C.F. </a:t>
            </a:r>
            <a:r>
              <a:rPr lang="en-US" sz="2400" b="1" dirty="0" err="1" smtClean="0">
                <a:solidFill>
                  <a:srgbClr val="FFFF00"/>
                </a:solidFill>
                <a:latin typeface="Times Roman YU" pitchFamily="18" charset="0"/>
              </a:rPr>
              <a:t>Schonbein</a:t>
            </a:r>
            <a:r>
              <a:rPr lang="en-US" sz="2400" b="1" dirty="0" smtClean="0">
                <a:solidFill>
                  <a:srgbClr val="FFFF00"/>
                </a:solidFill>
                <a:latin typeface="Times Roman YU" pitchFamily="18" charset="0"/>
              </a:rPr>
              <a:t>)</a:t>
            </a:r>
          </a:p>
          <a:p>
            <a:pPr eaLnBrk="1" fontAlgn="auto" hangingPunct="1">
              <a:spcAft>
                <a:spcPts val="0"/>
              </a:spcAft>
              <a:defRPr/>
            </a:pPr>
            <a:r>
              <a:rPr lang="sr-Latn-CS" sz="2400" b="1" i="1" dirty="0" smtClean="0">
                <a:solidFill>
                  <a:srgbClr val="FFFF00"/>
                </a:solidFill>
                <a:latin typeface="Times Roman YU" pitchFamily="18" charset="0"/>
              </a:rPr>
              <a:t>озеин</a:t>
            </a:r>
            <a:r>
              <a:rPr lang="en-US" sz="2400" b="1" i="1" dirty="0" smtClean="0">
                <a:solidFill>
                  <a:srgbClr val="FFFF00"/>
                </a:solidFill>
                <a:latin typeface="Times Roman YU" pitchFamily="18" charset="0"/>
              </a:rPr>
              <a:t> </a:t>
            </a:r>
            <a:r>
              <a:rPr lang="sr-Latn-CS" sz="2400" b="1" i="1" dirty="0" smtClean="0">
                <a:solidFill>
                  <a:srgbClr val="FFFF00"/>
                </a:solidFill>
                <a:latin typeface="Times Roman YU" pitchFamily="18" charset="0"/>
              </a:rPr>
              <a:t>–</a:t>
            </a:r>
            <a:r>
              <a:rPr lang="sr-Latn-CS" sz="2400" dirty="0" smtClean="0">
                <a:solidFill>
                  <a:srgbClr val="FFFF00"/>
                </a:solidFill>
                <a:latin typeface="Times Roman YU" pitchFamily="18" charset="0"/>
              </a:rPr>
              <a:t>мирисати, грчки</a:t>
            </a:r>
            <a:endParaRPr lang="en-US" sz="2400" dirty="0" smtClean="0">
              <a:solidFill>
                <a:srgbClr val="FFFF00"/>
              </a:solidFill>
              <a:latin typeface="Times Roman YU" pitchFamily="18" charset="0"/>
            </a:endParaRPr>
          </a:p>
          <a:p>
            <a:pPr eaLnBrk="1" fontAlgn="auto" hangingPunct="1">
              <a:spcAft>
                <a:spcPts val="0"/>
              </a:spcAft>
              <a:defRPr/>
            </a:pPr>
            <a:r>
              <a:rPr lang="en-US" sz="2400" b="1" i="1" dirty="0" smtClean="0">
                <a:solidFill>
                  <a:srgbClr val="FFFF00"/>
                </a:solidFill>
                <a:latin typeface="Times Roman YU" pitchFamily="18" charset="0"/>
              </a:rPr>
              <a:t>2.5</a:t>
            </a:r>
            <a:r>
              <a:rPr lang="en-US" sz="2400" b="1" dirty="0" smtClean="0">
                <a:solidFill>
                  <a:srgbClr val="FFFF00"/>
                </a:solidFill>
                <a:latin typeface="Times Roman YU" pitchFamily="18" charset="0"/>
              </a:rPr>
              <a:t> </a:t>
            </a:r>
            <a:r>
              <a:rPr lang="sr-Latn-CS" sz="2400" b="1" dirty="0" smtClean="0">
                <a:solidFill>
                  <a:srgbClr val="FFFF00"/>
                </a:solidFill>
                <a:latin typeface="Times Roman YU" pitchFamily="18" charset="0"/>
              </a:rPr>
              <a:t>х гушћи од кисеоника-3 атома</a:t>
            </a:r>
          </a:p>
          <a:p>
            <a:pPr eaLnBrk="1" fontAlgn="auto" hangingPunct="1">
              <a:spcAft>
                <a:spcPts val="0"/>
              </a:spcAft>
              <a:defRPr/>
            </a:pPr>
            <a:r>
              <a:rPr lang="en-US" sz="2400" b="1" dirty="0" smtClean="0">
                <a:solidFill>
                  <a:srgbClr val="FFFF00"/>
                </a:solidFill>
                <a:latin typeface="Times Roman YU" pitchFamily="18" charset="0"/>
              </a:rPr>
              <a:t> </a:t>
            </a:r>
            <a:r>
              <a:rPr lang="en-US" sz="2400" b="1" i="1" dirty="0" smtClean="0">
                <a:solidFill>
                  <a:srgbClr val="FFFF00"/>
                </a:solidFill>
                <a:latin typeface="Times Roman YU" pitchFamily="18" charset="0"/>
              </a:rPr>
              <a:t>-112</a:t>
            </a:r>
            <a:r>
              <a:rPr lang="sr-Latn-CS" sz="2400" b="1" i="1" baseline="30000" dirty="0" smtClean="0">
                <a:solidFill>
                  <a:srgbClr val="FFFF00"/>
                </a:solidFill>
                <a:latin typeface="Times Roman YU" pitchFamily="18" charset="0"/>
              </a:rPr>
              <a:t>о</a:t>
            </a:r>
            <a:r>
              <a:rPr lang="en-US" sz="2400" b="1" i="1" dirty="0" smtClean="0">
                <a:solidFill>
                  <a:srgbClr val="FFFF00"/>
                </a:solidFill>
                <a:latin typeface="Times Roman YU" pitchFamily="18" charset="0"/>
              </a:rPr>
              <a:t>C</a:t>
            </a:r>
            <a:r>
              <a:rPr lang="en-US" sz="2400" b="1" dirty="0" smtClean="0">
                <a:solidFill>
                  <a:srgbClr val="FFFF00"/>
                </a:solidFill>
                <a:latin typeface="Times Roman YU" pitchFamily="18" charset="0"/>
              </a:rPr>
              <a:t> </a:t>
            </a:r>
            <a:r>
              <a:rPr lang="sr-Latn-CS" sz="2400" b="1" dirty="0" smtClean="0">
                <a:solidFill>
                  <a:srgbClr val="FFFF00"/>
                </a:solidFill>
                <a:latin typeface="Times Roman YU" pitchFamily="18" charset="0"/>
              </a:rPr>
              <a:t>–изразито плава течност</a:t>
            </a:r>
            <a:endParaRPr lang="en-US" sz="2400" b="1" dirty="0" smtClean="0">
              <a:solidFill>
                <a:srgbClr val="FFFF00"/>
              </a:solidFill>
              <a:latin typeface="Times Roman YU" pitchFamily="18" charset="0"/>
            </a:endParaRPr>
          </a:p>
          <a:p>
            <a:pPr eaLnBrk="1" fontAlgn="auto" hangingPunct="1">
              <a:spcAft>
                <a:spcPts val="0"/>
              </a:spcAft>
              <a:defRPr/>
            </a:pPr>
            <a:r>
              <a:rPr lang="sr-Latn-CS" sz="2400" b="1" dirty="0" smtClean="0">
                <a:solidFill>
                  <a:srgbClr val="FFFF00"/>
                </a:solidFill>
                <a:latin typeface="Times Roman YU" pitchFamily="18" charset="0"/>
              </a:rPr>
              <a:t>Јако оксидативно средство</a:t>
            </a:r>
          </a:p>
          <a:p>
            <a:pPr eaLnBrk="1" fontAlgn="auto" hangingPunct="1">
              <a:spcAft>
                <a:spcPts val="0"/>
              </a:spcAft>
              <a:defRPr/>
            </a:pPr>
            <a:r>
              <a:rPr lang="sr-Latn-CS" sz="2400" b="1" dirty="0" smtClean="0">
                <a:solidFill>
                  <a:srgbClr val="FFFF00"/>
                </a:solidFill>
                <a:latin typeface="Times Roman YU" pitchFamily="18" charset="0"/>
              </a:rPr>
              <a:t>Одличан дезифицијенс</a:t>
            </a:r>
          </a:p>
          <a:p>
            <a:pPr eaLnBrk="1" fontAlgn="auto" hangingPunct="1">
              <a:spcAft>
                <a:spcPts val="0"/>
              </a:spcAft>
              <a:defRPr/>
            </a:pPr>
            <a:r>
              <a:rPr lang="sr-Latn-CS" sz="2400" b="1" dirty="0" smtClean="0">
                <a:solidFill>
                  <a:srgbClr val="FFFF00"/>
                </a:solidFill>
                <a:latin typeface="Times Roman YU" pitchFamily="18" charset="0"/>
              </a:rPr>
              <a:t>Нема резидуално дејство</a:t>
            </a:r>
          </a:p>
          <a:p>
            <a:pPr eaLnBrk="1" fontAlgn="auto" hangingPunct="1">
              <a:spcAft>
                <a:spcPts val="0"/>
              </a:spcAft>
              <a:defRPr/>
            </a:pPr>
            <a:r>
              <a:rPr lang="sr-Latn-CS" sz="2400" b="1" dirty="0" smtClean="0">
                <a:solidFill>
                  <a:srgbClr val="FFFF00"/>
                </a:solidFill>
                <a:latin typeface="Times Roman YU" pitchFamily="18" charset="0"/>
              </a:rPr>
              <a:t>Фотолиза</a:t>
            </a:r>
          </a:p>
          <a:p>
            <a:pPr eaLnBrk="1" fontAlgn="auto" hangingPunct="1">
              <a:spcAft>
                <a:spcPts val="0"/>
              </a:spcAft>
              <a:defRPr/>
            </a:pPr>
            <a:r>
              <a:rPr lang="sr-Latn-CS" sz="2400" b="1" dirty="0" smtClean="0">
                <a:solidFill>
                  <a:srgbClr val="FFFF00"/>
                </a:solidFill>
              </a:rPr>
              <a:t>Електрично пражњење</a:t>
            </a:r>
          </a:p>
          <a:p>
            <a:pPr eaLnBrk="1" fontAlgn="auto" hangingPunct="1">
              <a:spcAft>
                <a:spcPts val="0"/>
              </a:spcAft>
              <a:defRPr/>
            </a:pPr>
            <a:r>
              <a:rPr lang="sr-Latn-CS" sz="2400" b="1" dirty="0" smtClean="0">
                <a:solidFill>
                  <a:srgbClr val="FFFF00"/>
                </a:solidFill>
              </a:rPr>
              <a:t>Неједнако распоређен</a:t>
            </a:r>
          </a:p>
          <a:p>
            <a:pPr eaLnBrk="1" fontAlgn="auto" hangingPunct="1">
              <a:spcAft>
                <a:spcPts val="0"/>
              </a:spcAft>
              <a:defRPr/>
            </a:pPr>
            <a:r>
              <a:rPr lang="sr-Latn-CS" sz="2400" b="1" dirty="0" smtClean="0">
                <a:solidFill>
                  <a:srgbClr val="FFFF00"/>
                </a:solidFill>
                <a:latin typeface="Times Roman YU" pitchFamily="18" charset="0"/>
              </a:rPr>
              <a:t>1. стратосферски озон-озонски омотач, слој-</a:t>
            </a:r>
            <a:r>
              <a:rPr lang="en-US" sz="2400" b="1" i="1" dirty="0" smtClean="0">
                <a:solidFill>
                  <a:srgbClr val="FFFF00"/>
                </a:solidFill>
                <a:latin typeface="Times Roman YU" pitchFamily="18" charset="0"/>
              </a:rPr>
              <a:t>90%</a:t>
            </a:r>
            <a:endParaRPr lang="en-US" sz="2400" b="1" dirty="0" smtClean="0">
              <a:solidFill>
                <a:srgbClr val="FFFF00"/>
              </a:solidFill>
              <a:latin typeface="Times Roman YU" pitchFamily="18" charset="0"/>
            </a:endParaRPr>
          </a:p>
          <a:p>
            <a:pPr algn="just" eaLnBrk="1" fontAlgn="auto" hangingPunct="1">
              <a:spcAft>
                <a:spcPts val="0"/>
              </a:spcAft>
              <a:defRPr/>
            </a:pPr>
            <a:r>
              <a:rPr lang="sr-Latn-CS" sz="2400" b="1" dirty="0" smtClean="0">
                <a:solidFill>
                  <a:srgbClr val="FFFF00"/>
                </a:solidFill>
                <a:latin typeface="Times Roman YU" pitchFamily="18" charset="0"/>
              </a:rPr>
              <a:t>2. Тропосферски озон-штетан по здравље</a:t>
            </a:r>
            <a:endParaRPr lang="en-US" sz="2400" b="1" dirty="0" smtClean="0">
              <a:solidFill>
                <a:srgbClr val="FFFF00"/>
              </a:solidFill>
              <a:latin typeface="Times Roman YU" pitchFamily="18" charset="0"/>
            </a:endParaRPr>
          </a:p>
          <a:p>
            <a:pPr eaLnBrk="1" fontAlgn="auto" hangingPunct="1">
              <a:spcAft>
                <a:spcPts val="0"/>
              </a:spcAft>
              <a:defRPr/>
            </a:pPr>
            <a:endParaRPr lang="sr-Latn-CS" dirty="0" smtClean="0"/>
          </a:p>
        </p:txBody>
      </p:sp>
      <p:pic>
        <p:nvPicPr>
          <p:cNvPr id="6349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2831" y="304801"/>
            <a:ext cx="224275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pic>
        <p:nvPicPr>
          <p:cNvPr id="6349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8138" y="2438400"/>
            <a:ext cx="3227811"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34802998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7813"/>
            <a:ext cx="8229600" cy="636587"/>
          </a:xfrm>
        </p:spPr>
        <p:txBody>
          <a:bodyPr/>
          <a:lstStyle/>
          <a:p>
            <a:pPr eaLnBrk="1" hangingPunct="1"/>
            <a:r>
              <a:rPr lang="sr-Cyrl-CS" sz="3300" b="1" smtClean="0">
                <a:latin typeface="Tahoma" pitchFamily="34" charset="0"/>
                <a:cs typeface="Tahoma" pitchFamily="34" charset="0"/>
              </a:rPr>
              <a:t>УВОД</a:t>
            </a:r>
            <a:r>
              <a:rPr lang="sr-Latn-CS" sz="3300" b="1" smtClean="0">
                <a:latin typeface="Tahoma" pitchFamily="34" charset="0"/>
                <a:cs typeface="Tahoma" pitchFamily="34" charset="0"/>
              </a:rPr>
              <a:t> </a:t>
            </a:r>
            <a:r>
              <a:rPr lang="sr-Cyrl-CS" sz="3300" b="1" smtClean="0">
                <a:latin typeface="Tahoma" pitchFamily="34" charset="0"/>
                <a:cs typeface="Tahoma" pitchFamily="34" charset="0"/>
              </a:rPr>
              <a:t>И</a:t>
            </a:r>
            <a:r>
              <a:rPr lang="sr-Latn-CS" sz="3300" b="1" smtClean="0">
                <a:latin typeface="Tahoma" pitchFamily="34" charset="0"/>
                <a:cs typeface="Tahoma" pitchFamily="34" charset="0"/>
              </a:rPr>
              <a:t> </a:t>
            </a:r>
            <a:r>
              <a:rPr lang="sr-Cyrl-CS" sz="3300" b="1" smtClean="0">
                <a:latin typeface="Tahoma" pitchFamily="34" charset="0"/>
                <a:cs typeface="Tahoma" pitchFamily="34" charset="0"/>
              </a:rPr>
              <a:t>ОСНОВНИ</a:t>
            </a:r>
            <a:r>
              <a:rPr lang="sr-Latn-CS" sz="3300" b="1" smtClean="0">
                <a:latin typeface="Tahoma" pitchFamily="34" charset="0"/>
                <a:cs typeface="Tahoma" pitchFamily="34" charset="0"/>
              </a:rPr>
              <a:t> </a:t>
            </a:r>
            <a:r>
              <a:rPr lang="sr-Cyrl-CS" sz="3300" b="1" smtClean="0">
                <a:latin typeface="Tahoma" pitchFamily="34" charset="0"/>
                <a:cs typeface="Tahoma" pitchFamily="34" charset="0"/>
              </a:rPr>
              <a:t>ПОЈМОВИ</a:t>
            </a:r>
            <a:endParaRPr lang="en-US" sz="3300" b="1" smtClean="0">
              <a:latin typeface="Tahoma" pitchFamily="34" charset="0"/>
              <a:cs typeface="Tahoma" pitchFamily="34" charset="0"/>
            </a:endParaRPr>
          </a:p>
        </p:txBody>
      </p:sp>
      <p:sp>
        <p:nvSpPr>
          <p:cNvPr id="22531" name="Rectangle 3"/>
          <p:cNvSpPr>
            <a:spLocks noGrp="1" noChangeArrowheads="1"/>
          </p:cNvSpPr>
          <p:nvPr>
            <p:ph idx="1"/>
          </p:nvPr>
        </p:nvSpPr>
        <p:spPr>
          <a:xfrm>
            <a:off x="1371600" y="1143000"/>
            <a:ext cx="7467600" cy="5181600"/>
          </a:xfrm>
        </p:spPr>
        <p:txBody>
          <a:bodyPr>
            <a:normAutofit fontScale="85000" lnSpcReduction="10000"/>
          </a:bodyPr>
          <a:lstStyle/>
          <a:p>
            <a:pPr eaLnBrk="1" hangingPunct="1"/>
            <a:r>
              <a:rPr lang="sr-Cyrl-CS" b="1" i="1" u="sng" smtClean="0">
                <a:latin typeface="Tahoma" pitchFamily="34" charset="0"/>
                <a:cs typeface="Tahoma" pitchFamily="34" charset="0"/>
              </a:rPr>
              <a:t>хемијска</a:t>
            </a:r>
            <a:r>
              <a:rPr lang="en-US" b="1" i="1" u="sng" smtClean="0">
                <a:latin typeface="Tahoma" pitchFamily="34" charset="0"/>
                <a:cs typeface="Tahoma" pitchFamily="34" charset="0"/>
              </a:rPr>
              <a:t> </a:t>
            </a:r>
            <a:r>
              <a:rPr lang="sr-Cyrl-CS" b="1" i="1" u="sng" smtClean="0">
                <a:latin typeface="Tahoma" pitchFamily="34" charset="0"/>
                <a:cs typeface="Tahoma" pitchFamily="34" charset="0"/>
              </a:rPr>
              <a:t>супстанца</a:t>
            </a:r>
            <a:r>
              <a:rPr lang="en-US" smtClean="0">
                <a:latin typeface="Tahoma" pitchFamily="34" charset="0"/>
                <a:cs typeface="Tahoma" pitchFamily="34" charset="0"/>
              </a:rPr>
              <a:t> – “</a:t>
            </a:r>
            <a:r>
              <a:rPr lang="sr-Cyrl-CS" smtClean="0">
                <a:latin typeface="Tahoma" pitchFamily="34" charset="0"/>
                <a:cs typeface="Tahoma" pitchFamily="34" charset="0"/>
              </a:rPr>
              <a:t>енвиронментал</a:t>
            </a:r>
            <a:r>
              <a:rPr lang="en-US" smtClean="0">
                <a:latin typeface="Tahoma" pitchFamily="34" charset="0"/>
                <a:cs typeface="Tahoma" pitchFamily="34" charset="0"/>
              </a:rPr>
              <a:t> </a:t>
            </a:r>
            <a:r>
              <a:rPr lang="sr-Cyrl-CS" smtClean="0">
                <a:latin typeface="Tahoma" pitchFamily="34" charset="0"/>
                <a:cs typeface="Tahoma" pitchFamily="34" charset="0"/>
              </a:rPr>
              <a:t>цонтаминант</a:t>
            </a:r>
            <a:r>
              <a:rPr lang="en-US" smtClean="0">
                <a:latin typeface="Tahoma" pitchFamily="34" charset="0"/>
                <a:cs typeface="Tahoma" pitchFamily="34" charset="0"/>
              </a:rPr>
              <a:t>” – </a:t>
            </a:r>
            <a:r>
              <a:rPr lang="sr-Cyrl-CS" smtClean="0">
                <a:latin typeface="Tahoma" pitchFamily="34" charset="0"/>
                <a:cs typeface="Tahoma" pitchFamily="34" charset="0"/>
              </a:rPr>
              <a:t>зага</a:t>
            </a:r>
            <a:r>
              <a:rPr lang="sr-Cyrl-CS" smtClean="0">
                <a:cs typeface="Tahoma" pitchFamily="34" charset="0"/>
              </a:rPr>
              <a:t>ђ</a:t>
            </a:r>
            <a:r>
              <a:rPr lang="sr-Cyrl-CS" smtClean="0">
                <a:latin typeface="Tahoma" pitchFamily="34" charset="0"/>
                <a:cs typeface="Tahoma" pitchFamily="34" charset="0"/>
              </a:rPr>
              <a:t>ивач</a:t>
            </a:r>
            <a:r>
              <a:rPr lang="en-US" smtClean="0">
                <a:latin typeface="Tahoma" pitchFamily="34" charset="0"/>
                <a:cs typeface="Tahoma" pitchFamily="34" charset="0"/>
              </a:rPr>
              <a:t> </a:t>
            </a:r>
            <a:r>
              <a:rPr lang="sr-Cyrl-CS" smtClean="0">
                <a:latin typeface="Tahoma" pitchFamily="34" charset="0"/>
                <a:cs typeface="Tahoma" pitchFamily="34" charset="0"/>
              </a:rPr>
              <a:t>животне</a:t>
            </a:r>
            <a:r>
              <a:rPr lang="en-US" smtClean="0">
                <a:latin typeface="Tahoma" pitchFamily="34" charset="0"/>
                <a:cs typeface="Tahoma" pitchFamily="34" charset="0"/>
              </a:rPr>
              <a:t> </a:t>
            </a:r>
            <a:r>
              <a:rPr lang="sr-Cyrl-CS" smtClean="0">
                <a:latin typeface="Tahoma" pitchFamily="34" charset="0"/>
                <a:cs typeface="Tahoma" pitchFamily="34" charset="0"/>
              </a:rPr>
              <a:t>средине</a:t>
            </a:r>
            <a:r>
              <a:rPr lang="en-US" smtClean="0">
                <a:latin typeface="Tahoma" pitchFamily="34" charset="0"/>
                <a:cs typeface="Tahoma" pitchFamily="34" charset="0"/>
              </a:rPr>
              <a:t>: </a:t>
            </a:r>
            <a:r>
              <a:rPr lang="sr-Cyrl-CS" smtClean="0">
                <a:latin typeface="Tahoma" pitchFamily="34" charset="0"/>
                <a:cs typeface="Tahoma" pitchFamily="34" charset="0"/>
              </a:rPr>
              <a:t>хемијска</a:t>
            </a:r>
            <a:r>
              <a:rPr lang="en-US" smtClean="0">
                <a:latin typeface="Tahoma" pitchFamily="34" charset="0"/>
                <a:cs typeface="Tahoma" pitchFamily="34" charset="0"/>
              </a:rPr>
              <a:t> </a:t>
            </a:r>
            <a:r>
              <a:rPr lang="sr-Cyrl-CS" smtClean="0">
                <a:latin typeface="Tahoma" pitchFamily="34" charset="0"/>
                <a:cs typeface="Tahoma" pitchFamily="34" charset="0"/>
              </a:rPr>
              <a:t>супстанца</a:t>
            </a:r>
            <a:r>
              <a:rPr lang="en-US" smtClean="0">
                <a:latin typeface="Tahoma" pitchFamily="34" charset="0"/>
                <a:cs typeface="Tahoma" pitchFamily="34" charset="0"/>
              </a:rPr>
              <a:t> </a:t>
            </a:r>
            <a:r>
              <a:rPr lang="sr-Cyrl-CS" smtClean="0">
                <a:latin typeface="Tahoma" pitchFamily="34" charset="0"/>
                <a:cs typeface="Tahoma" pitchFamily="34" charset="0"/>
              </a:rPr>
              <a:t>чији</a:t>
            </a:r>
            <a:r>
              <a:rPr lang="en-US" smtClean="0">
                <a:latin typeface="Tahoma" pitchFamily="34" charset="0"/>
                <a:cs typeface="Tahoma" pitchFamily="34" charset="0"/>
              </a:rPr>
              <a:t> </a:t>
            </a:r>
            <a:r>
              <a:rPr lang="sr-Cyrl-CS" smtClean="0">
                <a:latin typeface="Tahoma" pitchFamily="34" charset="0"/>
                <a:cs typeface="Tahoma" pitchFamily="34" charset="0"/>
              </a:rPr>
              <a:t>је</a:t>
            </a:r>
            <a:r>
              <a:rPr lang="en-US" smtClean="0">
                <a:latin typeface="Tahoma" pitchFamily="34" charset="0"/>
                <a:cs typeface="Tahoma" pitchFamily="34" charset="0"/>
              </a:rPr>
              <a:t> </a:t>
            </a:r>
            <a:r>
              <a:rPr lang="sr-Cyrl-CS" smtClean="0">
                <a:latin typeface="Tahoma" pitchFamily="34" charset="0"/>
                <a:cs typeface="Tahoma" pitchFamily="34" charset="0"/>
              </a:rPr>
              <a:t>садржај</a:t>
            </a:r>
            <a:r>
              <a:rPr lang="en-US" smtClean="0">
                <a:latin typeface="Tahoma" pitchFamily="34" charset="0"/>
                <a:cs typeface="Tahoma" pitchFamily="34" charset="0"/>
              </a:rPr>
              <a:t> </a:t>
            </a:r>
            <a:r>
              <a:rPr lang="sr-Cyrl-CS" smtClean="0">
                <a:latin typeface="Tahoma" pitchFamily="34" charset="0"/>
                <a:cs typeface="Tahoma" pitchFamily="34" charset="0"/>
              </a:rPr>
              <a:t>изнад</a:t>
            </a:r>
            <a:r>
              <a:rPr lang="en-US" smtClean="0">
                <a:latin typeface="Tahoma" pitchFamily="34" charset="0"/>
                <a:cs typeface="Tahoma" pitchFamily="34" charset="0"/>
              </a:rPr>
              <a:t> </a:t>
            </a:r>
            <a:r>
              <a:rPr lang="sr-Cyrl-CS" smtClean="0">
                <a:latin typeface="Tahoma" pitchFamily="34" charset="0"/>
                <a:cs typeface="Tahoma" pitchFamily="34" charset="0"/>
              </a:rPr>
              <a:t>нормалног</a:t>
            </a:r>
            <a:r>
              <a:rPr lang="en-US" smtClean="0">
                <a:latin typeface="Tahoma" pitchFamily="34" charset="0"/>
                <a:cs typeface="Tahoma" pitchFamily="34" charset="0"/>
              </a:rPr>
              <a:t> </a:t>
            </a:r>
            <a:r>
              <a:rPr lang="sr-Cyrl-CS" smtClean="0">
                <a:latin typeface="Tahoma" pitchFamily="34" charset="0"/>
                <a:cs typeface="Tahoma" pitchFamily="34" charset="0"/>
              </a:rPr>
              <a:t>у</a:t>
            </a:r>
            <a:r>
              <a:rPr lang="en-US" smtClean="0">
                <a:latin typeface="Tahoma" pitchFamily="34" charset="0"/>
                <a:cs typeface="Tahoma" pitchFamily="34" charset="0"/>
              </a:rPr>
              <a:t> </a:t>
            </a:r>
            <a:r>
              <a:rPr lang="sr-Cyrl-CS" smtClean="0">
                <a:latin typeface="Tahoma" pitchFamily="34" charset="0"/>
                <a:cs typeface="Tahoma" pitchFamily="34" charset="0"/>
              </a:rPr>
              <a:t>животној</a:t>
            </a:r>
            <a:r>
              <a:rPr lang="en-US" smtClean="0">
                <a:latin typeface="Tahoma" pitchFamily="34" charset="0"/>
                <a:cs typeface="Tahoma" pitchFamily="34" charset="0"/>
              </a:rPr>
              <a:t> </a:t>
            </a:r>
            <a:r>
              <a:rPr lang="sr-Cyrl-CS" smtClean="0">
                <a:latin typeface="Tahoma" pitchFamily="34" charset="0"/>
                <a:cs typeface="Tahoma" pitchFamily="34" charset="0"/>
              </a:rPr>
              <a:t>средини</a:t>
            </a:r>
            <a:r>
              <a:rPr lang="en-US" smtClean="0">
                <a:latin typeface="Tahoma" pitchFamily="34" charset="0"/>
                <a:cs typeface="Tahoma" pitchFamily="34" charset="0"/>
              </a:rPr>
              <a:t> (</a:t>
            </a:r>
            <a:r>
              <a:rPr lang="sr-Cyrl-CS" smtClean="0">
                <a:latin typeface="Tahoma" pitchFamily="34" charset="0"/>
                <a:cs typeface="Tahoma" pitchFamily="34" charset="0"/>
              </a:rPr>
              <a:t>шта</a:t>
            </a:r>
            <a:r>
              <a:rPr lang="en-US" smtClean="0">
                <a:latin typeface="Tahoma" pitchFamily="34" charset="0"/>
                <a:cs typeface="Tahoma" pitchFamily="34" charset="0"/>
              </a:rPr>
              <a:t> </a:t>
            </a:r>
            <a:r>
              <a:rPr lang="sr-Cyrl-CS" smtClean="0">
                <a:latin typeface="Tahoma" pitchFamily="34" charset="0"/>
                <a:cs typeface="Tahoma" pitchFamily="34" charset="0"/>
              </a:rPr>
              <a:t>је</a:t>
            </a:r>
            <a:r>
              <a:rPr lang="en-US" smtClean="0">
                <a:latin typeface="Tahoma" pitchFamily="34" charset="0"/>
                <a:cs typeface="Tahoma" pitchFamily="34" charset="0"/>
              </a:rPr>
              <a:t> </a:t>
            </a:r>
            <a:r>
              <a:rPr lang="sr-Cyrl-CS" smtClean="0">
                <a:latin typeface="Tahoma" pitchFamily="34" charset="0"/>
                <a:cs typeface="Tahoma" pitchFamily="34" charset="0"/>
              </a:rPr>
              <a:t>нормалан</a:t>
            </a:r>
            <a:r>
              <a:rPr lang="en-US" smtClean="0">
                <a:latin typeface="Tahoma" pitchFamily="34" charset="0"/>
                <a:cs typeface="Tahoma" pitchFamily="34" charset="0"/>
              </a:rPr>
              <a:t> </a:t>
            </a:r>
            <a:r>
              <a:rPr lang="sr-Cyrl-CS" smtClean="0">
                <a:latin typeface="Tahoma" pitchFamily="34" charset="0"/>
                <a:cs typeface="Tahoma" pitchFamily="34" charset="0"/>
              </a:rPr>
              <a:t>садржај</a:t>
            </a:r>
            <a:r>
              <a:rPr lang="en-US" smtClean="0">
                <a:latin typeface="Tahoma" pitchFamily="34" charset="0"/>
                <a:cs typeface="Tahoma" pitchFamily="34" charset="0"/>
              </a:rPr>
              <a:t> – </a:t>
            </a:r>
            <a:r>
              <a:rPr lang="sr-Cyrl-CS" smtClean="0">
                <a:latin typeface="Tahoma" pitchFamily="34" charset="0"/>
                <a:cs typeface="Tahoma" pitchFamily="34" charset="0"/>
              </a:rPr>
              <a:t>ЦО</a:t>
            </a:r>
            <a:r>
              <a:rPr lang="en-US" sz="2200" smtClean="0">
                <a:latin typeface="Tahoma" pitchFamily="34" charset="0"/>
                <a:cs typeface="Tahoma" pitchFamily="34" charset="0"/>
              </a:rPr>
              <a:t>2</a:t>
            </a:r>
            <a:r>
              <a:rPr lang="en-US" smtClean="0">
                <a:latin typeface="Tahoma" pitchFamily="34" charset="0"/>
                <a:cs typeface="Tahoma" pitchFamily="34" charset="0"/>
              </a:rPr>
              <a:t>, </a:t>
            </a:r>
            <a:r>
              <a:rPr lang="sr-Cyrl-CS" smtClean="0">
                <a:latin typeface="Tahoma" pitchFamily="34" charset="0"/>
                <a:cs typeface="Tahoma" pitchFamily="34" charset="0"/>
              </a:rPr>
              <a:t>СО</a:t>
            </a:r>
            <a:r>
              <a:rPr lang="en-US" sz="2600" smtClean="0">
                <a:latin typeface="Tahoma" pitchFamily="34" charset="0"/>
                <a:cs typeface="Tahoma" pitchFamily="34" charset="0"/>
              </a:rPr>
              <a:t>2</a:t>
            </a:r>
            <a:r>
              <a:rPr lang="en-US" smtClean="0">
                <a:latin typeface="Tahoma" pitchFamily="34" charset="0"/>
                <a:cs typeface="Tahoma" pitchFamily="34" charset="0"/>
              </a:rPr>
              <a:t>, </a:t>
            </a:r>
            <a:r>
              <a:rPr lang="sr-Cyrl-CS" smtClean="0">
                <a:latin typeface="Tahoma" pitchFamily="34" charset="0"/>
                <a:cs typeface="Tahoma" pitchFamily="34" charset="0"/>
              </a:rPr>
              <a:t>метил</a:t>
            </a:r>
            <a:r>
              <a:rPr lang="sr-Latn-CS" smtClean="0">
                <a:cs typeface="Tahoma" pitchFamily="34" charset="0"/>
              </a:rPr>
              <a:t>-</a:t>
            </a:r>
            <a:r>
              <a:rPr lang="sr-Cyrl-CS" smtClean="0">
                <a:latin typeface="Tahoma" pitchFamily="34" charset="0"/>
                <a:cs typeface="Tahoma" pitchFamily="34" charset="0"/>
              </a:rPr>
              <a:t>Хг</a:t>
            </a:r>
            <a:r>
              <a:rPr lang="en-US" smtClean="0">
                <a:latin typeface="Tahoma" pitchFamily="34" charset="0"/>
                <a:cs typeface="Tahoma" pitchFamily="34" charset="0"/>
              </a:rPr>
              <a:t>, </a:t>
            </a:r>
            <a:r>
              <a:rPr lang="sr-Cyrl-CS" smtClean="0">
                <a:latin typeface="Tahoma" pitchFamily="34" charset="0"/>
                <a:cs typeface="Tahoma" pitchFamily="34" charset="0"/>
              </a:rPr>
              <a:t>тешке</a:t>
            </a:r>
            <a:r>
              <a:rPr lang="en-US" smtClean="0">
                <a:latin typeface="Tahoma" pitchFamily="34" charset="0"/>
                <a:cs typeface="Tahoma" pitchFamily="34" charset="0"/>
              </a:rPr>
              <a:t> </a:t>
            </a:r>
            <a:r>
              <a:rPr lang="sr-Cyrl-CS" smtClean="0">
                <a:latin typeface="Tahoma" pitchFamily="34" charset="0"/>
                <a:cs typeface="Tahoma" pitchFamily="34" charset="0"/>
              </a:rPr>
              <a:t>метале</a:t>
            </a:r>
            <a:r>
              <a:rPr lang="en-US" smtClean="0">
                <a:latin typeface="Tahoma" pitchFamily="34" charset="0"/>
                <a:cs typeface="Tahoma" pitchFamily="34" charset="0"/>
              </a:rPr>
              <a:t>, </a:t>
            </a:r>
            <a:r>
              <a:rPr lang="sr-Cyrl-CS" smtClean="0">
                <a:latin typeface="Tahoma" pitchFamily="34" charset="0"/>
                <a:cs typeface="Tahoma" pitchFamily="34" charset="0"/>
              </a:rPr>
              <a:t>ПАХс</a:t>
            </a:r>
            <a:r>
              <a:rPr lang="sr-Latn-CS" smtClean="0">
                <a:cs typeface="Tahoma" pitchFamily="34" charset="0"/>
              </a:rPr>
              <a:t>?</a:t>
            </a:r>
            <a:r>
              <a:rPr lang="en-US" dirty="0" smtClean="0">
                <a:latin typeface="Tahoma" pitchFamily="34" charset="0"/>
                <a:cs typeface="Tahoma" pitchFamily="34" charset="0"/>
              </a:rPr>
              <a:t>)</a:t>
            </a:r>
          </a:p>
          <a:p>
            <a:pPr eaLnBrk="1" hangingPunct="1"/>
            <a:r>
              <a:rPr lang="sr-Cyrl-CS" b="1" u="sng" smtClean="0">
                <a:latin typeface="Tahoma" pitchFamily="34" charset="0"/>
                <a:cs typeface="Tahoma" pitchFamily="34" charset="0"/>
              </a:rPr>
              <a:t>загађивач</a:t>
            </a:r>
            <a:r>
              <a:rPr lang="en-US" smtClean="0">
                <a:latin typeface="Tahoma" pitchFamily="34" charset="0"/>
                <a:cs typeface="Tahoma" pitchFamily="34" charset="0"/>
              </a:rPr>
              <a:t> - ”</a:t>
            </a:r>
            <a:r>
              <a:rPr lang="sr-Cyrl-CS" smtClean="0">
                <a:latin typeface="Tahoma" pitchFamily="34" charset="0"/>
                <a:cs typeface="Tahoma" pitchFamily="34" charset="0"/>
              </a:rPr>
              <a:t>цонтаминант</a:t>
            </a:r>
            <a:r>
              <a:rPr lang="en-US" smtClean="0">
                <a:latin typeface="Tahoma" pitchFamily="34" charset="0"/>
                <a:cs typeface="Tahoma" pitchFamily="34" charset="0"/>
              </a:rPr>
              <a:t>”- </a:t>
            </a:r>
            <a:r>
              <a:rPr lang="sr-Cyrl-CS" smtClean="0">
                <a:latin typeface="Tahoma" pitchFamily="34" charset="0"/>
                <a:cs typeface="Tahoma" pitchFamily="34" charset="0"/>
              </a:rPr>
              <a:t>супстанца</a:t>
            </a:r>
            <a:r>
              <a:rPr lang="en-US" smtClean="0">
                <a:latin typeface="Tahoma" pitchFamily="34" charset="0"/>
                <a:cs typeface="Tahoma" pitchFamily="34" charset="0"/>
              </a:rPr>
              <a:t> </a:t>
            </a:r>
            <a:r>
              <a:rPr lang="sr-Cyrl-CS" smtClean="0">
                <a:latin typeface="Tahoma" pitchFamily="34" charset="0"/>
                <a:cs typeface="Tahoma" pitchFamily="34" charset="0"/>
              </a:rPr>
              <a:t>која</a:t>
            </a:r>
            <a:r>
              <a:rPr lang="en-US" smtClean="0">
                <a:latin typeface="Tahoma" pitchFamily="34" charset="0"/>
                <a:cs typeface="Tahoma" pitchFamily="34" charset="0"/>
              </a:rPr>
              <a:t> </a:t>
            </a:r>
            <a:r>
              <a:rPr lang="sr-Cyrl-CS" smtClean="0">
                <a:latin typeface="Tahoma" pitchFamily="34" charset="0"/>
                <a:cs typeface="Tahoma" pitchFamily="34" charset="0"/>
              </a:rPr>
              <a:t>има</a:t>
            </a:r>
            <a:r>
              <a:rPr lang="en-US" smtClean="0">
                <a:latin typeface="Tahoma" pitchFamily="34" charset="0"/>
                <a:cs typeface="Tahoma" pitchFamily="34" charset="0"/>
              </a:rPr>
              <a:t> </a:t>
            </a:r>
            <a:r>
              <a:rPr lang="sr-Cyrl-CS" b="1" i="1" smtClean="0">
                <a:latin typeface="Tahoma" pitchFamily="34" charset="0"/>
                <a:cs typeface="Tahoma" pitchFamily="34" charset="0"/>
              </a:rPr>
              <a:t>штетан</a:t>
            </a:r>
            <a:r>
              <a:rPr lang="en-US" b="1" i="1" smtClean="0">
                <a:latin typeface="Tahoma" pitchFamily="34" charset="0"/>
                <a:cs typeface="Tahoma" pitchFamily="34" charset="0"/>
              </a:rPr>
              <a:t> </a:t>
            </a:r>
            <a:r>
              <a:rPr lang="sr-Cyrl-CS" b="1" i="1" smtClean="0">
                <a:latin typeface="Tahoma" pitchFamily="34" charset="0"/>
                <a:cs typeface="Tahoma" pitchFamily="34" charset="0"/>
              </a:rPr>
              <a:t>утицај</a:t>
            </a:r>
            <a:r>
              <a:rPr lang="en-US" smtClean="0">
                <a:latin typeface="Tahoma" pitchFamily="34" charset="0"/>
                <a:cs typeface="Tahoma" pitchFamily="34" charset="0"/>
              </a:rPr>
              <a:t> </a:t>
            </a:r>
            <a:r>
              <a:rPr lang="sr-Cyrl-CS" smtClean="0">
                <a:latin typeface="Tahoma" pitchFamily="34" charset="0"/>
                <a:cs typeface="Tahoma" pitchFamily="34" charset="0"/>
              </a:rPr>
              <a:t>на</a:t>
            </a:r>
            <a:r>
              <a:rPr lang="en-US" smtClean="0">
                <a:latin typeface="Tahoma" pitchFamily="34" charset="0"/>
                <a:cs typeface="Tahoma" pitchFamily="34" charset="0"/>
              </a:rPr>
              <a:t> </a:t>
            </a:r>
            <a:r>
              <a:rPr lang="sr-Cyrl-CS" smtClean="0">
                <a:latin typeface="Tahoma" pitchFamily="34" charset="0"/>
                <a:cs typeface="Tahoma" pitchFamily="34" charset="0"/>
              </a:rPr>
              <a:t>животну</a:t>
            </a:r>
            <a:r>
              <a:rPr lang="en-US" smtClean="0">
                <a:latin typeface="Tahoma" pitchFamily="34" charset="0"/>
                <a:cs typeface="Tahoma" pitchFamily="34" charset="0"/>
              </a:rPr>
              <a:t> </a:t>
            </a:r>
            <a:r>
              <a:rPr lang="sr-Cyrl-CS" smtClean="0">
                <a:latin typeface="Tahoma" pitchFamily="34" charset="0"/>
                <a:cs typeface="Tahoma" pitchFamily="34" charset="0"/>
              </a:rPr>
              <a:t>средину</a:t>
            </a:r>
            <a:r>
              <a:rPr lang="en-US" smtClean="0">
                <a:latin typeface="Tahoma" pitchFamily="34" charset="0"/>
                <a:cs typeface="Tahoma" pitchFamily="34" charset="0"/>
              </a:rPr>
              <a:t> </a:t>
            </a:r>
            <a:endParaRPr lang="en-US" dirty="0" smtClean="0">
              <a:latin typeface="Tahoma" pitchFamily="34" charset="0"/>
              <a:cs typeface="Tahoma" pitchFamily="34" charset="0"/>
            </a:endParaRPr>
          </a:p>
          <a:p>
            <a:pPr eaLnBrk="1" hangingPunct="1"/>
            <a:r>
              <a:rPr lang="sr-Cyrl-CS" smtClean="0">
                <a:latin typeface="Tahoma" pitchFamily="34" charset="0"/>
                <a:cs typeface="Tahoma" pitchFamily="34" charset="0"/>
              </a:rPr>
              <a:t>Шта</a:t>
            </a:r>
            <a:r>
              <a:rPr lang="en-US" smtClean="0">
                <a:latin typeface="Tahoma" pitchFamily="34" charset="0"/>
                <a:cs typeface="Tahoma" pitchFamily="34" charset="0"/>
              </a:rPr>
              <a:t> </a:t>
            </a:r>
            <a:r>
              <a:rPr lang="sr-Cyrl-CS" smtClean="0">
                <a:latin typeface="Tahoma" pitchFamily="34" charset="0"/>
                <a:cs typeface="Tahoma" pitchFamily="34" charset="0"/>
              </a:rPr>
              <a:t>је</a:t>
            </a:r>
            <a:r>
              <a:rPr lang="en-US" smtClean="0">
                <a:latin typeface="Tahoma" pitchFamily="34" charset="0"/>
                <a:cs typeface="Tahoma" pitchFamily="34" charset="0"/>
              </a:rPr>
              <a:t> </a:t>
            </a:r>
            <a:r>
              <a:rPr lang="sr-Cyrl-CS" smtClean="0">
                <a:latin typeface="Tahoma" pitchFamily="34" charset="0"/>
                <a:cs typeface="Tahoma" pitchFamily="34" charset="0"/>
              </a:rPr>
              <a:t>то</a:t>
            </a:r>
            <a:r>
              <a:rPr lang="en-US" smtClean="0">
                <a:latin typeface="Tahoma" pitchFamily="34" charset="0"/>
                <a:cs typeface="Tahoma" pitchFamily="34" charset="0"/>
              </a:rPr>
              <a:t> </a:t>
            </a:r>
            <a:r>
              <a:rPr lang="sr-Cyrl-CS" b="1" i="1" u="sng" smtClean="0">
                <a:latin typeface="Tahoma" pitchFamily="34" charset="0"/>
                <a:cs typeface="Tahoma" pitchFamily="34" charset="0"/>
              </a:rPr>
              <a:t>штетан</a:t>
            </a:r>
            <a:r>
              <a:rPr lang="en-US" b="1" i="1" u="sng" smtClean="0">
                <a:latin typeface="Tahoma" pitchFamily="34" charset="0"/>
                <a:cs typeface="Tahoma" pitchFamily="34" charset="0"/>
              </a:rPr>
              <a:t> </a:t>
            </a:r>
            <a:r>
              <a:rPr lang="sr-Cyrl-CS" b="1" i="1" u="sng" smtClean="0">
                <a:latin typeface="Tahoma" pitchFamily="34" charset="0"/>
                <a:cs typeface="Tahoma" pitchFamily="34" charset="0"/>
              </a:rPr>
              <a:t>утицај</a:t>
            </a:r>
            <a:r>
              <a:rPr lang="en-US" smtClean="0">
                <a:latin typeface="Tahoma" pitchFamily="34" charset="0"/>
                <a:cs typeface="Tahoma" pitchFamily="34" charset="0"/>
              </a:rPr>
              <a:t>? </a:t>
            </a:r>
            <a:endParaRPr lang="en-US" dirty="0" smtClean="0">
              <a:latin typeface="Tahoma" pitchFamily="34" charset="0"/>
              <a:cs typeface="Tahoma" pitchFamily="34" charset="0"/>
            </a:endParaRPr>
          </a:p>
          <a:p>
            <a:pPr eaLnBrk="1" hangingPunct="1"/>
            <a:r>
              <a:rPr lang="sr-Latn-CS" smtClean="0">
                <a:cs typeface="Tahoma" pitchFamily="34" charset="0"/>
              </a:rPr>
              <a:t>...</a:t>
            </a:r>
            <a:r>
              <a:rPr lang="sr-Cyrl-CS" smtClean="0">
                <a:latin typeface="Tahoma" pitchFamily="34" charset="0"/>
                <a:cs typeface="Tahoma" pitchFamily="34" charset="0"/>
              </a:rPr>
              <a:t>биохемијске</a:t>
            </a:r>
            <a:r>
              <a:rPr lang="en-US" smtClean="0">
                <a:latin typeface="Tahoma" pitchFamily="34" charset="0"/>
                <a:cs typeface="Tahoma" pitchFamily="34" charset="0"/>
              </a:rPr>
              <a:t> </a:t>
            </a:r>
            <a:r>
              <a:rPr lang="sr-Cyrl-CS" smtClean="0">
                <a:latin typeface="Tahoma" pitchFamily="34" charset="0"/>
                <a:cs typeface="Tahoma" pitchFamily="34" charset="0"/>
              </a:rPr>
              <a:t>промене</a:t>
            </a:r>
            <a:r>
              <a:rPr lang="en-US" smtClean="0">
                <a:latin typeface="Tahoma" pitchFamily="34" charset="0"/>
                <a:cs typeface="Tahoma" pitchFamily="34" charset="0"/>
              </a:rPr>
              <a:t> </a:t>
            </a:r>
            <a:r>
              <a:rPr lang="sr-Cyrl-CS" smtClean="0">
                <a:latin typeface="Tahoma" pitchFamily="34" charset="0"/>
                <a:cs typeface="Tahoma" pitchFamily="34" charset="0"/>
              </a:rPr>
              <a:t>на</a:t>
            </a:r>
            <a:r>
              <a:rPr lang="en-US" smtClean="0">
                <a:latin typeface="Tahoma" pitchFamily="34" charset="0"/>
                <a:cs typeface="Tahoma" pitchFamily="34" charset="0"/>
              </a:rPr>
              <a:t> </a:t>
            </a:r>
            <a:r>
              <a:rPr lang="sr-Cyrl-CS" smtClean="0">
                <a:latin typeface="Tahoma" pitchFamily="34" charset="0"/>
                <a:cs typeface="Tahoma" pitchFamily="34" charset="0"/>
              </a:rPr>
              <a:t>индивидуи</a:t>
            </a:r>
            <a:r>
              <a:rPr lang="en-US" smtClean="0">
                <a:latin typeface="Tahoma" pitchFamily="34" charset="0"/>
                <a:cs typeface="Tahoma" pitchFamily="34" charset="0"/>
              </a:rPr>
              <a:t> (</a:t>
            </a:r>
            <a:r>
              <a:rPr lang="sr-Cyrl-CS" smtClean="0">
                <a:latin typeface="Tahoma" pitchFamily="34" charset="0"/>
                <a:cs typeface="Tahoma" pitchFamily="34" charset="0"/>
              </a:rPr>
              <a:t>неки</a:t>
            </a:r>
            <a:r>
              <a:rPr lang="en-US" smtClean="0">
                <a:latin typeface="Tahoma" pitchFamily="34" charset="0"/>
                <a:cs typeface="Tahoma" pitchFamily="34" charset="0"/>
              </a:rPr>
              <a:t> </a:t>
            </a:r>
            <a:r>
              <a:rPr lang="sr-Cyrl-CS" smtClean="0">
                <a:latin typeface="Tahoma" pitchFamily="34" charset="0"/>
                <a:cs typeface="Tahoma" pitchFamily="34" charset="0"/>
              </a:rPr>
              <a:t>апострофирају</a:t>
            </a:r>
            <a:r>
              <a:rPr lang="en-US" smtClean="0">
                <a:latin typeface="Tahoma" pitchFamily="34" charset="0"/>
                <a:cs typeface="Tahoma" pitchFamily="34" charset="0"/>
              </a:rPr>
              <a:t> </a:t>
            </a:r>
            <a:r>
              <a:rPr lang="sr-Cyrl-CS" smtClean="0">
                <a:latin typeface="Tahoma" pitchFamily="34" charset="0"/>
                <a:cs typeface="Tahoma" pitchFamily="34" charset="0"/>
              </a:rPr>
              <a:t>промене</a:t>
            </a:r>
            <a:r>
              <a:rPr lang="en-US" smtClean="0">
                <a:latin typeface="Tahoma" pitchFamily="34" charset="0"/>
                <a:cs typeface="Tahoma" pitchFamily="34" charset="0"/>
              </a:rPr>
              <a:t> </a:t>
            </a:r>
            <a:r>
              <a:rPr lang="sr-Cyrl-CS" smtClean="0">
                <a:latin typeface="Tahoma" pitchFamily="34" charset="0"/>
                <a:cs typeface="Tahoma" pitchFamily="34" charset="0"/>
              </a:rPr>
              <a:t>у</a:t>
            </a:r>
            <a:r>
              <a:rPr lang="en-US" smtClean="0">
                <a:latin typeface="Tahoma" pitchFamily="34" charset="0"/>
                <a:cs typeface="Tahoma" pitchFamily="34" charset="0"/>
              </a:rPr>
              <a:t> </a:t>
            </a:r>
            <a:r>
              <a:rPr lang="sr-Cyrl-CS" smtClean="0">
                <a:latin typeface="Tahoma" pitchFamily="34" charset="0"/>
                <a:cs typeface="Tahoma" pitchFamily="34" charset="0"/>
              </a:rPr>
              <a:t>популацији</a:t>
            </a:r>
            <a:r>
              <a:rPr lang="en-US" smtClean="0">
                <a:latin typeface="Tahoma" pitchFamily="34" charset="0"/>
                <a:cs typeface="Tahoma" pitchFamily="34" charset="0"/>
              </a:rPr>
              <a:t>)</a:t>
            </a:r>
            <a:endParaRPr lang="en-US" dirty="0" smtClean="0">
              <a:latin typeface="Tahoma" pitchFamily="34" charset="0"/>
              <a:cs typeface="Tahoma" pitchFamily="34" charset="0"/>
            </a:endParaRPr>
          </a:p>
          <a:p>
            <a:pPr eaLnBrk="1" hangingPunct="1"/>
            <a:endParaRPr lang="en-US" dirty="0" smtClean="0">
              <a:latin typeface="Tahoma" pitchFamily="34" charset="0"/>
              <a:cs typeface="Tahoma" pitchFamily="34" charset="0"/>
            </a:endParaRPr>
          </a:p>
        </p:txBody>
      </p:sp>
    </p:spTree>
    <p:extLst>
      <p:ext uri="{BB962C8B-B14F-4D97-AF65-F5344CB8AC3E}">
        <p14:creationId xmlns:p14="http://schemas.microsoft.com/office/powerpoint/2010/main" val="83173213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 y="609600"/>
            <a:ext cx="7771960" cy="685800"/>
          </a:xfrm>
        </p:spPr>
        <p:txBody>
          <a:bodyPr rtlCol="0">
            <a:normAutofit fontScale="90000"/>
          </a:bodyPr>
          <a:lstStyle/>
          <a:p>
            <a:pPr eaLnBrk="1" fontAlgn="auto" hangingPunct="1">
              <a:spcAft>
                <a:spcPts val="0"/>
              </a:spcAft>
              <a:defRPr/>
            </a:pPr>
            <a:r>
              <a:rPr lang="sr-Latn-CS" sz="4800" b="1" smtClean="0">
                <a:solidFill>
                  <a:srgbClr val="FFFF00"/>
                </a:solidFill>
              </a:rPr>
              <a:t>Озон </a:t>
            </a:r>
            <a:endParaRPr lang="en-US" sz="3200" b="1" smtClean="0"/>
          </a:p>
        </p:txBody>
      </p:sp>
      <p:sp>
        <p:nvSpPr>
          <p:cNvPr id="64515" name="Text Placeholder 2"/>
          <p:cNvSpPr>
            <a:spLocks noGrp="1"/>
          </p:cNvSpPr>
          <p:nvPr>
            <p:ph type="body" sz="half" idx="2"/>
          </p:nvPr>
        </p:nvSpPr>
        <p:spPr>
          <a:xfrm>
            <a:off x="279979" y="1981200"/>
            <a:ext cx="8178001" cy="4114800"/>
          </a:xfrm>
        </p:spPr>
        <p:txBody>
          <a:bodyPr/>
          <a:lstStyle/>
          <a:p>
            <a:pPr eaLnBrk="1" hangingPunct="1"/>
            <a:r>
              <a:rPr lang="sr-Latn-CS" smtClean="0"/>
              <a:t>Дебљина-</a:t>
            </a:r>
            <a:r>
              <a:rPr lang="en-US" b="1" smtClean="0">
                <a:solidFill>
                  <a:srgbClr val="FFFF00"/>
                </a:solidFill>
                <a:latin typeface="Times Roman YU" pitchFamily="18" charset="0"/>
              </a:rPr>
              <a:t> DU (Dobson Unit)</a:t>
            </a:r>
            <a:r>
              <a:rPr lang="sr-Latn-CS" b="1" smtClean="0">
                <a:solidFill>
                  <a:srgbClr val="FFFF00"/>
                </a:solidFill>
                <a:latin typeface="Times Roman YU" pitchFamily="18" charset="0"/>
              </a:rPr>
              <a:t>, у просеку </a:t>
            </a:r>
            <a:r>
              <a:rPr lang="en-US" b="1" i="1" smtClean="0">
                <a:solidFill>
                  <a:srgbClr val="FFFF00"/>
                </a:solidFill>
                <a:latin typeface="Times Roman YU" pitchFamily="18" charset="0"/>
              </a:rPr>
              <a:t>3 mm</a:t>
            </a:r>
            <a:r>
              <a:rPr lang="sr-Latn-CS" b="1" i="1" smtClean="0">
                <a:solidFill>
                  <a:srgbClr val="FFFF00"/>
                </a:solidFill>
                <a:latin typeface="Times Roman YU" pitchFamily="18" charset="0"/>
              </a:rPr>
              <a:t>, 300</a:t>
            </a:r>
            <a:r>
              <a:rPr lang="sr-Latn-CS" b="1" smtClean="0">
                <a:solidFill>
                  <a:srgbClr val="FFFF00"/>
                </a:solidFill>
                <a:latin typeface="Times Roman YU" pitchFamily="18" charset="0"/>
              </a:rPr>
              <a:t> </a:t>
            </a:r>
            <a:r>
              <a:rPr lang="en-US" b="1" smtClean="0">
                <a:solidFill>
                  <a:srgbClr val="FFFF00"/>
                </a:solidFill>
                <a:latin typeface="Times Roman YU" pitchFamily="18" charset="0"/>
              </a:rPr>
              <a:t>DU </a:t>
            </a:r>
          </a:p>
          <a:p>
            <a:pPr eaLnBrk="1" hangingPunct="1"/>
            <a:r>
              <a:rPr lang="sr-Latn-CS" b="1" smtClean="0">
                <a:solidFill>
                  <a:srgbClr val="FFFF00"/>
                </a:solidFill>
              </a:rPr>
              <a:t>Сезонске варијације</a:t>
            </a:r>
          </a:p>
          <a:p>
            <a:pPr eaLnBrk="1" hangingPunct="1"/>
            <a:r>
              <a:rPr lang="sr-Latn-CS" b="1" smtClean="0">
                <a:solidFill>
                  <a:srgbClr val="FFFF00"/>
                </a:solidFill>
              </a:rPr>
              <a:t>Регионалне варијације</a:t>
            </a:r>
          </a:p>
          <a:p>
            <a:pPr eaLnBrk="1" hangingPunct="1"/>
            <a:r>
              <a:rPr lang="sr-Latn-CS" b="1" smtClean="0">
                <a:solidFill>
                  <a:srgbClr val="FFFF00"/>
                </a:solidFill>
              </a:rPr>
              <a:t>Уништавање озона</a:t>
            </a:r>
          </a:p>
          <a:p>
            <a:pPr eaLnBrk="1" hangingPunct="1"/>
            <a:r>
              <a:rPr lang="sr-Latn-CS" b="1" smtClean="0">
                <a:solidFill>
                  <a:srgbClr val="FFFF00"/>
                </a:solidFill>
              </a:rPr>
              <a:t>Озонске рупе</a:t>
            </a:r>
          </a:p>
          <a:p>
            <a:pPr eaLnBrk="1" hangingPunct="1"/>
            <a:endParaRPr lang="sr-Latn-CS" b="1" smtClean="0">
              <a:solidFill>
                <a:srgbClr val="FFFF00"/>
              </a:solidFill>
            </a:endParaRPr>
          </a:p>
          <a:p>
            <a:pPr eaLnBrk="1" hangingPunct="1"/>
            <a:endParaRPr lang="sr-Latn-CS" smtClean="0"/>
          </a:p>
        </p:txBody>
      </p:sp>
      <p:pic>
        <p:nvPicPr>
          <p:cNvPr id="6451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8538" y="4495800"/>
            <a:ext cx="2456772"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pic>
        <p:nvPicPr>
          <p:cNvPr id="6451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4841" y="2743200"/>
            <a:ext cx="2040469"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3483329604"/>
      </p:ext>
    </p:extLst>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86020" y="609600"/>
            <a:ext cx="7771960" cy="762000"/>
          </a:xfrm>
        </p:spPr>
        <p:txBody>
          <a:bodyPr/>
          <a:lstStyle/>
          <a:p>
            <a:pPr eaLnBrk="1" hangingPunct="1"/>
            <a:r>
              <a:rPr lang="sr-Latn-CS" b="1" smtClean="0">
                <a:solidFill>
                  <a:srgbClr val="FFFF00"/>
                </a:solidFill>
                <a:latin typeface="Times Roman YU" pitchFamily="18" charset="0"/>
              </a:rPr>
              <a:t>УВ</a:t>
            </a:r>
            <a:r>
              <a:rPr lang="en-US" b="1" smtClean="0">
                <a:solidFill>
                  <a:srgbClr val="FFFF00"/>
                </a:solidFill>
                <a:latin typeface="Times Roman YU" pitchFamily="18" charset="0"/>
              </a:rPr>
              <a:t> </a:t>
            </a:r>
            <a:r>
              <a:rPr lang="sr-Latn-CS" b="1" smtClean="0">
                <a:solidFill>
                  <a:srgbClr val="FFFF00"/>
                </a:solidFill>
                <a:latin typeface="Times Roman YU" pitchFamily="18" charset="0"/>
              </a:rPr>
              <a:t>ЗРАЧЕЊЕ</a:t>
            </a:r>
            <a:endParaRPr lang="en-US" b="1" smtClean="0">
              <a:latin typeface="Times Roman YU" pitchFamily="18" charset="0"/>
            </a:endParaRPr>
          </a:p>
        </p:txBody>
      </p:sp>
      <p:pic>
        <p:nvPicPr>
          <p:cNvPr id="65539" name="Picture 4" descr="zrac1"/>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rcRect/>
          <a:stretch>
            <a:fillRect/>
          </a:stretch>
        </p:blipFill>
        <p:spPr>
          <a:xfrm>
            <a:off x="6471748" y="152400"/>
            <a:ext cx="2431852" cy="2579688"/>
          </a:xfrm>
        </p:spPr>
      </p:pic>
      <p:sp>
        <p:nvSpPr>
          <p:cNvPr id="65540" name="Rectangle 3"/>
          <p:cNvSpPr>
            <a:spLocks noGrp="1" noChangeArrowheads="1"/>
          </p:cNvSpPr>
          <p:nvPr>
            <p:ph type="body" sz="half" idx="2"/>
          </p:nvPr>
        </p:nvSpPr>
        <p:spPr>
          <a:xfrm>
            <a:off x="491061" y="1828800"/>
            <a:ext cx="5820908" cy="4114800"/>
          </a:xfrm>
        </p:spPr>
        <p:txBody>
          <a:bodyPr/>
          <a:lstStyle/>
          <a:p>
            <a:pPr eaLnBrk="1" hangingPunct="1"/>
            <a:endParaRPr lang="en-US" sz="2400" b="1" smtClean="0">
              <a:solidFill>
                <a:srgbClr val="FFFF00"/>
              </a:solidFill>
              <a:latin typeface="Times Roman YU" pitchFamily="18" charset="0"/>
            </a:endParaRPr>
          </a:p>
          <a:p>
            <a:pPr eaLnBrk="1" hangingPunct="1"/>
            <a:r>
              <a:rPr lang="sr-Latn-CS" sz="2400" b="1" smtClean="0">
                <a:solidFill>
                  <a:srgbClr val="FFFF00"/>
                </a:solidFill>
                <a:latin typeface="Times Roman YU" pitchFamily="18" charset="0"/>
              </a:rPr>
              <a:t>СУНЧЕВ СПЕКТАР</a:t>
            </a:r>
          </a:p>
          <a:p>
            <a:pPr eaLnBrk="1" hangingPunct="1"/>
            <a:r>
              <a:rPr lang="sr-Latn-CS" sz="2400" b="1" smtClean="0">
                <a:solidFill>
                  <a:srgbClr val="FFFF00"/>
                </a:solidFill>
                <a:latin typeface="Times Roman YU" pitchFamily="18" charset="0"/>
              </a:rPr>
              <a:t>ЕЛЕКТРОМАГНЕТНИ ТАЛАСИ</a:t>
            </a:r>
            <a:endParaRPr lang="en-US" sz="2400" b="1" smtClean="0">
              <a:solidFill>
                <a:srgbClr val="FFFF00"/>
              </a:solidFill>
              <a:latin typeface="Times Roman YU" pitchFamily="18" charset="0"/>
            </a:endParaRPr>
          </a:p>
          <a:p>
            <a:pPr eaLnBrk="1" hangingPunct="1"/>
            <a:r>
              <a:rPr lang="sr-Latn-CS" sz="2400" b="1" smtClean="0">
                <a:solidFill>
                  <a:srgbClr val="FFFF00"/>
                </a:solidFill>
                <a:latin typeface="Times Roman YU" pitchFamily="18" charset="0"/>
              </a:rPr>
              <a:t>МАЊА ТАЛАСНА ДУЖИНА ОД ВИДЉИВЕ СВЕТЛОСТИ</a:t>
            </a:r>
          </a:p>
          <a:p>
            <a:pPr eaLnBrk="1" hangingPunct="1">
              <a:buFontTx/>
              <a:buNone/>
            </a:pPr>
            <a:r>
              <a:rPr lang="sr-Latn-CS" sz="2400" b="1" smtClean="0">
                <a:solidFill>
                  <a:srgbClr val="FFFF00"/>
                </a:solidFill>
                <a:latin typeface="Times Roman YU" pitchFamily="18" charset="0"/>
              </a:rPr>
              <a:t>ПОДЕЛА:     </a:t>
            </a:r>
            <a:r>
              <a:rPr lang="en-US" sz="2400" b="1" smtClean="0">
                <a:solidFill>
                  <a:srgbClr val="FFFF00"/>
                </a:solidFill>
                <a:latin typeface="Times Roman YU" pitchFamily="18" charset="0"/>
              </a:rPr>
              <a:t>UVA (320-400 nm) </a:t>
            </a:r>
          </a:p>
          <a:p>
            <a:pPr eaLnBrk="1" hangingPunct="1">
              <a:buFontTx/>
              <a:buNone/>
            </a:pPr>
            <a:r>
              <a:rPr lang="en-US" sz="2400" b="1" smtClean="0">
                <a:solidFill>
                  <a:srgbClr val="FFFF00"/>
                </a:solidFill>
                <a:latin typeface="Times Roman YU" pitchFamily="18" charset="0"/>
              </a:rPr>
              <a:t>			UVB (280-320 nm) </a:t>
            </a:r>
          </a:p>
          <a:p>
            <a:pPr eaLnBrk="1" hangingPunct="1">
              <a:buFontTx/>
              <a:buNone/>
            </a:pPr>
            <a:r>
              <a:rPr lang="en-US" sz="2400" b="1" smtClean="0">
                <a:solidFill>
                  <a:srgbClr val="FFFF00"/>
                </a:solidFill>
                <a:latin typeface="Times Roman YU" pitchFamily="18" charset="0"/>
              </a:rPr>
              <a:t>			UVC (200-280 nm)</a:t>
            </a:r>
          </a:p>
          <a:p>
            <a:pPr eaLnBrk="1" hangingPunct="1"/>
            <a:endParaRPr lang="sr-Latn-CS" sz="2400" b="1" smtClean="0">
              <a:solidFill>
                <a:srgbClr val="FFFF00"/>
              </a:solidFill>
              <a:latin typeface="Times Roman YU" pitchFamily="18" charset="0"/>
            </a:endParaRPr>
          </a:p>
          <a:p>
            <a:pPr eaLnBrk="1" hangingPunct="1"/>
            <a:endParaRPr lang="en-US" sz="2400" b="1" smtClean="0">
              <a:solidFill>
                <a:srgbClr val="FFFF00"/>
              </a:solidFill>
              <a:latin typeface="Times Roman YU" pitchFamily="18" charset="0"/>
            </a:endParaRPr>
          </a:p>
        </p:txBody>
      </p:sp>
    </p:spTree>
    <p:extLst>
      <p:ext uri="{BB962C8B-B14F-4D97-AF65-F5344CB8AC3E}">
        <p14:creationId xmlns:p14="http://schemas.microsoft.com/office/powerpoint/2010/main" val="2885881923"/>
      </p:ext>
    </p:extLst>
  </p:cSld>
  <p:clrMapOvr>
    <a:masterClrMapping/>
  </p:clrMapOvr>
  <p:transition>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681623" y="342901"/>
            <a:ext cx="719734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400" b="1">
                <a:solidFill>
                  <a:schemeClr val="bg1"/>
                </a:solidFill>
                <a:latin typeface="Verdana" pitchFamily="34" charset="0"/>
              </a:rPr>
              <a:t>ИНТЕНЗИТЕТ УВ ЗРАЧЕЊА-фактори</a:t>
            </a:r>
            <a:endParaRPr lang="en-US" sz="2400" b="1">
              <a:solidFill>
                <a:schemeClr val="bg1"/>
              </a:solidFill>
              <a:latin typeface="Verdana" pitchFamily="34" charset="0"/>
            </a:endParaRPr>
          </a:p>
        </p:txBody>
      </p:sp>
      <p:sp>
        <p:nvSpPr>
          <p:cNvPr id="66563" name="Text Box 3"/>
          <p:cNvSpPr txBox="1">
            <a:spLocks noChangeArrowheads="1"/>
          </p:cNvSpPr>
          <p:nvPr/>
        </p:nvSpPr>
        <p:spPr bwMode="auto">
          <a:xfrm>
            <a:off x="178834" y="1412875"/>
            <a:ext cx="5866991"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buFontTx/>
              <a:buChar char="-"/>
            </a:pPr>
            <a:r>
              <a:rPr lang="sr-Latn-CS" sz="2400" b="1">
                <a:solidFill>
                  <a:schemeClr val="bg1"/>
                </a:solidFill>
                <a:latin typeface="Arial" pitchFamily="34" charset="0"/>
              </a:rPr>
              <a:t>Географска ширина </a:t>
            </a:r>
          </a:p>
          <a:p>
            <a:pPr>
              <a:buFontTx/>
              <a:buChar char="-"/>
            </a:pPr>
            <a:r>
              <a:rPr lang="sr-Latn-CS" sz="2400" b="1">
                <a:solidFill>
                  <a:schemeClr val="bg1"/>
                </a:solidFill>
                <a:latin typeface="Arial" pitchFamily="34" charset="0"/>
              </a:rPr>
              <a:t>Висина Сунца</a:t>
            </a:r>
          </a:p>
          <a:p>
            <a:pPr>
              <a:buFontTx/>
              <a:buChar char="-"/>
            </a:pPr>
            <a:r>
              <a:rPr lang="sr-Latn-CS" sz="2400" b="1">
                <a:solidFill>
                  <a:schemeClr val="bg1"/>
                </a:solidFill>
                <a:latin typeface="Arial" pitchFamily="34" charset="0"/>
              </a:rPr>
              <a:t>Облачност </a:t>
            </a:r>
          </a:p>
          <a:p>
            <a:pPr>
              <a:buFontTx/>
              <a:buChar char="-"/>
            </a:pPr>
            <a:r>
              <a:rPr lang="sr-Latn-CS" sz="2400" b="1">
                <a:solidFill>
                  <a:schemeClr val="bg1"/>
                </a:solidFill>
                <a:latin typeface="Arial" pitchFamily="34" charset="0"/>
              </a:rPr>
              <a:t>Видљивост</a:t>
            </a:r>
          </a:p>
          <a:p>
            <a:r>
              <a:rPr lang="sr-Latn-CS" sz="2400" b="1">
                <a:solidFill>
                  <a:schemeClr val="bg1"/>
                </a:solidFill>
                <a:latin typeface="Arial" pitchFamily="34" charset="0"/>
              </a:rPr>
              <a:t>- Рефлексија површине Земље </a:t>
            </a:r>
          </a:p>
          <a:p>
            <a:pPr>
              <a:buFontTx/>
              <a:buChar char="-"/>
            </a:pPr>
            <a:r>
              <a:rPr lang="sr-Latn-CS" sz="2400" b="1">
                <a:solidFill>
                  <a:schemeClr val="bg1"/>
                </a:solidFill>
                <a:latin typeface="Arial" pitchFamily="34" charset="0"/>
              </a:rPr>
              <a:t>Озонски омотач</a:t>
            </a:r>
          </a:p>
          <a:p>
            <a:pPr>
              <a:buFontTx/>
              <a:buChar char="-"/>
            </a:pPr>
            <a:endParaRPr lang="sr-Latn-CS" sz="2400" b="1">
              <a:solidFill>
                <a:schemeClr val="bg1"/>
              </a:solidFill>
              <a:latin typeface="Arial" pitchFamily="34" charset="0"/>
            </a:endParaRPr>
          </a:p>
          <a:p>
            <a:pPr>
              <a:buFontTx/>
              <a:buChar char="-"/>
            </a:pPr>
            <a:endParaRPr lang="sr-Latn-CS" sz="2400" b="1">
              <a:solidFill>
                <a:schemeClr val="bg1"/>
              </a:solidFill>
              <a:latin typeface="Arial" pitchFamily="34" charset="0"/>
            </a:endParaRPr>
          </a:p>
          <a:p>
            <a:pPr>
              <a:buFontTx/>
              <a:buChar char="-"/>
            </a:pPr>
            <a:r>
              <a:rPr lang="en-US" sz="2400" b="1">
                <a:solidFill>
                  <a:srgbClr val="FFFF00"/>
                </a:solidFill>
                <a:latin typeface="Times Roman YU" pitchFamily="18" charset="0"/>
              </a:rPr>
              <a:t>SZA (Solar Zenith Angle) </a:t>
            </a:r>
            <a:r>
              <a:rPr lang="sr-Latn-CS" sz="2400" b="1">
                <a:solidFill>
                  <a:srgbClr val="FFFF00"/>
                </a:solidFill>
                <a:latin typeface="Times Roman YU" pitchFamily="18" charset="0"/>
              </a:rPr>
              <a:t>-соларни угао</a:t>
            </a:r>
          </a:p>
          <a:p>
            <a:pPr>
              <a:buFontTx/>
              <a:buChar char="-"/>
            </a:pPr>
            <a:r>
              <a:rPr lang="sr-Latn-CS" sz="2400" b="1">
                <a:solidFill>
                  <a:srgbClr val="FFFF00"/>
                </a:solidFill>
                <a:latin typeface="Arial" pitchFamily="34" charset="0"/>
              </a:rPr>
              <a:t>УВ индекс</a:t>
            </a:r>
            <a:endParaRPr lang="en-US" sz="2400" b="1">
              <a:solidFill>
                <a:schemeClr val="bg1"/>
              </a:solidFill>
              <a:latin typeface="Arial" pitchFamily="34" charset="0"/>
            </a:endParaRPr>
          </a:p>
        </p:txBody>
      </p:sp>
      <p:pic>
        <p:nvPicPr>
          <p:cNvPr id="6656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1748" y="4641851"/>
            <a:ext cx="1948120"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pic>
        <p:nvPicPr>
          <p:cNvPr id="6656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9660" y="3124201"/>
            <a:ext cx="2030208"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266587298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702145" y="152400"/>
            <a:ext cx="7771960" cy="1143000"/>
          </a:xfrm>
        </p:spPr>
        <p:txBody>
          <a:bodyPr/>
          <a:lstStyle/>
          <a:p>
            <a:pPr eaLnBrk="1" hangingPunct="1"/>
            <a:r>
              <a:rPr lang="sr-Latn-CS" b="1" smtClean="0">
                <a:solidFill>
                  <a:srgbClr val="FFFF00"/>
                </a:solidFill>
                <a:latin typeface="Times Roman YU" pitchFamily="18" charset="0"/>
              </a:rPr>
              <a:t>ЗДРАВСТВЕНИ ЕФЕКТИ</a:t>
            </a:r>
            <a:endParaRPr lang="en-US" smtClean="0"/>
          </a:p>
        </p:txBody>
      </p:sp>
      <p:sp>
        <p:nvSpPr>
          <p:cNvPr id="67587" name="Rectangle 3"/>
          <p:cNvSpPr>
            <a:spLocks noGrp="1" noChangeArrowheads="1"/>
          </p:cNvSpPr>
          <p:nvPr>
            <p:ph idx="1"/>
          </p:nvPr>
        </p:nvSpPr>
        <p:spPr>
          <a:xfrm>
            <a:off x="631784" y="1143000"/>
            <a:ext cx="7771960" cy="5029200"/>
          </a:xfrm>
        </p:spPr>
        <p:txBody>
          <a:bodyPr/>
          <a:lstStyle/>
          <a:p>
            <a:pPr eaLnBrk="1" hangingPunct="1">
              <a:lnSpc>
                <a:spcPct val="70000"/>
              </a:lnSpc>
            </a:pPr>
            <a:r>
              <a:rPr lang="sr-Latn-CS" sz="2400" b="1" smtClean="0">
                <a:solidFill>
                  <a:srgbClr val="FF0000"/>
                </a:solidFill>
                <a:latin typeface="Times Roman YU" pitchFamily="18" charset="0"/>
              </a:rPr>
              <a:t>ОПШТИ И </a:t>
            </a:r>
          </a:p>
          <a:p>
            <a:pPr eaLnBrk="1" hangingPunct="1">
              <a:lnSpc>
                <a:spcPct val="70000"/>
              </a:lnSpc>
            </a:pPr>
            <a:r>
              <a:rPr lang="sr-Latn-CS" sz="2400" b="1" smtClean="0">
                <a:solidFill>
                  <a:srgbClr val="FF0000"/>
                </a:solidFill>
                <a:latin typeface="Times Roman YU" pitchFamily="18" charset="0"/>
              </a:rPr>
              <a:t>ЛОКАЛНИ</a:t>
            </a:r>
          </a:p>
          <a:p>
            <a:pPr eaLnBrk="1" hangingPunct="1">
              <a:lnSpc>
                <a:spcPct val="70000"/>
              </a:lnSpc>
            </a:pPr>
            <a:r>
              <a:rPr lang="sr-Latn-CS" sz="2400" b="1" smtClean="0">
                <a:solidFill>
                  <a:srgbClr val="FF0000"/>
                </a:solidFill>
                <a:latin typeface="Times Roman YU" pitchFamily="18" charset="0"/>
              </a:rPr>
              <a:t>КРАТКОТРАЈНИ И </a:t>
            </a:r>
          </a:p>
          <a:p>
            <a:pPr eaLnBrk="1" hangingPunct="1">
              <a:lnSpc>
                <a:spcPct val="70000"/>
              </a:lnSpc>
            </a:pPr>
            <a:r>
              <a:rPr lang="sr-Latn-CS" sz="2400" b="1" smtClean="0">
                <a:solidFill>
                  <a:srgbClr val="FF0000"/>
                </a:solidFill>
                <a:latin typeface="Times Roman YU" pitchFamily="18" charset="0"/>
              </a:rPr>
              <a:t>ДУГОТРАЈНИ</a:t>
            </a:r>
          </a:p>
          <a:p>
            <a:pPr eaLnBrk="1" hangingPunct="1">
              <a:lnSpc>
                <a:spcPct val="70000"/>
              </a:lnSpc>
            </a:pPr>
            <a:r>
              <a:rPr lang="sr-Latn-CS" sz="2400" b="1" smtClean="0">
                <a:solidFill>
                  <a:srgbClr val="FF0000"/>
                </a:solidFill>
                <a:latin typeface="Times Roman YU" pitchFamily="18" charset="0"/>
              </a:rPr>
              <a:t>АКУТНИ И ХРОНИЧНИ</a:t>
            </a:r>
          </a:p>
          <a:p>
            <a:pPr eaLnBrk="1" hangingPunct="1">
              <a:lnSpc>
                <a:spcPct val="70000"/>
              </a:lnSpc>
            </a:pPr>
            <a:r>
              <a:rPr lang="sr-Latn-CS" sz="2400" b="1" smtClean="0">
                <a:solidFill>
                  <a:srgbClr val="FF0000"/>
                </a:solidFill>
                <a:latin typeface="Times Roman YU" pitchFamily="18" charset="0"/>
              </a:rPr>
              <a:t>ОПЕКОТИНЕ, СУНЧАНИЦА, ТОПЛОТНИ УДАР, ТОПЛОТНЕ КОНВУЛЗИЈЕ, КАРЦИНОМИ КОЖЕ, МАЛИГНИ МЕЛАНОМ, УБРЗАНО СТАРЕЊЕ КОЖЕ, АЛЕРГИЈСКЕ МАНИФЕСТАЦИЈЕ, ОШТЕЋЕЊЕ ОКА, СЛАБЉЕЊЕ ИМУНОГ СИСТЕМА И ДР.</a:t>
            </a:r>
          </a:p>
          <a:p>
            <a:pPr eaLnBrk="1" hangingPunct="1">
              <a:lnSpc>
                <a:spcPct val="70000"/>
              </a:lnSpc>
            </a:pPr>
            <a:r>
              <a:rPr lang="en-US" sz="2400" b="1" smtClean="0">
                <a:solidFill>
                  <a:srgbClr val="FF0000"/>
                </a:solidFill>
                <a:latin typeface="Times Roman YU" pitchFamily="18" charset="0"/>
              </a:rPr>
              <a:t>MED (Minimal Erythemal Dose) - </a:t>
            </a:r>
            <a:r>
              <a:rPr lang="sr-Latn-CS" sz="2400" b="1" smtClean="0">
                <a:solidFill>
                  <a:srgbClr val="FF0000"/>
                </a:solidFill>
                <a:latin typeface="Times Roman YU" pitchFamily="18" charset="0"/>
              </a:rPr>
              <a:t>минимална</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иритирајућа</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доза</a:t>
            </a:r>
            <a:r>
              <a:rPr lang="en-US" sz="2400" b="1" smtClean="0">
                <a:solidFill>
                  <a:srgbClr val="FF0000"/>
                </a:solidFill>
                <a:latin typeface="Times Roman YU" pitchFamily="18" charset="0"/>
              </a:rPr>
              <a:t> - </a:t>
            </a:r>
            <a:r>
              <a:rPr lang="sr-Latn-CS" sz="2400" b="1" smtClean="0">
                <a:solidFill>
                  <a:srgbClr val="FF0000"/>
                </a:solidFill>
                <a:latin typeface="Times Roman YU" pitchFamily="18" charset="0"/>
              </a:rPr>
              <a:t>је</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јединица</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биолошки</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ефективног</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излагања</a:t>
            </a:r>
            <a:r>
              <a:rPr lang="en-US" sz="2400" b="1" smtClean="0">
                <a:solidFill>
                  <a:srgbClr val="FF0000"/>
                </a:solidFill>
                <a:latin typeface="Times Roman YU" pitchFamily="18" charset="0"/>
              </a:rPr>
              <a:t> UV </a:t>
            </a:r>
            <a:r>
              <a:rPr lang="sr-Latn-CS" sz="2400" b="1" smtClean="0">
                <a:solidFill>
                  <a:srgbClr val="FF0000"/>
                </a:solidFill>
                <a:latin typeface="Times Roman YU" pitchFamily="18" charset="0"/>
              </a:rPr>
              <a:t>зрацима</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представља</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примљену</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дозу</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за</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појаву</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црвенила</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на</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кожи</a:t>
            </a:r>
            <a:endParaRPr lang="en-US" sz="2400" b="1" smtClean="0">
              <a:solidFill>
                <a:srgbClr val="FF0000"/>
              </a:solidFill>
              <a:latin typeface="Times Roman YU" pitchFamily="18" charset="0"/>
            </a:endParaRPr>
          </a:p>
          <a:p>
            <a:pPr eaLnBrk="1" hangingPunct="1">
              <a:lnSpc>
                <a:spcPct val="70000"/>
              </a:lnSpc>
            </a:pPr>
            <a:endParaRPr lang="en-US" sz="2200" b="1" smtClean="0">
              <a:solidFill>
                <a:srgbClr val="FFFF00"/>
              </a:solidFill>
              <a:latin typeface="Times Roman YU" pitchFamily="18" charset="0"/>
            </a:endParaRPr>
          </a:p>
          <a:p>
            <a:pPr eaLnBrk="1" hangingPunct="1">
              <a:lnSpc>
                <a:spcPct val="70000"/>
              </a:lnSpc>
            </a:pPr>
            <a:endParaRPr lang="en-US" sz="1500" b="1" smtClean="0">
              <a:latin typeface="Times Roman YU" pitchFamily="18" charset="0"/>
            </a:endParaRPr>
          </a:p>
          <a:p>
            <a:pPr eaLnBrk="1" hangingPunct="1">
              <a:lnSpc>
                <a:spcPct val="70000"/>
              </a:lnSpc>
            </a:pPr>
            <a:endParaRPr lang="en-US" sz="1500" b="1" smtClean="0">
              <a:latin typeface="Times Roman YU" pitchFamily="18" charset="0"/>
            </a:endParaRPr>
          </a:p>
          <a:p>
            <a:pPr eaLnBrk="1" hangingPunct="1">
              <a:lnSpc>
                <a:spcPct val="70000"/>
              </a:lnSpc>
            </a:pPr>
            <a:endParaRPr lang="en-US" sz="3000" smtClean="0"/>
          </a:p>
        </p:txBody>
      </p:sp>
    </p:spTree>
    <p:extLst>
      <p:ext uri="{BB962C8B-B14F-4D97-AF65-F5344CB8AC3E}">
        <p14:creationId xmlns:p14="http://schemas.microsoft.com/office/powerpoint/2010/main" val="2578427212"/>
      </p:ext>
    </p:extLst>
  </p:cSld>
  <p:clrMapOvr>
    <a:masterClrMapping/>
  </p:clrMapOvr>
  <p:transition>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773972" y="0"/>
            <a:ext cx="7771960" cy="990600"/>
          </a:xfrm>
        </p:spPr>
        <p:txBody>
          <a:bodyPr/>
          <a:lstStyle/>
          <a:p>
            <a:pPr eaLnBrk="1" hangingPunct="1"/>
            <a:r>
              <a:rPr lang="en-US" sz="4800" b="1" smtClean="0">
                <a:solidFill>
                  <a:srgbClr val="FFFF00"/>
                </a:solidFill>
                <a:latin typeface="Times Roman YU" pitchFamily="18" charset="0"/>
              </a:rPr>
              <a:t>      </a:t>
            </a:r>
            <a:r>
              <a:rPr lang="sr-Latn-CS" b="1" smtClean="0">
                <a:solidFill>
                  <a:srgbClr val="FFFF00"/>
                </a:solidFill>
                <a:latin typeface="Times Roman YU" pitchFamily="18" charset="0"/>
              </a:rPr>
              <a:t>УВ</a:t>
            </a:r>
            <a:r>
              <a:rPr lang="en-US" b="1" smtClean="0">
                <a:solidFill>
                  <a:srgbClr val="FFFF00"/>
                </a:solidFill>
                <a:latin typeface="Times Roman YU" pitchFamily="18" charset="0"/>
              </a:rPr>
              <a:t> </a:t>
            </a:r>
            <a:r>
              <a:rPr lang="sr-Latn-CS" b="1" smtClean="0">
                <a:solidFill>
                  <a:srgbClr val="FFFF00"/>
                </a:solidFill>
                <a:latin typeface="Times Roman YU" pitchFamily="18" charset="0"/>
              </a:rPr>
              <a:t>ИНДЕКС-ПРОГНОЗА</a:t>
            </a:r>
            <a:endParaRPr lang="en-US" sz="3200" b="1" smtClean="0">
              <a:latin typeface="Times Roman YU" pitchFamily="18" charset="0"/>
            </a:endParaRPr>
          </a:p>
        </p:txBody>
      </p:sp>
      <p:sp>
        <p:nvSpPr>
          <p:cNvPr id="68611" name="Rectangle 3"/>
          <p:cNvSpPr>
            <a:spLocks noGrp="1" noChangeArrowheads="1"/>
          </p:cNvSpPr>
          <p:nvPr>
            <p:ph idx="1"/>
          </p:nvPr>
        </p:nvSpPr>
        <p:spPr>
          <a:xfrm>
            <a:off x="703611" y="1524000"/>
            <a:ext cx="7771960" cy="4114800"/>
          </a:xfrm>
        </p:spPr>
        <p:txBody>
          <a:bodyPr/>
          <a:lstStyle/>
          <a:p>
            <a:pPr eaLnBrk="1" hangingPunct="1">
              <a:lnSpc>
                <a:spcPct val="90000"/>
              </a:lnSpc>
            </a:pPr>
            <a:endParaRPr lang="en-US" sz="2800" b="1" smtClean="0">
              <a:solidFill>
                <a:srgbClr val="FFFF00"/>
              </a:solidFill>
              <a:latin typeface="Times Roman YU" pitchFamily="18" charset="0"/>
            </a:endParaRPr>
          </a:p>
          <a:p>
            <a:pPr eaLnBrk="1" hangingPunct="1">
              <a:lnSpc>
                <a:spcPct val="90000"/>
              </a:lnSpc>
              <a:buFont typeface="Arial" pitchFamily="34" charset="0"/>
              <a:buNone/>
            </a:pPr>
            <a:r>
              <a:rPr lang="sr-Latn-CS" sz="2800" b="1" smtClean="0">
                <a:solidFill>
                  <a:srgbClr val="FF0000"/>
                </a:solidFill>
                <a:latin typeface="Times Roman YU" pitchFamily="18" charset="0"/>
              </a:rPr>
              <a:t>    УВ</a:t>
            </a:r>
            <a:r>
              <a:rPr lang="en-US" sz="2800" b="1" smtClean="0">
                <a:solidFill>
                  <a:srgbClr val="FF0000"/>
                </a:solidFill>
                <a:latin typeface="Times Roman YU" pitchFamily="18" charset="0"/>
              </a:rPr>
              <a:t> </a:t>
            </a:r>
            <a:r>
              <a:rPr lang="sr-Latn-CS" sz="2800" b="1" smtClean="0">
                <a:solidFill>
                  <a:srgbClr val="FF0000"/>
                </a:solidFill>
                <a:latin typeface="Times Roman YU" pitchFamily="18" charset="0"/>
              </a:rPr>
              <a:t>индекс</a:t>
            </a:r>
            <a:r>
              <a:rPr lang="en-US" sz="2800" b="1" smtClean="0">
                <a:solidFill>
                  <a:srgbClr val="FF0000"/>
                </a:solidFill>
                <a:latin typeface="Times Roman YU" pitchFamily="18" charset="0"/>
              </a:rPr>
              <a:t>	</a:t>
            </a:r>
            <a:r>
              <a:rPr lang="sr-Latn-CS" sz="2800" b="1" smtClean="0">
                <a:solidFill>
                  <a:srgbClr val="FF0000"/>
                </a:solidFill>
                <a:latin typeface="Times Roman YU" pitchFamily="18" charset="0"/>
              </a:rPr>
              <a:t>ниво</a:t>
            </a:r>
            <a:r>
              <a:rPr lang="en-US" sz="2800" b="1" smtClean="0">
                <a:solidFill>
                  <a:srgbClr val="FF0000"/>
                </a:solidFill>
                <a:latin typeface="Times Roman YU" pitchFamily="18" charset="0"/>
              </a:rPr>
              <a:t> </a:t>
            </a:r>
            <a:r>
              <a:rPr lang="sr-Latn-CS" sz="2800" b="1" smtClean="0">
                <a:solidFill>
                  <a:srgbClr val="FF0000"/>
                </a:solidFill>
                <a:latin typeface="Times Roman YU" pitchFamily="18" charset="0"/>
              </a:rPr>
              <a:t>излагања</a:t>
            </a:r>
            <a:endParaRPr lang="en-US" sz="2800" b="1" smtClean="0">
              <a:solidFill>
                <a:srgbClr val="FF0000"/>
              </a:solidFill>
              <a:latin typeface="Times Roman YU" pitchFamily="18" charset="0"/>
            </a:endParaRPr>
          </a:p>
          <a:p>
            <a:pPr eaLnBrk="1" hangingPunct="1">
              <a:lnSpc>
                <a:spcPct val="90000"/>
              </a:lnSpc>
              <a:buFontTx/>
              <a:buNone/>
            </a:pPr>
            <a:r>
              <a:rPr lang="en-US" sz="2800" b="1" smtClean="0">
                <a:solidFill>
                  <a:srgbClr val="FF0000"/>
                </a:solidFill>
                <a:latin typeface="Times Roman YU" pitchFamily="18" charset="0"/>
              </a:rPr>
              <a:t>		0-2		</a:t>
            </a:r>
            <a:r>
              <a:rPr lang="sr-Latn-CS" sz="2800" b="1" smtClean="0">
                <a:solidFill>
                  <a:srgbClr val="FF0000"/>
                </a:solidFill>
                <a:latin typeface="Times Roman YU" pitchFamily="18" charset="0"/>
              </a:rPr>
              <a:t>минимални</a:t>
            </a:r>
            <a:endParaRPr lang="en-US" sz="2800" b="1" smtClean="0">
              <a:solidFill>
                <a:srgbClr val="FF0000"/>
              </a:solidFill>
              <a:latin typeface="Times Roman YU" pitchFamily="18" charset="0"/>
            </a:endParaRPr>
          </a:p>
          <a:p>
            <a:pPr eaLnBrk="1" hangingPunct="1">
              <a:lnSpc>
                <a:spcPct val="90000"/>
              </a:lnSpc>
              <a:buFontTx/>
              <a:buNone/>
            </a:pPr>
            <a:r>
              <a:rPr lang="en-US" sz="2800" b="1" smtClean="0">
                <a:solidFill>
                  <a:srgbClr val="FF0000"/>
                </a:solidFill>
                <a:latin typeface="Times Roman YU" pitchFamily="18" charset="0"/>
              </a:rPr>
              <a:t>       	3-4		</a:t>
            </a:r>
            <a:r>
              <a:rPr lang="sr-Latn-CS" sz="2800" b="1" smtClean="0">
                <a:solidFill>
                  <a:srgbClr val="FF0000"/>
                </a:solidFill>
                <a:latin typeface="Times Roman YU" pitchFamily="18" charset="0"/>
              </a:rPr>
              <a:t>ниски</a:t>
            </a:r>
            <a:endParaRPr lang="en-US" sz="2800" b="1" smtClean="0">
              <a:solidFill>
                <a:srgbClr val="FF0000"/>
              </a:solidFill>
              <a:latin typeface="Times Roman YU" pitchFamily="18" charset="0"/>
            </a:endParaRPr>
          </a:p>
          <a:p>
            <a:pPr eaLnBrk="1" hangingPunct="1">
              <a:lnSpc>
                <a:spcPct val="90000"/>
              </a:lnSpc>
              <a:buFontTx/>
              <a:buNone/>
            </a:pPr>
            <a:r>
              <a:rPr lang="en-US" sz="2800" b="1" smtClean="0">
                <a:solidFill>
                  <a:srgbClr val="FF0000"/>
                </a:solidFill>
                <a:latin typeface="Times Roman YU" pitchFamily="18" charset="0"/>
              </a:rPr>
              <a:t>		5-6		</a:t>
            </a:r>
            <a:r>
              <a:rPr lang="sr-Latn-CS" sz="2800" b="1" smtClean="0">
                <a:solidFill>
                  <a:srgbClr val="FF0000"/>
                </a:solidFill>
                <a:latin typeface="Times Roman YU" pitchFamily="18" charset="0"/>
              </a:rPr>
              <a:t>средњи</a:t>
            </a:r>
            <a:endParaRPr lang="en-US" sz="2800" b="1" smtClean="0">
              <a:solidFill>
                <a:srgbClr val="FF0000"/>
              </a:solidFill>
              <a:latin typeface="Times Roman YU" pitchFamily="18" charset="0"/>
            </a:endParaRPr>
          </a:p>
          <a:p>
            <a:pPr eaLnBrk="1" hangingPunct="1">
              <a:lnSpc>
                <a:spcPct val="90000"/>
              </a:lnSpc>
              <a:buFontTx/>
              <a:buNone/>
            </a:pPr>
            <a:r>
              <a:rPr lang="en-US" sz="2800" b="1" smtClean="0">
                <a:solidFill>
                  <a:srgbClr val="FF0000"/>
                </a:solidFill>
                <a:latin typeface="Times Roman YU" pitchFamily="18" charset="0"/>
              </a:rPr>
              <a:t>		7-9		</a:t>
            </a:r>
            <a:r>
              <a:rPr lang="sr-Latn-CS" sz="2800" b="1" smtClean="0">
                <a:solidFill>
                  <a:srgbClr val="FF0000"/>
                </a:solidFill>
                <a:latin typeface="Times Roman YU" pitchFamily="18" charset="0"/>
              </a:rPr>
              <a:t>високи</a:t>
            </a:r>
            <a:endParaRPr lang="en-US" sz="2800" b="1" smtClean="0">
              <a:solidFill>
                <a:srgbClr val="FF0000"/>
              </a:solidFill>
              <a:latin typeface="Times Roman YU" pitchFamily="18" charset="0"/>
            </a:endParaRPr>
          </a:p>
          <a:p>
            <a:pPr eaLnBrk="1" hangingPunct="1">
              <a:lnSpc>
                <a:spcPct val="90000"/>
              </a:lnSpc>
              <a:buFontTx/>
              <a:buNone/>
            </a:pPr>
            <a:r>
              <a:rPr lang="en-US" sz="2800" b="1" smtClean="0">
                <a:solidFill>
                  <a:srgbClr val="FF0000"/>
                </a:solidFill>
                <a:latin typeface="Times Roman YU" pitchFamily="18" charset="0"/>
              </a:rPr>
              <a:t>		10+		</a:t>
            </a:r>
            <a:r>
              <a:rPr lang="sr-Latn-CS" sz="2800" b="1" smtClean="0">
                <a:solidFill>
                  <a:srgbClr val="FF0000"/>
                </a:solidFill>
                <a:latin typeface="Times Roman YU" pitchFamily="18" charset="0"/>
              </a:rPr>
              <a:t>врло</a:t>
            </a:r>
            <a:r>
              <a:rPr lang="en-US" sz="2800" b="1" smtClean="0">
                <a:solidFill>
                  <a:srgbClr val="FF0000"/>
                </a:solidFill>
                <a:latin typeface="Times Roman YU" pitchFamily="18" charset="0"/>
              </a:rPr>
              <a:t> </a:t>
            </a:r>
            <a:r>
              <a:rPr lang="sr-Latn-CS" sz="2800" b="1" smtClean="0">
                <a:solidFill>
                  <a:srgbClr val="FF0000"/>
                </a:solidFill>
                <a:latin typeface="Times Roman YU" pitchFamily="18" charset="0"/>
              </a:rPr>
              <a:t>високи</a:t>
            </a:r>
            <a:endParaRPr lang="en-US" sz="2800" b="1" smtClean="0">
              <a:solidFill>
                <a:srgbClr val="FF0000"/>
              </a:solidFill>
              <a:latin typeface="Times Roman YU" pitchFamily="18" charset="0"/>
            </a:endParaRPr>
          </a:p>
          <a:p>
            <a:pPr eaLnBrk="1" hangingPunct="1">
              <a:lnSpc>
                <a:spcPct val="90000"/>
              </a:lnSpc>
            </a:pPr>
            <a:endParaRPr lang="en-US" smtClean="0"/>
          </a:p>
        </p:txBody>
      </p:sp>
    </p:spTree>
    <p:extLst>
      <p:ext uri="{BB962C8B-B14F-4D97-AF65-F5344CB8AC3E}">
        <p14:creationId xmlns:p14="http://schemas.microsoft.com/office/powerpoint/2010/main" val="3963882532"/>
      </p:ext>
    </p:extLst>
  </p:cSld>
  <p:clrMapOvr>
    <a:masterClrMapping/>
  </p:clrMapOvr>
  <p:transition>
    <p:rand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703611" y="228600"/>
            <a:ext cx="7771960" cy="1143000"/>
          </a:xfrm>
        </p:spPr>
        <p:txBody>
          <a:bodyPr>
            <a:normAutofit fontScale="90000"/>
          </a:bodyPr>
          <a:lstStyle/>
          <a:p>
            <a:pPr eaLnBrk="1" hangingPunct="1">
              <a:defRPr/>
            </a:pPr>
            <a:r>
              <a:rPr lang="sr-Cyrl-RS" sz="4000" b="1" smtClean="0">
                <a:solidFill>
                  <a:srgbClr val="FFFF00"/>
                </a:solidFill>
                <a:latin typeface="Times Roman YU" pitchFamily="18" charset="0"/>
              </a:rPr>
              <a:t>Споразуми</a:t>
            </a:r>
            <a:r>
              <a:rPr lang="en-US" sz="4000" b="1" smtClean="0">
                <a:solidFill>
                  <a:srgbClr val="FFFF00"/>
                </a:solidFill>
                <a:latin typeface="Times Roman YU" pitchFamily="18" charset="0"/>
              </a:rPr>
              <a:t> </a:t>
            </a:r>
            <a:r>
              <a:rPr lang="sr-Cyrl-RS" sz="4000" b="1" smtClean="0">
                <a:solidFill>
                  <a:srgbClr val="FFFF00"/>
                </a:solidFill>
                <a:latin typeface="Times Roman YU" pitchFamily="18" charset="0"/>
              </a:rPr>
              <a:t>о</a:t>
            </a:r>
            <a:r>
              <a:rPr lang="en-US" sz="4000" b="1" smtClean="0">
                <a:solidFill>
                  <a:srgbClr val="FFFF00"/>
                </a:solidFill>
                <a:latin typeface="Times Roman YU" pitchFamily="18" charset="0"/>
              </a:rPr>
              <a:t> </a:t>
            </a:r>
            <a:r>
              <a:rPr lang="sr-Cyrl-RS" sz="4000" b="1" smtClean="0">
                <a:solidFill>
                  <a:srgbClr val="FFFF00"/>
                </a:solidFill>
                <a:latin typeface="Times Roman YU" pitchFamily="18" charset="0"/>
              </a:rPr>
              <a:t>заштити</a:t>
            </a:r>
            <a:r>
              <a:rPr lang="en-US" sz="4000" b="1" smtClean="0">
                <a:solidFill>
                  <a:srgbClr val="FFFF00"/>
                </a:solidFill>
                <a:latin typeface="Times Roman YU" pitchFamily="18" charset="0"/>
              </a:rPr>
              <a:t> </a:t>
            </a:r>
            <a:r>
              <a:rPr lang="sr-Cyrl-RS" sz="4000" b="1" smtClean="0">
                <a:solidFill>
                  <a:srgbClr val="FFFF00"/>
                </a:solidFill>
                <a:latin typeface="Times Roman YU" pitchFamily="18" charset="0"/>
              </a:rPr>
              <a:t>ОЗОНСКОГ</a:t>
            </a:r>
            <a:r>
              <a:rPr lang="en-US" sz="4000" b="1" smtClean="0">
                <a:solidFill>
                  <a:srgbClr val="FFFF00"/>
                </a:solidFill>
                <a:latin typeface="Times Roman YU" pitchFamily="18" charset="0"/>
              </a:rPr>
              <a:t> </a:t>
            </a:r>
            <a:r>
              <a:rPr lang="sr-Cyrl-RS" sz="4000" b="1" smtClean="0">
                <a:solidFill>
                  <a:srgbClr val="FFFF00"/>
                </a:solidFill>
                <a:latin typeface="Times Roman YU" pitchFamily="18" charset="0"/>
              </a:rPr>
              <a:t>СЛОЈА</a:t>
            </a:r>
            <a:endParaRPr lang="en-US" sz="4000" b="1" smtClean="0">
              <a:latin typeface="Times Roman YU" pitchFamily="18" charset="0"/>
            </a:endParaRPr>
          </a:p>
        </p:txBody>
      </p:sp>
      <p:sp>
        <p:nvSpPr>
          <p:cNvPr id="69635" name="Rectangle 3"/>
          <p:cNvSpPr>
            <a:spLocks noGrp="1" noChangeArrowheads="1"/>
          </p:cNvSpPr>
          <p:nvPr>
            <p:ph idx="1"/>
          </p:nvPr>
        </p:nvSpPr>
        <p:spPr>
          <a:xfrm>
            <a:off x="686020" y="2133600"/>
            <a:ext cx="7771960" cy="3962400"/>
          </a:xfrm>
        </p:spPr>
        <p:txBody>
          <a:bodyPr>
            <a:normAutofit fontScale="85000" lnSpcReduction="20000"/>
          </a:bodyPr>
          <a:lstStyle/>
          <a:p>
            <a:pPr eaLnBrk="1" hangingPunct="1"/>
            <a:r>
              <a:rPr lang="sr-Latn-CS" sz="2800" b="1" dirty="0" smtClean="0">
                <a:solidFill>
                  <a:srgbClr val="FFFF00"/>
                </a:solidFill>
                <a:latin typeface="Times Roman YU" pitchFamily="18" charset="0"/>
              </a:rPr>
              <a:t>Бечка</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конвенција</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о</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заштити</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озонског</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слоја</a:t>
            </a:r>
            <a:r>
              <a:rPr lang="en-US" sz="2800" b="1" dirty="0" smtClean="0">
                <a:solidFill>
                  <a:srgbClr val="FFFF00"/>
                </a:solidFill>
                <a:latin typeface="Times Roman YU" pitchFamily="18" charset="0"/>
              </a:rPr>
              <a:t>       1985.	</a:t>
            </a:r>
          </a:p>
          <a:p>
            <a:pPr eaLnBrk="1" hangingPunct="1"/>
            <a:r>
              <a:rPr lang="sr-Latn-CS" sz="2800" b="1" dirty="0" smtClean="0">
                <a:solidFill>
                  <a:srgbClr val="FFFF00"/>
                </a:solidFill>
                <a:latin typeface="Times Roman YU" pitchFamily="18" charset="0"/>
              </a:rPr>
              <a:t>Монтреалски</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протокол</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о</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супстанцама</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које</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осирома</a:t>
            </a:r>
            <a:r>
              <a:rPr lang="en-US" sz="2800" b="1" dirty="0" smtClean="0">
                <a:solidFill>
                  <a:srgbClr val="FFFF00"/>
                </a:solidFill>
                <a:latin typeface="Times Roman YU" pitchFamily="18" charset="0"/>
              </a:rPr>
              <a:t>{</a:t>
            </a:r>
            <a:r>
              <a:rPr lang="sr-Latn-CS" sz="2800" b="1" dirty="0" smtClean="0">
                <a:solidFill>
                  <a:srgbClr val="FFFF00"/>
                </a:solidFill>
                <a:latin typeface="Times Roman YU" pitchFamily="18" charset="0"/>
              </a:rPr>
              <a:t>ују</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озонски</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слој</a:t>
            </a:r>
            <a:r>
              <a:rPr lang="en-US" sz="2800" b="1" dirty="0" smtClean="0">
                <a:solidFill>
                  <a:srgbClr val="FFFF00"/>
                </a:solidFill>
                <a:latin typeface="Times Roman YU" pitchFamily="18" charset="0"/>
              </a:rPr>
              <a:t>      			1987.</a:t>
            </a:r>
          </a:p>
          <a:p>
            <a:pPr eaLnBrk="1" hangingPunct="1"/>
            <a:r>
              <a:rPr lang="sr-Latn-CS" sz="2800" b="1" dirty="0" smtClean="0">
                <a:solidFill>
                  <a:srgbClr val="FFFF00"/>
                </a:solidFill>
                <a:latin typeface="Times Roman YU" pitchFamily="18" charset="0"/>
              </a:rPr>
              <a:t>Лондонски</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амандман</a:t>
            </a:r>
            <a:r>
              <a:rPr lang="en-US" sz="2800" b="1" dirty="0" smtClean="0">
                <a:solidFill>
                  <a:srgbClr val="FFFF00"/>
                </a:solidFill>
                <a:latin typeface="Times Roman YU" pitchFamily="18" charset="0"/>
              </a:rPr>
              <a:t>				1990.	</a:t>
            </a:r>
          </a:p>
          <a:p>
            <a:pPr eaLnBrk="1" hangingPunct="1"/>
            <a:r>
              <a:rPr lang="sr-Latn-CS" sz="2800" b="1" dirty="0" smtClean="0">
                <a:solidFill>
                  <a:srgbClr val="FFFF00"/>
                </a:solidFill>
                <a:latin typeface="Times Roman YU" pitchFamily="18" charset="0"/>
              </a:rPr>
              <a:t>Копенхашки</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амандман</a:t>
            </a:r>
            <a:r>
              <a:rPr lang="en-US" sz="2800" b="1" dirty="0" smtClean="0">
                <a:solidFill>
                  <a:srgbClr val="FFFF00"/>
                </a:solidFill>
                <a:latin typeface="Times Roman YU" pitchFamily="18" charset="0"/>
              </a:rPr>
              <a:t> 				1992.</a:t>
            </a:r>
          </a:p>
          <a:p>
            <a:pPr eaLnBrk="1" hangingPunct="1"/>
            <a:r>
              <a:rPr lang="sr-Latn-CS" sz="2800" b="1" dirty="0" smtClean="0">
                <a:solidFill>
                  <a:srgbClr val="FFFF00"/>
                </a:solidFill>
                <a:latin typeface="Times Roman YU" pitchFamily="18" charset="0"/>
              </a:rPr>
              <a:t>Монтреалски</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амандман</a:t>
            </a:r>
            <a:r>
              <a:rPr lang="en-US" sz="2800" b="1" dirty="0" smtClean="0">
                <a:solidFill>
                  <a:srgbClr val="FFFF00"/>
                </a:solidFill>
                <a:latin typeface="Times Roman YU" pitchFamily="18" charset="0"/>
              </a:rPr>
              <a:t>				1997.</a:t>
            </a:r>
          </a:p>
          <a:p>
            <a:pPr eaLnBrk="1" hangingPunct="1"/>
            <a:r>
              <a:rPr lang="sr-Latn-CS" sz="2800" b="1" dirty="0" smtClean="0">
                <a:solidFill>
                  <a:srgbClr val="FFFF00"/>
                </a:solidFill>
                <a:latin typeface="Times Roman YU" pitchFamily="18" charset="0"/>
              </a:rPr>
              <a:t>Пекиншки</a:t>
            </a:r>
            <a:r>
              <a:rPr lang="en-US" sz="2800" b="1" dirty="0" smtClean="0">
                <a:solidFill>
                  <a:srgbClr val="FFFF00"/>
                </a:solidFill>
                <a:latin typeface="Times Roman YU" pitchFamily="18" charset="0"/>
              </a:rPr>
              <a:t> </a:t>
            </a:r>
            <a:r>
              <a:rPr lang="sr-Latn-CS" sz="2800" b="1" dirty="0" smtClean="0">
                <a:solidFill>
                  <a:srgbClr val="FFFF00"/>
                </a:solidFill>
                <a:latin typeface="Times Roman YU" pitchFamily="18" charset="0"/>
              </a:rPr>
              <a:t>амандман</a:t>
            </a:r>
            <a:r>
              <a:rPr lang="en-US" sz="2800" b="1" dirty="0" smtClean="0">
                <a:solidFill>
                  <a:srgbClr val="FFFF00"/>
                </a:solidFill>
                <a:latin typeface="Times Roman YU" pitchFamily="18" charset="0"/>
              </a:rPr>
              <a:t>			      	          1999</a:t>
            </a:r>
            <a:r>
              <a:rPr lang="en-US" sz="2800" b="1" dirty="0" smtClean="0">
                <a:solidFill>
                  <a:srgbClr val="FFFF00"/>
                </a:solidFill>
                <a:latin typeface="Times Roman YU" pitchFamily="18" charset="0"/>
              </a:rPr>
              <a:t>.</a:t>
            </a:r>
            <a:endParaRPr lang="en-US" sz="2800" b="1" dirty="0">
              <a:solidFill>
                <a:srgbClr val="FFFF00"/>
              </a:solidFill>
              <a:latin typeface="Times Roman YU" pitchFamily="18" charset="0"/>
            </a:endParaRPr>
          </a:p>
          <a:p>
            <a:pPr eaLnBrk="1" hangingPunct="1"/>
            <a:r>
              <a:rPr lang="en-US" sz="2800" b="1" dirty="0" smtClean="0">
                <a:solidFill>
                  <a:srgbClr val="FFFF00"/>
                </a:solidFill>
                <a:latin typeface="Times Roman YU" pitchFamily="18" charset="0"/>
              </a:rPr>
              <a:t>…….</a:t>
            </a:r>
            <a:endParaRPr lang="en-US" sz="2000" b="1" dirty="0" smtClean="0">
              <a:latin typeface="Times Roman YU" pitchFamily="18" charset="0"/>
            </a:endParaRPr>
          </a:p>
        </p:txBody>
      </p:sp>
    </p:spTree>
    <p:extLst>
      <p:ext uri="{BB962C8B-B14F-4D97-AF65-F5344CB8AC3E}">
        <p14:creationId xmlns:p14="http://schemas.microsoft.com/office/powerpoint/2010/main" val="1284180581"/>
      </p:ext>
    </p:extLst>
  </p:cSld>
  <p:clrMapOvr>
    <a:masterClrMapping/>
  </p:clrMapOvr>
  <p:transition>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703611" y="381000"/>
            <a:ext cx="7771960" cy="914400"/>
          </a:xfrm>
        </p:spPr>
        <p:txBody>
          <a:bodyPr/>
          <a:lstStyle/>
          <a:p>
            <a:pPr eaLnBrk="1" hangingPunct="1"/>
            <a:r>
              <a:rPr lang="sr-Latn-CS" b="1" smtClean="0">
                <a:solidFill>
                  <a:srgbClr val="FFFF00"/>
                </a:solidFill>
                <a:latin typeface="Times Roman YU" pitchFamily="18" charset="0"/>
              </a:rPr>
              <a:t>БЕЧКА</a:t>
            </a:r>
            <a:r>
              <a:rPr lang="en-US" b="1" smtClean="0">
                <a:solidFill>
                  <a:srgbClr val="FFFF00"/>
                </a:solidFill>
                <a:latin typeface="Times Roman YU" pitchFamily="18" charset="0"/>
              </a:rPr>
              <a:t> </a:t>
            </a:r>
            <a:r>
              <a:rPr lang="sr-Latn-CS" b="1" smtClean="0">
                <a:solidFill>
                  <a:srgbClr val="FFFF00"/>
                </a:solidFill>
                <a:latin typeface="Times Roman YU" pitchFamily="18" charset="0"/>
              </a:rPr>
              <a:t>КОНВЕНЦИЈА</a:t>
            </a:r>
            <a:endParaRPr lang="en-US" b="1" smtClean="0">
              <a:latin typeface="Times Roman YU" pitchFamily="18" charset="0"/>
            </a:endParaRPr>
          </a:p>
        </p:txBody>
      </p:sp>
      <p:sp>
        <p:nvSpPr>
          <p:cNvPr id="70659" name="Rectangle 3"/>
          <p:cNvSpPr>
            <a:spLocks noGrp="1" noChangeArrowheads="1"/>
          </p:cNvSpPr>
          <p:nvPr>
            <p:ph idx="1"/>
          </p:nvPr>
        </p:nvSpPr>
        <p:spPr>
          <a:xfrm>
            <a:off x="686020" y="2133600"/>
            <a:ext cx="7771960" cy="3962400"/>
          </a:xfrm>
        </p:spPr>
        <p:txBody>
          <a:bodyPr>
            <a:normAutofit fontScale="92500" lnSpcReduction="10000"/>
          </a:bodyPr>
          <a:lstStyle/>
          <a:p>
            <a:pPr algn="just" eaLnBrk="1" hangingPunct="1">
              <a:lnSpc>
                <a:spcPct val="90000"/>
              </a:lnSpc>
              <a:buFontTx/>
              <a:buNone/>
            </a:pP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Нације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сложиле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предузму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адекватне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мере</a:t>
            </a:r>
            <a:r>
              <a:rPr lang="en-US" sz="2400" b="1" smtClean="0">
                <a:solidFill>
                  <a:srgbClr val="FFFF00"/>
                </a:solidFill>
                <a:latin typeface="Times Roman YU" pitchFamily="18" charset="0"/>
              </a:rPr>
              <a:t> … </a:t>
            </a:r>
            <a:r>
              <a:rPr lang="sr-Latn-CS" sz="2400" b="1" smtClean="0">
                <a:solidFill>
                  <a:srgbClr val="FFFF00"/>
                </a:solidFill>
                <a:latin typeface="Times Roman YU" pitchFamily="18" charset="0"/>
              </a:rPr>
              <a:t>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заштите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људско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здравље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околину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од</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различитих</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ефеката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који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резултирају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или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изгледа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резултирају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од</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људских</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активности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мењају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или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изгледа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мењају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озонски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слој</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помињу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посебне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супстанце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a:t>
            </a:r>
            <a:r>
              <a:rPr lang="en-US" sz="2400" b="1" smtClean="0">
                <a:solidFill>
                  <a:srgbClr val="FFFF00"/>
                </a:solidFill>
                <a:latin typeface="Times Roman YU" pitchFamily="18" charset="0"/>
              </a:rPr>
              <a:t>{</a:t>
            </a:r>
            <a:r>
              <a:rPr lang="sr-Latn-CS" sz="2400" b="1" smtClean="0">
                <a:solidFill>
                  <a:srgbClr val="FFFF00"/>
                </a:solidFill>
                <a:latin typeface="Times Roman YU" pitchFamily="18" charset="0"/>
              </a:rPr>
              <a:t>тећују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озон</a:t>
            </a:r>
            <a:r>
              <a:rPr lang="en-US" sz="2400" b="1" smtClean="0">
                <a:solidFill>
                  <a:srgbClr val="FFFF00"/>
                </a:solidFill>
                <a:latin typeface="Times Roman YU" pitchFamily="18" charset="0"/>
              </a:rPr>
              <a:t>,</a:t>
            </a:r>
            <a:r>
              <a:rPr lang="sr-Latn-CS" sz="2400" b="1" smtClean="0">
                <a:solidFill>
                  <a:srgbClr val="FFFF00"/>
                </a:solidFill>
                <a:latin typeface="Times Roman YU" pitchFamily="18" charset="0"/>
              </a:rPr>
              <a:t>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ЦФЦ</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појављују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списку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супстанци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треба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пратити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Главни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циљ</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конвенције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охрабри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истраживања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кооперацију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између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земаља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као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размену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информација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први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пут</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нације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сложиле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разматрају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глобални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проблем</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околине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пре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него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то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његови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ефекти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остварени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или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чак</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научно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доказани</a:t>
            </a:r>
            <a:r>
              <a:rPr lang="en-US" sz="2400" b="1" smtClean="0">
                <a:solidFill>
                  <a:srgbClr val="FFFF00"/>
                </a:solidFill>
                <a:latin typeface="Times Roman YU" pitchFamily="18" charset="0"/>
              </a:rPr>
              <a:t>.			       						</a:t>
            </a:r>
          </a:p>
        </p:txBody>
      </p:sp>
    </p:spTree>
    <p:extLst>
      <p:ext uri="{BB962C8B-B14F-4D97-AF65-F5344CB8AC3E}">
        <p14:creationId xmlns:p14="http://schemas.microsoft.com/office/powerpoint/2010/main" val="385587769"/>
      </p:ext>
    </p:extLst>
  </p:cSld>
  <p:clrMapOvr>
    <a:masterClrMapping/>
  </p:clrMapOvr>
  <p:transition>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773972" y="228600"/>
            <a:ext cx="7771960" cy="1219200"/>
          </a:xfrm>
        </p:spPr>
        <p:txBody>
          <a:bodyPr>
            <a:normAutofit fontScale="90000"/>
          </a:bodyPr>
          <a:lstStyle/>
          <a:p>
            <a:pPr eaLnBrk="1" hangingPunct="1"/>
            <a:r>
              <a:rPr lang="sr-Latn-CS" b="1" smtClean="0">
                <a:solidFill>
                  <a:srgbClr val="FFFF00"/>
                </a:solidFill>
                <a:latin typeface="Times Roman YU" pitchFamily="18" charset="0"/>
              </a:rPr>
              <a:t>МОНТРЕАЛСКИ</a:t>
            </a:r>
            <a:r>
              <a:rPr lang="en-US" b="1" smtClean="0">
                <a:solidFill>
                  <a:srgbClr val="FFFF00"/>
                </a:solidFill>
                <a:latin typeface="Times Roman YU" pitchFamily="18" charset="0"/>
              </a:rPr>
              <a:t> </a:t>
            </a:r>
            <a:r>
              <a:rPr lang="sr-Latn-CS" b="1" smtClean="0">
                <a:solidFill>
                  <a:srgbClr val="FFFF00"/>
                </a:solidFill>
                <a:latin typeface="Times Roman YU" pitchFamily="18" charset="0"/>
              </a:rPr>
              <a:t>ПРОТОКОЛ</a:t>
            </a:r>
            <a:endParaRPr lang="en-US" b="1" smtClean="0">
              <a:latin typeface="Times Roman YU" pitchFamily="18" charset="0"/>
            </a:endParaRPr>
          </a:p>
        </p:txBody>
      </p:sp>
      <p:sp>
        <p:nvSpPr>
          <p:cNvPr id="71683" name="Rectangle 3"/>
          <p:cNvSpPr>
            <a:spLocks noGrp="1" noChangeArrowheads="1"/>
          </p:cNvSpPr>
          <p:nvPr>
            <p:ph idx="1"/>
          </p:nvPr>
        </p:nvSpPr>
        <p:spPr>
          <a:xfrm>
            <a:off x="533572" y="2057400"/>
            <a:ext cx="8305531" cy="3733800"/>
          </a:xfrm>
        </p:spPr>
        <p:txBody>
          <a:bodyPr rtlCol="0">
            <a:normAutofit fontScale="92500" lnSpcReduction="20000"/>
          </a:bodyPr>
          <a:lstStyle/>
          <a:p>
            <a:pPr algn="just" eaLnBrk="1" fontAlgn="auto" hangingPunct="1">
              <a:lnSpc>
                <a:spcPct val="90000"/>
              </a:lnSpc>
              <a:spcAft>
                <a:spcPts val="0"/>
              </a:spcAft>
              <a:buFontTx/>
              <a:buNone/>
              <a:defRPr/>
            </a:pP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Финални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договор</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садржи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клаузуле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покривају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специјалне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околности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неколико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група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земаља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посебно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земаља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развоју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желе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протокол</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укочи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њихов</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развој</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Протокол</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конструктивно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флексибилан</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може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пооштрити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како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научне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чињенице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оснажују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без</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неопходности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врши</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ново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комплетно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преговарање</a:t>
            </a:r>
            <a:r>
              <a:rPr lang="en-US" sz="2400" b="1" smtClean="0">
                <a:solidFill>
                  <a:srgbClr val="FFFF00"/>
                </a:solidFill>
                <a:latin typeface="Times Roman YU" pitchFamily="18" charset="0"/>
              </a:rPr>
              <a:t>. </a:t>
            </a:r>
          </a:p>
          <a:p>
            <a:pPr algn="just" eaLnBrk="1" fontAlgn="auto" hangingPunct="1">
              <a:lnSpc>
                <a:spcPct val="90000"/>
              </a:lnSpc>
              <a:spcAft>
                <a:spcPts val="0"/>
              </a:spcAft>
              <a:buFontTx/>
              <a:buNone/>
              <a:defRPr/>
            </a:pPr>
            <a:r>
              <a:rPr lang="sr-Latn-CS" sz="2400" b="1" smtClean="0">
                <a:solidFill>
                  <a:srgbClr val="FF0000"/>
                </a:solidFill>
                <a:latin typeface="Times Roman YU" pitchFamily="18" charset="0"/>
              </a:rPr>
              <a:t>Он</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поставља</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елиминацију</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супстанци</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које</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уништавају</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озон</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као</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свој</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финални</a:t>
            </a:r>
            <a:r>
              <a:rPr lang="en-US" sz="2400" b="1" smtClean="0">
                <a:solidFill>
                  <a:srgbClr val="FF0000"/>
                </a:solidFill>
                <a:latin typeface="Times Roman YU" pitchFamily="18" charset="0"/>
              </a:rPr>
              <a:t> </a:t>
            </a:r>
            <a:r>
              <a:rPr lang="sr-Latn-CS" sz="2400" b="1" smtClean="0">
                <a:solidFill>
                  <a:srgbClr val="FF0000"/>
                </a:solidFill>
                <a:latin typeface="Times Roman YU" pitchFamily="18" charset="0"/>
              </a:rPr>
              <a:t>циљ</a:t>
            </a:r>
            <a:r>
              <a:rPr lang="en-US" sz="2400" b="1" smtClean="0">
                <a:solidFill>
                  <a:srgbClr val="FF0000"/>
                </a:solidFill>
                <a:latin typeface="Times Roman YU" pitchFamily="18" charset="0"/>
              </a:rPr>
              <a:t>”. </a:t>
            </a:r>
          </a:p>
          <a:p>
            <a:pPr algn="just" eaLnBrk="1" fontAlgn="auto" hangingPunct="1">
              <a:lnSpc>
                <a:spcPct val="90000"/>
              </a:lnSpc>
              <a:spcAft>
                <a:spcPts val="0"/>
              </a:spcAft>
              <a:buFontTx/>
              <a:buNone/>
              <a:defRPr/>
            </a:pPr>
            <a:r>
              <a:rPr lang="sr-Latn-CS" sz="2400" b="1" smtClean="0">
                <a:solidFill>
                  <a:srgbClr val="FFFF00"/>
                </a:solidFill>
                <a:latin typeface="Times Roman YU" pitchFamily="18" charset="0"/>
              </a:rPr>
              <a:t>Протокол</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ступио</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на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снагу</a:t>
            </a:r>
            <a:r>
              <a:rPr lang="en-US" sz="2400" b="1" smtClean="0">
                <a:solidFill>
                  <a:srgbClr val="FFFF00"/>
                </a:solidFill>
                <a:latin typeface="Times Roman YU" pitchFamily="18" charset="0"/>
              </a:rPr>
              <a:t> 1. </a:t>
            </a:r>
            <a:r>
              <a:rPr lang="sr-Latn-CS" sz="2400" b="1" smtClean="0">
                <a:solidFill>
                  <a:srgbClr val="FFFF00"/>
                </a:solidFill>
                <a:latin typeface="Times Roman YU" pitchFamily="18" charset="0"/>
              </a:rPr>
              <a:t>јануара</a:t>
            </a:r>
            <a:r>
              <a:rPr lang="en-US" sz="2400" b="1" smtClean="0">
                <a:solidFill>
                  <a:srgbClr val="FFFF00"/>
                </a:solidFill>
                <a:latin typeface="Times Roman YU" pitchFamily="18" charset="0"/>
              </a:rPr>
              <a:t> 1989. </a:t>
            </a:r>
            <a:r>
              <a:rPr lang="sr-Latn-CS" sz="2400" b="1" smtClean="0">
                <a:solidFill>
                  <a:srgbClr val="FFFF00"/>
                </a:solidFill>
                <a:latin typeface="Times Roman YU" pitchFamily="18" charset="0"/>
              </a:rPr>
              <a:t>год</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сада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су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његове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потписнице</a:t>
            </a:r>
            <a:r>
              <a:rPr lang="en-US" sz="2400" b="1" smtClean="0">
                <a:solidFill>
                  <a:srgbClr val="FFFF00"/>
                </a:solidFill>
                <a:latin typeface="Times Roman YU" pitchFamily="18" charset="0"/>
              </a:rPr>
              <a:t> 155 </a:t>
            </a:r>
            <a:r>
              <a:rPr lang="sr-Latn-CS" sz="2400" b="1" smtClean="0">
                <a:solidFill>
                  <a:srgbClr val="FFFF00"/>
                </a:solidFill>
                <a:latin typeface="Times Roman YU" pitchFamily="18" charset="0"/>
              </a:rPr>
              <a:t>земаља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од</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којих</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је</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преко</a:t>
            </a:r>
            <a:r>
              <a:rPr lang="en-US" sz="2400" b="1" smtClean="0">
                <a:solidFill>
                  <a:srgbClr val="FFFF00"/>
                </a:solidFill>
                <a:latin typeface="Times Roman YU" pitchFamily="18" charset="0"/>
              </a:rPr>
              <a:t> 100 </a:t>
            </a:r>
            <a:r>
              <a:rPr lang="sr-Latn-CS" sz="2400" b="1" smtClean="0">
                <a:solidFill>
                  <a:srgbClr val="FFFF00"/>
                </a:solidFill>
                <a:latin typeface="Times Roman YU" pitchFamily="18" charset="0"/>
              </a:rPr>
              <a:t>земаља</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у</a:t>
            </a:r>
            <a:r>
              <a:rPr lang="en-US" sz="2400" b="1" smtClean="0">
                <a:solidFill>
                  <a:srgbClr val="FFFF00"/>
                </a:solidFill>
                <a:latin typeface="Times Roman YU" pitchFamily="18" charset="0"/>
              </a:rPr>
              <a:t> </a:t>
            </a:r>
            <a:r>
              <a:rPr lang="sr-Latn-CS" sz="2400" b="1" smtClean="0">
                <a:solidFill>
                  <a:srgbClr val="FFFF00"/>
                </a:solidFill>
                <a:latin typeface="Times Roman YU" pitchFamily="18" charset="0"/>
              </a:rPr>
              <a:t>развоју</a:t>
            </a:r>
            <a:r>
              <a:rPr lang="en-US" sz="2400" b="1" smtClean="0">
                <a:solidFill>
                  <a:srgbClr val="FFFF00"/>
                </a:solidFill>
                <a:latin typeface="Times Roman YU" pitchFamily="18" charset="0"/>
              </a:rPr>
              <a:t>. </a:t>
            </a:r>
          </a:p>
          <a:p>
            <a:pPr eaLnBrk="1" fontAlgn="auto" hangingPunct="1">
              <a:lnSpc>
                <a:spcPct val="90000"/>
              </a:lnSpc>
              <a:spcAft>
                <a:spcPts val="0"/>
              </a:spcAft>
              <a:buFontTx/>
              <a:buNone/>
              <a:defRPr/>
            </a:pPr>
            <a:endParaRPr lang="en-US" sz="2400" b="1" smtClean="0">
              <a:latin typeface="Times Roman YU" pitchFamily="18" charset="0"/>
            </a:endParaRPr>
          </a:p>
          <a:p>
            <a:pPr eaLnBrk="1" fontAlgn="auto" hangingPunct="1">
              <a:lnSpc>
                <a:spcPct val="90000"/>
              </a:lnSpc>
              <a:spcAft>
                <a:spcPts val="0"/>
              </a:spcAft>
              <a:buFontTx/>
              <a:buNone/>
              <a:defRPr/>
            </a:pPr>
            <a:r>
              <a:rPr lang="en-US" sz="2400" b="1" smtClean="0">
                <a:latin typeface="Times Roman YU" pitchFamily="18" charset="0"/>
              </a:rPr>
              <a:t>	</a:t>
            </a:r>
            <a:endParaRPr lang="en-US" sz="2400" b="1" smtClean="0">
              <a:solidFill>
                <a:srgbClr val="FFFF00"/>
              </a:solidFill>
              <a:latin typeface="Times Roman YU" pitchFamily="18" charset="0"/>
            </a:endParaRPr>
          </a:p>
        </p:txBody>
      </p:sp>
    </p:spTree>
    <p:extLst>
      <p:ext uri="{BB962C8B-B14F-4D97-AF65-F5344CB8AC3E}">
        <p14:creationId xmlns:p14="http://schemas.microsoft.com/office/powerpoint/2010/main" val="1845292976"/>
      </p:ext>
    </p:extLst>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idx="1"/>
          </p:nvPr>
        </p:nvSpPr>
        <p:spPr>
          <a:xfrm>
            <a:off x="686020" y="381000"/>
            <a:ext cx="7771960" cy="5715000"/>
          </a:xfrm>
        </p:spPr>
        <p:txBody>
          <a:bodyPr/>
          <a:lstStyle/>
          <a:p>
            <a:pPr eaLnBrk="1" hangingPunct="1">
              <a:lnSpc>
                <a:spcPct val="80000"/>
              </a:lnSpc>
            </a:pPr>
            <a:r>
              <a:rPr lang="sr-Latn-CS" sz="2400" smtClean="0">
                <a:solidFill>
                  <a:schemeClr val="bg1"/>
                </a:solidFill>
              </a:rPr>
              <a:t>16. СЕПТЕМБАР-СВЕТСКИ ДАН ЗАШТИТЕ ОЗОНСКОГ ОМОТАЧА</a:t>
            </a:r>
          </a:p>
        </p:txBody>
      </p:sp>
      <p:pic>
        <p:nvPicPr>
          <p:cNvPr id="727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412" y="1301750"/>
            <a:ext cx="3169177" cy="42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263136832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40"/>
          <p:cNvSpPr txBox="1">
            <a:spLocks noChangeArrowheads="1"/>
          </p:cNvSpPr>
          <p:nvPr/>
        </p:nvSpPr>
        <p:spPr bwMode="auto">
          <a:xfrm>
            <a:off x="1259169" y="44450"/>
            <a:ext cx="7345396"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endParaRPr lang="sr-Latn-CS" sz="1900" b="1">
              <a:solidFill>
                <a:srgbClr val="008582"/>
              </a:solidFill>
              <a:latin typeface="Verdana" pitchFamily="34" charset="0"/>
            </a:endParaRPr>
          </a:p>
          <a:p>
            <a:endParaRPr lang="en-US" b="1">
              <a:solidFill>
                <a:srgbClr val="008582"/>
              </a:solidFill>
              <a:latin typeface="Arial" pitchFamily="34" charset="0"/>
            </a:endParaRPr>
          </a:p>
        </p:txBody>
      </p:sp>
      <p:sp>
        <p:nvSpPr>
          <p:cNvPr id="73731" name="Line 42"/>
          <p:cNvSpPr>
            <a:spLocks noChangeShapeType="1"/>
          </p:cNvSpPr>
          <p:nvPr/>
        </p:nvSpPr>
        <p:spPr bwMode="auto">
          <a:xfrm>
            <a:off x="684554" y="908050"/>
            <a:ext cx="7774892"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3732" name="Rectangle 43"/>
          <p:cNvSpPr>
            <a:spLocks noGrp="1" noChangeArrowheads="1"/>
          </p:cNvSpPr>
          <p:nvPr>
            <p:ph type="subTitle" idx="1"/>
          </p:nvPr>
        </p:nvSpPr>
        <p:spPr>
          <a:xfrm>
            <a:off x="1067142" y="1981200"/>
            <a:ext cx="7009716" cy="1600200"/>
          </a:xfrm>
        </p:spPr>
        <p:txBody>
          <a:bodyPr/>
          <a:lstStyle/>
          <a:p>
            <a:pPr eaLnBrk="1" hangingPunct="1">
              <a:lnSpc>
                <a:spcPct val="90000"/>
              </a:lnSpc>
            </a:pPr>
            <a:r>
              <a:rPr lang="en-AU" sz="4800" b="1" smtClean="0">
                <a:solidFill>
                  <a:srgbClr val="FFFF00"/>
                </a:solidFill>
              </a:rPr>
              <a:t> </a:t>
            </a:r>
            <a:r>
              <a:rPr lang="sr-Latn-CS" sz="4800" b="1" smtClean="0">
                <a:solidFill>
                  <a:srgbClr val="FFFF00"/>
                </a:solidFill>
              </a:rPr>
              <a:t>АЕРОЗАГАЂЕЊЕ</a:t>
            </a:r>
          </a:p>
          <a:p>
            <a:pPr eaLnBrk="1" hangingPunct="1">
              <a:lnSpc>
                <a:spcPct val="90000"/>
              </a:lnSpc>
            </a:pPr>
            <a:r>
              <a:rPr lang="sr-Latn-CS" sz="4800" b="1" smtClean="0">
                <a:solidFill>
                  <a:srgbClr val="FFFF00"/>
                </a:solidFill>
              </a:rPr>
              <a:t>ЗАГАЂЕЊЕ ВАЗДУХА</a:t>
            </a:r>
          </a:p>
        </p:txBody>
      </p:sp>
    </p:spTree>
    <p:extLst>
      <p:ext uri="{BB962C8B-B14F-4D97-AF65-F5344CB8AC3E}">
        <p14:creationId xmlns:p14="http://schemas.microsoft.com/office/powerpoint/2010/main" val="358371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81000" y="304800"/>
            <a:ext cx="8229600" cy="1139825"/>
          </a:xfrm>
        </p:spPr>
        <p:txBody>
          <a:bodyPr/>
          <a:lstStyle/>
          <a:p>
            <a:pPr eaLnBrk="1" hangingPunct="1"/>
            <a:r>
              <a:rPr lang="sr-Cyrl-CS" sz="3300" b="1" smtClean="0">
                <a:latin typeface="Tahoma" pitchFamily="34" charset="0"/>
                <a:cs typeface="Tahoma" pitchFamily="34" charset="0"/>
              </a:rPr>
              <a:t>УВОД</a:t>
            </a:r>
            <a:r>
              <a:rPr lang="sr-Latn-CS" sz="3300" b="1" smtClean="0">
                <a:latin typeface="Tahoma" pitchFamily="34" charset="0"/>
                <a:cs typeface="Tahoma" pitchFamily="34" charset="0"/>
              </a:rPr>
              <a:t> </a:t>
            </a:r>
            <a:r>
              <a:rPr lang="sr-Cyrl-CS" sz="3300" b="1" smtClean="0">
                <a:latin typeface="Tahoma" pitchFamily="34" charset="0"/>
                <a:cs typeface="Tahoma" pitchFamily="34" charset="0"/>
              </a:rPr>
              <a:t>И</a:t>
            </a:r>
            <a:r>
              <a:rPr lang="sr-Latn-CS" sz="3300" b="1" smtClean="0">
                <a:latin typeface="Tahoma" pitchFamily="34" charset="0"/>
                <a:cs typeface="Tahoma" pitchFamily="34" charset="0"/>
              </a:rPr>
              <a:t> </a:t>
            </a:r>
            <a:r>
              <a:rPr lang="sr-Cyrl-CS" sz="3300" b="1" smtClean="0">
                <a:latin typeface="Tahoma" pitchFamily="34" charset="0"/>
                <a:cs typeface="Tahoma" pitchFamily="34" charset="0"/>
              </a:rPr>
              <a:t>ОСНОВНИ</a:t>
            </a:r>
            <a:r>
              <a:rPr lang="sr-Latn-CS" sz="3300" b="1" smtClean="0">
                <a:latin typeface="Tahoma" pitchFamily="34" charset="0"/>
                <a:cs typeface="Tahoma" pitchFamily="34" charset="0"/>
              </a:rPr>
              <a:t> </a:t>
            </a:r>
            <a:r>
              <a:rPr lang="sr-Cyrl-CS" sz="3300" b="1" smtClean="0">
                <a:latin typeface="Tahoma" pitchFamily="34" charset="0"/>
                <a:cs typeface="Tahoma" pitchFamily="34" charset="0"/>
              </a:rPr>
              <a:t>ПОЈМОВИ</a:t>
            </a:r>
            <a:endParaRPr lang="en-US" sz="3300" b="1" smtClean="0">
              <a:latin typeface="Tahoma" pitchFamily="34" charset="0"/>
              <a:cs typeface="Tahoma" pitchFamily="34" charset="0"/>
            </a:endParaRPr>
          </a:p>
        </p:txBody>
      </p:sp>
      <p:sp>
        <p:nvSpPr>
          <p:cNvPr id="23555" name="Rectangle 3"/>
          <p:cNvSpPr>
            <a:spLocks noGrp="1" noChangeArrowheads="1"/>
          </p:cNvSpPr>
          <p:nvPr>
            <p:ph idx="1"/>
          </p:nvPr>
        </p:nvSpPr>
        <p:spPr>
          <a:xfrm>
            <a:off x="457200" y="990600"/>
            <a:ext cx="8229600" cy="5140325"/>
          </a:xfrm>
        </p:spPr>
        <p:txBody>
          <a:bodyPr>
            <a:normAutofit fontScale="92500" lnSpcReduction="20000"/>
          </a:bodyPr>
          <a:lstStyle/>
          <a:p>
            <a:pPr eaLnBrk="1" hangingPunct="1"/>
            <a:r>
              <a:rPr lang="sr-Cyrl-CS" b="1" i="1" u="sng" smtClean="0">
                <a:latin typeface="Tahoma" pitchFamily="34" charset="0"/>
                <a:cs typeface="Tahoma" pitchFamily="34" charset="0"/>
              </a:rPr>
              <a:t>Штетан</a:t>
            </a:r>
            <a:r>
              <a:rPr lang="en-US" b="1" i="1" u="sng" smtClean="0">
                <a:latin typeface="Tahoma" pitchFamily="34" charset="0"/>
                <a:cs typeface="Tahoma" pitchFamily="34" charset="0"/>
              </a:rPr>
              <a:t> </a:t>
            </a:r>
            <a:r>
              <a:rPr lang="sr-Cyrl-CS" b="1" i="1" u="sng" smtClean="0">
                <a:latin typeface="Tahoma" pitchFamily="34" charset="0"/>
                <a:cs typeface="Tahoma" pitchFamily="34" charset="0"/>
              </a:rPr>
              <a:t>ефекат</a:t>
            </a:r>
            <a:r>
              <a:rPr lang="en-US" smtClean="0">
                <a:latin typeface="Tahoma" pitchFamily="34" charset="0"/>
                <a:cs typeface="Tahoma" pitchFamily="34" charset="0"/>
              </a:rPr>
              <a:t> - </a:t>
            </a:r>
            <a:r>
              <a:rPr lang="sr-Cyrl-CS" smtClean="0">
                <a:latin typeface="Tahoma" pitchFamily="34" charset="0"/>
                <a:cs typeface="Tahoma" pitchFamily="34" charset="0"/>
              </a:rPr>
              <a:t>биохемијске</a:t>
            </a:r>
            <a:r>
              <a:rPr lang="en-US" smtClean="0">
                <a:latin typeface="Tahoma" pitchFamily="34" charset="0"/>
                <a:cs typeface="Tahoma" pitchFamily="34" charset="0"/>
              </a:rPr>
              <a:t> </a:t>
            </a:r>
            <a:r>
              <a:rPr lang="sr-Cyrl-CS" smtClean="0">
                <a:latin typeface="Tahoma" pitchFamily="34" charset="0"/>
                <a:cs typeface="Tahoma" pitchFamily="34" charset="0"/>
              </a:rPr>
              <a:t>и</a:t>
            </a:r>
            <a:r>
              <a:rPr lang="en-US" smtClean="0">
                <a:latin typeface="Tahoma" pitchFamily="34" charset="0"/>
                <a:cs typeface="Tahoma" pitchFamily="34" charset="0"/>
              </a:rPr>
              <a:t> </a:t>
            </a:r>
            <a:r>
              <a:rPr lang="sr-Cyrl-CS" smtClean="0">
                <a:latin typeface="Tahoma" pitchFamily="34" charset="0"/>
                <a:cs typeface="Tahoma" pitchFamily="34" charset="0"/>
              </a:rPr>
              <a:t>физиолошке</a:t>
            </a:r>
            <a:r>
              <a:rPr lang="en-US" smtClean="0">
                <a:latin typeface="Tahoma" pitchFamily="34" charset="0"/>
                <a:cs typeface="Tahoma" pitchFamily="34" charset="0"/>
              </a:rPr>
              <a:t> </a:t>
            </a:r>
            <a:r>
              <a:rPr lang="sr-Cyrl-CS" smtClean="0">
                <a:latin typeface="Tahoma" pitchFamily="34" charset="0"/>
                <a:cs typeface="Tahoma" pitchFamily="34" charset="0"/>
              </a:rPr>
              <a:t>промене</a:t>
            </a:r>
            <a:r>
              <a:rPr lang="en-US" smtClean="0">
                <a:latin typeface="Tahoma" pitchFamily="34" charset="0"/>
                <a:cs typeface="Tahoma" pitchFamily="34" charset="0"/>
              </a:rPr>
              <a:t> </a:t>
            </a:r>
            <a:r>
              <a:rPr lang="sr-Cyrl-CS" smtClean="0">
                <a:latin typeface="Tahoma" pitchFamily="34" charset="0"/>
                <a:cs typeface="Tahoma" pitchFamily="34" charset="0"/>
              </a:rPr>
              <a:t>на</a:t>
            </a:r>
            <a:r>
              <a:rPr lang="en-US" smtClean="0">
                <a:latin typeface="Tahoma" pitchFamily="34" charset="0"/>
                <a:cs typeface="Tahoma" pitchFamily="34" charset="0"/>
              </a:rPr>
              <a:t> </a:t>
            </a:r>
            <a:r>
              <a:rPr lang="sr-Cyrl-CS" smtClean="0">
                <a:latin typeface="Tahoma" pitchFamily="34" charset="0"/>
                <a:cs typeface="Tahoma" pitchFamily="34" charset="0"/>
              </a:rPr>
              <a:t>индивидуи</a:t>
            </a:r>
            <a:r>
              <a:rPr lang="en-US" smtClean="0">
                <a:latin typeface="Tahoma" pitchFamily="34" charset="0"/>
                <a:cs typeface="Tahoma" pitchFamily="34" charset="0"/>
              </a:rPr>
              <a:t>, </a:t>
            </a:r>
            <a:r>
              <a:rPr lang="sr-Cyrl-CS" smtClean="0">
                <a:latin typeface="Tahoma" pitchFamily="34" charset="0"/>
                <a:cs typeface="Tahoma" pitchFamily="34" charset="0"/>
              </a:rPr>
              <a:t>који</a:t>
            </a:r>
            <a:r>
              <a:rPr lang="en-US" smtClean="0">
                <a:latin typeface="Tahoma" pitchFamily="34" charset="0"/>
                <a:cs typeface="Tahoma" pitchFamily="34" charset="0"/>
              </a:rPr>
              <a:t> </a:t>
            </a:r>
            <a:r>
              <a:rPr lang="sr-Cyrl-CS" smtClean="0">
                <a:cs typeface="Tahoma" pitchFamily="34" charset="0"/>
              </a:rPr>
              <a:t>утичу</a:t>
            </a:r>
            <a:r>
              <a:rPr lang="en-US" smtClean="0">
                <a:latin typeface="Tahoma" pitchFamily="34" charset="0"/>
                <a:cs typeface="Tahoma" pitchFamily="34" charset="0"/>
              </a:rPr>
              <a:t> </a:t>
            </a:r>
            <a:r>
              <a:rPr lang="sr-Cyrl-CS" smtClean="0">
                <a:latin typeface="Tahoma" pitchFamily="34" charset="0"/>
                <a:cs typeface="Tahoma" pitchFamily="34" charset="0"/>
              </a:rPr>
              <a:t>на</a:t>
            </a:r>
            <a:r>
              <a:rPr lang="en-US" smtClean="0">
                <a:latin typeface="Tahoma" pitchFamily="34" charset="0"/>
                <a:cs typeface="Tahoma" pitchFamily="34" charset="0"/>
              </a:rPr>
              <a:t> </a:t>
            </a:r>
            <a:r>
              <a:rPr lang="sr-Cyrl-CS" smtClean="0">
                <a:latin typeface="Tahoma" pitchFamily="34" charset="0"/>
                <a:cs typeface="Tahoma" pitchFamily="34" charset="0"/>
              </a:rPr>
              <a:t>стопу</a:t>
            </a:r>
            <a:r>
              <a:rPr lang="en-US" smtClean="0">
                <a:latin typeface="Tahoma" pitchFamily="34" charset="0"/>
                <a:cs typeface="Tahoma" pitchFamily="34" charset="0"/>
              </a:rPr>
              <a:t> </a:t>
            </a:r>
            <a:r>
              <a:rPr lang="sr-Cyrl-CS" smtClean="0">
                <a:latin typeface="Tahoma" pitchFamily="34" charset="0"/>
                <a:cs typeface="Tahoma" pitchFamily="34" charset="0"/>
              </a:rPr>
              <a:t>рађања</a:t>
            </a:r>
            <a:r>
              <a:rPr lang="en-US" smtClean="0">
                <a:latin typeface="Tahoma" pitchFamily="34" charset="0"/>
                <a:cs typeface="Tahoma" pitchFamily="34" charset="0"/>
              </a:rPr>
              <a:t>, </a:t>
            </a:r>
            <a:r>
              <a:rPr lang="sr-Cyrl-CS" smtClean="0">
                <a:latin typeface="Tahoma" pitchFamily="34" charset="0"/>
                <a:cs typeface="Tahoma" pitchFamily="34" charset="0"/>
              </a:rPr>
              <a:t>раста</a:t>
            </a:r>
            <a:r>
              <a:rPr lang="en-US" smtClean="0">
                <a:latin typeface="Tahoma" pitchFamily="34" charset="0"/>
                <a:cs typeface="Tahoma" pitchFamily="34" charset="0"/>
              </a:rPr>
              <a:t> </a:t>
            </a:r>
            <a:r>
              <a:rPr lang="sr-Cyrl-CS" smtClean="0">
                <a:latin typeface="Tahoma" pitchFamily="34" charset="0"/>
                <a:cs typeface="Tahoma" pitchFamily="34" charset="0"/>
              </a:rPr>
              <a:t>и</a:t>
            </a:r>
            <a:r>
              <a:rPr lang="en-US" smtClean="0">
                <a:latin typeface="Tahoma" pitchFamily="34" charset="0"/>
                <a:cs typeface="Tahoma" pitchFamily="34" charset="0"/>
              </a:rPr>
              <a:t> </a:t>
            </a:r>
            <a:r>
              <a:rPr lang="sr-Cyrl-CS" smtClean="0">
                <a:latin typeface="Tahoma" pitchFamily="34" charset="0"/>
                <a:cs typeface="Tahoma" pitchFamily="34" charset="0"/>
              </a:rPr>
              <a:t>морталитета</a:t>
            </a:r>
            <a:r>
              <a:rPr lang="en-US" smtClean="0">
                <a:latin typeface="Tahoma" pitchFamily="34" charset="0"/>
                <a:cs typeface="Tahoma" pitchFamily="34" charset="0"/>
              </a:rPr>
              <a:t>.</a:t>
            </a:r>
          </a:p>
          <a:p>
            <a:pPr eaLnBrk="1" hangingPunct="1"/>
            <a:r>
              <a:rPr lang="sr-Cyrl-CS" smtClean="0">
                <a:latin typeface="Tahoma" pitchFamily="34" charset="0"/>
                <a:cs typeface="Tahoma" pitchFamily="34" charset="0"/>
              </a:rPr>
              <a:t>приступ</a:t>
            </a:r>
            <a:r>
              <a:rPr lang="en-US" smtClean="0">
                <a:latin typeface="Tahoma" pitchFamily="34" charset="0"/>
                <a:cs typeface="Tahoma" pitchFamily="34" charset="0"/>
              </a:rPr>
              <a:t> – “</a:t>
            </a:r>
            <a:r>
              <a:rPr lang="sr-Cyrl-CS" smtClean="0">
                <a:latin typeface="Tahoma" pitchFamily="34" charset="0"/>
                <a:cs typeface="Tahoma" pitchFamily="34" charset="0"/>
              </a:rPr>
              <a:t>од</a:t>
            </a:r>
            <a:r>
              <a:rPr lang="en-US" smtClean="0">
                <a:latin typeface="Tahoma" pitchFamily="34" charset="0"/>
                <a:cs typeface="Tahoma" pitchFamily="34" charset="0"/>
              </a:rPr>
              <a:t> </a:t>
            </a:r>
            <a:r>
              <a:rPr lang="sr-Cyrl-CS" smtClean="0">
                <a:latin typeface="Tahoma" pitchFamily="34" charset="0"/>
                <a:cs typeface="Tahoma" pitchFamily="34" charset="0"/>
              </a:rPr>
              <a:t>молекула</a:t>
            </a:r>
            <a:r>
              <a:rPr lang="en-US" smtClean="0">
                <a:latin typeface="Tahoma" pitchFamily="34" charset="0"/>
                <a:cs typeface="Tahoma" pitchFamily="34" charset="0"/>
              </a:rPr>
              <a:t> </a:t>
            </a:r>
            <a:r>
              <a:rPr lang="sr-Cyrl-CS" smtClean="0">
                <a:latin typeface="Tahoma" pitchFamily="34" charset="0"/>
                <a:cs typeface="Tahoma" pitchFamily="34" charset="0"/>
              </a:rPr>
              <a:t>до</a:t>
            </a:r>
            <a:r>
              <a:rPr lang="en-US" smtClean="0">
                <a:latin typeface="Tahoma" pitchFamily="34" charset="0"/>
                <a:cs typeface="Tahoma" pitchFamily="34" charset="0"/>
              </a:rPr>
              <a:t> </a:t>
            </a:r>
            <a:r>
              <a:rPr lang="sr-Cyrl-CS" smtClean="0">
                <a:latin typeface="Tahoma" pitchFamily="34" charset="0"/>
                <a:cs typeface="Tahoma" pitchFamily="34" charset="0"/>
              </a:rPr>
              <a:t>екосистема</a:t>
            </a:r>
            <a:r>
              <a:rPr lang="en-US" smtClean="0">
                <a:latin typeface="Tahoma" pitchFamily="34" charset="0"/>
                <a:cs typeface="Tahoma" pitchFamily="34" charset="0"/>
              </a:rPr>
              <a:t>”, “</a:t>
            </a:r>
            <a:r>
              <a:rPr lang="sr-Cyrl-CS" smtClean="0">
                <a:latin typeface="Tahoma" pitchFamily="34" charset="0"/>
                <a:cs typeface="Tahoma" pitchFamily="34" charset="0"/>
              </a:rPr>
              <a:t>од</a:t>
            </a:r>
            <a:r>
              <a:rPr lang="en-US" smtClean="0">
                <a:latin typeface="Tahoma" pitchFamily="34" charset="0"/>
                <a:cs typeface="Tahoma" pitchFamily="34" charset="0"/>
              </a:rPr>
              <a:t> </a:t>
            </a:r>
            <a:r>
              <a:rPr lang="sr-Cyrl-CS" smtClean="0">
                <a:latin typeface="Tahoma" pitchFamily="34" charset="0"/>
                <a:cs typeface="Tahoma" pitchFamily="34" charset="0"/>
              </a:rPr>
              <a:t>гена</a:t>
            </a:r>
            <a:r>
              <a:rPr lang="en-US" smtClean="0">
                <a:latin typeface="Tahoma" pitchFamily="34" charset="0"/>
                <a:cs typeface="Tahoma" pitchFamily="34" charset="0"/>
              </a:rPr>
              <a:t> </a:t>
            </a:r>
            <a:r>
              <a:rPr lang="sr-Cyrl-CS" smtClean="0">
                <a:latin typeface="Tahoma" pitchFamily="34" charset="0"/>
                <a:cs typeface="Tahoma" pitchFamily="34" charset="0"/>
              </a:rPr>
              <a:t>до</a:t>
            </a:r>
            <a:r>
              <a:rPr lang="en-US" smtClean="0">
                <a:latin typeface="Tahoma" pitchFamily="34" charset="0"/>
                <a:cs typeface="Tahoma" pitchFamily="34" charset="0"/>
              </a:rPr>
              <a:t> </a:t>
            </a:r>
            <a:r>
              <a:rPr lang="sr-Cyrl-CS" smtClean="0">
                <a:latin typeface="Tahoma" pitchFamily="34" charset="0"/>
                <a:cs typeface="Tahoma" pitchFamily="34" charset="0"/>
              </a:rPr>
              <a:t>физиолошког</a:t>
            </a:r>
            <a:r>
              <a:rPr lang="en-US" smtClean="0">
                <a:latin typeface="Tahoma" pitchFamily="34" charset="0"/>
                <a:cs typeface="Tahoma" pitchFamily="34" charset="0"/>
              </a:rPr>
              <a:t> </a:t>
            </a:r>
            <a:r>
              <a:rPr lang="sr-Cyrl-CS" smtClean="0">
                <a:latin typeface="Tahoma" pitchFamily="34" charset="0"/>
                <a:cs typeface="Tahoma" pitchFamily="34" charset="0"/>
              </a:rPr>
              <a:t>процеса</a:t>
            </a:r>
            <a:r>
              <a:rPr lang="en-US" smtClean="0">
                <a:latin typeface="Tahoma" pitchFamily="34" charset="0"/>
                <a:cs typeface="Tahoma" pitchFamily="34" charset="0"/>
              </a:rPr>
              <a:t>” – </a:t>
            </a:r>
            <a:r>
              <a:rPr lang="sr-Cyrl-CS" smtClean="0">
                <a:latin typeface="Tahoma" pitchFamily="34" charset="0"/>
                <a:cs typeface="Tahoma" pitchFamily="34" charset="0"/>
              </a:rPr>
              <a:t>приступ</a:t>
            </a:r>
            <a:r>
              <a:rPr lang="en-US" smtClean="0">
                <a:latin typeface="Tahoma" pitchFamily="34" charset="0"/>
                <a:cs typeface="Tahoma" pitchFamily="34" charset="0"/>
              </a:rPr>
              <a:t> </a:t>
            </a:r>
            <a:r>
              <a:rPr lang="sr-Cyrl-CS" smtClean="0">
                <a:latin typeface="Tahoma" pitchFamily="34" charset="0"/>
                <a:cs typeface="Tahoma" pitchFamily="34" charset="0"/>
              </a:rPr>
              <a:t>који</a:t>
            </a:r>
            <a:r>
              <a:rPr lang="en-US" smtClean="0">
                <a:latin typeface="Tahoma" pitchFamily="34" charset="0"/>
                <a:cs typeface="Tahoma" pitchFamily="34" charset="0"/>
              </a:rPr>
              <a:t> </a:t>
            </a:r>
            <a:r>
              <a:rPr lang="sr-Cyrl-CS" smtClean="0">
                <a:latin typeface="Tahoma" pitchFamily="34" charset="0"/>
                <a:cs typeface="Tahoma" pitchFamily="34" charset="0"/>
              </a:rPr>
              <a:t>је</a:t>
            </a:r>
            <a:r>
              <a:rPr lang="en-US" smtClean="0">
                <a:latin typeface="Tahoma" pitchFamily="34" charset="0"/>
                <a:cs typeface="Tahoma" pitchFamily="34" charset="0"/>
              </a:rPr>
              <a:t> </a:t>
            </a:r>
            <a:r>
              <a:rPr lang="sr-Cyrl-CS" smtClean="0">
                <a:latin typeface="Tahoma" pitchFamily="34" charset="0"/>
                <a:cs typeface="Tahoma" pitchFamily="34" charset="0"/>
              </a:rPr>
              <a:t>развио</a:t>
            </a:r>
            <a:r>
              <a:rPr lang="en-US" smtClean="0">
                <a:latin typeface="Tahoma" pitchFamily="34" charset="0"/>
                <a:cs typeface="Tahoma" pitchFamily="34" charset="0"/>
              </a:rPr>
              <a:t> </a:t>
            </a:r>
            <a:r>
              <a:rPr lang="sr-Cyrl-CS" smtClean="0">
                <a:latin typeface="Tahoma" pitchFamily="34" charset="0"/>
                <a:cs typeface="Tahoma" pitchFamily="34" charset="0"/>
              </a:rPr>
              <a:t>Цларке</a:t>
            </a:r>
            <a:r>
              <a:rPr lang="en-US" smtClean="0">
                <a:latin typeface="Tahoma" pitchFamily="34" charset="0"/>
                <a:cs typeface="Tahoma" pitchFamily="34" charset="0"/>
              </a:rPr>
              <a:t>, 1975.</a:t>
            </a:r>
          </a:p>
          <a:p>
            <a:pPr eaLnBrk="1" hangingPunct="1"/>
            <a:r>
              <a:rPr lang="sr-Cyrl-CS" smtClean="0">
                <a:latin typeface="Tahoma" pitchFamily="34" charset="0"/>
                <a:cs typeface="Tahoma" pitchFamily="34" charset="0"/>
              </a:rPr>
              <a:t>одговор</a:t>
            </a:r>
            <a:r>
              <a:rPr lang="en-US" smtClean="0">
                <a:latin typeface="Tahoma" pitchFamily="34" charset="0"/>
                <a:cs typeface="Tahoma" pitchFamily="34" charset="0"/>
              </a:rPr>
              <a:t> </a:t>
            </a:r>
            <a:r>
              <a:rPr lang="sr-Cyrl-CS" smtClean="0">
                <a:latin typeface="Tahoma" pitchFamily="34" charset="0"/>
                <a:cs typeface="Tahoma" pitchFamily="34" charset="0"/>
              </a:rPr>
              <a:t>екосистема</a:t>
            </a:r>
            <a:r>
              <a:rPr lang="en-US" smtClean="0">
                <a:latin typeface="Tahoma" pitchFamily="34" charset="0"/>
                <a:cs typeface="Tahoma" pitchFamily="34" charset="0"/>
              </a:rPr>
              <a:t> </a:t>
            </a:r>
            <a:r>
              <a:rPr lang="sr-Cyrl-CS" smtClean="0">
                <a:latin typeface="Tahoma" pitchFamily="34" charset="0"/>
                <a:cs typeface="Tahoma" pitchFamily="34" charset="0"/>
              </a:rPr>
              <a:t>се</a:t>
            </a:r>
            <a:r>
              <a:rPr lang="en-US" smtClean="0">
                <a:latin typeface="Tahoma" pitchFamily="34" charset="0"/>
                <a:cs typeface="Tahoma" pitchFamily="34" charset="0"/>
              </a:rPr>
              <a:t> </a:t>
            </a:r>
            <a:r>
              <a:rPr lang="sr-Cyrl-CS" smtClean="0">
                <a:latin typeface="Tahoma" pitchFamily="34" charset="0"/>
                <a:cs typeface="Tahoma" pitchFamily="34" charset="0"/>
              </a:rPr>
              <a:t>изучава</a:t>
            </a:r>
            <a:r>
              <a:rPr lang="en-US" smtClean="0">
                <a:latin typeface="Tahoma" pitchFamily="34" charset="0"/>
                <a:cs typeface="Tahoma" pitchFamily="34" charset="0"/>
              </a:rPr>
              <a:t> </a:t>
            </a:r>
            <a:r>
              <a:rPr lang="sr-Cyrl-CS" smtClean="0">
                <a:latin typeface="Tahoma" pitchFamily="34" charset="0"/>
                <a:cs typeface="Tahoma" pitchFamily="34" charset="0"/>
              </a:rPr>
              <a:t>на</a:t>
            </a:r>
            <a:r>
              <a:rPr lang="en-US" smtClean="0">
                <a:latin typeface="Tahoma" pitchFamily="34" charset="0"/>
                <a:cs typeface="Tahoma" pitchFamily="34" charset="0"/>
              </a:rPr>
              <a:t> </a:t>
            </a:r>
            <a:r>
              <a:rPr lang="sr-Cyrl-CS" smtClean="0">
                <a:latin typeface="Tahoma" pitchFamily="34" charset="0"/>
                <a:cs typeface="Tahoma" pitchFamily="34" charset="0"/>
              </a:rPr>
              <a:t>свим</a:t>
            </a:r>
            <a:r>
              <a:rPr lang="en-US" smtClean="0">
                <a:latin typeface="Tahoma" pitchFamily="34" charset="0"/>
                <a:cs typeface="Tahoma" pitchFamily="34" charset="0"/>
              </a:rPr>
              <a:t> </a:t>
            </a:r>
            <a:r>
              <a:rPr lang="sr-Cyrl-CS" smtClean="0">
                <a:latin typeface="Tahoma" pitchFamily="34" charset="0"/>
                <a:cs typeface="Tahoma" pitchFamily="34" charset="0"/>
              </a:rPr>
              <a:t>нивоума</a:t>
            </a:r>
            <a:r>
              <a:rPr lang="en-US" smtClean="0">
                <a:latin typeface="Tahoma" pitchFamily="34" charset="0"/>
                <a:cs typeface="Tahoma" pitchFamily="34" charset="0"/>
              </a:rPr>
              <a:t> (</a:t>
            </a:r>
            <a:r>
              <a:rPr lang="sr-Cyrl-CS" smtClean="0">
                <a:latin typeface="Tahoma" pitchFamily="34" charset="0"/>
                <a:cs typeface="Tahoma" pitchFamily="34" charset="0"/>
              </a:rPr>
              <a:t>биохемијска</a:t>
            </a:r>
            <a:r>
              <a:rPr lang="en-US" smtClean="0">
                <a:latin typeface="Tahoma" pitchFamily="34" charset="0"/>
                <a:cs typeface="Tahoma" pitchFamily="34" charset="0"/>
              </a:rPr>
              <a:t> </a:t>
            </a:r>
            <a:r>
              <a:rPr lang="sr-Cyrl-CS" smtClean="0">
                <a:latin typeface="Tahoma" pitchFamily="34" charset="0"/>
                <a:cs typeface="Tahoma" pitchFamily="34" charset="0"/>
              </a:rPr>
              <a:t>промена</a:t>
            </a:r>
            <a:r>
              <a:rPr lang="en-US" smtClean="0">
                <a:latin typeface="Tahoma" pitchFamily="34" charset="0"/>
                <a:cs typeface="Tahoma" pitchFamily="34" charset="0"/>
              </a:rPr>
              <a:t>,</a:t>
            </a:r>
            <a:r>
              <a:rPr lang="sr-Cyrl-CS" smtClean="0">
                <a:latin typeface="Tahoma" pitchFamily="34" charset="0"/>
                <a:cs typeface="Tahoma" pitchFamily="34" charset="0"/>
              </a:rPr>
              <a:t>физиолошка</a:t>
            </a:r>
            <a:r>
              <a:rPr lang="en-US" smtClean="0">
                <a:latin typeface="Tahoma" pitchFamily="34" charset="0"/>
                <a:cs typeface="Tahoma" pitchFamily="34" charset="0"/>
              </a:rPr>
              <a:t> </a:t>
            </a:r>
            <a:r>
              <a:rPr lang="sr-Cyrl-CS" smtClean="0">
                <a:latin typeface="Tahoma" pitchFamily="34" charset="0"/>
                <a:cs typeface="Tahoma" pitchFamily="34" charset="0"/>
              </a:rPr>
              <a:t>промена</a:t>
            </a:r>
            <a:r>
              <a:rPr lang="en-US" smtClean="0">
                <a:latin typeface="Tahoma" pitchFamily="34" charset="0"/>
                <a:cs typeface="Tahoma" pitchFamily="34" charset="0"/>
              </a:rPr>
              <a:t>, </a:t>
            </a:r>
            <a:r>
              <a:rPr lang="sr-Cyrl-CS" smtClean="0">
                <a:cs typeface="Tahoma" pitchFamily="34" charset="0"/>
              </a:rPr>
              <a:t>промене</a:t>
            </a:r>
            <a:r>
              <a:rPr lang="sr-Latn-CS" smtClean="0">
                <a:cs typeface="Tahoma" pitchFamily="34" charset="0"/>
              </a:rPr>
              <a:t> </a:t>
            </a:r>
            <a:r>
              <a:rPr lang="sr-Cyrl-CS" smtClean="0">
                <a:cs typeface="Tahoma" pitchFamily="34" charset="0"/>
              </a:rPr>
              <a:t>на</a:t>
            </a:r>
            <a:r>
              <a:rPr lang="sr-Latn-CS" smtClean="0">
                <a:cs typeface="Tahoma" pitchFamily="34" charset="0"/>
              </a:rPr>
              <a:t> </a:t>
            </a:r>
            <a:r>
              <a:rPr lang="sr-Cyrl-CS" smtClean="0">
                <a:cs typeface="Tahoma" pitchFamily="34" charset="0"/>
              </a:rPr>
              <a:t>нивоу</a:t>
            </a:r>
            <a:r>
              <a:rPr lang="sr-Latn-CS" smtClean="0">
                <a:cs typeface="Tahoma" pitchFamily="34" charset="0"/>
              </a:rPr>
              <a:t> </a:t>
            </a:r>
            <a:r>
              <a:rPr lang="sr-Cyrl-CS" smtClean="0">
                <a:latin typeface="Tahoma" pitchFamily="34" charset="0"/>
                <a:cs typeface="Tahoma" pitchFamily="34" charset="0"/>
              </a:rPr>
              <a:t>организм</a:t>
            </a:r>
            <a:r>
              <a:rPr lang="sr-Cyrl-CS" smtClean="0">
                <a:cs typeface="Tahoma" pitchFamily="34" charset="0"/>
              </a:rPr>
              <a:t>а</a:t>
            </a:r>
            <a:r>
              <a:rPr lang="sr-Latn-CS" smtClean="0">
                <a:cs typeface="Tahoma" pitchFamily="34" charset="0"/>
              </a:rPr>
              <a:t>, </a:t>
            </a:r>
            <a:r>
              <a:rPr lang="sr-Cyrl-CS" smtClean="0">
                <a:latin typeface="Tahoma" pitchFamily="34" charset="0"/>
                <a:cs typeface="Tahoma" pitchFamily="34" charset="0"/>
              </a:rPr>
              <a:t>популациј</a:t>
            </a:r>
            <a:r>
              <a:rPr lang="sr-Cyrl-CS" smtClean="0">
                <a:cs typeface="Tahoma" pitchFamily="34" charset="0"/>
              </a:rPr>
              <a:t>е</a:t>
            </a:r>
            <a:r>
              <a:rPr lang="sr-Latn-CS" smtClean="0">
                <a:cs typeface="Tahoma" pitchFamily="34" charset="0"/>
              </a:rPr>
              <a:t>, </a:t>
            </a:r>
            <a:r>
              <a:rPr lang="sr-Cyrl-CS" smtClean="0">
                <a:latin typeface="Tahoma" pitchFamily="34" charset="0"/>
                <a:cs typeface="Tahoma" pitchFamily="34" charset="0"/>
              </a:rPr>
              <a:t>заједниц</a:t>
            </a:r>
            <a:r>
              <a:rPr lang="sr-Cyrl-CS" smtClean="0">
                <a:cs typeface="Tahoma" pitchFamily="34" charset="0"/>
              </a:rPr>
              <a:t>е</a:t>
            </a:r>
            <a:r>
              <a:rPr lang="en-US" smtClean="0">
                <a:latin typeface="Tahoma" pitchFamily="34" charset="0"/>
                <a:cs typeface="Tahoma" pitchFamily="34" charset="0"/>
              </a:rPr>
              <a:t> </a:t>
            </a:r>
            <a:r>
              <a:rPr lang="sr-Cyrl-CS" smtClean="0">
                <a:cs typeface="Tahoma" pitchFamily="34" charset="0"/>
              </a:rPr>
              <a:t>и</a:t>
            </a:r>
            <a:r>
              <a:rPr lang="en-US" smtClean="0">
                <a:latin typeface="Tahoma" pitchFamily="34" charset="0"/>
                <a:cs typeface="Tahoma" pitchFamily="34" charset="0"/>
              </a:rPr>
              <a:t> </a:t>
            </a:r>
            <a:r>
              <a:rPr lang="sr-Cyrl-CS" smtClean="0">
                <a:latin typeface="Tahoma" pitchFamily="34" charset="0"/>
                <a:cs typeface="Tahoma" pitchFamily="34" charset="0"/>
              </a:rPr>
              <a:t>екосистем</a:t>
            </a:r>
            <a:r>
              <a:rPr lang="sr-Cyrl-CS" smtClean="0">
                <a:cs typeface="Tahoma" pitchFamily="34" charset="0"/>
              </a:rPr>
              <a:t>а</a:t>
            </a:r>
            <a:r>
              <a:rPr lang="en-US" smtClean="0">
                <a:latin typeface="Tahoma" pitchFamily="34" charset="0"/>
                <a:cs typeface="Tahoma" pitchFamily="34" charset="0"/>
              </a:rPr>
              <a:t>)</a:t>
            </a:r>
          </a:p>
          <a:p>
            <a:pPr eaLnBrk="1" hangingPunct="1"/>
            <a:endParaRPr lang="en-US" smtClean="0">
              <a:latin typeface="Tahoma" pitchFamily="34" charset="0"/>
              <a:cs typeface="Tahoma" pitchFamily="34" charset="0"/>
            </a:endParaRPr>
          </a:p>
        </p:txBody>
      </p:sp>
    </p:spTree>
    <p:extLst>
      <p:ext uri="{BB962C8B-B14F-4D97-AF65-F5344CB8AC3E}">
        <p14:creationId xmlns:p14="http://schemas.microsoft.com/office/powerpoint/2010/main" val="208615341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ctrTitle"/>
          </p:nvPr>
        </p:nvSpPr>
        <p:spPr>
          <a:xfrm>
            <a:off x="1357290" y="357166"/>
            <a:ext cx="7543800" cy="785818"/>
          </a:xfrm>
          <a:ln>
            <a:miter lim="800000"/>
            <a:headEnd/>
            <a:tailEnd/>
          </a:ln>
          <a:extLst/>
        </p:spPr>
        <p:txBody>
          <a:bodyPr rtlCol="0">
            <a:normAutofit/>
          </a:bodyPr>
          <a:lstStyle/>
          <a:p>
            <a:pPr algn="l" eaLnBrk="1" fontAlgn="auto" hangingPunct="1">
              <a:spcAft>
                <a:spcPts val="0"/>
              </a:spcAft>
              <a:defRPr/>
            </a:pPr>
            <a:r>
              <a:rPr lang="sr-Cyrl-RS" sz="2400" cap="all" smtClean="0">
                <a:effectLst>
                  <a:reflection blurRad="12700" stA="48000" endA="300" endPos="55000" dir="5400000" sy="-90000" algn="bl" rotWithShape="0"/>
                </a:effectLst>
                <a:latin typeface="Arial" pitchFamily="34" charset="0"/>
                <a:cs typeface="Arial" pitchFamily="34" charset="0"/>
              </a:rPr>
              <a:t>Аерозагађење</a:t>
            </a:r>
            <a:endParaRPr lang="sr-Latn-CS" sz="2400" cap="all" dirty="0" smtClean="0">
              <a:effectLst>
                <a:reflection blurRad="12700" stA="48000" endA="300" endPos="55000" dir="5400000" sy="-90000" algn="bl" rotWithShape="0"/>
              </a:effectLst>
              <a:latin typeface="Arial" pitchFamily="34" charset="0"/>
              <a:cs typeface="Arial" pitchFamily="34" charset="0"/>
            </a:endParaRPr>
          </a:p>
        </p:txBody>
      </p:sp>
      <p:sp>
        <p:nvSpPr>
          <p:cNvPr id="74755" name="Content Placeholder 2"/>
          <p:cNvSpPr>
            <a:spLocks noGrp="1"/>
          </p:cNvSpPr>
          <p:nvPr>
            <p:ph type="subTitle" idx="1"/>
          </p:nvPr>
        </p:nvSpPr>
        <p:spPr>
          <a:xfrm>
            <a:off x="643511" y="1285875"/>
            <a:ext cx="7571138" cy="4376738"/>
          </a:xfrm>
        </p:spPr>
        <p:txBody>
          <a:bodyPr rtlCol="0">
            <a:normAutofit/>
          </a:bodyPr>
          <a:lstStyle/>
          <a:p>
            <a:pPr eaLnBrk="1" fontAlgn="auto" hangingPunct="1">
              <a:spcAft>
                <a:spcPts val="0"/>
              </a:spcAft>
              <a:buFont typeface="Wingdings" pitchFamily="2" charset="2"/>
              <a:buChar char="Ø"/>
              <a:defRPr/>
            </a:pPr>
            <a:r>
              <a:rPr lang="sr-Latn-CS" sz="2400" smtClean="0">
                <a:solidFill>
                  <a:srgbClr val="FFFF00"/>
                </a:solidFill>
                <a:latin typeface="Arial" pitchFamily="34" charset="0"/>
                <a:cs typeface="Arial" pitchFamily="34" charset="0"/>
              </a:rPr>
              <a:t>W</a:t>
            </a:r>
            <a:r>
              <a:rPr lang="en-US" sz="2400" smtClean="0">
                <a:solidFill>
                  <a:srgbClr val="FFFF00"/>
                </a:solidFill>
                <a:latin typeface="Arial" pitchFamily="34" charset="0"/>
                <a:cs typeface="Arial" pitchFamily="34" charset="0"/>
              </a:rPr>
              <a:t>H</a:t>
            </a:r>
            <a:r>
              <a:rPr lang="sr-Latn-CS" sz="2400" smtClean="0">
                <a:solidFill>
                  <a:srgbClr val="FFFF00"/>
                </a:solidFill>
                <a:latin typeface="Arial" pitchFamily="34" charset="0"/>
                <a:cs typeface="Arial" pitchFamily="34" charset="0"/>
              </a:rPr>
              <a:t>О</a:t>
            </a:r>
          </a:p>
          <a:p>
            <a:pPr lvl="1" eaLnBrk="1" fontAlgn="auto" hangingPunct="1">
              <a:spcAft>
                <a:spcPts val="0"/>
              </a:spcAft>
              <a:buFont typeface="Wingdings" pitchFamily="2" charset="2"/>
              <a:buChar char="Ø"/>
              <a:defRPr/>
            </a:pPr>
            <a:r>
              <a:rPr lang="sr-Latn-CS" sz="2000" smtClean="0">
                <a:solidFill>
                  <a:srgbClr val="FFFF00"/>
                </a:solidFill>
                <a:latin typeface="Arial" pitchFamily="34" charset="0"/>
                <a:cs typeface="Arial" pitchFamily="34" charset="0"/>
              </a:rPr>
              <a:t>Присуство одређених загађивача у концентрацијама које су штетне у првом реду за човека, а затим за његову околину.</a:t>
            </a:r>
          </a:p>
          <a:p>
            <a:pPr lvl="1" eaLnBrk="1" fontAlgn="auto" hangingPunct="1">
              <a:spcAft>
                <a:spcPts val="0"/>
              </a:spcAft>
              <a:buFont typeface="Wingdings" pitchFamily="2" charset="2"/>
              <a:buChar char="Ø"/>
              <a:defRPr/>
            </a:pPr>
            <a:endParaRPr lang="sr-Latn-CS" sz="2000" smtClean="0">
              <a:solidFill>
                <a:srgbClr val="FFFF00"/>
              </a:solidFill>
              <a:latin typeface="Arial" pitchFamily="34" charset="0"/>
              <a:cs typeface="Arial" pitchFamily="34" charset="0"/>
            </a:endParaRPr>
          </a:p>
          <a:p>
            <a:pPr lvl="1" eaLnBrk="1" fontAlgn="auto" hangingPunct="1">
              <a:spcAft>
                <a:spcPts val="0"/>
              </a:spcAft>
              <a:buFont typeface="Wingdings" pitchFamily="2" charset="2"/>
              <a:buNone/>
              <a:defRPr/>
            </a:pPr>
            <a:endParaRPr lang="sr-Latn-CS" sz="2000" smtClean="0">
              <a:solidFill>
                <a:srgbClr val="FFFF00"/>
              </a:solidFill>
              <a:latin typeface="Arial" pitchFamily="34" charset="0"/>
              <a:cs typeface="Arial" pitchFamily="34" charset="0"/>
            </a:endParaRPr>
          </a:p>
          <a:p>
            <a:pPr lvl="1" eaLnBrk="1" fontAlgn="auto" hangingPunct="1">
              <a:spcAft>
                <a:spcPts val="0"/>
              </a:spcAft>
              <a:buFont typeface="Wingdings" pitchFamily="2" charset="2"/>
              <a:buChar char="Ø"/>
              <a:defRPr/>
            </a:pPr>
            <a:r>
              <a:rPr lang="sr-Latn-CS" sz="2000" smtClean="0">
                <a:solidFill>
                  <a:srgbClr val="FFFF00"/>
                </a:solidFill>
                <a:latin typeface="Arial" pitchFamily="34" charset="0"/>
                <a:cs typeface="Arial" pitchFamily="34" charset="0"/>
              </a:rPr>
              <a:t> Свака промена у физичком, хемијском, биолошком или радиолошком саставу ваздуха која по свом квалитету и/или квантитету превазилази физиолошке адаптиационе способности човека и животне средине у целини</a:t>
            </a:r>
          </a:p>
          <a:p>
            <a:pPr lvl="1" eaLnBrk="1" fontAlgn="auto" hangingPunct="1">
              <a:spcAft>
                <a:spcPts val="0"/>
              </a:spcAft>
              <a:buFont typeface="Wingdings" pitchFamily="2" charset="2"/>
              <a:buChar char="Ø"/>
              <a:defRPr/>
            </a:pPr>
            <a:endParaRPr lang="sr-Latn-CS" sz="2400" smtClean="0">
              <a:latin typeface="Arial" pitchFamily="34" charset="0"/>
              <a:cs typeface="Arial" pitchFamily="34" charset="0"/>
            </a:endParaRPr>
          </a:p>
          <a:p>
            <a:pPr eaLnBrk="1" fontAlgn="auto" hangingPunct="1">
              <a:spcAft>
                <a:spcPts val="0"/>
              </a:spcAft>
              <a:defRPr/>
            </a:pPr>
            <a:endParaRPr lang="en-US" sz="2400" smtClean="0">
              <a:latin typeface="Arial" pitchFamily="34" charset="0"/>
              <a:cs typeface="Arial" pitchFamily="34" charset="0"/>
            </a:endParaRPr>
          </a:p>
        </p:txBody>
      </p:sp>
    </p:spTree>
    <p:extLst>
      <p:ext uri="{BB962C8B-B14F-4D97-AF65-F5344CB8AC3E}">
        <p14:creationId xmlns:p14="http://schemas.microsoft.com/office/powerpoint/2010/main" val="266360402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533572" y="381001"/>
            <a:ext cx="685726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endParaRPr lang="sl-SI" sz="2400" b="1">
              <a:solidFill>
                <a:schemeClr val="tx1"/>
              </a:solidFill>
            </a:endParaRPr>
          </a:p>
          <a:p>
            <a:r>
              <a:rPr lang="sr-Latn-CS" sz="2800" b="1">
                <a:solidFill>
                  <a:srgbClr val="FFFF00"/>
                </a:solidFill>
              </a:rPr>
              <a:t>ИЗВОРИ</a:t>
            </a:r>
            <a:r>
              <a:rPr lang="sl-SI" sz="2800" b="1">
                <a:solidFill>
                  <a:srgbClr val="FFFF00"/>
                </a:solidFill>
              </a:rPr>
              <a:t> </a:t>
            </a:r>
            <a:r>
              <a:rPr lang="sr-Latn-CS" sz="2800" b="1">
                <a:solidFill>
                  <a:srgbClr val="FFFF00"/>
                </a:solidFill>
              </a:rPr>
              <a:t>ЗАГАЂИВАЊА</a:t>
            </a:r>
            <a:r>
              <a:rPr lang="sl-SI" sz="2800" b="1">
                <a:solidFill>
                  <a:srgbClr val="FFFF00"/>
                </a:solidFill>
              </a:rPr>
              <a:t> </a:t>
            </a:r>
            <a:r>
              <a:rPr lang="sr-Latn-CS" sz="2800" b="1">
                <a:solidFill>
                  <a:srgbClr val="FFFF00"/>
                </a:solidFill>
              </a:rPr>
              <a:t>ВАЗДУХА</a:t>
            </a:r>
            <a:endParaRPr lang="en-US" sz="2800" b="1">
              <a:solidFill>
                <a:srgbClr val="FFFF00"/>
              </a:solidFill>
            </a:endParaRPr>
          </a:p>
        </p:txBody>
      </p:sp>
      <p:sp>
        <p:nvSpPr>
          <p:cNvPr id="75779" name="Text Box 3"/>
          <p:cNvSpPr txBox="1">
            <a:spLocks noChangeArrowheads="1"/>
          </p:cNvSpPr>
          <p:nvPr/>
        </p:nvSpPr>
        <p:spPr bwMode="auto">
          <a:xfrm>
            <a:off x="228674" y="2498725"/>
            <a:ext cx="8839102"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lvl="1" algn="just"/>
            <a:r>
              <a:rPr lang="en-US" sz="2400" b="1" dirty="0">
                <a:solidFill>
                  <a:srgbClr val="FFFF00"/>
                </a:solidFill>
              </a:rPr>
              <a:t>I</a:t>
            </a:r>
            <a:r>
              <a:rPr lang="sl-SI" sz="2400" b="1" dirty="0">
                <a:solidFill>
                  <a:srgbClr val="FFFF00"/>
                </a:solidFill>
              </a:rPr>
              <a:t>. </a:t>
            </a:r>
            <a:r>
              <a:rPr lang="sr-Latn-CS" sz="2400" b="1" dirty="0">
                <a:solidFill>
                  <a:srgbClr val="FFFF00"/>
                </a:solidFill>
              </a:rPr>
              <a:t>ПРИРОДНИ</a:t>
            </a:r>
            <a:r>
              <a:rPr lang="sl-SI" sz="2400" b="1" dirty="0">
                <a:solidFill>
                  <a:srgbClr val="FFFF00"/>
                </a:solidFill>
              </a:rPr>
              <a:t>				</a:t>
            </a:r>
            <a:r>
              <a:rPr lang="en-US" sz="2400" b="1" dirty="0">
                <a:solidFill>
                  <a:srgbClr val="FFFF00"/>
                </a:solidFill>
              </a:rPr>
              <a:t>II</a:t>
            </a:r>
            <a:r>
              <a:rPr lang="sl-SI" sz="2400" b="1" dirty="0">
                <a:solidFill>
                  <a:srgbClr val="FFFF00"/>
                </a:solidFill>
              </a:rPr>
              <a:t>. </a:t>
            </a:r>
            <a:r>
              <a:rPr lang="sr-Latn-CS" sz="2400" b="1" dirty="0">
                <a:solidFill>
                  <a:srgbClr val="FFFF00"/>
                </a:solidFill>
              </a:rPr>
              <a:t>ВЕШТАЧКИ</a:t>
            </a:r>
            <a:endParaRPr lang="sl-SI" sz="2400" b="1" dirty="0">
              <a:solidFill>
                <a:srgbClr val="FFFF00"/>
              </a:solidFill>
            </a:endParaRPr>
          </a:p>
          <a:p>
            <a:pPr algn="just"/>
            <a:endParaRPr lang="sl-SI" sz="2400" b="1" dirty="0">
              <a:solidFill>
                <a:srgbClr val="FFFF00"/>
              </a:solidFill>
            </a:endParaRPr>
          </a:p>
          <a:p>
            <a:pPr algn="just"/>
            <a:r>
              <a:rPr lang="sl-SI" sz="2000" b="1" dirty="0">
                <a:solidFill>
                  <a:srgbClr val="FFFF00"/>
                </a:solidFill>
              </a:rPr>
              <a:t>1. </a:t>
            </a:r>
            <a:r>
              <a:rPr lang="sr-Latn-CS" sz="2000" b="1" dirty="0">
                <a:solidFill>
                  <a:srgbClr val="FFFF00"/>
                </a:solidFill>
              </a:rPr>
              <a:t>Дефлација</a:t>
            </a:r>
            <a:r>
              <a:rPr lang="sl-SI" sz="2000" b="1" dirty="0">
                <a:solidFill>
                  <a:srgbClr val="FFFF00"/>
                </a:solidFill>
              </a:rPr>
              <a:t> (</a:t>
            </a:r>
            <a:r>
              <a:rPr lang="sr-Latn-CS" sz="2000" i="1" dirty="0">
                <a:solidFill>
                  <a:srgbClr val="FFFF00"/>
                </a:solidFill>
              </a:rPr>
              <a:t>разношење</a:t>
            </a:r>
            <a:r>
              <a:rPr lang="sl-SI" sz="2000" i="1" dirty="0">
                <a:solidFill>
                  <a:srgbClr val="FFFF00"/>
                </a:solidFill>
              </a:rPr>
              <a:t> </a:t>
            </a:r>
            <a:r>
              <a:rPr lang="sr-Latn-CS" sz="2000" i="1" dirty="0">
                <a:solidFill>
                  <a:srgbClr val="FFFF00"/>
                </a:solidFill>
              </a:rPr>
              <a:t>земље</a:t>
            </a:r>
            <a:r>
              <a:rPr lang="sl-SI" sz="2000" i="1" dirty="0">
                <a:solidFill>
                  <a:srgbClr val="FFFF00"/>
                </a:solidFill>
              </a:rPr>
              <a:t> </a:t>
            </a:r>
            <a:r>
              <a:rPr lang="sr-Latn-CS" sz="2000" i="1" dirty="0">
                <a:solidFill>
                  <a:srgbClr val="FFFF00"/>
                </a:solidFill>
              </a:rPr>
              <a:t>и</a:t>
            </a:r>
            <a:r>
              <a:rPr lang="sl-SI" sz="2000" i="1" dirty="0">
                <a:solidFill>
                  <a:srgbClr val="FFFF00"/>
                </a:solidFill>
              </a:rPr>
              <a:t> </a:t>
            </a:r>
            <a:r>
              <a:rPr lang="sr-Latn-CS" sz="2000" i="1" dirty="0">
                <a:solidFill>
                  <a:srgbClr val="FFFF00"/>
                </a:solidFill>
              </a:rPr>
              <a:t>песка</a:t>
            </a:r>
            <a:r>
              <a:rPr lang="sl-SI" sz="2000" b="1" dirty="0">
                <a:solidFill>
                  <a:srgbClr val="FFFF00"/>
                </a:solidFill>
              </a:rPr>
              <a:t>)		1. </a:t>
            </a:r>
            <a:r>
              <a:rPr lang="sr-Latn-CS" sz="2000" b="1" dirty="0">
                <a:solidFill>
                  <a:srgbClr val="FFFF00"/>
                </a:solidFill>
              </a:rPr>
              <a:t>Непокретни</a:t>
            </a:r>
            <a:endParaRPr lang="sl-SI" sz="2000" b="1" dirty="0">
              <a:solidFill>
                <a:srgbClr val="FFFF00"/>
              </a:solidFill>
            </a:endParaRPr>
          </a:p>
          <a:p>
            <a:pPr algn="just"/>
            <a:r>
              <a:rPr lang="sl-SI" sz="2000" b="1" dirty="0">
                <a:solidFill>
                  <a:srgbClr val="FFFF00"/>
                </a:solidFill>
              </a:rPr>
              <a:t>2. </a:t>
            </a:r>
            <a:r>
              <a:rPr lang="sr-Latn-CS" sz="2000" b="1" dirty="0">
                <a:solidFill>
                  <a:srgbClr val="FFFF00"/>
                </a:solidFill>
              </a:rPr>
              <a:t>Вулкани</a:t>
            </a:r>
            <a:r>
              <a:rPr lang="sl-SI" sz="2000" b="1" dirty="0">
                <a:solidFill>
                  <a:srgbClr val="FFFF00"/>
                </a:solidFill>
              </a:rPr>
              <a:t> (</a:t>
            </a:r>
            <a:r>
              <a:rPr lang="en-US" sz="2000" i="1" dirty="0">
                <a:solidFill>
                  <a:srgbClr val="FFFF00"/>
                </a:solidFill>
              </a:rPr>
              <a:t>C</a:t>
            </a:r>
            <a:r>
              <a:rPr lang="sr-Latn-CS" sz="2000" i="1" dirty="0">
                <a:solidFill>
                  <a:srgbClr val="FFFF00"/>
                </a:solidFill>
              </a:rPr>
              <a:t>О</a:t>
            </a:r>
            <a:r>
              <a:rPr lang="sl-SI" sz="2000" i="1" baseline="-25000" dirty="0">
                <a:solidFill>
                  <a:srgbClr val="FFFF00"/>
                </a:solidFill>
              </a:rPr>
              <a:t>2</a:t>
            </a:r>
            <a:r>
              <a:rPr lang="sl-SI" sz="2000" i="1" dirty="0">
                <a:solidFill>
                  <a:srgbClr val="FFFF00"/>
                </a:solidFill>
              </a:rPr>
              <a:t>, </a:t>
            </a:r>
            <a:r>
              <a:rPr lang="en-US" sz="2000" i="1" dirty="0">
                <a:solidFill>
                  <a:srgbClr val="FFFF00"/>
                </a:solidFill>
              </a:rPr>
              <a:t>C</a:t>
            </a:r>
            <a:r>
              <a:rPr lang="sr-Latn-CS" sz="2000" i="1" dirty="0">
                <a:solidFill>
                  <a:srgbClr val="FFFF00"/>
                </a:solidFill>
              </a:rPr>
              <a:t>О</a:t>
            </a:r>
            <a:r>
              <a:rPr lang="sl-SI" sz="2000" i="1" dirty="0">
                <a:solidFill>
                  <a:srgbClr val="FFFF00"/>
                </a:solidFill>
              </a:rPr>
              <a:t>, </a:t>
            </a:r>
            <a:r>
              <a:rPr lang="en-US" sz="2000" i="1" dirty="0">
                <a:solidFill>
                  <a:srgbClr val="FFFF00"/>
                </a:solidFill>
              </a:rPr>
              <a:t>S</a:t>
            </a:r>
            <a:r>
              <a:rPr lang="sr-Latn-CS" sz="2000" i="1" dirty="0">
                <a:solidFill>
                  <a:srgbClr val="FFFF00"/>
                </a:solidFill>
              </a:rPr>
              <a:t>О</a:t>
            </a:r>
            <a:r>
              <a:rPr lang="sl-SI" sz="2000" i="1" baseline="-25000" dirty="0">
                <a:solidFill>
                  <a:srgbClr val="FFFF00"/>
                </a:solidFill>
              </a:rPr>
              <a:t>2</a:t>
            </a:r>
            <a:r>
              <a:rPr lang="sl-SI" sz="2000" i="1" dirty="0">
                <a:solidFill>
                  <a:srgbClr val="FFFF00"/>
                </a:solidFill>
              </a:rPr>
              <a:t>, </a:t>
            </a:r>
            <a:r>
              <a:rPr lang="sr-Latn-CS" sz="2000" i="1" dirty="0">
                <a:solidFill>
                  <a:srgbClr val="FFFF00"/>
                </a:solidFill>
              </a:rPr>
              <a:t>и</a:t>
            </a:r>
            <a:r>
              <a:rPr lang="sl-SI" sz="2000" i="1" dirty="0">
                <a:solidFill>
                  <a:srgbClr val="FFFF00"/>
                </a:solidFill>
              </a:rPr>
              <a:t> </a:t>
            </a:r>
            <a:r>
              <a:rPr lang="sr-Latn-CS" sz="2000" i="1" dirty="0">
                <a:solidFill>
                  <a:srgbClr val="FFFF00"/>
                </a:solidFill>
              </a:rPr>
              <a:t>др</a:t>
            </a:r>
            <a:r>
              <a:rPr lang="sl-SI" sz="2000" i="1" dirty="0">
                <a:solidFill>
                  <a:srgbClr val="FFFF00"/>
                </a:solidFill>
              </a:rPr>
              <a:t>.</a:t>
            </a:r>
            <a:r>
              <a:rPr lang="sl-SI" sz="2000" b="1" dirty="0">
                <a:solidFill>
                  <a:srgbClr val="FFFF00"/>
                </a:solidFill>
              </a:rPr>
              <a:t>)				</a:t>
            </a:r>
            <a:r>
              <a:rPr lang="sr-Latn-CS" sz="2000" b="1" dirty="0">
                <a:solidFill>
                  <a:srgbClr val="FFFF00"/>
                </a:solidFill>
              </a:rPr>
              <a:t>Индустријски</a:t>
            </a:r>
            <a:r>
              <a:rPr lang="sl-SI" sz="2000" b="1" dirty="0">
                <a:solidFill>
                  <a:srgbClr val="FFFF00"/>
                </a:solidFill>
              </a:rPr>
              <a:t> </a:t>
            </a:r>
            <a:r>
              <a:rPr lang="sr-Latn-CS" sz="2000" b="1" dirty="0">
                <a:solidFill>
                  <a:srgbClr val="FFFF00"/>
                </a:solidFill>
              </a:rPr>
              <a:t>објекти</a:t>
            </a:r>
            <a:endParaRPr lang="sl-SI" sz="2000" b="1" dirty="0">
              <a:solidFill>
                <a:srgbClr val="FFFF00"/>
              </a:solidFill>
            </a:endParaRPr>
          </a:p>
          <a:p>
            <a:pPr algn="just"/>
            <a:r>
              <a:rPr lang="sl-SI" sz="2000" b="1" dirty="0">
                <a:solidFill>
                  <a:srgbClr val="FFFF00"/>
                </a:solidFill>
              </a:rPr>
              <a:t>3. </a:t>
            </a:r>
            <a:r>
              <a:rPr lang="sr-Latn-CS" sz="2000" b="1" dirty="0">
                <a:solidFill>
                  <a:srgbClr val="FFFF00"/>
                </a:solidFill>
              </a:rPr>
              <a:t>Пожари</a:t>
            </a:r>
            <a:r>
              <a:rPr lang="sl-SI" sz="2000" b="1" dirty="0">
                <a:solidFill>
                  <a:srgbClr val="FFFF00"/>
                </a:solidFill>
              </a:rPr>
              <a:t> (</a:t>
            </a:r>
            <a:r>
              <a:rPr lang="en-US" sz="2000" i="1" dirty="0">
                <a:solidFill>
                  <a:srgbClr val="FFFF00"/>
                </a:solidFill>
              </a:rPr>
              <a:t>C</a:t>
            </a:r>
            <a:r>
              <a:rPr lang="sr-Latn-CS" sz="2000" i="1" dirty="0">
                <a:solidFill>
                  <a:srgbClr val="FFFF00"/>
                </a:solidFill>
              </a:rPr>
              <a:t>О</a:t>
            </a:r>
            <a:r>
              <a:rPr lang="sl-SI" sz="2000" i="1" dirty="0">
                <a:solidFill>
                  <a:srgbClr val="FFFF00"/>
                </a:solidFill>
              </a:rPr>
              <a:t>, </a:t>
            </a:r>
            <a:r>
              <a:rPr lang="sr-Latn-CS" sz="2000" i="1" dirty="0">
                <a:solidFill>
                  <a:srgbClr val="FFFF00"/>
                </a:solidFill>
              </a:rPr>
              <a:t>чађ</a:t>
            </a:r>
            <a:r>
              <a:rPr lang="sl-SI" sz="2000" i="1" dirty="0">
                <a:solidFill>
                  <a:srgbClr val="FFFF00"/>
                </a:solidFill>
              </a:rPr>
              <a:t> </a:t>
            </a:r>
            <a:r>
              <a:rPr lang="sr-Latn-CS" sz="2000" i="1" dirty="0">
                <a:solidFill>
                  <a:srgbClr val="FFFF00"/>
                </a:solidFill>
              </a:rPr>
              <a:t>и</a:t>
            </a:r>
            <a:r>
              <a:rPr lang="sl-SI" sz="2000" i="1" dirty="0">
                <a:solidFill>
                  <a:srgbClr val="FFFF00"/>
                </a:solidFill>
              </a:rPr>
              <a:t> </a:t>
            </a:r>
            <a:r>
              <a:rPr lang="sr-Latn-CS" sz="2000" i="1" dirty="0">
                <a:solidFill>
                  <a:srgbClr val="FFFF00"/>
                </a:solidFill>
              </a:rPr>
              <a:t>др</a:t>
            </a:r>
            <a:r>
              <a:rPr lang="sl-SI" sz="2000" i="1" dirty="0">
                <a:solidFill>
                  <a:srgbClr val="FFFF00"/>
                </a:solidFill>
              </a:rPr>
              <a:t>.</a:t>
            </a:r>
            <a:r>
              <a:rPr lang="sl-SI" sz="2000" b="1" dirty="0">
                <a:solidFill>
                  <a:srgbClr val="FFFF00"/>
                </a:solidFill>
              </a:rPr>
              <a:t>)				</a:t>
            </a:r>
            <a:r>
              <a:rPr lang="sr-Latn-CS" sz="2000" b="1" dirty="0" smtClean="0">
                <a:solidFill>
                  <a:srgbClr val="FFFF00"/>
                </a:solidFill>
              </a:rPr>
              <a:t>Електране</a:t>
            </a:r>
            <a:r>
              <a:rPr lang="sl-SI" sz="2000" b="1" dirty="0" smtClean="0">
                <a:solidFill>
                  <a:srgbClr val="FFFF00"/>
                </a:solidFill>
              </a:rPr>
              <a:t> </a:t>
            </a:r>
            <a:r>
              <a:rPr lang="sr-Latn-CS" sz="2000" b="1" dirty="0">
                <a:solidFill>
                  <a:srgbClr val="FFFF00"/>
                </a:solidFill>
              </a:rPr>
              <a:t>и</a:t>
            </a:r>
            <a:r>
              <a:rPr lang="sl-SI" sz="2000" b="1" dirty="0">
                <a:solidFill>
                  <a:srgbClr val="FFFF00"/>
                </a:solidFill>
              </a:rPr>
              <a:t> </a:t>
            </a:r>
            <a:r>
              <a:rPr lang="sr-Latn-CS" sz="2000" b="1" dirty="0">
                <a:solidFill>
                  <a:srgbClr val="FFFF00"/>
                </a:solidFill>
              </a:rPr>
              <a:t>др</a:t>
            </a:r>
            <a:r>
              <a:rPr lang="sl-SI" sz="2000" b="1" dirty="0" smtClean="0">
                <a:solidFill>
                  <a:srgbClr val="FFFF00"/>
                </a:solidFill>
              </a:rPr>
              <a:t>.</a:t>
            </a:r>
            <a:endParaRPr lang="en-US" sz="2000" b="1" dirty="0">
              <a:solidFill>
                <a:srgbClr val="FFFF00"/>
              </a:solidFill>
            </a:endParaRPr>
          </a:p>
          <a:p>
            <a:pPr algn="just"/>
            <a:r>
              <a:rPr lang="sl-SI" sz="2000" b="1" dirty="0" smtClean="0">
                <a:solidFill>
                  <a:srgbClr val="FFFF00"/>
                </a:solidFill>
              </a:rPr>
              <a:t>4</a:t>
            </a:r>
            <a:r>
              <a:rPr lang="sl-SI" sz="2000" b="1" dirty="0">
                <a:solidFill>
                  <a:srgbClr val="FFFF00"/>
                </a:solidFill>
              </a:rPr>
              <a:t>. </a:t>
            </a:r>
            <a:r>
              <a:rPr lang="sr-Latn-CS" sz="2000" b="1" dirty="0">
                <a:solidFill>
                  <a:srgbClr val="FFFF00"/>
                </a:solidFill>
              </a:rPr>
              <a:t>Минерални</a:t>
            </a:r>
            <a:r>
              <a:rPr lang="sl-SI" sz="2000" b="1" dirty="0">
                <a:solidFill>
                  <a:srgbClr val="FFFF00"/>
                </a:solidFill>
              </a:rPr>
              <a:t> </a:t>
            </a:r>
            <a:r>
              <a:rPr lang="sr-Latn-CS" sz="2000" b="1" dirty="0">
                <a:solidFill>
                  <a:srgbClr val="FFFF00"/>
                </a:solidFill>
              </a:rPr>
              <a:t>и</a:t>
            </a:r>
            <a:r>
              <a:rPr lang="sl-SI" sz="2000" b="1" dirty="0">
                <a:solidFill>
                  <a:srgbClr val="FFFF00"/>
                </a:solidFill>
              </a:rPr>
              <a:t> </a:t>
            </a:r>
            <a:r>
              <a:rPr lang="sr-Latn-CS" sz="2000" b="1" dirty="0">
                <a:solidFill>
                  <a:srgbClr val="FFFF00"/>
                </a:solidFill>
              </a:rPr>
              <a:t>термални</a:t>
            </a:r>
            <a:r>
              <a:rPr lang="sl-SI" sz="2000" b="1" dirty="0">
                <a:solidFill>
                  <a:srgbClr val="FFFF00"/>
                </a:solidFill>
              </a:rPr>
              <a:t> </a:t>
            </a:r>
            <a:r>
              <a:rPr lang="sr-Latn-CS" sz="2000" b="1" dirty="0">
                <a:solidFill>
                  <a:srgbClr val="FFFF00"/>
                </a:solidFill>
              </a:rPr>
              <a:t>извори</a:t>
            </a:r>
            <a:r>
              <a:rPr lang="sl-SI" sz="2000" b="1" dirty="0">
                <a:solidFill>
                  <a:srgbClr val="FFFF00"/>
                </a:solidFill>
              </a:rPr>
              <a:t> (</a:t>
            </a:r>
            <a:r>
              <a:rPr lang="en-US" sz="2000" i="1" dirty="0">
                <a:solidFill>
                  <a:srgbClr val="FFFF00"/>
                </a:solidFill>
              </a:rPr>
              <a:t>C</a:t>
            </a:r>
            <a:r>
              <a:rPr lang="sr-Latn-CS" sz="2000" i="1" dirty="0">
                <a:solidFill>
                  <a:srgbClr val="FFFF00"/>
                </a:solidFill>
              </a:rPr>
              <a:t>О</a:t>
            </a:r>
            <a:r>
              <a:rPr lang="sl-SI" sz="2000" i="1" baseline="-25000" dirty="0">
                <a:solidFill>
                  <a:srgbClr val="FFFF00"/>
                </a:solidFill>
              </a:rPr>
              <a:t>2</a:t>
            </a:r>
            <a:r>
              <a:rPr lang="sl-SI" sz="2000" i="1" dirty="0">
                <a:solidFill>
                  <a:srgbClr val="FFFF00"/>
                </a:solidFill>
              </a:rPr>
              <a:t>, </a:t>
            </a:r>
            <a:r>
              <a:rPr lang="en-US" sz="2000" i="1" dirty="0">
                <a:solidFill>
                  <a:srgbClr val="FFFF00"/>
                </a:solidFill>
              </a:rPr>
              <a:t>S</a:t>
            </a:r>
            <a:r>
              <a:rPr lang="sr-Latn-CS" sz="2000" i="1" dirty="0">
                <a:solidFill>
                  <a:srgbClr val="FFFF00"/>
                </a:solidFill>
              </a:rPr>
              <a:t>О</a:t>
            </a:r>
            <a:r>
              <a:rPr lang="sl-SI" sz="2000" i="1" baseline="-25000" dirty="0">
                <a:solidFill>
                  <a:srgbClr val="FFFF00"/>
                </a:solidFill>
              </a:rPr>
              <a:t>2</a:t>
            </a:r>
            <a:r>
              <a:rPr lang="sl-SI" sz="2000" i="1" dirty="0">
                <a:solidFill>
                  <a:srgbClr val="FFFF00"/>
                </a:solidFill>
              </a:rPr>
              <a:t>, </a:t>
            </a:r>
            <a:r>
              <a:rPr lang="sr-Latn-CS" sz="2000" i="1" dirty="0">
                <a:solidFill>
                  <a:srgbClr val="FFFF00"/>
                </a:solidFill>
              </a:rPr>
              <a:t>и</a:t>
            </a:r>
            <a:r>
              <a:rPr lang="sl-SI" sz="2000" i="1" dirty="0">
                <a:solidFill>
                  <a:srgbClr val="FFFF00"/>
                </a:solidFill>
              </a:rPr>
              <a:t> </a:t>
            </a:r>
            <a:r>
              <a:rPr lang="sr-Latn-CS" sz="2000" i="1" dirty="0">
                <a:solidFill>
                  <a:srgbClr val="FFFF00"/>
                </a:solidFill>
              </a:rPr>
              <a:t>др</a:t>
            </a:r>
            <a:r>
              <a:rPr lang="sl-SI" sz="2000" i="1" dirty="0" smtClean="0">
                <a:solidFill>
                  <a:srgbClr val="FFFF00"/>
                </a:solidFill>
              </a:rPr>
              <a:t>.</a:t>
            </a:r>
            <a:r>
              <a:rPr lang="sl-SI" sz="2000" b="1" dirty="0" smtClean="0">
                <a:solidFill>
                  <a:srgbClr val="FFFF00"/>
                </a:solidFill>
              </a:rPr>
              <a:t>)	</a:t>
            </a:r>
            <a:r>
              <a:rPr lang="sr-Latn-CS" sz="2000" b="1" dirty="0" smtClean="0">
                <a:solidFill>
                  <a:srgbClr val="FFFF00"/>
                </a:solidFill>
              </a:rPr>
              <a:t>Кућна</a:t>
            </a:r>
            <a:r>
              <a:rPr lang="sl-SI" sz="2000" b="1" dirty="0" smtClean="0">
                <a:solidFill>
                  <a:srgbClr val="FFFF00"/>
                </a:solidFill>
              </a:rPr>
              <a:t> </a:t>
            </a:r>
            <a:r>
              <a:rPr lang="en-US" sz="2000" b="1" dirty="0" smtClean="0">
                <a:solidFill>
                  <a:srgbClr val="FFFF00"/>
                </a:solidFill>
              </a:rPr>
              <a:t>                    </a:t>
            </a:r>
            <a:r>
              <a:rPr lang="sr-Latn-CS" sz="2000" b="1" dirty="0" smtClean="0">
                <a:solidFill>
                  <a:srgbClr val="FFFF00"/>
                </a:solidFill>
              </a:rPr>
              <a:t>ложишта</a:t>
            </a:r>
            <a:endParaRPr lang="sl-SI" sz="2000" b="1" dirty="0">
              <a:solidFill>
                <a:srgbClr val="FFFF00"/>
              </a:solidFill>
            </a:endParaRPr>
          </a:p>
          <a:p>
            <a:pPr algn="just"/>
            <a:r>
              <a:rPr lang="sl-SI" sz="2000" b="1" dirty="0">
                <a:solidFill>
                  <a:srgbClr val="FFFF00"/>
                </a:solidFill>
              </a:rPr>
              <a:t>5. </a:t>
            </a:r>
            <a:r>
              <a:rPr lang="sr-Latn-CS" sz="2000" b="1" dirty="0">
                <a:solidFill>
                  <a:srgbClr val="FFFF00"/>
                </a:solidFill>
              </a:rPr>
              <a:t>Космичка</a:t>
            </a:r>
            <a:r>
              <a:rPr lang="sl-SI" sz="2000" b="1" dirty="0">
                <a:solidFill>
                  <a:srgbClr val="FFFF00"/>
                </a:solidFill>
              </a:rPr>
              <a:t> </a:t>
            </a:r>
            <a:r>
              <a:rPr lang="sr-Latn-CS" sz="2000" b="1" dirty="0">
                <a:solidFill>
                  <a:srgbClr val="FFFF00"/>
                </a:solidFill>
              </a:rPr>
              <a:t>прашина</a:t>
            </a:r>
            <a:r>
              <a:rPr lang="sl-SI" sz="2000" b="1" dirty="0">
                <a:solidFill>
                  <a:srgbClr val="FFFF00"/>
                </a:solidFill>
              </a:rPr>
              <a:t>				2. </a:t>
            </a:r>
            <a:r>
              <a:rPr lang="sr-Latn-CS" sz="2000" b="1" dirty="0">
                <a:solidFill>
                  <a:srgbClr val="FFFF00"/>
                </a:solidFill>
              </a:rPr>
              <a:t>Покретни</a:t>
            </a:r>
            <a:endParaRPr lang="sl-SI" sz="2000" b="1" dirty="0">
              <a:solidFill>
                <a:srgbClr val="FFFF00"/>
              </a:solidFill>
            </a:endParaRPr>
          </a:p>
          <a:p>
            <a:pPr algn="just"/>
            <a:r>
              <a:rPr lang="sl-SI" sz="2000" b="1" dirty="0">
                <a:solidFill>
                  <a:srgbClr val="FFFF00"/>
                </a:solidFill>
              </a:rPr>
              <a:t>6. </a:t>
            </a:r>
            <a:r>
              <a:rPr lang="sr-Latn-CS" sz="2000" b="1" dirty="0">
                <a:solidFill>
                  <a:srgbClr val="FFFF00"/>
                </a:solidFill>
              </a:rPr>
              <a:t>Океани</a:t>
            </a:r>
            <a:r>
              <a:rPr lang="sl-SI" sz="2000" b="1" dirty="0">
                <a:solidFill>
                  <a:srgbClr val="FFFF00"/>
                </a:solidFill>
              </a:rPr>
              <a:t> (</a:t>
            </a:r>
            <a:r>
              <a:rPr lang="en-US" sz="2000" i="1" dirty="0">
                <a:solidFill>
                  <a:srgbClr val="FFFF00"/>
                </a:solidFill>
              </a:rPr>
              <a:t>C</a:t>
            </a:r>
            <a:r>
              <a:rPr lang="sr-Latn-CS" sz="2000" i="1" dirty="0">
                <a:solidFill>
                  <a:srgbClr val="FFFF00"/>
                </a:solidFill>
              </a:rPr>
              <a:t>О</a:t>
            </a:r>
            <a:r>
              <a:rPr lang="sl-SI" sz="2000" i="1" baseline="-25000" dirty="0">
                <a:solidFill>
                  <a:srgbClr val="FFFF00"/>
                </a:solidFill>
              </a:rPr>
              <a:t>2</a:t>
            </a:r>
            <a:r>
              <a:rPr lang="sl-SI" sz="2000" i="1" dirty="0">
                <a:solidFill>
                  <a:srgbClr val="FFFF00"/>
                </a:solidFill>
              </a:rPr>
              <a:t>, </a:t>
            </a:r>
            <a:r>
              <a:rPr lang="en-US" sz="2000" i="1" dirty="0">
                <a:solidFill>
                  <a:srgbClr val="FFFF00"/>
                </a:solidFill>
              </a:rPr>
              <a:t>C</a:t>
            </a:r>
            <a:r>
              <a:rPr lang="sr-Latn-CS" sz="2000" i="1" dirty="0">
                <a:solidFill>
                  <a:srgbClr val="FFFF00"/>
                </a:solidFill>
              </a:rPr>
              <a:t>О</a:t>
            </a:r>
            <a:r>
              <a:rPr lang="sl-SI" sz="2000" i="1" dirty="0">
                <a:solidFill>
                  <a:srgbClr val="FFFF00"/>
                </a:solidFill>
              </a:rPr>
              <a:t> </a:t>
            </a:r>
            <a:r>
              <a:rPr lang="sr-Latn-CS" sz="2000" i="1" dirty="0">
                <a:solidFill>
                  <a:srgbClr val="FFFF00"/>
                </a:solidFill>
              </a:rPr>
              <a:t>и</a:t>
            </a:r>
            <a:r>
              <a:rPr lang="sl-SI" sz="2000" i="1" dirty="0">
                <a:solidFill>
                  <a:srgbClr val="FFFF00"/>
                </a:solidFill>
              </a:rPr>
              <a:t> </a:t>
            </a:r>
            <a:r>
              <a:rPr lang="sr-Latn-CS" sz="2000" i="1" dirty="0">
                <a:solidFill>
                  <a:srgbClr val="FFFF00"/>
                </a:solidFill>
              </a:rPr>
              <a:t>аеросоли</a:t>
            </a:r>
            <a:r>
              <a:rPr lang="sl-SI" sz="2000" b="1" dirty="0">
                <a:solidFill>
                  <a:srgbClr val="FFFF00"/>
                </a:solidFill>
              </a:rPr>
              <a:t>)				</a:t>
            </a:r>
            <a:r>
              <a:rPr lang="sr-Latn-CS" sz="2000" b="1" dirty="0">
                <a:solidFill>
                  <a:srgbClr val="FFFF00"/>
                </a:solidFill>
              </a:rPr>
              <a:t>Саобраћај</a:t>
            </a:r>
            <a:endParaRPr lang="sl-SI" sz="2000" b="1" dirty="0">
              <a:solidFill>
                <a:srgbClr val="FFFF00"/>
              </a:solidFill>
            </a:endParaRPr>
          </a:p>
          <a:p>
            <a:pPr algn="just"/>
            <a:r>
              <a:rPr lang="sl-SI" sz="2000" b="1" dirty="0">
                <a:solidFill>
                  <a:srgbClr val="FFFF00"/>
                </a:solidFill>
              </a:rPr>
              <a:t>							</a:t>
            </a:r>
            <a:r>
              <a:rPr lang="sr-Latn-CS" sz="2000" b="1" dirty="0">
                <a:solidFill>
                  <a:srgbClr val="FFFF00"/>
                </a:solidFill>
              </a:rPr>
              <a:t>Кућни</a:t>
            </a:r>
            <a:r>
              <a:rPr lang="sl-SI" sz="2000" b="1" dirty="0">
                <a:solidFill>
                  <a:srgbClr val="FFFF00"/>
                </a:solidFill>
              </a:rPr>
              <a:t> </a:t>
            </a:r>
            <a:r>
              <a:rPr lang="sr-Latn-CS" sz="2000" b="1" dirty="0">
                <a:solidFill>
                  <a:srgbClr val="FFFF00"/>
                </a:solidFill>
              </a:rPr>
              <a:t>апарати</a:t>
            </a:r>
            <a:endParaRPr lang="sl-SI" sz="2000" b="1" dirty="0">
              <a:solidFill>
                <a:srgbClr val="FFFF00"/>
              </a:solidFill>
            </a:endParaRPr>
          </a:p>
          <a:p>
            <a:pPr>
              <a:spcBef>
                <a:spcPct val="50000"/>
              </a:spcBef>
            </a:pPr>
            <a:endParaRPr lang="en-US" sz="2800" dirty="0">
              <a:solidFill>
                <a:schemeClr val="tx1"/>
              </a:solidFill>
            </a:endParaRPr>
          </a:p>
        </p:txBody>
      </p:sp>
    </p:spTree>
    <p:extLst>
      <p:ext uri="{BB962C8B-B14F-4D97-AF65-F5344CB8AC3E}">
        <p14:creationId xmlns:p14="http://schemas.microsoft.com/office/powerpoint/2010/main" val="296006502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400" b="1">
              <a:solidFill>
                <a:srgbClr val="FFFF00"/>
              </a:solidFill>
            </a:endParaRPr>
          </a:p>
          <a:p>
            <a:r>
              <a:rPr lang="sr-Latn-CS" sz="2800" b="1">
                <a:solidFill>
                  <a:srgbClr val="FFFF00"/>
                </a:solidFill>
              </a:rPr>
              <a:t>ЗАГАЂУЈУЋЕ</a:t>
            </a:r>
            <a:r>
              <a:rPr lang="en-US" sz="2800" b="1">
                <a:solidFill>
                  <a:srgbClr val="FFFF00"/>
                </a:solidFill>
              </a:rPr>
              <a:t> </a:t>
            </a:r>
            <a:r>
              <a:rPr lang="sr-Latn-CS" sz="2800" b="1">
                <a:solidFill>
                  <a:srgbClr val="FFFF00"/>
                </a:solidFill>
              </a:rPr>
              <a:t>СУПСТАНЦИЈЕ</a:t>
            </a:r>
            <a:endParaRPr lang="en-US" sz="2800" b="1">
              <a:solidFill>
                <a:srgbClr val="FFFF00"/>
              </a:solidFill>
            </a:endParaRPr>
          </a:p>
        </p:txBody>
      </p:sp>
      <p:sp>
        <p:nvSpPr>
          <p:cNvPr id="76803" name="Text Box 3"/>
          <p:cNvSpPr txBox="1">
            <a:spLocks noChangeArrowheads="1"/>
          </p:cNvSpPr>
          <p:nvPr/>
        </p:nvSpPr>
        <p:spPr bwMode="auto">
          <a:xfrm>
            <a:off x="533572" y="2400300"/>
            <a:ext cx="7619511"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400" b="1">
                <a:solidFill>
                  <a:srgbClr val="FFFF00"/>
                </a:solidFill>
              </a:rPr>
              <a:t>ПОДЕЛА</a:t>
            </a:r>
            <a:r>
              <a:rPr lang="sl-SI" sz="2400" b="1">
                <a:solidFill>
                  <a:srgbClr val="FFFF00"/>
                </a:solidFill>
              </a:rPr>
              <a:t> </a:t>
            </a:r>
            <a:r>
              <a:rPr lang="sr-Latn-CS" sz="2400" b="1">
                <a:solidFill>
                  <a:srgbClr val="FFFF00"/>
                </a:solidFill>
              </a:rPr>
              <a:t>ПРЕМА</a:t>
            </a:r>
            <a:endParaRPr lang="sl-SI" sz="2400" b="1">
              <a:solidFill>
                <a:srgbClr val="FFFF00"/>
              </a:solidFill>
            </a:endParaRPr>
          </a:p>
          <a:p>
            <a:pPr algn="just"/>
            <a:endParaRPr lang="sl-SI" sz="1400" b="1">
              <a:solidFill>
                <a:srgbClr val="FFFF00"/>
              </a:solidFill>
            </a:endParaRPr>
          </a:p>
          <a:p>
            <a:pPr lvl="2" algn="just">
              <a:buFontTx/>
              <a:buChar char="•"/>
            </a:pPr>
            <a:r>
              <a:rPr lang="sr-Latn-CS" sz="2400" b="1">
                <a:solidFill>
                  <a:srgbClr val="FFFF00"/>
                </a:solidFill>
              </a:rPr>
              <a:t>ПОРЕКЛУ</a:t>
            </a:r>
            <a:endParaRPr lang="sl-SI" sz="2400" b="1">
              <a:solidFill>
                <a:srgbClr val="FFFF00"/>
              </a:solidFill>
            </a:endParaRPr>
          </a:p>
          <a:p>
            <a:pPr lvl="2" algn="just">
              <a:buFontTx/>
              <a:buChar char="•"/>
            </a:pPr>
            <a:endParaRPr lang="sl-SI" sz="1400" b="1">
              <a:solidFill>
                <a:srgbClr val="FFFF00"/>
              </a:solidFill>
            </a:endParaRPr>
          </a:p>
          <a:p>
            <a:pPr lvl="2" algn="just">
              <a:buFontTx/>
              <a:buChar char="•"/>
            </a:pPr>
            <a:r>
              <a:rPr lang="sr-Latn-CS" sz="2400" b="1">
                <a:solidFill>
                  <a:srgbClr val="FFFF00"/>
                </a:solidFill>
              </a:rPr>
              <a:t>ИЗВОРУ</a:t>
            </a:r>
            <a:r>
              <a:rPr lang="sl-SI" sz="2400" b="1">
                <a:solidFill>
                  <a:srgbClr val="FFFF00"/>
                </a:solidFill>
              </a:rPr>
              <a:t> </a:t>
            </a:r>
            <a:r>
              <a:rPr lang="sr-Latn-CS" sz="2400" b="1">
                <a:solidFill>
                  <a:srgbClr val="FFFF00"/>
                </a:solidFill>
              </a:rPr>
              <a:t>ЗАГАЂИВАЊА</a:t>
            </a:r>
            <a:endParaRPr lang="sl-SI" sz="2400" b="1">
              <a:solidFill>
                <a:srgbClr val="FFFF00"/>
              </a:solidFill>
            </a:endParaRPr>
          </a:p>
          <a:p>
            <a:pPr lvl="2" algn="just">
              <a:buFontTx/>
              <a:buChar char="•"/>
            </a:pPr>
            <a:endParaRPr lang="sl-SI" sz="1400" b="1">
              <a:solidFill>
                <a:srgbClr val="FFFF00"/>
              </a:solidFill>
            </a:endParaRPr>
          </a:p>
          <a:p>
            <a:pPr lvl="2" algn="just">
              <a:buFontTx/>
              <a:buChar char="•"/>
            </a:pPr>
            <a:r>
              <a:rPr lang="sr-Latn-CS" sz="2400" b="1">
                <a:solidFill>
                  <a:srgbClr val="FFFF00"/>
                </a:solidFill>
              </a:rPr>
              <a:t>МЕСТУ</a:t>
            </a:r>
            <a:r>
              <a:rPr lang="sl-SI" sz="2400" b="1">
                <a:solidFill>
                  <a:srgbClr val="FFFF00"/>
                </a:solidFill>
              </a:rPr>
              <a:t> </a:t>
            </a:r>
            <a:r>
              <a:rPr lang="sr-Latn-CS" sz="2400" b="1">
                <a:solidFill>
                  <a:srgbClr val="FFFF00"/>
                </a:solidFill>
              </a:rPr>
              <a:t>НАСТАНКА</a:t>
            </a:r>
            <a:endParaRPr lang="sl-SI" sz="2400" b="1">
              <a:solidFill>
                <a:srgbClr val="FFFF00"/>
              </a:solidFill>
            </a:endParaRPr>
          </a:p>
          <a:p>
            <a:pPr lvl="2" algn="just">
              <a:buFontTx/>
              <a:buChar char="•"/>
            </a:pPr>
            <a:endParaRPr lang="sl-SI" sz="1400" b="1">
              <a:solidFill>
                <a:srgbClr val="FFFF00"/>
              </a:solidFill>
            </a:endParaRPr>
          </a:p>
          <a:p>
            <a:pPr lvl="2" algn="just">
              <a:buFontTx/>
              <a:buChar char="•"/>
            </a:pPr>
            <a:r>
              <a:rPr lang="sr-Latn-CS" sz="2400" b="1">
                <a:solidFill>
                  <a:srgbClr val="FFFF00"/>
                </a:solidFill>
              </a:rPr>
              <a:t>АГРЕГАТНОМ</a:t>
            </a:r>
            <a:r>
              <a:rPr lang="sl-SI" sz="2400" b="1">
                <a:solidFill>
                  <a:srgbClr val="FFFF00"/>
                </a:solidFill>
              </a:rPr>
              <a:t> </a:t>
            </a:r>
            <a:r>
              <a:rPr lang="sr-Latn-CS" sz="2400" b="1">
                <a:solidFill>
                  <a:srgbClr val="FFFF00"/>
                </a:solidFill>
              </a:rPr>
              <a:t>СТАЊУ</a:t>
            </a:r>
            <a:endParaRPr lang="sl-SI" sz="2400" b="1">
              <a:solidFill>
                <a:srgbClr val="FFFF00"/>
              </a:solidFill>
            </a:endParaRPr>
          </a:p>
          <a:p>
            <a:pPr lvl="2" algn="just">
              <a:buFontTx/>
              <a:buChar char="•"/>
            </a:pPr>
            <a:endParaRPr lang="sl-SI" sz="1400" b="1">
              <a:solidFill>
                <a:srgbClr val="FFFF00"/>
              </a:solidFill>
            </a:endParaRPr>
          </a:p>
          <a:p>
            <a:pPr lvl="2" algn="just">
              <a:buFontTx/>
              <a:buChar char="•"/>
            </a:pPr>
            <a:r>
              <a:rPr lang="sr-Latn-CS" sz="2400" b="1">
                <a:solidFill>
                  <a:srgbClr val="FFFF00"/>
                </a:solidFill>
              </a:rPr>
              <a:t>ПАТОФИЗИОЛОШКОМ</a:t>
            </a:r>
            <a:r>
              <a:rPr lang="sl-SI" sz="2400" b="1">
                <a:solidFill>
                  <a:srgbClr val="FFFF00"/>
                </a:solidFill>
              </a:rPr>
              <a:t> </a:t>
            </a:r>
            <a:r>
              <a:rPr lang="sr-Latn-CS" sz="2400" b="1">
                <a:solidFill>
                  <a:srgbClr val="FFFF00"/>
                </a:solidFill>
              </a:rPr>
              <a:t>УТИЦАЈУ</a:t>
            </a:r>
            <a:endParaRPr lang="sl-SI" sz="2400" b="1">
              <a:solidFill>
                <a:srgbClr val="FFFF00"/>
              </a:solidFill>
            </a:endParaRPr>
          </a:p>
          <a:p>
            <a:pPr lvl="2" algn="just">
              <a:buFontTx/>
              <a:buChar char="•"/>
            </a:pPr>
            <a:endParaRPr lang="sl-SI" sz="1400" b="1">
              <a:solidFill>
                <a:srgbClr val="FFFF00"/>
              </a:solidFill>
            </a:endParaRPr>
          </a:p>
          <a:p>
            <a:pPr lvl="2" algn="just">
              <a:buFontTx/>
              <a:buChar char="•"/>
            </a:pPr>
            <a:r>
              <a:rPr lang="sr-Latn-CS" sz="2400" b="1">
                <a:solidFill>
                  <a:srgbClr val="FFFF00"/>
                </a:solidFill>
              </a:rPr>
              <a:t>ЗАСТУПЉЕНОСТИ</a:t>
            </a:r>
            <a:r>
              <a:rPr lang="sl-SI" sz="2400" b="1">
                <a:solidFill>
                  <a:srgbClr val="FFFF00"/>
                </a:solidFill>
              </a:rPr>
              <a:t> </a:t>
            </a:r>
            <a:r>
              <a:rPr lang="sr-Latn-CS" sz="2400" b="1">
                <a:solidFill>
                  <a:srgbClr val="FFFF00"/>
                </a:solidFill>
              </a:rPr>
              <a:t>У</a:t>
            </a:r>
            <a:r>
              <a:rPr lang="sl-SI" sz="2400" b="1">
                <a:solidFill>
                  <a:srgbClr val="FFFF00"/>
                </a:solidFill>
              </a:rPr>
              <a:t> </a:t>
            </a:r>
            <a:r>
              <a:rPr lang="sr-Latn-CS" sz="2400" b="1">
                <a:solidFill>
                  <a:srgbClr val="FFFF00"/>
                </a:solidFill>
              </a:rPr>
              <a:t>ЖИВОТНОЈ</a:t>
            </a:r>
            <a:r>
              <a:rPr lang="sl-SI" sz="2400" b="1">
                <a:solidFill>
                  <a:srgbClr val="FFFF00"/>
                </a:solidFill>
              </a:rPr>
              <a:t> </a:t>
            </a:r>
            <a:r>
              <a:rPr lang="sr-Latn-CS" sz="2400" b="1">
                <a:solidFill>
                  <a:srgbClr val="FFFF00"/>
                </a:solidFill>
              </a:rPr>
              <a:t>СРЕДИНИ</a:t>
            </a:r>
            <a:endParaRPr lang="sl-SI" sz="2400" b="1">
              <a:solidFill>
                <a:schemeClr val="tx1"/>
              </a:solidFill>
            </a:endParaRPr>
          </a:p>
        </p:txBody>
      </p:sp>
    </p:spTree>
    <p:extLst>
      <p:ext uri="{BB962C8B-B14F-4D97-AF65-F5344CB8AC3E}">
        <p14:creationId xmlns:p14="http://schemas.microsoft.com/office/powerpoint/2010/main" val="277938522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400" b="1">
              <a:solidFill>
                <a:srgbClr val="FFFF00"/>
              </a:solidFill>
            </a:endParaRPr>
          </a:p>
          <a:p>
            <a:r>
              <a:rPr lang="sr-Latn-CS" sz="2800" b="1">
                <a:solidFill>
                  <a:srgbClr val="FFFF00"/>
                </a:solidFill>
              </a:rPr>
              <a:t>ЗАГАЂУЈУЋЕ</a:t>
            </a:r>
            <a:r>
              <a:rPr lang="en-US" sz="2800" b="1">
                <a:solidFill>
                  <a:srgbClr val="FFFF00"/>
                </a:solidFill>
              </a:rPr>
              <a:t> </a:t>
            </a:r>
            <a:r>
              <a:rPr lang="sr-Latn-CS" sz="2800" b="1">
                <a:solidFill>
                  <a:srgbClr val="FFFF00"/>
                </a:solidFill>
              </a:rPr>
              <a:t>СУПСТАНЦИЈЕ</a:t>
            </a:r>
            <a:endParaRPr lang="en-US" sz="2800" b="1">
              <a:solidFill>
                <a:srgbClr val="FFFF00"/>
              </a:solidFill>
            </a:endParaRPr>
          </a:p>
        </p:txBody>
      </p:sp>
      <p:sp>
        <p:nvSpPr>
          <p:cNvPr id="77827" name="Text Box 3"/>
          <p:cNvSpPr txBox="1">
            <a:spLocks noChangeArrowheads="1"/>
          </p:cNvSpPr>
          <p:nvPr/>
        </p:nvSpPr>
        <p:spPr bwMode="auto">
          <a:xfrm>
            <a:off x="533571" y="2400301"/>
            <a:ext cx="8229307"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800" b="1">
                <a:solidFill>
                  <a:srgbClr val="FFFF00"/>
                </a:solidFill>
              </a:rPr>
              <a:t>ПОДЕЛА</a:t>
            </a:r>
            <a:r>
              <a:rPr lang="sl-SI" sz="2800" b="1">
                <a:solidFill>
                  <a:srgbClr val="FFFF00"/>
                </a:solidFill>
              </a:rPr>
              <a:t> </a:t>
            </a:r>
            <a:r>
              <a:rPr lang="sr-Latn-CS" sz="2800" b="1">
                <a:solidFill>
                  <a:srgbClr val="FFFF00"/>
                </a:solidFill>
              </a:rPr>
              <a:t>ПРЕМА</a:t>
            </a:r>
            <a:r>
              <a:rPr lang="sl-SI" sz="2800" b="1">
                <a:solidFill>
                  <a:srgbClr val="FFFF00"/>
                </a:solidFill>
              </a:rPr>
              <a:t> </a:t>
            </a:r>
            <a:r>
              <a:rPr lang="sr-Latn-CS" sz="2800" b="1">
                <a:solidFill>
                  <a:srgbClr val="FFFF00"/>
                </a:solidFill>
              </a:rPr>
              <a:t>ПОРЕКЛУ</a:t>
            </a:r>
            <a:endParaRPr lang="sl-SI" sz="2400" b="1">
              <a:solidFill>
                <a:srgbClr val="FFFF00"/>
              </a:solidFill>
            </a:endParaRPr>
          </a:p>
          <a:p>
            <a:pPr algn="just"/>
            <a:endParaRPr lang="sl-SI" sz="2400" b="1">
              <a:solidFill>
                <a:srgbClr val="FFFF00"/>
              </a:solidFill>
            </a:endParaRPr>
          </a:p>
          <a:p>
            <a:pPr lvl="2" algn="just">
              <a:buFontTx/>
              <a:buChar char="•"/>
            </a:pPr>
            <a:r>
              <a:rPr lang="sr-Latn-CS" sz="2800" b="1">
                <a:solidFill>
                  <a:srgbClr val="FFFF00"/>
                </a:solidFill>
              </a:rPr>
              <a:t>Органске</a:t>
            </a:r>
            <a:r>
              <a:rPr lang="sl-SI" sz="2800" b="1">
                <a:solidFill>
                  <a:srgbClr val="FFFF00"/>
                </a:solidFill>
              </a:rPr>
              <a:t> (</a:t>
            </a:r>
            <a:r>
              <a:rPr lang="sr-Latn-CS" sz="2800" b="1" i="1">
                <a:solidFill>
                  <a:srgbClr val="FFFF00"/>
                </a:solidFill>
              </a:rPr>
              <a:t>биљног</a:t>
            </a:r>
            <a:r>
              <a:rPr lang="sl-SI" sz="2800" b="1" i="1">
                <a:solidFill>
                  <a:srgbClr val="FFFF00"/>
                </a:solidFill>
              </a:rPr>
              <a:t> </a:t>
            </a:r>
            <a:r>
              <a:rPr lang="sr-Latn-CS" sz="2800" b="1" i="1">
                <a:solidFill>
                  <a:srgbClr val="FFFF00"/>
                </a:solidFill>
              </a:rPr>
              <a:t>и</a:t>
            </a:r>
            <a:r>
              <a:rPr lang="sl-SI" sz="2800" b="1" i="1">
                <a:solidFill>
                  <a:srgbClr val="FFFF00"/>
                </a:solidFill>
              </a:rPr>
              <a:t> </a:t>
            </a:r>
            <a:r>
              <a:rPr lang="sr-Latn-CS" sz="2800" b="1" i="1">
                <a:solidFill>
                  <a:srgbClr val="FFFF00"/>
                </a:solidFill>
              </a:rPr>
              <a:t>животињског</a:t>
            </a:r>
            <a:r>
              <a:rPr lang="sl-SI" sz="2800" b="1" i="1">
                <a:solidFill>
                  <a:srgbClr val="FFFF00"/>
                </a:solidFill>
              </a:rPr>
              <a:t> </a:t>
            </a:r>
            <a:r>
              <a:rPr lang="sr-Latn-CS" sz="2800" b="1" i="1">
                <a:solidFill>
                  <a:srgbClr val="FFFF00"/>
                </a:solidFill>
              </a:rPr>
              <a:t>порекла</a:t>
            </a:r>
            <a:r>
              <a:rPr lang="sl-SI" sz="2800" b="1">
                <a:solidFill>
                  <a:srgbClr val="FFFF00"/>
                </a:solidFill>
              </a:rPr>
              <a:t>)</a:t>
            </a:r>
          </a:p>
          <a:p>
            <a:pPr lvl="2" algn="just">
              <a:buFontTx/>
              <a:buChar char="•"/>
            </a:pPr>
            <a:endParaRPr lang="sl-SI" sz="1600" b="1">
              <a:solidFill>
                <a:srgbClr val="FFFF00"/>
              </a:solidFill>
            </a:endParaRPr>
          </a:p>
          <a:p>
            <a:pPr lvl="2" algn="just">
              <a:buFontTx/>
              <a:buChar char="•"/>
            </a:pPr>
            <a:endParaRPr lang="sl-SI" sz="1000" b="1">
              <a:solidFill>
                <a:srgbClr val="FFFF00"/>
              </a:solidFill>
            </a:endParaRPr>
          </a:p>
          <a:p>
            <a:pPr lvl="2" algn="just">
              <a:buFontTx/>
              <a:buChar char="•"/>
            </a:pPr>
            <a:r>
              <a:rPr lang="sr-Latn-CS" sz="2800" b="1">
                <a:solidFill>
                  <a:srgbClr val="FFFF00"/>
                </a:solidFill>
              </a:rPr>
              <a:t>Неорганске</a:t>
            </a:r>
            <a:r>
              <a:rPr lang="sl-SI" sz="2800" b="1">
                <a:solidFill>
                  <a:srgbClr val="FFFF00"/>
                </a:solidFill>
              </a:rPr>
              <a:t> (</a:t>
            </a:r>
            <a:r>
              <a:rPr lang="sr-Latn-CS" sz="2800" b="1" i="1">
                <a:solidFill>
                  <a:srgbClr val="FFFF00"/>
                </a:solidFill>
              </a:rPr>
              <a:t>руде</a:t>
            </a:r>
            <a:r>
              <a:rPr lang="sl-SI" sz="2800" b="1" i="1">
                <a:solidFill>
                  <a:srgbClr val="FFFF00"/>
                </a:solidFill>
              </a:rPr>
              <a:t>, </a:t>
            </a:r>
            <a:r>
              <a:rPr lang="sr-Latn-CS" sz="2800" b="1" i="1">
                <a:solidFill>
                  <a:srgbClr val="FFFF00"/>
                </a:solidFill>
              </a:rPr>
              <a:t>метали</a:t>
            </a:r>
            <a:r>
              <a:rPr lang="sl-SI" sz="2800" b="1" i="1">
                <a:solidFill>
                  <a:srgbClr val="FFFF00"/>
                </a:solidFill>
              </a:rPr>
              <a:t> </a:t>
            </a:r>
            <a:r>
              <a:rPr lang="sr-Latn-CS" sz="2800" b="1" i="1">
                <a:solidFill>
                  <a:srgbClr val="FFFF00"/>
                </a:solidFill>
              </a:rPr>
              <a:t>и</a:t>
            </a:r>
            <a:r>
              <a:rPr lang="sl-SI" sz="2800" b="1" i="1">
                <a:solidFill>
                  <a:srgbClr val="FFFF00"/>
                </a:solidFill>
              </a:rPr>
              <a:t> </a:t>
            </a:r>
            <a:r>
              <a:rPr lang="sr-Latn-CS" sz="2800" b="1" i="1">
                <a:solidFill>
                  <a:srgbClr val="FFFF00"/>
                </a:solidFill>
              </a:rPr>
              <a:t>др</a:t>
            </a:r>
            <a:r>
              <a:rPr lang="sl-SI" sz="2800" b="1">
                <a:solidFill>
                  <a:srgbClr val="FFFF00"/>
                </a:solidFill>
              </a:rPr>
              <a:t>.)</a:t>
            </a:r>
          </a:p>
          <a:p>
            <a:pPr lvl="2" algn="just">
              <a:buFontTx/>
              <a:buChar char="•"/>
            </a:pPr>
            <a:endParaRPr lang="sl-SI" b="1">
              <a:solidFill>
                <a:srgbClr val="FFFF00"/>
              </a:solidFill>
            </a:endParaRPr>
          </a:p>
          <a:p>
            <a:pPr lvl="2" algn="just">
              <a:buFontTx/>
              <a:buChar char="•"/>
            </a:pPr>
            <a:r>
              <a:rPr lang="sr-Latn-CS" sz="2800" b="1">
                <a:solidFill>
                  <a:srgbClr val="FFFF00"/>
                </a:solidFill>
              </a:rPr>
              <a:t>Вештачке</a:t>
            </a:r>
            <a:r>
              <a:rPr lang="sl-SI" sz="2800" b="1">
                <a:solidFill>
                  <a:srgbClr val="FFFF00"/>
                </a:solidFill>
              </a:rPr>
              <a:t> (</a:t>
            </a:r>
            <a:r>
              <a:rPr lang="sr-Latn-CS" sz="2800" b="1" i="1">
                <a:solidFill>
                  <a:srgbClr val="FFFF00"/>
                </a:solidFill>
              </a:rPr>
              <a:t>синтетске</a:t>
            </a:r>
            <a:r>
              <a:rPr lang="sl-SI" sz="2800" b="1" i="1">
                <a:solidFill>
                  <a:srgbClr val="FFFF00"/>
                </a:solidFill>
              </a:rPr>
              <a:t> </a:t>
            </a:r>
            <a:r>
              <a:rPr lang="sr-Latn-CS" sz="2800" b="1" i="1">
                <a:solidFill>
                  <a:srgbClr val="FFFF00"/>
                </a:solidFill>
              </a:rPr>
              <a:t>материје</a:t>
            </a:r>
            <a:r>
              <a:rPr lang="sl-SI" sz="2800" b="1">
                <a:solidFill>
                  <a:srgbClr val="FFFF00"/>
                </a:solidFill>
              </a:rPr>
              <a:t>)</a:t>
            </a:r>
            <a:endParaRPr lang="sl-SI" sz="2400" b="1">
              <a:solidFill>
                <a:schemeClr val="tx1"/>
              </a:solidFill>
            </a:endParaRPr>
          </a:p>
        </p:txBody>
      </p:sp>
    </p:spTree>
    <p:extLst>
      <p:ext uri="{BB962C8B-B14F-4D97-AF65-F5344CB8AC3E}">
        <p14:creationId xmlns:p14="http://schemas.microsoft.com/office/powerpoint/2010/main" val="4187964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400" b="1">
              <a:solidFill>
                <a:srgbClr val="FFFF00"/>
              </a:solidFill>
            </a:endParaRPr>
          </a:p>
          <a:p>
            <a:r>
              <a:rPr lang="sr-Latn-CS" sz="2800" b="1">
                <a:solidFill>
                  <a:srgbClr val="FFFF00"/>
                </a:solidFill>
              </a:rPr>
              <a:t>ЗАГАЂУЈУЋЕ</a:t>
            </a:r>
            <a:r>
              <a:rPr lang="en-US" sz="2800" b="1">
                <a:solidFill>
                  <a:srgbClr val="FFFF00"/>
                </a:solidFill>
              </a:rPr>
              <a:t> </a:t>
            </a:r>
            <a:r>
              <a:rPr lang="sr-Latn-CS" sz="2800" b="1">
                <a:solidFill>
                  <a:srgbClr val="FFFF00"/>
                </a:solidFill>
              </a:rPr>
              <a:t>СУПСТАНЦИЈЕ</a:t>
            </a:r>
            <a:endParaRPr lang="en-US" sz="2800" b="1">
              <a:solidFill>
                <a:srgbClr val="FFFF00"/>
              </a:solidFill>
            </a:endParaRPr>
          </a:p>
        </p:txBody>
      </p:sp>
      <p:sp>
        <p:nvSpPr>
          <p:cNvPr id="78851" name="Text Box 3"/>
          <p:cNvSpPr txBox="1">
            <a:spLocks noChangeArrowheads="1"/>
          </p:cNvSpPr>
          <p:nvPr/>
        </p:nvSpPr>
        <p:spPr bwMode="auto">
          <a:xfrm>
            <a:off x="533571" y="2955926"/>
            <a:ext cx="8229307"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800" b="1">
                <a:solidFill>
                  <a:srgbClr val="FFFF00"/>
                </a:solidFill>
              </a:rPr>
              <a:t>ПОДЕЛА</a:t>
            </a:r>
            <a:r>
              <a:rPr lang="sl-SI" sz="2800" b="1">
                <a:solidFill>
                  <a:srgbClr val="FFFF00"/>
                </a:solidFill>
              </a:rPr>
              <a:t> </a:t>
            </a:r>
            <a:r>
              <a:rPr lang="sr-Latn-CS" sz="2800" b="1">
                <a:solidFill>
                  <a:srgbClr val="FFFF00"/>
                </a:solidFill>
              </a:rPr>
              <a:t>ПРЕМА</a:t>
            </a:r>
            <a:r>
              <a:rPr lang="sl-SI" sz="2800" b="1">
                <a:solidFill>
                  <a:srgbClr val="FFFF00"/>
                </a:solidFill>
              </a:rPr>
              <a:t> </a:t>
            </a:r>
            <a:r>
              <a:rPr lang="sr-Latn-CS" sz="2800" b="1">
                <a:solidFill>
                  <a:srgbClr val="FFFF00"/>
                </a:solidFill>
              </a:rPr>
              <a:t>ИЗВОРУ</a:t>
            </a:r>
            <a:r>
              <a:rPr lang="sl-SI" sz="2800" b="1">
                <a:solidFill>
                  <a:srgbClr val="FFFF00"/>
                </a:solidFill>
              </a:rPr>
              <a:t> </a:t>
            </a:r>
            <a:r>
              <a:rPr lang="sr-Latn-CS" sz="2800" b="1">
                <a:solidFill>
                  <a:srgbClr val="FFFF00"/>
                </a:solidFill>
              </a:rPr>
              <a:t>ЗАГАЂИВАЊА</a:t>
            </a:r>
            <a:endParaRPr lang="sl-SI" sz="2400" b="1">
              <a:solidFill>
                <a:srgbClr val="FFFF00"/>
              </a:solidFill>
            </a:endParaRPr>
          </a:p>
          <a:p>
            <a:pPr algn="just"/>
            <a:endParaRPr lang="sl-SI" sz="2400" b="1">
              <a:solidFill>
                <a:srgbClr val="FFFF00"/>
              </a:solidFill>
            </a:endParaRPr>
          </a:p>
          <a:p>
            <a:pPr lvl="2" algn="just">
              <a:buFontTx/>
              <a:buChar char="•"/>
            </a:pPr>
            <a:r>
              <a:rPr lang="sr-Latn-CS" sz="2800" b="1">
                <a:solidFill>
                  <a:srgbClr val="FFFF00"/>
                </a:solidFill>
              </a:rPr>
              <a:t>Природне</a:t>
            </a:r>
            <a:r>
              <a:rPr lang="sl-SI" sz="2800" b="1">
                <a:solidFill>
                  <a:srgbClr val="FFFF00"/>
                </a:solidFill>
              </a:rPr>
              <a:t> </a:t>
            </a:r>
          </a:p>
          <a:p>
            <a:pPr lvl="2" algn="just">
              <a:buFontTx/>
              <a:buChar char="•"/>
            </a:pPr>
            <a:endParaRPr lang="sl-SI" sz="2800" b="1">
              <a:solidFill>
                <a:srgbClr val="FFFF00"/>
              </a:solidFill>
            </a:endParaRPr>
          </a:p>
          <a:p>
            <a:pPr lvl="2" algn="just">
              <a:buFontTx/>
              <a:buChar char="•"/>
            </a:pPr>
            <a:r>
              <a:rPr lang="sr-Latn-CS" sz="2800" b="1">
                <a:solidFill>
                  <a:srgbClr val="FFFF00"/>
                </a:solidFill>
              </a:rPr>
              <a:t>Антропогене</a:t>
            </a:r>
            <a:endParaRPr lang="sl-SI" sz="2400" b="1">
              <a:solidFill>
                <a:srgbClr val="FFFF00"/>
              </a:solidFill>
            </a:endParaRPr>
          </a:p>
          <a:p>
            <a:pPr algn="just"/>
            <a:endParaRPr lang="sl-SI" sz="1400" b="1">
              <a:solidFill>
                <a:srgbClr val="FFFF00"/>
              </a:solidFill>
            </a:endParaRPr>
          </a:p>
        </p:txBody>
      </p:sp>
    </p:spTree>
    <p:extLst>
      <p:ext uri="{BB962C8B-B14F-4D97-AF65-F5344CB8AC3E}">
        <p14:creationId xmlns:p14="http://schemas.microsoft.com/office/powerpoint/2010/main" val="11297458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400" b="1">
              <a:solidFill>
                <a:srgbClr val="FFFF00"/>
              </a:solidFill>
            </a:endParaRPr>
          </a:p>
          <a:p>
            <a:r>
              <a:rPr lang="sr-Latn-CS" sz="2800" b="1">
                <a:solidFill>
                  <a:srgbClr val="FFFF00"/>
                </a:solidFill>
              </a:rPr>
              <a:t>ЗАГАЂУЈУЋЕ</a:t>
            </a:r>
            <a:r>
              <a:rPr lang="en-US" sz="2800" b="1">
                <a:solidFill>
                  <a:srgbClr val="FFFF00"/>
                </a:solidFill>
              </a:rPr>
              <a:t> </a:t>
            </a:r>
            <a:r>
              <a:rPr lang="sr-Latn-CS" sz="2800" b="1">
                <a:solidFill>
                  <a:srgbClr val="FFFF00"/>
                </a:solidFill>
              </a:rPr>
              <a:t>СУПСТАНЦИЈЕ</a:t>
            </a:r>
            <a:endParaRPr lang="en-US" sz="2800" b="1">
              <a:solidFill>
                <a:srgbClr val="FFFF00"/>
              </a:solidFill>
            </a:endParaRPr>
          </a:p>
        </p:txBody>
      </p:sp>
      <p:sp>
        <p:nvSpPr>
          <p:cNvPr id="79875" name="Text Box 3"/>
          <p:cNvSpPr txBox="1">
            <a:spLocks noChangeArrowheads="1"/>
          </p:cNvSpPr>
          <p:nvPr/>
        </p:nvSpPr>
        <p:spPr bwMode="auto">
          <a:xfrm>
            <a:off x="533572" y="2109788"/>
            <a:ext cx="8305531"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800" b="1">
                <a:solidFill>
                  <a:srgbClr val="FFFF00"/>
                </a:solidFill>
              </a:rPr>
              <a:t>ПОДЕЛА</a:t>
            </a:r>
            <a:r>
              <a:rPr lang="sl-SI" sz="2800" b="1">
                <a:solidFill>
                  <a:srgbClr val="FFFF00"/>
                </a:solidFill>
              </a:rPr>
              <a:t> </a:t>
            </a:r>
            <a:r>
              <a:rPr lang="sr-Latn-CS" sz="2800" b="1">
                <a:solidFill>
                  <a:srgbClr val="FFFF00"/>
                </a:solidFill>
              </a:rPr>
              <a:t>ПРЕМА</a:t>
            </a:r>
            <a:r>
              <a:rPr lang="sl-SI" sz="2800" b="1">
                <a:solidFill>
                  <a:srgbClr val="FFFF00"/>
                </a:solidFill>
              </a:rPr>
              <a:t> </a:t>
            </a:r>
            <a:r>
              <a:rPr lang="sr-Latn-CS" sz="2800" b="1">
                <a:solidFill>
                  <a:srgbClr val="FFFF00"/>
                </a:solidFill>
              </a:rPr>
              <a:t>МЕСТУ</a:t>
            </a:r>
            <a:r>
              <a:rPr lang="sl-SI" sz="2800" b="1">
                <a:solidFill>
                  <a:srgbClr val="FFFF00"/>
                </a:solidFill>
              </a:rPr>
              <a:t> </a:t>
            </a:r>
            <a:r>
              <a:rPr lang="sr-Latn-CS" sz="2800" b="1">
                <a:solidFill>
                  <a:srgbClr val="FFFF00"/>
                </a:solidFill>
              </a:rPr>
              <a:t>НАСТАНКА</a:t>
            </a:r>
            <a:endParaRPr lang="sl-SI" sz="2800" b="1">
              <a:solidFill>
                <a:srgbClr val="FFFF00"/>
              </a:solidFill>
            </a:endParaRPr>
          </a:p>
          <a:p>
            <a:pPr algn="just"/>
            <a:endParaRPr lang="sl-SI" sz="1600" b="1">
              <a:solidFill>
                <a:srgbClr val="FFFF00"/>
              </a:solidFill>
            </a:endParaRPr>
          </a:p>
          <a:p>
            <a:pPr lvl="2" algn="just">
              <a:buFontTx/>
              <a:buChar char="•"/>
            </a:pPr>
            <a:r>
              <a:rPr lang="sr-Latn-CS" sz="2400" b="1">
                <a:solidFill>
                  <a:srgbClr val="FFFF00"/>
                </a:solidFill>
              </a:rPr>
              <a:t>Финалне</a:t>
            </a:r>
            <a:r>
              <a:rPr lang="sl-SI" sz="2400" b="1">
                <a:solidFill>
                  <a:srgbClr val="FFFF00"/>
                </a:solidFill>
              </a:rPr>
              <a:t> (</a:t>
            </a:r>
            <a:r>
              <a:rPr lang="sr-Latn-CS" sz="2400" i="1">
                <a:solidFill>
                  <a:srgbClr val="FFFF00"/>
                </a:solidFill>
              </a:rPr>
              <a:t>настају</a:t>
            </a:r>
            <a:r>
              <a:rPr lang="sl-SI" sz="2400" i="1">
                <a:solidFill>
                  <a:srgbClr val="FFFF00"/>
                </a:solidFill>
              </a:rPr>
              <a:t> </a:t>
            </a:r>
            <a:r>
              <a:rPr lang="sr-Latn-CS" sz="2400" i="1">
                <a:solidFill>
                  <a:srgbClr val="FFFF00"/>
                </a:solidFill>
              </a:rPr>
              <a:t>као</a:t>
            </a:r>
            <a:r>
              <a:rPr lang="sl-SI" sz="2400" i="1">
                <a:solidFill>
                  <a:srgbClr val="FFFF00"/>
                </a:solidFill>
              </a:rPr>
              <a:t> </a:t>
            </a:r>
            <a:r>
              <a:rPr lang="sr-Latn-CS" sz="2400" i="1">
                <a:solidFill>
                  <a:srgbClr val="FFFF00"/>
                </a:solidFill>
              </a:rPr>
              <a:t>коначан</a:t>
            </a:r>
            <a:r>
              <a:rPr lang="sl-SI" sz="2400" i="1">
                <a:solidFill>
                  <a:srgbClr val="FFFF00"/>
                </a:solidFill>
              </a:rPr>
              <a:t> </a:t>
            </a:r>
            <a:r>
              <a:rPr lang="sr-Latn-CS" sz="2400" i="1">
                <a:solidFill>
                  <a:srgbClr val="FFFF00"/>
                </a:solidFill>
              </a:rPr>
              <a:t>производ</a:t>
            </a:r>
            <a:r>
              <a:rPr lang="sl-SI" sz="2400" i="1">
                <a:solidFill>
                  <a:srgbClr val="FFFF00"/>
                </a:solidFill>
              </a:rPr>
              <a:t> </a:t>
            </a:r>
            <a:r>
              <a:rPr lang="sr-Latn-CS" sz="2400" i="1">
                <a:solidFill>
                  <a:srgbClr val="FFFF00"/>
                </a:solidFill>
              </a:rPr>
              <a:t>технолошких</a:t>
            </a:r>
            <a:r>
              <a:rPr lang="sl-SI" sz="2400" i="1">
                <a:solidFill>
                  <a:srgbClr val="FFFF00"/>
                </a:solidFill>
              </a:rPr>
              <a:t> </a:t>
            </a:r>
            <a:r>
              <a:rPr lang="sr-Latn-CS" sz="2400" i="1">
                <a:solidFill>
                  <a:srgbClr val="FFFF00"/>
                </a:solidFill>
              </a:rPr>
              <a:t>поступака</a:t>
            </a:r>
            <a:r>
              <a:rPr lang="sl-SI" sz="2400" b="1">
                <a:solidFill>
                  <a:srgbClr val="FFFF00"/>
                </a:solidFill>
              </a:rPr>
              <a:t>)</a:t>
            </a:r>
          </a:p>
          <a:p>
            <a:pPr lvl="2" algn="just">
              <a:buFontTx/>
              <a:buChar char="•"/>
            </a:pPr>
            <a:endParaRPr lang="sl-SI" sz="1200" b="1">
              <a:solidFill>
                <a:srgbClr val="FFFF00"/>
              </a:solidFill>
            </a:endParaRPr>
          </a:p>
          <a:p>
            <a:pPr lvl="2" algn="just">
              <a:buFontTx/>
              <a:buChar char="•"/>
            </a:pPr>
            <a:r>
              <a:rPr lang="sr-Latn-CS" sz="2400" b="1">
                <a:solidFill>
                  <a:srgbClr val="FFFF00"/>
                </a:solidFill>
              </a:rPr>
              <a:t>Интермедијарне</a:t>
            </a:r>
            <a:r>
              <a:rPr lang="sl-SI" sz="2400" b="1">
                <a:solidFill>
                  <a:srgbClr val="FFFF00"/>
                </a:solidFill>
              </a:rPr>
              <a:t> (</a:t>
            </a:r>
            <a:r>
              <a:rPr lang="sr-Latn-CS" sz="2400" i="1">
                <a:solidFill>
                  <a:srgbClr val="FFFF00"/>
                </a:solidFill>
              </a:rPr>
              <a:t>међупроизвод</a:t>
            </a:r>
            <a:r>
              <a:rPr lang="sl-SI" sz="2400" i="1">
                <a:solidFill>
                  <a:srgbClr val="FFFF00"/>
                </a:solidFill>
              </a:rPr>
              <a:t> </a:t>
            </a:r>
            <a:r>
              <a:rPr lang="sr-Latn-CS" sz="2400" i="1">
                <a:solidFill>
                  <a:srgbClr val="FFFF00"/>
                </a:solidFill>
              </a:rPr>
              <a:t>технолошких</a:t>
            </a:r>
            <a:r>
              <a:rPr lang="sl-SI" sz="2400" i="1">
                <a:solidFill>
                  <a:srgbClr val="FFFF00"/>
                </a:solidFill>
              </a:rPr>
              <a:t> </a:t>
            </a:r>
            <a:r>
              <a:rPr lang="sr-Latn-CS" sz="2400" i="1">
                <a:solidFill>
                  <a:srgbClr val="FFFF00"/>
                </a:solidFill>
              </a:rPr>
              <a:t>поступака</a:t>
            </a:r>
            <a:r>
              <a:rPr lang="sl-SI" sz="2400" b="1">
                <a:solidFill>
                  <a:srgbClr val="FFFF00"/>
                </a:solidFill>
              </a:rPr>
              <a:t>)</a:t>
            </a:r>
          </a:p>
          <a:p>
            <a:pPr lvl="2" algn="just">
              <a:buFontTx/>
              <a:buChar char="•"/>
            </a:pPr>
            <a:endParaRPr lang="sl-SI" sz="1200" b="1">
              <a:solidFill>
                <a:srgbClr val="FFFF00"/>
              </a:solidFill>
            </a:endParaRPr>
          </a:p>
          <a:p>
            <a:pPr lvl="2" algn="just">
              <a:buFontTx/>
              <a:buChar char="•"/>
            </a:pPr>
            <a:r>
              <a:rPr lang="sr-Latn-CS" sz="2400" b="1">
                <a:solidFill>
                  <a:srgbClr val="FFFF00"/>
                </a:solidFill>
              </a:rPr>
              <a:t>Из</a:t>
            </a:r>
            <a:r>
              <a:rPr lang="sl-SI" sz="2400" b="1">
                <a:solidFill>
                  <a:srgbClr val="FFFF00"/>
                </a:solidFill>
              </a:rPr>
              <a:t> </a:t>
            </a:r>
            <a:r>
              <a:rPr lang="sr-Latn-CS" sz="2400" b="1">
                <a:solidFill>
                  <a:srgbClr val="FFFF00"/>
                </a:solidFill>
              </a:rPr>
              <a:t>аспирационих</a:t>
            </a:r>
            <a:r>
              <a:rPr lang="sl-SI" sz="2400" b="1">
                <a:solidFill>
                  <a:srgbClr val="FFFF00"/>
                </a:solidFill>
              </a:rPr>
              <a:t> </a:t>
            </a:r>
            <a:r>
              <a:rPr lang="sr-Latn-CS" sz="2400" b="1">
                <a:solidFill>
                  <a:srgbClr val="FFFF00"/>
                </a:solidFill>
              </a:rPr>
              <a:t>система</a:t>
            </a:r>
            <a:r>
              <a:rPr lang="sl-SI" sz="2400" b="1">
                <a:solidFill>
                  <a:srgbClr val="FFFF00"/>
                </a:solidFill>
              </a:rPr>
              <a:t>  </a:t>
            </a:r>
            <a:r>
              <a:rPr lang="sr-Latn-CS" sz="2400" b="1">
                <a:solidFill>
                  <a:srgbClr val="FFFF00"/>
                </a:solidFill>
              </a:rPr>
              <a:t>и</a:t>
            </a:r>
            <a:r>
              <a:rPr lang="sl-SI" sz="2400" b="1">
                <a:solidFill>
                  <a:srgbClr val="FFFF00"/>
                </a:solidFill>
              </a:rPr>
              <a:t> </a:t>
            </a:r>
            <a:r>
              <a:rPr lang="sr-Latn-CS" sz="2400" b="1">
                <a:solidFill>
                  <a:srgbClr val="FFFF00"/>
                </a:solidFill>
              </a:rPr>
              <a:t>локалне</a:t>
            </a:r>
            <a:r>
              <a:rPr lang="sl-SI" sz="2400" b="1">
                <a:solidFill>
                  <a:srgbClr val="FFFF00"/>
                </a:solidFill>
              </a:rPr>
              <a:t> </a:t>
            </a:r>
            <a:r>
              <a:rPr lang="sr-Latn-CS" sz="2400" b="1">
                <a:solidFill>
                  <a:srgbClr val="FFFF00"/>
                </a:solidFill>
              </a:rPr>
              <a:t>вентилације</a:t>
            </a:r>
            <a:endParaRPr lang="sl-SI" sz="2400" b="1">
              <a:solidFill>
                <a:srgbClr val="FFFF00"/>
              </a:solidFill>
            </a:endParaRPr>
          </a:p>
          <a:p>
            <a:pPr lvl="2" algn="just">
              <a:buFontTx/>
              <a:buChar char="•"/>
            </a:pPr>
            <a:endParaRPr lang="sl-SI" sz="1400" b="1">
              <a:solidFill>
                <a:srgbClr val="FFFF00"/>
              </a:solidFill>
            </a:endParaRPr>
          </a:p>
          <a:p>
            <a:pPr lvl="2" algn="just">
              <a:buFontTx/>
              <a:buChar char="•"/>
            </a:pPr>
            <a:r>
              <a:rPr lang="sr-Latn-CS" sz="2400" b="1">
                <a:solidFill>
                  <a:srgbClr val="FFFF00"/>
                </a:solidFill>
              </a:rPr>
              <a:t>Из</a:t>
            </a:r>
            <a:r>
              <a:rPr lang="sl-SI" sz="2400" b="1">
                <a:solidFill>
                  <a:srgbClr val="FFFF00"/>
                </a:solidFill>
              </a:rPr>
              <a:t> </a:t>
            </a:r>
            <a:r>
              <a:rPr lang="sr-Latn-CS" sz="2400" b="1">
                <a:solidFill>
                  <a:srgbClr val="FFFF00"/>
                </a:solidFill>
              </a:rPr>
              <a:t>општих</a:t>
            </a:r>
            <a:r>
              <a:rPr lang="sl-SI" sz="2400" b="1">
                <a:solidFill>
                  <a:srgbClr val="FFFF00"/>
                </a:solidFill>
              </a:rPr>
              <a:t> </a:t>
            </a:r>
            <a:r>
              <a:rPr lang="sr-Latn-CS" sz="2400" b="1">
                <a:solidFill>
                  <a:srgbClr val="FFFF00"/>
                </a:solidFill>
              </a:rPr>
              <a:t>вентилационих</a:t>
            </a:r>
            <a:r>
              <a:rPr lang="sl-SI" sz="2400" b="1">
                <a:solidFill>
                  <a:srgbClr val="FFFF00"/>
                </a:solidFill>
              </a:rPr>
              <a:t> </a:t>
            </a:r>
            <a:r>
              <a:rPr lang="sr-Latn-CS" sz="2400" b="1">
                <a:solidFill>
                  <a:srgbClr val="FFFF00"/>
                </a:solidFill>
              </a:rPr>
              <a:t>система</a:t>
            </a:r>
            <a:endParaRPr lang="sl-SI" sz="2400" b="1">
              <a:solidFill>
                <a:srgbClr val="FFFF00"/>
              </a:solidFill>
            </a:endParaRPr>
          </a:p>
          <a:p>
            <a:pPr lvl="2" algn="just">
              <a:buFontTx/>
              <a:buChar char="•"/>
            </a:pPr>
            <a:endParaRPr lang="sl-SI" sz="1200" b="1">
              <a:solidFill>
                <a:srgbClr val="FFFF00"/>
              </a:solidFill>
            </a:endParaRPr>
          </a:p>
          <a:p>
            <a:pPr lvl="2" algn="just">
              <a:buFontTx/>
              <a:buChar char="•"/>
            </a:pPr>
            <a:r>
              <a:rPr lang="sr-Latn-CS" sz="2400" b="1">
                <a:solidFill>
                  <a:srgbClr val="FFFF00"/>
                </a:solidFill>
              </a:rPr>
              <a:t>Из</a:t>
            </a:r>
            <a:r>
              <a:rPr lang="sl-SI" sz="2400" b="1">
                <a:solidFill>
                  <a:srgbClr val="FFFF00"/>
                </a:solidFill>
              </a:rPr>
              <a:t> </a:t>
            </a:r>
            <a:r>
              <a:rPr lang="sr-Latn-CS" sz="2400" b="1">
                <a:solidFill>
                  <a:srgbClr val="FFFF00"/>
                </a:solidFill>
              </a:rPr>
              <a:t>различитих</a:t>
            </a:r>
            <a:r>
              <a:rPr lang="sl-SI" sz="2400" b="1">
                <a:solidFill>
                  <a:srgbClr val="FFFF00"/>
                </a:solidFill>
              </a:rPr>
              <a:t> </a:t>
            </a:r>
            <a:r>
              <a:rPr lang="sr-Latn-CS" sz="2400" b="1">
                <a:solidFill>
                  <a:srgbClr val="FFFF00"/>
                </a:solidFill>
              </a:rPr>
              <a:t>манипулација</a:t>
            </a:r>
            <a:r>
              <a:rPr lang="sl-SI" sz="2400" b="1">
                <a:solidFill>
                  <a:srgbClr val="FFFF00"/>
                </a:solidFill>
              </a:rPr>
              <a:t> (</a:t>
            </a:r>
            <a:r>
              <a:rPr lang="sr-Latn-CS" sz="2400" i="1">
                <a:solidFill>
                  <a:srgbClr val="FFFF00"/>
                </a:solidFill>
              </a:rPr>
              <a:t>претакање</a:t>
            </a:r>
            <a:r>
              <a:rPr lang="sl-SI" sz="2400" i="1">
                <a:solidFill>
                  <a:srgbClr val="FFFF00"/>
                </a:solidFill>
              </a:rPr>
              <a:t> </a:t>
            </a:r>
            <a:r>
              <a:rPr lang="sr-Latn-CS" sz="2400" i="1">
                <a:solidFill>
                  <a:srgbClr val="FFFF00"/>
                </a:solidFill>
              </a:rPr>
              <a:t>хемикалија</a:t>
            </a:r>
            <a:r>
              <a:rPr lang="sl-SI" sz="2400" i="1">
                <a:solidFill>
                  <a:srgbClr val="FFFF00"/>
                </a:solidFill>
              </a:rPr>
              <a:t>, </a:t>
            </a:r>
            <a:r>
              <a:rPr lang="sr-Latn-CS" sz="2400" i="1">
                <a:solidFill>
                  <a:srgbClr val="FFFF00"/>
                </a:solidFill>
              </a:rPr>
              <a:t>испаравање</a:t>
            </a:r>
            <a:r>
              <a:rPr lang="sl-SI" sz="2400" i="1">
                <a:solidFill>
                  <a:srgbClr val="FFFF00"/>
                </a:solidFill>
              </a:rPr>
              <a:t> </a:t>
            </a:r>
            <a:r>
              <a:rPr lang="sr-Latn-CS" sz="2400" i="1">
                <a:solidFill>
                  <a:srgbClr val="FFFF00"/>
                </a:solidFill>
              </a:rPr>
              <a:t>отпадних</a:t>
            </a:r>
            <a:r>
              <a:rPr lang="sl-SI" sz="2400" i="1">
                <a:solidFill>
                  <a:srgbClr val="FFFF00"/>
                </a:solidFill>
              </a:rPr>
              <a:t> </a:t>
            </a:r>
            <a:r>
              <a:rPr lang="sr-Latn-CS" sz="2400" i="1">
                <a:solidFill>
                  <a:srgbClr val="FFFF00"/>
                </a:solidFill>
              </a:rPr>
              <a:t>вода</a:t>
            </a:r>
            <a:r>
              <a:rPr lang="sl-SI" sz="2400" i="1">
                <a:solidFill>
                  <a:srgbClr val="FFFF00"/>
                </a:solidFill>
              </a:rPr>
              <a:t> </a:t>
            </a:r>
            <a:r>
              <a:rPr lang="sr-Latn-CS" sz="2400" i="1">
                <a:solidFill>
                  <a:srgbClr val="FFFF00"/>
                </a:solidFill>
              </a:rPr>
              <a:t>и</a:t>
            </a:r>
            <a:r>
              <a:rPr lang="sl-SI" sz="2400" i="1">
                <a:solidFill>
                  <a:srgbClr val="FFFF00"/>
                </a:solidFill>
              </a:rPr>
              <a:t> </a:t>
            </a:r>
            <a:r>
              <a:rPr lang="sr-Latn-CS" sz="2400" i="1">
                <a:solidFill>
                  <a:srgbClr val="FFFF00"/>
                </a:solidFill>
              </a:rPr>
              <a:t>др</a:t>
            </a:r>
            <a:r>
              <a:rPr lang="sl-SI" sz="2400" i="1">
                <a:solidFill>
                  <a:srgbClr val="FFFF00"/>
                </a:solidFill>
              </a:rPr>
              <a:t>.</a:t>
            </a:r>
            <a:r>
              <a:rPr lang="sl-SI" sz="2400" b="1">
                <a:solidFill>
                  <a:srgbClr val="FFFF00"/>
                </a:solidFill>
              </a:rPr>
              <a:t>)</a:t>
            </a:r>
          </a:p>
          <a:p>
            <a:pPr algn="just"/>
            <a:endParaRPr lang="sl-SI" sz="2400" b="1">
              <a:solidFill>
                <a:schemeClr val="tx1"/>
              </a:solidFill>
            </a:endParaRPr>
          </a:p>
        </p:txBody>
      </p:sp>
    </p:spTree>
    <p:extLst>
      <p:ext uri="{BB962C8B-B14F-4D97-AF65-F5344CB8AC3E}">
        <p14:creationId xmlns:p14="http://schemas.microsoft.com/office/powerpoint/2010/main" val="375265931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400" b="1">
              <a:solidFill>
                <a:srgbClr val="FFFF00"/>
              </a:solidFill>
            </a:endParaRPr>
          </a:p>
          <a:p>
            <a:r>
              <a:rPr lang="sr-Latn-CS" sz="2800" b="1">
                <a:solidFill>
                  <a:srgbClr val="FFFF00"/>
                </a:solidFill>
              </a:rPr>
              <a:t>ЗАГАЂУЈУЋЕ</a:t>
            </a:r>
            <a:r>
              <a:rPr lang="en-US" sz="2800" b="1">
                <a:solidFill>
                  <a:srgbClr val="FFFF00"/>
                </a:solidFill>
              </a:rPr>
              <a:t> </a:t>
            </a:r>
            <a:r>
              <a:rPr lang="sr-Latn-CS" sz="2800" b="1">
                <a:solidFill>
                  <a:srgbClr val="FFFF00"/>
                </a:solidFill>
              </a:rPr>
              <a:t>СУПСТАНЦИЈЕ</a:t>
            </a:r>
            <a:endParaRPr lang="en-US" sz="2800" b="1">
              <a:solidFill>
                <a:srgbClr val="FFFF00"/>
              </a:solidFill>
            </a:endParaRPr>
          </a:p>
        </p:txBody>
      </p:sp>
      <p:sp>
        <p:nvSpPr>
          <p:cNvPr id="80899" name="Text Box 3"/>
          <p:cNvSpPr txBox="1">
            <a:spLocks noChangeArrowheads="1"/>
          </p:cNvSpPr>
          <p:nvPr/>
        </p:nvSpPr>
        <p:spPr bwMode="auto">
          <a:xfrm>
            <a:off x="533572" y="2209801"/>
            <a:ext cx="8305531" cy="446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400" b="1">
                <a:solidFill>
                  <a:srgbClr val="FFFF00"/>
                </a:solidFill>
              </a:rPr>
              <a:t>ПОДЕЛА</a:t>
            </a:r>
            <a:r>
              <a:rPr lang="sl-SI" sz="2400" b="1">
                <a:solidFill>
                  <a:srgbClr val="FFFF00"/>
                </a:solidFill>
              </a:rPr>
              <a:t> </a:t>
            </a:r>
            <a:r>
              <a:rPr lang="sr-Latn-CS" sz="2400" b="1">
                <a:solidFill>
                  <a:srgbClr val="FFFF00"/>
                </a:solidFill>
              </a:rPr>
              <a:t>ПРЕМА</a:t>
            </a:r>
            <a:r>
              <a:rPr lang="sl-SI" sz="2400" b="1">
                <a:solidFill>
                  <a:srgbClr val="FFFF00"/>
                </a:solidFill>
              </a:rPr>
              <a:t> </a:t>
            </a:r>
            <a:r>
              <a:rPr lang="sr-Latn-CS" sz="2400" b="1">
                <a:solidFill>
                  <a:srgbClr val="FFFF00"/>
                </a:solidFill>
              </a:rPr>
              <a:t>АГРЕГАТНОМ</a:t>
            </a:r>
            <a:r>
              <a:rPr lang="sl-SI" sz="2400" b="1">
                <a:solidFill>
                  <a:srgbClr val="FFFF00"/>
                </a:solidFill>
              </a:rPr>
              <a:t> </a:t>
            </a:r>
            <a:r>
              <a:rPr lang="sr-Latn-CS" sz="2400" b="1">
                <a:solidFill>
                  <a:srgbClr val="FFFF00"/>
                </a:solidFill>
              </a:rPr>
              <a:t>СТАЊУ</a:t>
            </a:r>
            <a:endParaRPr lang="sl-SI" sz="2400" b="1">
              <a:solidFill>
                <a:srgbClr val="FFFF00"/>
              </a:solidFill>
            </a:endParaRPr>
          </a:p>
          <a:p>
            <a:pPr algn="just"/>
            <a:endParaRPr lang="sl-SI" sz="1600" b="1">
              <a:solidFill>
                <a:srgbClr val="FFFF00"/>
              </a:solidFill>
            </a:endParaRPr>
          </a:p>
          <a:p>
            <a:pPr lvl="2" algn="just">
              <a:buFontTx/>
              <a:buChar char="•"/>
            </a:pPr>
            <a:r>
              <a:rPr lang="sr-Latn-CS" sz="2400" b="1">
                <a:solidFill>
                  <a:srgbClr val="FFFF00"/>
                </a:solidFill>
              </a:rPr>
              <a:t>Гасови</a:t>
            </a:r>
            <a:r>
              <a:rPr lang="sl-SI" sz="2400" b="1">
                <a:solidFill>
                  <a:srgbClr val="FFFF00"/>
                </a:solidFill>
              </a:rPr>
              <a:t> (</a:t>
            </a:r>
            <a:r>
              <a:rPr lang="sr-Latn-CS" sz="2400" i="1">
                <a:solidFill>
                  <a:srgbClr val="FFFF00"/>
                </a:solidFill>
              </a:rPr>
              <a:t>материје</a:t>
            </a:r>
            <a:r>
              <a:rPr lang="sl-SI" sz="2400" i="1">
                <a:solidFill>
                  <a:srgbClr val="FFFF00"/>
                </a:solidFill>
              </a:rPr>
              <a:t> </a:t>
            </a:r>
            <a:r>
              <a:rPr lang="sr-Latn-CS" sz="2400" i="1">
                <a:solidFill>
                  <a:srgbClr val="FFFF00"/>
                </a:solidFill>
              </a:rPr>
              <a:t>загрејане</a:t>
            </a:r>
            <a:r>
              <a:rPr lang="sl-SI" sz="2400" i="1">
                <a:solidFill>
                  <a:srgbClr val="FFFF00"/>
                </a:solidFill>
              </a:rPr>
              <a:t> </a:t>
            </a:r>
            <a:r>
              <a:rPr lang="sr-Latn-CS" sz="2400" i="1">
                <a:solidFill>
                  <a:srgbClr val="FFFF00"/>
                </a:solidFill>
              </a:rPr>
              <a:t>изнад</a:t>
            </a:r>
            <a:r>
              <a:rPr lang="sl-SI" sz="2400" i="1">
                <a:solidFill>
                  <a:srgbClr val="FFFF00"/>
                </a:solidFill>
              </a:rPr>
              <a:t> </a:t>
            </a:r>
            <a:r>
              <a:rPr lang="sr-Latn-CS" sz="2400" i="1">
                <a:solidFill>
                  <a:srgbClr val="FFFF00"/>
                </a:solidFill>
              </a:rPr>
              <a:t>критичне</a:t>
            </a:r>
            <a:r>
              <a:rPr lang="sl-SI" sz="2400" i="1">
                <a:solidFill>
                  <a:srgbClr val="FFFF00"/>
                </a:solidFill>
              </a:rPr>
              <a:t> </a:t>
            </a:r>
            <a:r>
              <a:rPr lang="sr-Latn-CS" sz="2400" i="1">
                <a:solidFill>
                  <a:srgbClr val="FFFF00"/>
                </a:solidFill>
              </a:rPr>
              <a:t>тачке</a:t>
            </a:r>
            <a:r>
              <a:rPr lang="sl-SI" sz="2400" b="1">
                <a:solidFill>
                  <a:srgbClr val="FFFF00"/>
                </a:solidFill>
              </a:rPr>
              <a:t>)</a:t>
            </a:r>
          </a:p>
          <a:p>
            <a:pPr lvl="2" algn="just">
              <a:buFontTx/>
              <a:buChar char="•"/>
            </a:pPr>
            <a:endParaRPr lang="sl-SI" sz="1400" b="1">
              <a:solidFill>
                <a:srgbClr val="FFFF00"/>
              </a:solidFill>
            </a:endParaRPr>
          </a:p>
          <a:p>
            <a:pPr lvl="2" algn="just">
              <a:buFontTx/>
              <a:buChar char="•"/>
            </a:pPr>
            <a:r>
              <a:rPr lang="sr-Latn-CS" sz="2400" b="1">
                <a:solidFill>
                  <a:srgbClr val="FFFF00"/>
                </a:solidFill>
              </a:rPr>
              <a:t>Паре</a:t>
            </a:r>
            <a:r>
              <a:rPr lang="sl-SI" sz="2400" b="1">
                <a:solidFill>
                  <a:srgbClr val="FFFF00"/>
                </a:solidFill>
              </a:rPr>
              <a:t> (</a:t>
            </a:r>
            <a:r>
              <a:rPr lang="sr-Latn-CS" sz="2400" i="1">
                <a:solidFill>
                  <a:srgbClr val="FFFF00"/>
                </a:solidFill>
              </a:rPr>
              <a:t>посебан</a:t>
            </a:r>
            <a:r>
              <a:rPr lang="sl-SI" sz="2400" i="1">
                <a:solidFill>
                  <a:srgbClr val="FFFF00"/>
                </a:solidFill>
              </a:rPr>
              <a:t> </a:t>
            </a:r>
            <a:r>
              <a:rPr lang="sr-Latn-CS" sz="2400" i="1">
                <a:solidFill>
                  <a:srgbClr val="FFFF00"/>
                </a:solidFill>
              </a:rPr>
              <a:t>облик</a:t>
            </a:r>
            <a:r>
              <a:rPr lang="sl-SI" sz="2400" i="1">
                <a:solidFill>
                  <a:srgbClr val="FFFF00"/>
                </a:solidFill>
              </a:rPr>
              <a:t> </a:t>
            </a:r>
            <a:r>
              <a:rPr lang="sr-Latn-CS" sz="2400" i="1">
                <a:solidFill>
                  <a:srgbClr val="FFFF00"/>
                </a:solidFill>
              </a:rPr>
              <a:t>гасовитог</a:t>
            </a:r>
            <a:r>
              <a:rPr lang="sl-SI" sz="2400" i="1">
                <a:solidFill>
                  <a:srgbClr val="FFFF00"/>
                </a:solidFill>
              </a:rPr>
              <a:t> </a:t>
            </a:r>
            <a:r>
              <a:rPr lang="sr-Latn-CS" sz="2400" i="1">
                <a:solidFill>
                  <a:srgbClr val="FFFF00"/>
                </a:solidFill>
              </a:rPr>
              <a:t>стања</a:t>
            </a:r>
            <a:r>
              <a:rPr lang="sl-SI" sz="2400" i="1">
                <a:solidFill>
                  <a:srgbClr val="FFFF00"/>
                </a:solidFill>
              </a:rPr>
              <a:t> </a:t>
            </a:r>
            <a:r>
              <a:rPr lang="sr-Latn-CS" sz="2400" i="1">
                <a:solidFill>
                  <a:srgbClr val="FFFF00"/>
                </a:solidFill>
              </a:rPr>
              <a:t>супстанције</a:t>
            </a:r>
            <a:r>
              <a:rPr lang="sl-SI" sz="2400" i="1">
                <a:solidFill>
                  <a:srgbClr val="FFFF00"/>
                </a:solidFill>
              </a:rPr>
              <a:t> </a:t>
            </a:r>
            <a:r>
              <a:rPr lang="sr-Latn-CS" sz="2400" i="1">
                <a:solidFill>
                  <a:srgbClr val="FFFF00"/>
                </a:solidFill>
              </a:rPr>
              <a:t>чија</a:t>
            </a:r>
            <a:r>
              <a:rPr lang="sl-SI" sz="2400" i="1">
                <a:solidFill>
                  <a:srgbClr val="FFFF00"/>
                </a:solidFill>
              </a:rPr>
              <a:t> </a:t>
            </a:r>
            <a:r>
              <a:rPr lang="sr-Latn-CS" sz="2400" i="1">
                <a:solidFill>
                  <a:srgbClr val="FFFF00"/>
                </a:solidFill>
              </a:rPr>
              <a:t>је</a:t>
            </a:r>
            <a:r>
              <a:rPr lang="sl-SI" sz="2400" i="1">
                <a:solidFill>
                  <a:srgbClr val="FFFF00"/>
                </a:solidFill>
              </a:rPr>
              <a:t> </a:t>
            </a:r>
            <a:r>
              <a:rPr lang="sr-Latn-CS" sz="2400" i="1">
                <a:solidFill>
                  <a:srgbClr val="FFFF00"/>
                </a:solidFill>
              </a:rPr>
              <a:t>температура</a:t>
            </a:r>
            <a:r>
              <a:rPr lang="sl-SI" sz="2400" i="1">
                <a:solidFill>
                  <a:srgbClr val="FFFF00"/>
                </a:solidFill>
              </a:rPr>
              <a:t> </a:t>
            </a:r>
            <a:r>
              <a:rPr lang="sr-Latn-CS" sz="2400" i="1">
                <a:solidFill>
                  <a:srgbClr val="FFFF00"/>
                </a:solidFill>
              </a:rPr>
              <a:t>нижа</a:t>
            </a:r>
            <a:r>
              <a:rPr lang="sl-SI" sz="2400" i="1">
                <a:solidFill>
                  <a:srgbClr val="FFFF00"/>
                </a:solidFill>
              </a:rPr>
              <a:t> </a:t>
            </a:r>
            <a:r>
              <a:rPr lang="sr-Latn-CS" sz="2400" i="1">
                <a:solidFill>
                  <a:srgbClr val="FFFF00"/>
                </a:solidFill>
              </a:rPr>
              <a:t>од</a:t>
            </a:r>
            <a:r>
              <a:rPr lang="sl-SI" sz="2400" i="1">
                <a:solidFill>
                  <a:srgbClr val="FFFF00"/>
                </a:solidFill>
              </a:rPr>
              <a:t> </a:t>
            </a:r>
            <a:r>
              <a:rPr lang="sr-Latn-CS" sz="2400" i="1">
                <a:solidFill>
                  <a:srgbClr val="FFFF00"/>
                </a:solidFill>
              </a:rPr>
              <a:t>критичне</a:t>
            </a:r>
            <a:r>
              <a:rPr lang="sl-SI" sz="2400" b="1">
                <a:solidFill>
                  <a:srgbClr val="FFFF00"/>
                </a:solidFill>
              </a:rPr>
              <a:t>)</a:t>
            </a:r>
          </a:p>
          <a:p>
            <a:pPr lvl="2" algn="just">
              <a:buFontTx/>
              <a:buChar char="•"/>
            </a:pPr>
            <a:endParaRPr lang="sl-SI" sz="1400" b="1">
              <a:solidFill>
                <a:srgbClr val="FFFF00"/>
              </a:solidFill>
            </a:endParaRPr>
          </a:p>
          <a:p>
            <a:pPr lvl="2" algn="just">
              <a:buFontTx/>
              <a:buChar char="•"/>
            </a:pPr>
            <a:r>
              <a:rPr lang="sr-Latn-CS" sz="2400" b="1">
                <a:solidFill>
                  <a:srgbClr val="FFFF00"/>
                </a:solidFill>
              </a:rPr>
              <a:t>Чврсте</a:t>
            </a:r>
            <a:r>
              <a:rPr lang="sl-SI" sz="2400" b="1">
                <a:solidFill>
                  <a:srgbClr val="FFFF00"/>
                </a:solidFill>
              </a:rPr>
              <a:t> </a:t>
            </a:r>
            <a:r>
              <a:rPr lang="sr-Latn-CS" sz="2400" b="1">
                <a:solidFill>
                  <a:srgbClr val="FFFF00"/>
                </a:solidFill>
              </a:rPr>
              <a:t>честице</a:t>
            </a:r>
            <a:r>
              <a:rPr lang="sl-SI" sz="2400" b="1">
                <a:solidFill>
                  <a:srgbClr val="FFFF00"/>
                </a:solidFill>
              </a:rPr>
              <a:t> </a:t>
            </a:r>
          </a:p>
          <a:p>
            <a:pPr algn="just"/>
            <a:endParaRPr lang="sl-SI" sz="2400" b="1">
              <a:solidFill>
                <a:srgbClr val="FFFF00"/>
              </a:solidFill>
            </a:endParaRPr>
          </a:p>
          <a:p>
            <a:pPr algn="just"/>
            <a:r>
              <a:rPr lang="sr-Latn-CS" sz="2400" b="1" i="1">
                <a:solidFill>
                  <a:srgbClr val="FFFF00"/>
                </a:solidFill>
              </a:rPr>
              <a:t>Аеросоли</a:t>
            </a:r>
            <a:r>
              <a:rPr lang="sl-SI" sz="2400" b="1" i="1">
                <a:solidFill>
                  <a:srgbClr val="FFFF00"/>
                </a:solidFill>
              </a:rPr>
              <a:t>  </a:t>
            </a:r>
            <a:r>
              <a:rPr lang="sr-Latn-CS" sz="2400" b="1" i="1">
                <a:solidFill>
                  <a:srgbClr val="FFFF00"/>
                </a:solidFill>
              </a:rPr>
              <a:t>су</a:t>
            </a:r>
            <a:r>
              <a:rPr lang="sl-SI" sz="2400" b="1" i="1">
                <a:solidFill>
                  <a:srgbClr val="FFFF00"/>
                </a:solidFill>
              </a:rPr>
              <a:t>: </a:t>
            </a:r>
            <a:r>
              <a:rPr lang="sr-Latn-CS" sz="2400" b="1" i="1">
                <a:solidFill>
                  <a:srgbClr val="FFFF00"/>
                </a:solidFill>
              </a:rPr>
              <a:t>дисперзни</a:t>
            </a:r>
            <a:r>
              <a:rPr lang="sl-SI" sz="2400" b="1" i="1">
                <a:solidFill>
                  <a:srgbClr val="FFFF00"/>
                </a:solidFill>
              </a:rPr>
              <a:t> </a:t>
            </a:r>
            <a:r>
              <a:rPr lang="sr-Latn-CS" sz="2400" b="1" i="1">
                <a:solidFill>
                  <a:srgbClr val="FFFF00"/>
                </a:solidFill>
              </a:rPr>
              <a:t>системи</a:t>
            </a:r>
            <a:r>
              <a:rPr lang="sl-SI" sz="2400" b="1" i="1">
                <a:solidFill>
                  <a:srgbClr val="FFFF00"/>
                </a:solidFill>
              </a:rPr>
              <a:t> </a:t>
            </a:r>
            <a:r>
              <a:rPr lang="sr-Latn-CS" sz="2400" b="1" i="1">
                <a:solidFill>
                  <a:srgbClr val="FFFF00"/>
                </a:solidFill>
              </a:rPr>
              <a:t>у</a:t>
            </a:r>
            <a:r>
              <a:rPr lang="sl-SI" sz="2400" b="1" i="1">
                <a:solidFill>
                  <a:srgbClr val="FFFF00"/>
                </a:solidFill>
              </a:rPr>
              <a:t> </a:t>
            </a:r>
            <a:r>
              <a:rPr lang="sr-Latn-CS" sz="2400" b="1" i="1">
                <a:solidFill>
                  <a:srgbClr val="FFFF00"/>
                </a:solidFill>
              </a:rPr>
              <a:t>којима</a:t>
            </a:r>
            <a:r>
              <a:rPr lang="sl-SI" sz="2400" b="1" i="1">
                <a:solidFill>
                  <a:srgbClr val="FFFF00"/>
                </a:solidFill>
              </a:rPr>
              <a:t> </a:t>
            </a:r>
            <a:r>
              <a:rPr lang="sr-Latn-CS" sz="2400" b="1" i="1">
                <a:solidFill>
                  <a:srgbClr val="FFFF00"/>
                </a:solidFill>
              </a:rPr>
              <a:t>су</a:t>
            </a:r>
            <a:r>
              <a:rPr lang="sl-SI" sz="2400" b="1" i="1">
                <a:solidFill>
                  <a:srgbClr val="FFFF00"/>
                </a:solidFill>
              </a:rPr>
              <a:t> </a:t>
            </a:r>
            <a:r>
              <a:rPr lang="sr-Latn-CS" sz="2400" b="1" i="1">
                <a:solidFill>
                  <a:srgbClr val="FFFF00"/>
                </a:solidFill>
              </a:rPr>
              <a:t>чврсте</a:t>
            </a:r>
            <a:r>
              <a:rPr lang="sl-SI" sz="2400" b="1" i="1">
                <a:solidFill>
                  <a:srgbClr val="FFFF00"/>
                </a:solidFill>
              </a:rPr>
              <a:t> </a:t>
            </a:r>
            <a:r>
              <a:rPr lang="sr-Latn-CS" sz="2400" b="1" i="1">
                <a:solidFill>
                  <a:srgbClr val="FFFF00"/>
                </a:solidFill>
              </a:rPr>
              <a:t>или</a:t>
            </a:r>
            <a:r>
              <a:rPr lang="sl-SI" sz="2400" b="1" i="1">
                <a:solidFill>
                  <a:srgbClr val="FFFF00"/>
                </a:solidFill>
              </a:rPr>
              <a:t> </a:t>
            </a:r>
            <a:r>
              <a:rPr lang="sr-Latn-CS" sz="2400" b="1" i="1">
                <a:solidFill>
                  <a:srgbClr val="FFFF00"/>
                </a:solidFill>
              </a:rPr>
              <a:t>течне</a:t>
            </a:r>
            <a:r>
              <a:rPr lang="sl-SI" sz="2400" b="1" i="1">
                <a:solidFill>
                  <a:srgbClr val="FFFF00"/>
                </a:solidFill>
              </a:rPr>
              <a:t> </a:t>
            </a:r>
            <a:r>
              <a:rPr lang="sr-Latn-CS" sz="2400" b="1" i="1">
                <a:solidFill>
                  <a:srgbClr val="FFFF00"/>
                </a:solidFill>
              </a:rPr>
              <a:t>супстанције</a:t>
            </a:r>
            <a:r>
              <a:rPr lang="sl-SI" sz="2400" b="1" i="1">
                <a:solidFill>
                  <a:srgbClr val="FFFF00"/>
                </a:solidFill>
              </a:rPr>
              <a:t> </a:t>
            </a:r>
            <a:r>
              <a:rPr lang="sr-Latn-CS" sz="2400" b="1" i="1">
                <a:solidFill>
                  <a:srgbClr val="FFFF00"/>
                </a:solidFill>
              </a:rPr>
              <a:t>распршене</a:t>
            </a:r>
            <a:r>
              <a:rPr lang="sl-SI" sz="2400" b="1" i="1">
                <a:solidFill>
                  <a:srgbClr val="FFFF00"/>
                </a:solidFill>
              </a:rPr>
              <a:t>/ </a:t>
            </a:r>
            <a:r>
              <a:rPr lang="sr-Latn-CS" sz="2400" b="1" i="1">
                <a:solidFill>
                  <a:srgbClr val="FFFF00"/>
                </a:solidFill>
              </a:rPr>
              <a:t>дисперговане</a:t>
            </a:r>
            <a:r>
              <a:rPr lang="sl-SI" sz="2400" b="1" i="1">
                <a:solidFill>
                  <a:srgbClr val="FFFF00"/>
                </a:solidFill>
              </a:rPr>
              <a:t> </a:t>
            </a:r>
            <a:r>
              <a:rPr lang="sr-Latn-CS" sz="2400" b="1" i="1">
                <a:solidFill>
                  <a:srgbClr val="FFFF00"/>
                </a:solidFill>
              </a:rPr>
              <a:t>у</a:t>
            </a:r>
            <a:r>
              <a:rPr lang="sl-SI" sz="2400" b="1" i="1">
                <a:solidFill>
                  <a:srgbClr val="FFFF00"/>
                </a:solidFill>
              </a:rPr>
              <a:t> </a:t>
            </a:r>
            <a:r>
              <a:rPr lang="sr-Latn-CS" sz="2400" b="1" i="1">
                <a:solidFill>
                  <a:srgbClr val="FFFF00"/>
                </a:solidFill>
              </a:rPr>
              <a:t>вааздуху</a:t>
            </a:r>
            <a:r>
              <a:rPr lang="sl-SI" sz="2400" b="1" i="1">
                <a:solidFill>
                  <a:srgbClr val="FFFF00"/>
                </a:solidFill>
              </a:rPr>
              <a:t> </a:t>
            </a:r>
            <a:r>
              <a:rPr lang="sr-Latn-CS" sz="2400" b="1" i="1">
                <a:solidFill>
                  <a:srgbClr val="FFFF00"/>
                </a:solidFill>
              </a:rPr>
              <a:t>или</a:t>
            </a:r>
            <a:r>
              <a:rPr lang="sl-SI" sz="2400" b="1" i="1">
                <a:solidFill>
                  <a:srgbClr val="FFFF00"/>
                </a:solidFill>
              </a:rPr>
              <a:t> </a:t>
            </a:r>
            <a:r>
              <a:rPr lang="sr-Latn-CS" sz="2400" b="1" i="1">
                <a:solidFill>
                  <a:srgbClr val="FFFF00"/>
                </a:solidFill>
              </a:rPr>
              <a:t>гасу</a:t>
            </a:r>
            <a:r>
              <a:rPr lang="sl-SI" sz="2400" b="1" i="1">
                <a:solidFill>
                  <a:srgbClr val="FFFF00"/>
                </a:solidFill>
              </a:rPr>
              <a:t>. </a:t>
            </a:r>
            <a:r>
              <a:rPr lang="sr-Latn-CS" sz="2400" b="1" i="1">
                <a:solidFill>
                  <a:srgbClr val="FFFF00"/>
                </a:solidFill>
              </a:rPr>
              <a:t>Настају</a:t>
            </a:r>
            <a:r>
              <a:rPr lang="sl-SI" sz="2400" b="1" i="1">
                <a:solidFill>
                  <a:srgbClr val="FFFF00"/>
                </a:solidFill>
              </a:rPr>
              <a:t> </a:t>
            </a:r>
            <a:r>
              <a:rPr lang="sr-Latn-CS" sz="2400" b="1" i="1">
                <a:solidFill>
                  <a:srgbClr val="FFFF00"/>
                </a:solidFill>
              </a:rPr>
              <a:t>уситњавањем</a:t>
            </a:r>
            <a:r>
              <a:rPr lang="sl-SI" sz="2400" b="1" i="1">
                <a:solidFill>
                  <a:srgbClr val="FFFF00"/>
                </a:solidFill>
              </a:rPr>
              <a:t> (</a:t>
            </a:r>
            <a:r>
              <a:rPr lang="sr-Latn-CS" sz="2400" b="1" i="1">
                <a:solidFill>
                  <a:srgbClr val="FFFF00"/>
                </a:solidFill>
              </a:rPr>
              <a:t>дисперзијом</a:t>
            </a:r>
            <a:r>
              <a:rPr lang="sl-SI" sz="2400" b="1" i="1">
                <a:solidFill>
                  <a:srgbClr val="FFFF00"/>
                </a:solidFill>
              </a:rPr>
              <a:t>) </a:t>
            </a:r>
            <a:r>
              <a:rPr lang="sr-Latn-CS" sz="2400" b="1" i="1">
                <a:solidFill>
                  <a:srgbClr val="FFFF00"/>
                </a:solidFill>
              </a:rPr>
              <a:t>или</a:t>
            </a:r>
            <a:r>
              <a:rPr lang="sl-SI" sz="2400" b="1" i="1">
                <a:solidFill>
                  <a:srgbClr val="FFFF00"/>
                </a:solidFill>
              </a:rPr>
              <a:t> </a:t>
            </a:r>
            <a:r>
              <a:rPr lang="sr-Latn-CS" sz="2400" b="1" i="1">
                <a:solidFill>
                  <a:srgbClr val="FFFF00"/>
                </a:solidFill>
              </a:rPr>
              <a:t>укрупњавањем</a:t>
            </a:r>
            <a:r>
              <a:rPr lang="sl-SI" sz="2400" b="1" i="1">
                <a:solidFill>
                  <a:srgbClr val="FFFF00"/>
                </a:solidFill>
              </a:rPr>
              <a:t> (</a:t>
            </a:r>
            <a:r>
              <a:rPr lang="sr-Latn-CS" sz="2400" b="1" i="1">
                <a:solidFill>
                  <a:srgbClr val="FFFF00"/>
                </a:solidFill>
              </a:rPr>
              <a:t>кондензацијом</a:t>
            </a:r>
            <a:r>
              <a:rPr lang="sl-SI" sz="2400" b="1" i="1">
                <a:solidFill>
                  <a:srgbClr val="FFFF00"/>
                </a:solidFill>
              </a:rPr>
              <a:t>).</a:t>
            </a:r>
          </a:p>
        </p:txBody>
      </p:sp>
    </p:spTree>
    <p:extLst>
      <p:ext uri="{BB962C8B-B14F-4D97-AF65-F5344CB8AC3E}">
        <p14:creationId xmlns:p14="http://schemas.microsoft.com/office/powerpoint/2010/main" val="60340041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400" b="1">
              <a:solidFill>
                <a:srgbClr val="FFFF00"/>
              </a:solidFill>
            </a:endParaRPr>
          </a:p>
          <a:p>
            <a:r>
              <a:rPr lang="sr-Latn-CS" sz="2800" b="1">
                <a:solidFill>
                  <a:srgbClr val="FFFF00"/>
                </a:solidFill>
              </a:rPr>
              <a:t>ЗАГАЂУЈУЋЕ</a:t>
            </a:r>
            <a:r>
              <a:rPr lang="en-US" sz="2800" b="1">
                <a:solidFill>
                  <a:srgbClr val="FFFF00"/>
                </a:solidFill>
              </a:rPr>
              <a:t> </a:t>
            </a:r>
            <a:r>
              <a:rPr lang="sr-Latn-CS" sz="2800" b="1">
                <a:solidFill>
                  <a:srgbClr val="FFFF00"/>
                </a:solidFill>
              </a:rPr>
              <a:t>СУПСТАНЦИЈЕ</a:t>
            </a:r>
            <a:endParaRPr lang="en-US" sz="2800" b="1">
              <a:solidFill>
                <a:srgbClr val="FFFF00"/>
              </a:solidFill>
            </a:endParaRPr>
          </a:p>
        </p:txBody>
      </p:sp>
      <p:sp>
        <p:nvSpPr>
          <p:cNvPr id="81923" name="Text Box 3"/>
          <p:cNvSpPr txBox="1">
            <a:spLocks noChangeArrowheads="1"/>
          </p:cNvSpPr>
          <p:nvPr/>
        </p:nvSpPr>
        <p:spPr bwMode="auto">
          <a:xfrm>
            <a:off x="533572" y="2400301"/>
            <a:ext cx="8305531" cy="402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800" b="1">
                <a:solidFill>
                  <a:srgbClr val="FFFF00"/>
                </a:solidFill>
              </a:rPr>
              <a:t>ПОДЕЛА</a:t>
            </a:r>
            <a:r>
              <a:rPr lang="sl-SI" sz="2800" b="1">
                <a:solidFill>
                  <a:srgbClr val="FFFF00"/>
                </a:solidFill>
              </a:rPr>
              <a:t> </a:t>
            </a:r>
            <a:r>
              <a:rPr lang="sr-Latn-CS" sz="2800" b="1">
                <a:solidFill>
                  <a:srgbClr val="FFFF00"/>
                </a:solidFill>
              </a:rPr>
              <a:t>ПРЕМА</a:t>
            </a:r>
            <a:r>
              <a:rPr lang="sl-SI" sz="2800" b="1">
                <a:solidFill>
                  <a:srgbClr val="FFFF00"/>
                </a:solidFill>
              </a:rPr>
              <a:t> </a:t>
            </a:r>
            <a:r>
              <a:rPr lang="sr-Latn-CS" sz="2800" b="1">
                <a:solidFill>
                  <a:srgbClr val="FFFF00"/>
                </a:solidFill>
              </a:rPr>
              <a:t>ПАТОФИЗИОЛОШКОМ</a:t>
            </a:r>
            <a:r>
              <a:rPr lang="sl-SI" sz="2800" b="1">
                <a:solidFill>
                  <a:srgbClr val="FFFF00"/>
                </a:solidFill>
              </a:rPr>
              <a:t> </a:t>
            </a:r>
            <a:r>
              <a:rPr lang="sr-Latn-CS" sz="2800" b="1">
                <a:solidFill>
                  <a:srgbClr val="FFFF00"/>
                </a:solidFill>
              </a:rPr>
              <a:t>УТИЦАЈУ</a:t>
            </a:r>
            <a:endParaRPr lang="sl-SI" sz="2800" b="1">
              <a:solidFill>
                <a:srgbClr val="FFFF00"/>
              </a:solidFill>
            </a:endParaRPr>
          </a:p>
          <a:p>
            <a:pPr algn="just"/>
            <a:endParaRPr lang="sl-SI" sz="2400" b="1">
              <a:solidFill>
                <a:srgbClr val="FFFF00"/>
              </a:solidFill>
            </a:endParaRPr>
          </a:p>
          <a:p>
            <a:pPr lvl="3" algn="just">
              <a:buFontTx/>
              <a:buChar char="•"/>
            </a:pPr>
            <a:r>
              <a:rPr lang="sr-Latn-CS" sz="2800" b="1">
                <a:solidFill>
                  <a:srgbClr val="FFFF00"/>
                </a:solidFill>
              </a:rPr>
              <a:t>Надражајне</a:t>
            </a:r>
            <a:r>
              <a:rPr lang="sl-SI" sz="2800" b="1">
                <a:solidFill>
                  <a:srgbClr val="FFFF00"/>
                </a:solidFill>
              </a:rPr>
              <a:t> (</a:t>
            </a:r>
            <a:r>
              <a:rPr lang="en-US" sz="2800" b="1" i="1">
                <a:solidFill>
                  <a:srgbClr val="FFFF00"/>
                </a:solidFill>
              </a:rPr>
              <a:t>S</a:t>
            </a:r>
            <a:r>
              <a:rPr lang="sr-Latn-CS" sz="2800" b="1" i="1">
                <a:solidFill>
                  <a:srgbClr val="FFFF00"/>
                </a:solidFill>
              </a:rPr>
              <a:t>О</a:t>
            </a:r>
            <a:r>
              <a:rPr lang="sl-SI" sz="2800" b="1" i="1" baseline="-25000">
                <a:solidFill>
                  <a:srgbClr val="FFFF00"/>
                </a:solidFill>
              </a:rPr>
              <a:t>2</a:t>
            </a:r>
            <a:r>
              <a:rPr lang="sl-SI" sz="2800" b="1" i="1">
                <a:solidFill>
                  <a:srgbClr val="FFFF00"/>
                </a:solidFill>
              </a:rPr>
              <a:t>, </a:t>
            </a:r>
            <a:r>
              <a:rPr lang="en-US" sz="2800" b="1" i="1">
                <a:solidFill>
                  <a:srgbClr val="FFFF00"/>
                </a:solidFill>
              </a:rPr>
              <a:t>N</a:t>
            </a:r>
            <a:r>
              <a:rPr lang="sr-Latn-CS" sz="2800" b="1" i="1">
                <a:solidFill>
                  <a:srgbClr val="FFFF00"/>
                </a:solidFill>
              </a:rPr>
              <a:t>О</a:t>
            </a:r>
            <a:r>
              <a:rPr lang="sl-SI" sz="2800" b="1" i="1" baseline="-25000">
                <a:solidFill>
                  <a:srgbClr val="FFFF00"/>
                </a:solidFill>
              </a:rPr>
              <a:t>2</a:t>
            </a:r>
            <a:r>
              <a:rPr lang="sl-SI" sz="2800" b="1" i="1">
                <a:solidFill>
                  <a:srgbClr val="FFFF00"/>
                </a:solidFill>
              </a:rPr>
              <a:t> </a:t>
            </a:r>
            <a:r>
              <a:rPr lang="sr-Latn-CS" sz="2800" b="1" i="1">
                <a:solidFill>
                  <a:srgbClr val="FFFF00"/>
                </a:solidFill>
              </a:rPr>
              <a:t>и</a:t>
            </a:r>
            <a:r>
              <a:rPr lang="sl-SI" sz="2800" b="1" i="1">
                <a:solidFill>
                  <a:srgbClr val="FFFF00"/>
                </a:solidFill>
              </a:rPr>
              <a:t> </a:t>
            </a:r>
            <a:r>
              <a:rPr lang="sr-Latn-CS" sz="2800" b="1" i="1">
                <a:solidFill>
                  <a:srgbClr val="FFFF00"/>
                </a:solidFill>
              </a:rPr>
              <a:t>др</a:t>
            </a:r>
            <a:r>
              <a:rPr lang="sl-SI" sz="2800" b="1" i="1">
                <a:solidFill>
                  <a:srgbClr val="FFFF00"/>
                </a:solidFill>
              </a:rPr>
              <a:t>.</a:t>
            </a:r>
            <a:r>
              <a:rPr lang="sl-SI" sz="2800" b="1">
                <a:solidFill>
                  <a:srgbClr val="FFFF00"/>
                </a:solidFill>
              </a:rPr>
              <a:t>)</a:t>
            </a:r>
          </a:p>
          <a:p>
            <a:pPr lvl="3" algn="just">
              <a:buFontTx/>
              <a:buChar char="•"/>
            </a:pPr>
            <a:endParaRPr lang="sl-SI" sz="2800" b="1">
              <a:solidFill>
                <a:srgbClr val="FFFF00"/>
              </a:solidFill>
            </a:endParaRPr>
          </a:p>
          <a:p>
            <a:pPr lvl="3" algn="just">
              <a:buFontTx/>
              <a:buChar char="•"/>
            </a:pPr>
            <a:r>
              <a:rPr lang="sr-Latn-CS" sz="2800" b="1">
                <a:solidFill>
                  <a:srgbClr val="FFFF00"/>
                </a:solidFill>
              </a:rPr>
              <a:t>Загушљиве</a:t>
            </a:r>
            <a:r>
              <a:rPr lang="sl-SI" sz="2800" b="1">
                <a:solidFill>
                  <a:srgbClr val="FFFF00"/>
                </a:solidFill>
              </a:rPr>
              <a:t> (</a:t>
            </a:r>
            <a:r>
              <a:rPr lang="en-US" sz="2800" b="1" i="1">
                <a:solidFill>
                  <a:srgbClr val="FFFF00"/>
                </a:solidFill>
              </a:rPr>
              <a:t>C</a:t>
            </a:r>
            <a:r>
              <a:rPr lang="sr-Latn-CS" sz="2800" b="1" i="1">
                <a:solidFill>
                  <a:srgbClr val="FFFF00"/>
                </a:solidFill>
              </a:rPr>
              <a:t>О</a:t>
            </a:r>
            <a:r>
              <a:rPr lang="sl-SI" sz="2800" b="1" i="1">
                <a:solidFill>
                  <a:srgbClr val="FFFF00"/>
                </a:solidFill>
              </a:rPr>
              <a:t> </a:t>
            </a:r>
            <a:r>
              <a:rPr lang="sr-Latn-CS" sz="2800" b="1" i="1">
                <a:solidFill>
                  <a:srgbClr val="FFFF00"/>
                </a:solidFill>
              </a:rPr>
              <a:t>и</a:t>
            </a:r>
            <a:r>
              <a:rPr lang="sl-SI" sz="2800" b="1" i="1">
                <a:solidFill>
                  <a:srgbClr val="FFFF00"/>
                </a:solidFill>
              </a:rPr>
              <a:t> </a:t>
            </a:r>
            <a:r>
              <a:rPr lang="sr-Latn-CS" sz="2800" b="1" i="1">
                <a:solidFill>
                  <a:srgbClr val="FFFF00"/>
                </a:solidFill>
              </a:rPr>
              <a:t>др</a:t>
            </a:r>
            <a:r>
              <a:rPr lang="sl-SI" sz="2800" b="1" i="1">
                <a:solidFill>
                  <a:srgbClr val="FFFF00"/>
                </a:solidFill>
              </a:rPr>
              <a:t>.</a:t>
            </a:r>
            <a:r>
              <a:rPr lang="sl-SI" sz="2800" b="1">
                <a:solidFill>
                  <a:srgbClr val="FFFF00"/>
                </a:solidFill>
              </a:rPr>
              <a:t>)</a:t>
            </a:r>
          </a:p>
          <a:p>
            <a:pPr lvl="3" algn="just">
              <a:buFontTx/>
              <a:buChar char="•"/>
            </a:pPr>
            <a:endParaRPr lang="sl-SI" sz="2800" b="1">
              <a:solidFill>
                <a:srgbClr val="FFFF00"/>
              </a:solidFill>
            </a:endParaRPr>
          </a:p>
          <a:p>
            <a:pPr lvl="3" algn="just">
              <a:buFontTx/>
              <a:buChar char="•"/>
            </a:pPr>
            <a:r>
              <a:rPr lang="sr-Latn-CS" sz="2800" b="1">
                <a:solidFill>
                  <a:srgbClr val="FFFF00"/>
                </a:solidFill>
              </a:rPr>
              <a:t>Нервне</a:t>
            </a:r>
            <a:r>
              <a:rPr lang="sl-SI" sz="2800" b="1">
                <a:solidFill>
                  <a:srgbClr val="FFFF00"/>
                </a:solidFill>
              </a:rPr>
              <a:t> (</a:t>
            </a:r>
            <a:r>
              <a:rPr lang="en-US" sz="2800" b="1" i="1">
                <a:solidFill>
                  <a:srgbClr val="FFFF00"/>
                </a:solidFill>
              </a:rPr>
              <a:t>CH</a:t>
            </a:r>
            <a:r>
              <a:rPr lang="sl-SI" sz="2800" b="1" i="1">
                <a:solidFill>
                  <a:srgbClr val="FFFF00"/>
                </a:solidFill>
              </a:rPr>
              <a:t>, </a:t>
            </a:r>
            <a:r>
              <a:rPr lang="en-US" sz="2800" b="1" i="1">
                <a:solidFill>
                  <a:srgbClr val="FFFF00"/>
                </a:solidFill>
              </a:rPr>
              <a:t>CS</a:t>
            </a:r>
            <a:r>
              <a:rPr lang="sl-SI" sz="2800" b="1" i="1" baseline="-25000">
                <a:solidFill>
                  <a:srgbClr val="FFFF00"/>
                </a:solidFill>
              </a:rPr>
              <a:t>2</a:t>
            </a:r>
            <a:r>
              <a:rPr lang="sl-SI" sz="2800" b="1" i="1">
                <a:solidFill>
                  <a:srgbClr val="FFFF00"/>
                </a:solidFill>
              </a:rPr>
              <a:t> </a:t>
            </a:r>
            <a:r>
              <a:rPr lang="sr-Latn-CS" sz="2800" b="1" i="1">
                <a:solidFill>
                  <a:srgbClr val="FFFF00"/>
                </a:solidFill>
              </a:rPr>
              <a:t>и</a:t>
            </a:r>
            <a:r>
              <a:rPr lang="sl-SI" sz="2800" b="1" i="1">
                <a:solidFill>
                  <a:srgbClr val="FFFF00"/>
                </a:solidFill>
              </a:rPr>
              <a:t> </a:t>
            </a:r>
            <a:r>
              <a:rPr lang="sr-Latn-CS" sz="2800" b="1" i="1">
                <a:solidFill>
                  <a:srgbClr val="FFFF00"/>
                </a:solidFill>
              </a:rPr>
              <a:t>др</a:t>
            </a:r>
            <a:r>
              <a:rPr lang="sl-SI" sz="2800" b="1" i="1">
                <a:solidFill>
                  <a:srgbClr val="FFFF00"/>
                </a:solidFill>
              </a:rPr>
              <a:t>.</a:t>
            </a:r>
            <a:r>
              <a:rPr lang="sl-SI" sz="2800" b="1">
                <a:solidFill>
                  <a:srgbClr val="FFFF00"/>
                </a:solidFill>
              </a:rPr>
              <a:t>)</a:t>
            </a:r>
            <a:endParaRPr lang="sl-SI" sz="2400" b="1">
              <a:solidFill>
                <a:schemeClr val="tx1"/>
              </a:solidFill>
            </a:endParaRPr>
          </a:p>
          <a:p>
            <a:pPr algn="just"/>
            <a:endParaRPr lang="sl-SI" sz="2400" b="1">
              <a:solidFill>
                <a:srgbClr val="FFFF00"/>
              </a:solidFill>
            </a:endParaRPr>
          </a:p>
          <a:p>
            <a:pPr lvl="2" algn="just">
              <a:buFontTx/>
              <a:buChar char="•"/>
            </a:pPr>
            <a:endParaRPr lang="sl-SI" sz="1400" b="1">
              <a:solidFill>
                <a:srgbClr val="FFFF00"/>
              </a:solidFill>
            </a:endParaRPr>
          </a:p>
        </p:txBody>
      </p:sp>
    </p:spTree>
    <p:extLst>
      <p:ext uri="{BB962C8B-B14F-4D97-AF65-F5344CB8AC3E}">
        <p14:creationId xmlns:p14="http://schemas.microsoft.com/office/powerpoint/2010/main" val="165702071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533572" y="381001"/>
            <a:ext cx="685726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400" b="1">
              <a:solidFill>
                <a:srgbClr val="FFFF00"/>
              </a:solidFill>
            </a:endParaRPr>
          </a:p>
          <a:p>
            <a:r>
              <a:rPr lang="sr-Latn-CS" sz="2800" b="1">
                <a:solidFill>
                  <a:srgbClr val="FFFF00"/>
                </a:solidFill>
              </a:rPr>
              <a:t>ЗАГАЂУЈУЋЕ</a:t>
            </a:r>
            <a:r>
              <a:rPr lang="en-US" sz="2800" b="1">
                <a:solidFill>
                  <a:srgbClr val="FFFF00"/>
                </a:solidFill>
              </a:rPr>
              <a:t> </a:t>
            </a:r>
            <a:r>
              <a:rPr lang="sr-Latn-CS" sz="2800" b="1">
                <a:solidFill>
                  <a:srgbClr val="FFFF00"/>
                </a:solidFill>
              </a:rPr>
              <a:t>СУПСТАНЦИЈЕ</a:t>
            </a:r>
            <a:endParaRPr lang="en-US" sz="2800" b="1">
              <a:solidFill>
                <a:srgbClr val="FFFF00"/>
              </a:solidFill>
            </a:endParaRPr>
          </a:p>
        </p:txBody>
      </p:sp>
      <p:sp>
        <p:nvSpPr>
          <p:cNvPr id="82947" name="Text Box 3"/>
          <p:cNvSpPr txBox="1">
            <a:spLocks noChangeArrowheads="1"/>
          </p:cNvSpPr>
          <p:nvPr/>
        </p:nvSpPr>
        <p:spPr bwMode="auto">
          <a:xfrm>
            <a:off x="533571" y="2400300"/>
            <a:ext cx="8229307" cy="381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just"/>
            <a:r>
              <a:rPr lang="sr-Latn-CS" sz="2800" b="1">
                <a:solidFill>
                  <a:srgbClr val="FFFF00"/>
                </a:solidFill>
              </a:rPr>
              <a:t>ПОДЕЛА</a:t>
            </a:r>
            <a:r>
              <a:rPr lang="sl-SI" sz="2800" b="1">
                <a:solidFill>
                  <a:srgbClr val="FFFF00"/>
                </a:solidFill>
              </a:rPr>
              <a:t> </a:t>
            </a:r>
            <a:r>
              <a:rPr lang="sr-Latn-CS" sz="2800" b="1">
                <a:solidFill>
                  <a:srgbClr val="FFFF00"/>
                </a:solidFill>
              </a:rPr>
              <a:t>ПРЕМА</a:t>
            </a:r>
            <a:r>
              <a:rPr lang="sl-SI" sz="2800" b="1">
                <a:solidFill>
                  <a:srgbClr val="FFFF00"/>
                </a:solidFill>
              </a:rPr>
              <a:t> </a:t>
            </a:r>
            <a:r>
              <a:rPr lang="sr-Latn-CS" sz="2800" b="1">
                <a:solidFill>
                  <a:srgbClr val="FFFF00"/>
                </a:solidFill>
              </a:rPr>
              <a:t>ЗАСТУПЉЕНОСТИ</a:t>
            </a:r>
            <a:r>
              <a:rPr lang="sl-SI" sz="2800" b="1">
                <a:solidFill>
                  <a:srgbClr val="FFFF00"/>
                </a:solidFill>
              </a:rPr>
              <a:t> </a:t>
            </a:r>
            <a:r>
              <a:rPr lang="sr-Latn-CS" sz="2800" b="1">
                <a:solidFill>
                  <a:srgbClr val="FFFF00"/>
                </a:solidFill>
              </a:rPr>
              <a:t>У</a:t>
            </a:r>
            <a:r>
              <a:rPr lang="sl-SI" sz="2800" b="1">
                <a:solidFill>
                  <a:srgbClr val="FFFF00"/>
                </a:solidFill>
              </a:rPr>
              <a:t> </a:t>
            </a:r>
            <a:r>
              <a:rPr lang="sr-Latn-CS" sz="2800" b="1">
                <a:solidFill>
                  <a:srgbClr val="FFFF00"/>
                </a:solidFill>
              </a:rPr>
              <a:t>ЖИВОТНОЈ</a:t>
            </a:r>
            <a:r>
              <a:rPr lang="sl-SI" sz="2800" b="1">
                <a:solidFill>
                  <a:srgbClr val="FFFF00"/>
                </a:solidFill>
              </a:rPr>
              <a:t> </a:t>
            </a:r>
            <a:r>
              <a:rPr lang="sr-Latn-CS" sz="2800" b="1">
                <a:solidFill>
                  <a:srgbClr val="FFFF00"/>
                </a:solidFill>
              </a:rPr>
              <a:t>СРЕДИНИ</a:t>
            </a:r>
            <a:endParaRPr lang="sl-SI" sz="2800" b="1">
              <a:solidFill>
                <a:srgbClr val="FFFF00"/>
              </a:solidFill>
            </a:endParaRPr>
          </a:p>
          <a:p>
            <a:pPr algn="just"/>
            <a:endParaRPr lang="en-US" sz="2400" b="1">
              <a:solidFill>
                <a:schemeClr val="tx1"/>
              </a:solidFill>
            </a:endParaRPr>
          </a:p>
          <a:p>
            <a:pPr lvl="2" algn="just">
              <a:buFontTx/>
              <a:buChar char="•"/>
            </a:pPr>
            <a:r>
              <a:rPr lang="sr-Latn-CS" sz="2800" b="1">
                <a:solidFill>
                  <a:srgbClr val="FFFF00"/>
                </a:solidFill>
              </a:rPr>
              <a:t>Основне</a:t>
            </a:r>
            <a:r>
              <a:rPr lang="en-US" sz="2800" b="1">
                <a:solidFill>
                  <a:srgbClr val="FFFF00"/>
                </a:solidFill>
              </a:rPr>
              <a:t> (</a:t>
            </a:r>
            <a:r>
              <a:rPr lang="en-US" sz="2800" b="1" i="1">
                <a:solidFill>
                  <a:srgbClr val="FFFF00"/>
                </a:solidFill>
              </a:rPr>
              <a:t>S</a:t>
            </a:r>
            <a:r>
              <a:rPr lang="sr-Latn-CS" sz="2800" b="1" i="1">
                <a:solidFill>
                  <a:srgbClr val="FFFF00"/>
                </a:solidFill>
              </a:rPr>
              <a:t>О</a:t>
            </a:r>
            <a:r>
              <a:rPr lang="en-US" sz="2800" b="1" i="1" baseline="-25000">
                <a:solidFill>
                  <a:srgbClr val="FFFF00"/>
                </a:solidFill>
              </a:rPr>
              <a:t>2 </a:t>
            </a:r>
            <a:r>
              <a:rPr lang="en-US" sz="2800" b="1" i="1">
                <a:solidFill>
                  <a:srgbClr val="FFFF00"/>
                </a:solidFill>
              </a:rPr>
              <a:t>, </a:t>
            </a:r>
            <a:r>
              <a:rPr lang="sr-Latn-CS" sz="2800" b="1" i="1">
                <a:solidFill>
                  <a:srgbClr val="FFFF00"/>
                </a:solidFill>
              </a:rPr>
              <a:t>чађ</a:t>
            </a:r>
            <a:r>
              <a:rPr lang="en-US" sz="2800" b="1" i="1">
                <a:solidFill>
                  <a:srgbClr val="FFFF00"/>
                </a:solidFill>
              </a:rPr>
              <a:t>, </a:t>
            </a:r>
            <a:r>
              <a:rPr lang="sr-Latn-CS" sz="2800" b="1" i="1">
                <a:solidFill>
                  <a:srgbClr val="FFFF00"/>
                </a:solidFill>
              </a:rPr>
              <a:t>таложне</a:t>
            </a:r>
            <a:r>
              <a:rPr lang="en-US" sz="2800" b="1" i="1">
                <a:solidFill>
                  <a:srgbClr val="FFFF00"/>
                </a:solidFill>
              </a:rPr>
              <a:t> </a:t>
            </a:r>
            <a:r>
              <a:rPr lang="sr-Latn-CS" sz="2800" b="1" i="1">
                <a:solidFill>
                  <a:srgbClr val="FFFF00"/>
                </a:solidFill>
              </a:rPr>
              <a:t>материје</a:t>
            </a:r>
            <a:r>
              <a:rPr lang="en-US" sz="2800" b="1" i="1">
                <a:solidFill>
                  <a:srgbClr val="FFFF00"/>
                </a:solidFill>
              </a:rPr>
              <a:t>, N</a:t>
            </a:r>
            <a:r>
              <a:rPr lang="sr-Latn-CS" sz="2800" b="1" i="1">
                <a:solidFill>
                  <a:srgbClr val="FFFF00"/>
                </a:solidFill>
              </a:rPr>
              <a:t>О</a:t>
            </a:r>
            <a:r>
              <a:rPr lang="en-US" sz="2800" b="1" i="1" baseline="-25000">
                <a:solidFill>
                  <a:srgbClr val="FFFF00"/>
                </a:solidFill>
              </a:rPr>
              <a:t>2</a:t>
            </a:r>
            <a:r>
              <a:rPr lang="en-US" sz="2800" b="1" i="1">
                <a:solidFill>
                  <a:srgbClr val="FFFF00"/>
                </a:solidFill>
              </a:rPr>
              <a:t>, C</a:t>
            </a:r>
            <a:r>
              <a:rPr lang="sr-Latn-CS" sz="2800" b="1" i="1">
                <a:solidFill>
                  <a:srgbClr val="FFFF00"/>
                </a:solidFill>
              </a:rPr>
              <a:t>О</a:t>
            </a:r>
            <a:r>
              <a:rPr lang="en-US" sz="2800" b="1" i="1">
                <a:solidFill>
                  <a:srgbClr val="FFFF00"/>
                </a:solidFill>
              </a:rPr>
              <a:t>, H</a:t>
            </a:r>
            <a:r>
              <a:rPr lang="sr-Latn-CS" sz="2800" b="1" i="1">
                <a:solidFill>
                  <a:srgbClr val="FFFF00"/>
                </a:solidFill>
              </a:rPr>
              <a:t>О</a:t>
            </a:r>
            <a:r>
              <a:rPr lang="en-US" sz="2800" b="1" i="1" baseline="-25000">
                <a:solidFill>
                  <a:srgbClr val="FFFF00"/>
                </a:solidFill>
              </a:rPr>
              <a:t>3</a:t>
            </a:r>
            <a:r>
              <a:rPr lang="en-US" sz="2800" b="1">
                <a:solidFill>
                  <a:srgbClr val="FFFF00"/>
                </a:solidFill>
              </a:rPr>
              <a:t>)</a:t>
            </a:r>
          </a:p>
          <a:p>
            <a:pPr lvl="2" algn="just">
              <a:buFontTx/>
              <a:buChar char="•"/>
            </a:pPr>
            <a:endParaRPr lang="en-US" sz="2800" b="1">
              <a:solidFill>
                <a:srgbClr val="FFFF00"/>
              </a:solidFill>
            </a:endParaRPr>
          </a:p>
          <a:p>
            <a:pPr lvl="2" algn="just">
              <a:buFontTx/>
              <a:buChar char="•"/>
            </a:pPr>
            <a:r>
              <a:rPr lang="sr-Latn-CS" sz="2800" b="1">
                <a:solidFill>
                  <a:srgbClr val="FFFF00"/>
                </a:solidFill>
              </a:rPr>
              <a:t>Специфичне</a:t>
            </a:r>
            <a:r>
              <a:rPr lang="en-US" sz="2800" b="1">
                <a:solidFill>
                  <a:srgbClr val="FFFF00"/>
                </a:solidFill>
              </a:rPr>
              <a:t> (</a:t>
            </a:r>
            <a:r>
              <a:rPr lang="en-US" sz="2800" b="1" i="1">
                <a:solidFill>
                  <a:srgbClr val="FFFF00"/>
                </a:solidFill>
              </a:rPr>
              <a:t>P</a:t>
            </a:r>
            <a:r>
              <a:rPr lang="sr-Latn-CS" sz="2800" b="1" i="1">
                <a:solidFill>
                  <a:srgbClr val="FFFF00"/>
                </a:solidFill>
              </a:rPr>
              <a:t>А</a:t>
            </a:r>
            <a:r>
              <a:rPr lang="en-US" sz="2800" b="1" i="1">
                <a:solidFill>
                  <a:srgbClr val="FFFF00"/>
                </a:solidFill>
              </a:rPr>
              <a:t>U, HCl, HF, </a:t>
            </a:r>
            <a:r>
              <a:rPr lang="sr-Latn-CS" sz="2800" b="1" i="1">
                <a:solidFill>
                  <a:srgbClr val="FFFF00"/>
                </a:solidFill>
              </a:rPr>
              <a:t>бензен</a:t>
            </a:r>
            <a:r>
              <a:rPr lang="en-US" sz="2800" b="1" i="1">
                <a:solidFill>
                  <a:srgbClr val="FFFF00"/>
                </a:solidFill>
              </a:rPr>
              <a:t>, </a:t>
            </a:r>
            <a:r>
              <a:rPr lang="sr-Latn-CS" sz="2800" b="1" i="1">
                <a:solidFill>
                  <a:srgbClr val="FFFF00"/>
                </a:solidFill>
              </a:rPr>
              <a:t>толуен</a:t>
            </a:r>
            <a:r>
              <a:rPr lang="en-US" sz="2800" b="1" i="1">
                <a:solidFill>
                  <a:srgbClr val="FFFF00"/>
                </a:solidFill>
              </a:rPr>
              <a:t>, </a:t>
            </a:r>
            <a:r>
              <a:rPr lang="sr-Latn-CS" sz="2800" b="1" i="1">
                <a:solidFill>
                  <a:srgbClr val="FFFF00"/>
                </a:solidFill>
              </a:rPr>
              <a:t>ксилен</a:t>
            </a:r>
            <a:r>
              <a:rPr lang="en-US" sz="2800" b="1" i="1">
                <a:solidFill>
                  <a:srgbClr val="FFFF00"/>
                </a:solidFill>
              </a:rPr>
              <a:t>, Pb, Hg, As  </a:t>
            </a:r>
            <a:r>
              <a:rPr lang="sr-Latn-CS" sz="2800" b="1" i="1">
                <a:solidFill>
                  <a:srgbClr val="FFFF00"/>
                </a:solidFill>
              </a:rPr>
              <a:t>и</a:t>
            </a:r>
            <a:r>
              <a:rPr lang="en-US" sz="2800" b="1" i="1">
                <a:solidFill>
                  <a:srgbClr val="FFFF00"/>
                </a:solidFill>
              </a:rPr>
              <a:t> </a:t>
            </a:r>
            <a:r>
              <a:rPr lang="sr-Latn-CS" sz="2800" b="1" i="1">
                <a:solidFill>
                  <a:srgbClr val="FFFF00"/>
                </a:solidFill>
              </a:rPr>
              <a:t>др</a:t>
            </a:r>
            <a:r>
              <a:rPr lang="en-US" sz="2800" b="1" i="1">
                <a:solidFill>
                  <a:srgbClr val="FFFF00"/>
                </a:solidFill>
              </a:rPr>
              <a:t>.</a:t>
            </a:r>
            <a:r>
              <a:rPr lang="en-US" sz="2800" b="1">
                <a:solidFill>
                  <a:srgbClr val="FFFF00"/>
                </a:solidFill>
              </a:rPr>
              <a:t>)</a:t>
            </a:r>
          </a:p>
          <a:p>
            <a:pPr algn="just"/>
            <a:endParaRPr lang="sl-SI" sz="2400" b="1">
              <a:solidFill>
                <a:schemeClr val="tx1"/>
              </a:solidFill>
            </a:endParaRPr>
          </a:p>
        </p:txBody>
      </p:sp>
    </p:spTree>
    <p:extLst>
      <p:ext uri="{BB962C8B-B14F-4D97-AF65-F5344CB8AC3E}">
        <p14:creationId xmlns:p14="http://schemas.microsoft.com/office/powerpoint/2010/main" val="69623669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533572" y="381000"/>
            <a:ext cx="6857267"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FFFF00"/>
                </a:solidFill>
              </a:rPr>
              <a:t>ЗАГАЂИВАЊЕ</a:t>
            </a:r>
            <a:r>
              <a:rPr lang="sl-SI" sz="2800" b="1">
                <a:solidFill>
                  <a:srgbClr val="FFFF00"/>
                </a:solidFill>
              </a:rPr>
              <a:t> </a:t>
            </a:r>
            <a:r>
              <a:rPr lang="sr-Latn-CS" sz="2800" b="1">
                <a:solidFill>
                  <a:srgbClr val="FFFF00"/>
                </a:solidFill>
              </a:rPr>
              <a:t>ЖИВОТНЕ</a:t>
            </a:r>
            <a:r>
              <a:rPr lang="sl-SI" sz="2800" b="1">
                <a:solidFill>
                  <a:srgbClr val="FFFF00"/>
                </a:solidFill>
              </a:rPr>
              <a:t> </a:t>
            </a:r>
            <a:r>
              <a:rPr lang="sr-Latn-CS" sz="2800" b="1">
                <a:solidFill>
                  <a:srgbClr val="FFFF00"/>
                </a:solidFill>
              </a:rPr>
              <a:t>СРЕДИНЕ</a:t>
            </a:r>
            <a:r>
              <a:rPr lang="sl-SI" sz="2400" b="1">
                <a:solidFill>
                  <a:srgbClr val="FFFF00"/>
                </a:solidFill>
              </a:rPr>
              <a:t> </a:t>
            </a:r>
          </a:p>
          <a:p>
            <a:endParaRPr lang="sl-SI" sz="2800" b="1">
              <a:solidFill>
                <a:srgbClr val="FFFF00"/>
              </a:solidFill>
            </a:endParaRPr>
          </a:p>
          <a:p>
            <a:r>
              <a:rPr lang="sr-Latn-CS" sz="2800" b="1">
                <a:solidFill>
                  <a:srgbClr val="FFFF00"/>
                </a:solidFill>
              </a:rPr>
              <a:t>МОНИТОРИНГ</a:t>
            </a:r>
            <a:endParaRPr lang="en-US" sz="2800" b="1">
              <a:solidFill>
                <a:srgbClr val="FFFF00"/>
              </a:solidFill>
            </a:endParaRPr>
          </a:p>
        </p:txBody>
      </p:sp>
      <p:grpSp>
        <p:nvGrpSpPr>
          <p:cNvPr id="83971" name="Group 3"/>
          <p:cNvGrpSpPr>
            <a:grpSpLocks/>
          </p:cNvGrpSpPr>
          <p:nvPr/>
        </p:nvGrpSpPr>
        <p:grpSpPr bwMode="auto">
          <a:xfrm>
            <a:off x="152449" y="2057400"/>
            <a:ext cx="8915327" cy="4648200"/>
            <a:chOff x="48" y="1152"/>
            <a:chExt cx="5616" cy="2928"/>
          </a:xfrm>
        </p:grpSpPr>
        <p:grpSp>
          <p:nvGrpSpPr>
            <p:cNvPr id="83972" name="Group 4"/>
            <p:cNvGrpSpPr>
              <a:grpSpLocks/>
            </p:cNvGrpSpPr>
            <p:nvPr/>
          </p:nvGrpSpPr>
          <p:grpSpPr bwMode="auto">
            <a:xfrm>
              <a:off x="48" y="2544"/>
              <a:ext cx="1392" cy="864"/>
              <a:chOff x="48" y="2640"/>
              <a:chExt cx="1392" cy="864"/>
            </a:xfrm>
          </p:grpSpPr>
          <p:sp>
            <p:nvSpPr>
              <p:cNvPr id="84009" name="Oval 5"/>
              <p:cNvSpPr>
                <a:spLocks noChangeArrowheads="1"/>
              </p:cNvSpPr>
              <p:nvPr/>
            </p:nvSpPr>
            <p:spPr bwMode="auto">
              <a:xfrm>
                <a:off x="96" y="2640"/>
                <a:ext cx="1248" cy="864"/>
              </a:xfrm>
              <a:prstGeom prst="ellipse">
                <a:avLst/>
              </a:prstGeom>
              <a:noFill/>
              <a:ln w="3810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CS"/>
              </a:p>
            </p:txBody>
          </p:sp>
          <p:sp>
            <p:nvSpPr>
              <p:cNvPr id="84010" name="Text Box 6"/>
              <p:cNvSpPr txBox="1">
                <a:spLocks noChangeArrowheads="1"/>
              </p:cNvSpPr>
              <p:nvPr/>
            </p:nvSpPr>
            <p:spPr bwMode="auto">
              <a:xfrm>
                <a:off x="48" y="2880"/>
                <a:ext cx="139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spcBef>
                    <a:spcPct val="50000"/>
                  </a:spcBef>
                </a:pPr>
                <a:r>
                  <a:rPr lang="en-US" sz="2000" b="1">
                    <a:solidFill>
                      <a:srgbClr val="00FFFF"/>
                    </a:solidFill>
                    <a:latin typeface="TimesRoman" pitchFamily="2" charset="0"/>
                  </a:rPr>
                  <a:t>Meteorolo</a:t>
                </a:r>
                <a:r>
                  <a:rPr lang="sr-Latn-CS" sz="2000" b="1">
                    <a:solidFill>
                      <a:srgbClr val="00FFFF"/>
                    </a:solidFill>
                    <a:latin typeface="TimesRoman" pitchFamily="2" charset="0"/>
                  </a:rPr>
                  <a:t>š</a:t>
                </a:r>
                <a:r>
                  <a:rPr lang="en-US" sz="2000" b="1">
                    <a:solidFill>
                      <a:srgbClr val="00FFFF"/>
                    </a:solidFill>
                    <a:latin typeface="TimesRoman" pitchFamily="2" charset="0"/>
                  </a:rPr>
                  <a:t>kih stanica</a:t>
                </a:r>
              </a:p>
            </p:txBody>
          </p:sp>
        </p:grpSp>
        <p:grpSp>
          <p:nvGrpSpPr>
            <p:cNvPr id="83973" name="Group 7"/>
            <p:cNvGrpSpPr>
              <a:grpSpLocks/>
            </p:cNvGrpSpPr>
            <p:nvPr/>
          </p:nvGrpSpPr>
          <p:grpSpPr bwMode="auto">
            <a:xfrm>
              <a:off x="384" y="1152"/>
              <a:ext cx="5280" cy="2784"/>
              <a:chOff x="384" y="1152"/>
              <a:chExt cx="5280" cy="2784"/>
            </a:xfrm>
          </p:grpSpPr>
          <p:grpSp>
            <p:nvGrpSpPr>
              <p:cNvPr id="83975" name="Group 8"/>
              <p:cNvGrpSpPr>
                <a:grpSpLocks/>
              </p:cNvGrpSpPr>
              <p:nvPr/>
            </p:nvGrpSpPr>
            <p:grpSpPr bwMode="auto">
              <a:xfrm>
                <a:off x="3312" y="1152"/>
                <a:ext cx="1920" cy="528"/>
                <a:chOff x="3312" y="1248"/>
                <a:chExt cx="1920" cy="528"/>
              </a:xfrm>
            </p:grpSpPr>
            <p:sp>
              <p:nvSpPr>
                <p:cNvPr id="84007" name="Rectangle 9"/>
                <p:cNvSpPr>
                  <a:spLocks noChangeArrowheads="1"/>
                </p:cNvSpPr>
                <p:nvPr/>
              </p:nvSpPr>
              <p:spPr bwMode="auto">
                <a:xfrm>
                  <a:off x="3312" y="1248"/>
                  <a:ext cx="1920" cy="528"/>
                </a:xfrm>
                <a:prstGeom prst="rect">
                  <a:avLst/>
                </a:prstGeom>
                <a:noFill/>
                <a:ln w="635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CS"/>
                </a:p>
              </p:txBody>
            </p:sp>
            <p:sp>
              <p:nvSpPr>
                <p:cNvPr id="84008" name="Text Box 10"/>
                <p:cNvSpPr txBox="1">
                  <a:spLocks noChangeArrowheads="1"/>
                </p:cNvSpPr>
                <p:nvPr/>
              </p:nvSpPr>
              <p:spPr bwMode="auto">
                <a:xfrm>
                  <a:off x="3408" y="1353"/>
                  <a:ext cx="17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a:solidFill>
                        <a:srgbClr val="FFFF00"/>
                      </a:solidFill>
                      <a:latin typeface="TimesRoman" pitchFamily="2" charset="0"/>
                    </a:rPr>
                    <a:t>Lokalna mre</a:t>
                  </a:r>
                  <a:r>
                    <a:rPr lang="sr-Latn-CS" sz="1600" b="1">
                      <a:solidFill>
                        <a:srgbClr val="FFFF00"/>
                      </a:solidFill>
                      <a:latin typeface="TimesRoman" pitchFamily="2" charset="0"/>
                    </a:rPr>
                    <a:t>ž</a:t>
                  </a:r>
                  <a:r>
                    <a:rPr lang="en-US" sz="2400" b="1">
                      <a:solidFill>
                        <a:srgbClr val="FFFF00"/>
                      </a:solidFill>
                      <a:latin typeface="TimesRoman" pitchFamily="2" charset="0"/>
                    </a:rPr>
                    <a:t>a</a:t>
                  </a:r>
                  <a:endParaRPr lang="en-US" sz="2400" b="1">
                    <a:solidFill>
                      <a:srgbClr val="FFFF00"/>
                    </a:solidFill>
                  </a:endParaRPr>
                </a:p>
              </p:txBody>
            </p:sp>
          </p:grpSp>
          <p:sp>
            <p:nvSpPr>
              <p:cNvPr id="83976" name="Oval 11"/>
              <p:cNvSpPr>
                <a:spLocks noChangeArrowheads="1"/>
              </p:cNvSpPr>
              <p:nvPr/>
            </p:nvSpPr>
            <p:spPr bwMode="auto">
              <a:xfrm>
                <a:off x="2976" y="2544"/>
                <a:ext cx="1248" cy="864"/>
              </a:xfrm>
              <a:prstGeom prst="ellipse">
                <a:avLst/>
              </a:prstGeom>
              <a:noFill/>
              <a:ln w="381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CS"/>
              </a:p>
            </p:txBody>
          </p:sp>
          <p:sp>
            <p:nvSpPr>
              <p:cNvPr id="83977" name="Text Box 12"/>
              <p:cNvSpPr txBox="1">
                <a:spLocks noChangeArrowheads="1"/>
              </p:cNvSpPr>
              <p:nvPr/>
            </p:nvSpPr>
            <p:spPr bwMode="auto">
              <a:xfrm>
                <a:off x="2880" y="2726"/>
                <a:ext cx="1488"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spcBef>
                    <a:spcPct val="50000"/>
                  </a:spcBef>
                </a:pPr>
                <a:r>
                  <a:rPr lang="en-US" sz="2000" b="1">
                    <a:solidFill>
                      <a:srgbClr val="FFFF00"/>
                    </a:solidFill>
                    <a:latin typeface="TimesRoman" pitchFamily="2" charset="0"/>
                  </a:rPr>
                  <a:t>Urbanih stanica-osnovne supstancije</a:t>
                </a:r>
                <a:endParaRPr lang="en-US" sz="2000">
                  <a:solidFill>
                    <a:schemeClr val="tx1"/>
                  </a:solidFill>
                  <a:latin typeface="TimesRoman" pitchFamily="2" charset="0"/>
                </a:endParaRPr>
              </a:p>
            </p:txBody>
          </p:sp>
          <p:sp>
            <p:nvSpPr>
              <p:cNvPr id="83978" name="Oval 13"/>
              <p:cNvSpPr>
                <a:spLocks noChangeArrowheads="1"/>
              </p:cNvSpPr>
              <p:nvPr/>
            </p:nvSpPr>
            <p:spPr bwMode="auto">
              <a:xfrm>
                <a:off x="4368" y="2544"/>
                <a:ext cx="1248" cy="864"/>
              </a:xfrm>
              <a:prstGeom prst="ellipse">
                <a:avLst/>
              </a:prstGeom>
              <a:noFill/>
              <a:ln w="381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CS"/>
              </a:p>
            </p:txBody>
          </p:sp>
          <p:sp>
            <p:nvSpPr>
              <p:cNvPr id="83979" name="Text Box 14"/>
              <p:cNvSpPr txBox="1">
                <a:spLocks noChangeArrowheads="1"/>
              </p:cNvSpPr>
              <p:nvPr/>
            </p:nvSpPr>
            <p:spPr bwMode="auto">
              <a:xfrm>
                <a:off x="4368" y="2726"/>
                <a:ext cx="1296"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spcBef>
                    <a:spcPct val="50000"/>
                  </a:spcBef>
                </a:pPr>
                <a:r>
                  <a:rPr lang="en-US" sz="2000" b="1">
                    <a:solidFill>
                      <a:srgbClr val="FFFF00"/>
                    </a:solidFill>
                    <a:latin typeface="TimesRoman" pitchFamily="2" charset="0"/>
                  </a:rPr>
                  <a:t>Urbanih stanica-specif.  supstancije</a:t>
                </a:r>
                <a:endParaRPr lang="en-US" sz="2000">
                  <a:solidFill>
                    <a:schemeClr val="tx1"/>
                  </a:solidFill>
                  <a:latin typeface="TimesRoman" pitchFamily="2" charset="0"/>
                </a:endParaRPr>
              </a:p>
            </p:txBody>
          </p:sp>
          <p:grpSp>
            <p:nvGrpSpPr>
              <p:cNvPr id="83980" name="Group 15"/>
              <p:cNvGrpSpPr>
                <a:grpSpLocks/>
              </p:cNvGrpSpPr>
              <p:nvPr/>
            </p:nvGrpSpPr>
            <p:grpSpPr bwMode="auto">
              <a:xfrm>
                <a:off x="624" y="1171"/>
                <a:ext cx="1920" cy="528"/>
                <a:chOff x="624" y="1248"/>
                <a:chExt cx="1920" cy="528"/>
              </a:xfrm>
            </p:grpSpPr>
            <p:sp>
              <p:nvSpPr>
                <p:cNvPr id="84005" name="Rectangle 16"/>
                <p:cNvSpPr>
                  <a:spLocks noChangeArrowheads="1"/>
                </p:cNvSpPr>
                <p:nvPr/>
              </p:nvSpPr>
              <p:spPr bwMode="auto">
                <a:xfrm>
                  <a:off x="624" y="1248"/>
                  <a:ext cx="1920" cy="528"/>
                </a:xfrm>
                <a:prstGeom prst="rect">
                  <a:avLst/>
                </a:prstGeom>
                <a:noFill/>
                <a:ln w="50800">
                  <a:solidFill>
                    <a:srgbClr val="00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CS"/>
                </a:p>
              </p:txBody>
            </p:sp>
            <p:sp>
              <p:nvSpPr>
                <p:cNvPr id="84006" name="Text Box 17"/>
                <p:cNvSpPr txBox="1">
                  <a:spLocks noChangeArrowheads="1"/>
                </p:cNvSpPr>
                <p:nvPr/>
              </p:nvSpPr>
              <p:spPr bwMode="auto">
                <a:xfrm>
                  <a:off x="672" y="1353"/>
                  <a:ext cx="17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400" b="1">
                      <a:solidFill>
                        <a:srgbClr val="00FFFF"/>
                      </a:solidFill>
                      <a:latin typeface="TimesRoman" pitchFamily="2" charset="0"/>
                    </a:rPr>
                    <a:t>Osnovna mre</a:t>
                  </a:r>
                  <a:r>
                    <a:rPr lang="sr-Latn-CS" sz="1600" b="1">
                      <a:solidFill>
                        <a:srgbClr val="00FFFF"/>
                      </a:solidFill>
                      <a:latin typeface="TimesRoman" pitchFamily="2" charset="0"/>
                    </a:rPr>
                    <a:t>ž</a:t>
                  </a:r>
                  <a:r>
                    <a:rPr lang="en-US" sz="2400" b="1">
                      <a:solidFill>
                        <a:srgbClr val="00FFFF"/>
                      </a:solidFill>
                      <a:latin typeface="TimesRoman" pitchFamily="2" charset="0"/>
                    </a:rPr>
                    <a:t>a</a:t>
                  </a:r>
                  <a:endParaRPr lang="en-US" sz="2400" b="1">
                    <a:solidFill>
                      <a:srgbClr val="FFFF00"/>
                    </a:solidFill>
                    <a:latin typeface="TimesRoman" pitchFamily="2" charset="0"/>
                  </a:endParaRPr>
                </a:p>
              </p:txBody>
            </p:sp>
          </p:grpSp>
          <p:sp>
            <p:nvSpPr>
              <p:cNvPr id="83981" name="Oval 18"/>
              <p:cNvSpPr>
                <a:spLocks noChangeArrowheads="1"/>
              </p:cNvSpPr>
              <p:nvPr/>
            </p:nvSpPr>
            <p:spPr bwMode="auto">
              <a:xfrm>
                <a:off x="1536" y="2544"/>
                <a:ext cx="1248" cy="864"/>
              </a:xfrm>
              <a:prstGeom prst="ellipse">
                <a:avLst/>
              </a:prstGeom>
              <a:noFill/>
              <a:ln w="3810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CS"/>
              </a:p>
            </p:txBody>
          </p:sp>
          <p:sp>
            <p:nvSpPr>
              <p:cNvPr id="83982" name="Text Box 19"/>
              <p:cNvSpPr txBox="1">
                <a:spLocks noChangeArrowheads="1"/>
              </p:cNvSpPr>
              <p:nvPr/>
            </p:nvSpPr>
            <p:spPr bwMode="auto">
              <a:xfrm>
                <a:off x="1488" y="2678"/>
                <a:ext cx="1344"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lgn="ctr">
                  <a:spcBef>
                    <a:spcPct val="50000"/>
                  </a:spcBef>
                </a:pPr>
                <a:r>
                  <a:rPr lang="en-US" sz="2000" b="1">
                    <a:solidFill>
                      <a:srgbClr val="00FFFF"/>
                    </a:solidFill>
                    <a:latin typeface="TimesRoman" pitchFamily="2" charset="0"/>
                  </a:rPr>
                  <a:t>Urbanih meteorolo</a:t>
                </a:r>
                <a:r>
                  <a:rPr lang="sr-Latn-CS" sz="2000" b="1">
                    <a:solidFill>
                      <a:srgbClr val="00FFFF"/>
                    </a:solidFill>
                    <a:latin typeface="TimesRoman" pitchFamily="2" charset="0"/>
                  </a:rPr>
                  <a:t>š</a:t>
                </a:r>
                <a:r>
                  <a:rPr lang="en-US" sz="2000" b="1">
                    <a:solidFill>
                      <a:srgbClr val="00FFFF"/>
                    </a:solidFill>
                    <a:latin typeface="TimesRoman" pitchFamily="2" charset="0"/>
                  </a:rPr>
                  <a:t>kih stanica</a:t>
                </a:r>
              </a:p>
            </p:txBody>
          </p:sp>
          <p:grpSp>
            <p:nvGrpSpPr>
              <p:cNvPr id="83983" name="Group 20"/>
              <p:cNvGrpSpPr>
                <a:grpSpLocks/>
              </p:cNvGrpSpPr>
              <p:nvPr/>
            </p:nvGrpSpPr>
            <p:grpSpPr bwMode="auto">
              <a:xfrm>
                <a:off x="1488" y="1728"/>
                <a:ext cx="973" cy="816"/>
                <a:chOff x="1488" y="1824"/>
                <a:chExt cx="973" cy="816"/>
              </a:xfrm>
            </p:grpSpPr>
            <p:sp>
              <p:nvSpPr>
                <p:cNvPr id="84001" name="Freeform 21"/>
                <p:cNvSpPr>
                  <a:spLocks/>
                </p:cNvSpPr>
                <p:nvPr/>
              </p:nvSpPr>
              <p:spPr bwMode="auto">
                <a:xfrm>
                  <a:off x="1489" y="1827"/>
                  <a:ext cx="563" cy="536"/>
                </a:xfrm>
                <a:custGeom>
                  <a:avLst/>
                  <a:gdLst>
                    <a:gd name="T0" fmla="*/ 0 w 952"/>
                    <a:gd name="T1" fmla="*/ 0 h 607"/>
                    <a:gd name="T2" fmla="*/ 0 w 952"/>
                    <a:gd name="T3" fmla="*/ 15 h 607"/>
                    <a:gd name="T4" fmla="*/ 1 w 952"/>
                    <a:gd name="T5" fmla="*/ 18 h 607"/>
                    <a:gd name="T6" fmla="*/ 1 w 952"/>
                    <a:gd name="T7" fmla="*/ 23 h 607"/>
                    <a:gd name="T8" fmla="*/ 2 w 952"/>
                    <a:gd name="T9" fmla="*/ 30 h 607"/>
                    <a:gd name="T10" fmla="*/ 2 w 952"/>
                    <a:gd name="T11" fmla="*/ 34 h 607"/>
                    <a:gd name="T12" fmla="*/ 3 w 952"/>
                    <a:gd name="T13" fmla="*/ 42 h 607"/>
                    <a:gd name="T14" fmla="*/ 3 w 952"/>
                    <a:gd name="T15" fmla="*/ 47 h 607"/>
                    <a:gd name="T16" fmla="*/ 3 w 952"/>
                    <a:gd name="T17" fmla="*/ 52 h 607"/>
                    <a:gd name="T18" fmla="*/ 4 w 952"/>
                    <a:gd name="T19" fmla="*/ 59 h 607"/>
                    <a:gd name="T20" fmla="*/ 4 w 952"/>
                    <a:gd name="T21" fmla="*/ 67 h 607"/>
                    <a:gd name="T22" fmla="*/ 5 w 952"/>
                    <a:gd name="T23" fmla="*/ 77 h 607"/>
                    <a:gd name="T24" fmla="*/ 5 w 952"/>
                    <a:gd name="T25" fmla="*/ 85 h 607"/>
                    <a:gd name="T26" fmla="*/ 5 w 952"/>
                    <a:gd name="T27" fmla="*/ 94 h 607"/>
                    <a:gd name="T28" fmla="*/ 5 w 952"/>
                    <a:gd name="T29" fmla="*/ 103 h 607"/>
                    <a:gd name="T30" fmla="*/ 6 w 952"/>
                    <a:gd name="T31" fmla="*/ 116 h 607"/>
                    <a:gd name="T32" fmla="*/ 7 w 952"/>
                    <a:gd name="T33" fmla="*/ 130 h 607"/>
                    <a:gd name="T34" fmla="*/ 7 w 952"/>
                    <a:gd name="T35" fmla="*/ 140 h 607"/>
                    <a:gd name="T36" fmla="*/ 7 w 952"/>
                    <a:gd name="T37" fmla="*/ 150 h 607"/>
                    <a:gd name="T38" fmla="*/ 7 w 952"/>
                    <a:gd name="T39" fmla="*/ 160 h 607"/>
                    <a:gd name="T40" fmla="*/ 7 w 952"/>
                    <a:gd name="T41" fmla="*/ 170 h 607"/>
                    <a:gd name="T42" fmla="*/ 7 w 952"/>
                    <a:gd name="T43" fmla="*/ 185 h 607"/>
                    <a:gd name="T44" fmla="*/ 8 w 952"/>
                    <a:gd name="T45" fmla="*/ 198 h 607"/>
                    <a:gd name="T46" fmla="*/ 8 w 952"/>
                    <a:gd name="T47" fmla="*/ 195 h 607"/>
                    <a:gd name="T48" fmla="*/ 8 w 952"/>
                    <a:gd name="T49" fmla="*/ 172 h 607"/>
                    <a:gd name="T50" fmla="*/ 8 w 952"/>
                    <a:gd name="T51" fmla="*/ 150 h 607"/>
                    <a:gd name="T52" fmla="*/ 7 w 952"/>
                    <a:gd name="T53" fmla="*/ 131 h 607"/>
                    <a:gd name="T54" fmla="*/ 7 w 952"/>
                    <a:gd name="T55" fmla="*/ 110 h 607"/>
                    <a:gd name="T56" fmla="*/ 6 w 952"/>
                    <a:gd name="T57" fmla="*/ 80 h 607"/>
                    <a:gd name="T58" fmla="*/ 5 w 952"/>
                    <a:gd name="T59" fmla="*/ 57 h 607"/>
                    <a:gd name="T60" fmla="*/ 4 w 952"/>
                    <a:gd name="T61" fmla="*/ 34 h 607"/>
                    <a:gd name="T62" fmla="*/ 3 w 952"/>
                    <a:gd name="T63" fmla="*/ 23 h 607"/>
                    <a:gd name="T64" fmla="*/ 2 w 952"/>
                    <a:gd name="T65" fmla="*/ 10 h 607"/>
                    <a:gd name="T66" fmla="*/ 1 w 952"/>
                    <a:gd name="T67" fmla="*/ 4 h 607"/>
                    <a:gd name="T68" fmla="*/ 0 w 952"/>
                    <a:gd name="T69" fmla="*/ 0 h 6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2"/>
                    <a:gd name="T106" fmla="*/ 0 h 607"/>
                    <a:gd name="T107" fmla="*/ 952 w 952"/>
                    <a:gd name="T108" fmla="*/ 607 h 6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2" h="607">
                      <a:moveTo>
                        <a:pt x="0" y="0"/>
                      </a:moveTo>
                      <a:lnTo>
                        <a:pt x="0" y="45"/>
                      </a:lnTo>
                      <a:lnTo>
                        <a:pt x="69" y="57"/>
                      </a:lnTo>
                      <a:lnTo>
                        <a:pt x="132" y="72"/>
                      </a:lnTo>
                      <a:lnTo>
                        <a:pt x="189" y="90"/>
                      </a:lnTo>
                      <a:lnTo>
                        <a:pt x="248" y="108"/>
                      </a:lnTo>
                      <a:lnTo>
                        <a:pt x="298" y="126"/>
                      </a:lnTo>
                      <a:lnTo>
                        <a:pt x="340" y="144"/>
                      </a:lnTo>
                      <a:lnTo>
                        <a:pt x="379" y="160"/>
                      </a:lnTo>
                      <a:lnTo>
                        <a:pt x="424" y="181"/>
                      </a:lnTo>
                      <a:lnTo>
                        <a:pt x="463" y="205"/>
                      </a:lnTo>
                      <a:lnTo>
                        <a:pt x="508" y="235"/>
                      </a:lnTo>
                      <a:lnTo>
                        <a:pt x="544" y="262"/>
                      </a:lnTo>
                      <a:lnTo>
                        <a:pt x="580" y="289"/>
                      </a:lnTo>
                      <a:lnTo>
                        <a:pt x="613" y="319"/>
                      </a:lnTo>
                      <a:lnTo>
                        <a:pt x="655" y="355"/>
                      </a:lnTo>
                      <a:lnTo>
                        <a:pt x="700" y="397"/>
                      </a:lnTo>
                      <a:lnTo>
                        <a:pt x="726" y="427"/>
                      </a:lnTo>
                      <a:lnTo>
                        <a:pt x="753" y="459"/>
                      </a:lnTo>
                      <a:lnTo>
                        <a:pt x="780" y="490"/>
                      </a:lnTo>
                      <a:lnTo>
                        <a:pt x="804" y="520"/>
                      </a:lnTo>
                      <a:lnTo>
                        <a:pt x="834" y="568"/>
                      </a:lnTo>
                      <a:lnTo>
                        <a:pt x="852" y="607"/>
                      </a:lnTo>
                      <a:lnTo>
                        <a:pt x="952" y="595"/>
                      </a:lnTo>
                      <a:lnTo>
                        <a:pt x="919" y="529"/>
                      </a:lnTo>
                      <a:lnTo>
                        <a:pt x="870" y="459"/>
                      </a:lnTo>
                      <a:lnTo>
                        <a:pt x="819" y="400"/>
                      </a:lnTo>
                      <a:lnTo>
                        <a:pt x="753" y="337"/>
                      </a:lnTo>
                      <a:lnTo>
                        <a:pt x="664" y="247"/>
                      </a:lnTo>
                      <a:lnTo>
                        <a:pt x="565" y="172"/>
                      </a:lnTo>
                      <a:lnTo>
                        <a:pt x="460" y="108"/>
                      </a:lnTo>
                      <a:lnTo>
                        <a:pt x="367" y="69"/>
                      </a:lnTo>
                      <a:lnTo>
                        <a:pt x="251" y="30"/>
                      </a:lnTo>
                      <a:lnTo>
                        <a:pt x="156" y="15"/>
                      </a:lnTo>
                      <a:lnTo>
                        <a:pt x="0" y="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4002" name="Freeform 22"/>
                <p:cNvSpPr>
                  <a:spLocks/>
                </p:cNvSpPr>
                <p:nvPr/>
              </p:nvSpPr>
              <p:spPr bwMode="auto">
                <a:xfrm>
                  <a:off x="2169" y="2257"/>
                  <a:ext cx="292" cy="383"/>
                </a:xfrm>
                <a:custGeom>
                  <a:avLst/>
                  <a:gdLst>
                    <a:gd name="T0" fmla="*/ 0 w 493"/>
                    <a:gd name="T1" fmla="*/ 109 h 434"/>
                    <a:gd name="T2" fmla="*/ 0 w 493"/>
                    <a:gd name="T3" fmla="*/ 141 h 434"/>
                    <a:gd name="T4" fmla="*/ 1 w 493"/>
                    <a:gd name="T5" fmla="*/ 133 h 434"/>
                    <a:gd name="T6" fmla="*/ 1 w 493"/>
                    <a:gd name="T7" fmla="*/ 124 h 434"/>
                    <a:gd name="T8" fmla="*/ 1 w 493"/>
                    <a:gd name="T9" fmla="*/ 116 h 434"/>
                    <a:gd name="T10" fmla="*/ 1 w 493"/>
                    <a:gd name="T11" fmla="*/ 106 h 434"/>
                    <a:gd name="T12" fmla="*/ 1 w 493"/>
                    <a:gd name="T13" fmla="*/ 94 h 434"/>
                    <a:gd name="T14" fmla="*/ 2 w 493"/>
                    <a:gd name="T15" fmla="*/ 85 h 434"/>
                    <a:gd name="T16" fmla="*/ 2 w 493"/>
                    <a:gd name="T17" fmla="*/ 75 h 434"/>
                    <a:gd name="T18" fmla="*/ 2 w 493"/>
                    <a:gd name="T19" fmla="*/ 67 h 434"/>
                    <a:gd name="T20" fmla="*/ 2 w 493"/>
                    <a:gd name="T21" fmla="*/ 61 h 434"/>
                    <a:gd name="T22" fmla="*/ 3 w 493"/>
                    <a:gd name="T23" fmla="*/ 54 h 434"/>
                    <a:gd name="T24" fmla="*/ 3 w 493"/>
                    <a:gd name="T25" fmla="*/ 45 h 434"/>
                    <a:gd name="T26" fmla="*/ 4 w 493"/>
                    <a:gd name="T27" fmla="*/ 40 h 434"/>
                    <a:gd name="T28" fmla="*/ 4 w 493"/>
                    <a:gd name="T29" fmla="*/ 34 h 434"/>
                    <a:gd name="T30" fmla="*/ 4 w 493"/>
                    <a:gd name="T31" fmla="*/ 30 h 434"/>
                    <a:gd name="T32" fmla="*/ 4 w 493"/>
                    <a:gd name="T33" fmla="*/ 25 h 434"/>
                    <a:gd name="T34" fmla="*/ 4 w 493"/>
                    <a:gd name="T35" fmla="*/ 0 h 434"/>
                    <a:gd name="T36" fmla="*/ 4 w 493"/>
                    <a:gd name="T37" fmla="*/ 4 h 434"/>
                    <a:gd name="T38" fmla="*/ 3 w 493"/>
                    <a:gd name="T39" fmla="*/ 16 h 434"/>
                    <a:gd name="T40" fmla="*/ 2 w 493"/>
                    <a:gd name="T41" fmla="*/ 30 h 434"/>
                    <a:gd name="T42" fmla="*/ 2 w 493"/>
                    <a:gd name="T43" fmla="*/ 44 h 434"/>
                    <a:gd name="T44" fmla="*/ 1 w 493"/>
                    <a:gd name="T45" fmla="*/ 66 h 434"/>
                    <a:gd name="T46" fmla="*/ 1 w 493"/>
                    <a:gd name="T47" fmla="*/ 85 h 434"/>
                    <a:gd name="T48" fmla="*/ 0 w 493"/>
                    <a:gd name="T49" fmla="*/ 101 h 434"/>
                    <a:gd name="T50" fmla="*/ 0 w 493"/>
                    <a:gd name="T51" fmla="*/ 140 h 434"/>
                    <a:gd name="T52" fmla="*/ 0 w 493"/>
                    <a:gd name="T53" fmla="*/ 139 h 434"/>
                    <a:gd name="T54" fmla="*/ 0 w 493"/>
                    <a:gd name="T55" fmla="*/ 109 h 4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3"/>
                    <a:gd name="T85" fmla="*/ 0 h 434"/>
                    <a:gd name="T86" fmla="*/ 493 w 493"/>
                    <a:gd name="T87" fmla="*/ 434 h 43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3" h="434">
                      <a:moveTo>
                        <a:pt x="0" y="335"/>
                      </a:moveTo>
                      <a:lnTo>
                        <a:pt x="0" y="434"/>
                      </a:lnTo>
                      <a:lnTo>
                        <a:pt x="20" y="409"/>
                      </a:lnTo>
                      <a:lnTo>
                        <a:pt x="42" y="383"/>
                      </a:lnTo>
                      <a:lnTo>
                        <a:pt x="71" y="356"/>
                      </a:lnTo>
                      <a:lnTo>
                        <a:pt x="107" y="325"/>
                      </a:lnTo>
                      <a:lnTo>
                        <a:pt x="142" y="291"/>
                      </a:lnTo>
                      <a:lnTo>
                        <a:pt x="178" y="259"/>
                      </a:lnTo>
                      <a:lnTo>
                        <a:pt x="211" y="232"/>
                      </a:lnTo>
                      <a:lnTo>
                        <a:pt x="241" y="208"/>
                      </a:lnTo>
                      <a:lnTo>
                        <a:pt x="274" y="186"/>
                      </a:lnTo>
                      <a:lnTo>
                        <a:pt x="308" y="164"/>
                      </a:lnTo>
                      <a:lnTo>
                        <a:pt x="348" y="141"/>
                      </a:lnTo>
                      <a:lnTo>
                        <a:pt x="385" y="123"/>
                      </a:lnTo>
                      <a:lnTo>
                        <a:pt x="423" y="107"/>
                      </a:lnTo>
                      <a:lnTo>
                        <a:pt x="463" y="90"/>
                      </a:lnTo>
                      <a:lnTo>
                        <a:pt x="493" y="76"/>
                      </a:lnTo>
                      <a:lnTo>
                        <a:pt x="493" y="0"/>
                      </a:lnTo>
                      <a:lnTo>
                        <a:pt x="439" y="15"/>
                      </a:lnTo>
                      <a:lnTo>
                        <a:pt x="360" y="49"/>
                      </a:lnTo>
                      <a:lnTo>
                        <a:pt x="259" y="92"/>
                      </a:lnTo>
                      <a:lnTo>
                        <a:pt x="185" y="138"/>
                      </a:lnTo>
                      <a:lnTo>
                        <a:pt x="117" y="204"/>
                      </a:lnTo>
                      <a:lnTo>
                        <a:pt x="50" y="259"/>
                      </a:lnTo>
                      <a:lnTo>
                        <a:pt x="0" y="312"/>
                      </a:lnTo>
                      <a:lnTo>
                        <a:pt x="0" y="433"/>
                      </a:lnTo>
                      <a:lnTo>
                        <a:pt x="0" y="431"/>
                      </a:lnTo>
                      <a:lnTo>
                        <a:pt x="0" y="335"/>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4003" name="Freeform 23"/>
                <p:cNvSpPr>
                  <a:spLocks/>
                </p:cNvSpPr>
                <p:nvPr/>
              </p:nvSpPr>
              <p:spPr bwMode="auto">
                <a:xfrm>
                  <a:off x="1820" y="2401"/>
                  <a:ext cx="348" cy="238"/>
                </a:xfrm>
                <a:custGeom>
                  <a:avLst/>
                  <a:gdLst>
                    <a:gd name="T0" fmla="*/ 0 w 589"/>
                    <a:gd name="T1" fmla="*/ 0 h 270"/>
                    <a:gd name="T2" fmla="*/ 0 w 589"/>
                    <a:gd name="T3" fmla="*/ 26 h 270"/>
                    <a:gd name="T4" fmla="*/ 1 w 589"/>
                    <a:gd name="T5" fmla="*/ 29 h 270"/>
                    <a:gd name="T6" fmla="*/ 1 w 589"/>
                    <a:gd name="T7" fmla="*/ 32 h 270"/>
                    <a:gd name="T8" fmla="*/ 1 w 589"/>
                    <a:gd name="T9" fmla="*/ 33 h 270"/>
                    <a:gd name="T10" fmla="*/ 1 w 589"/>
                    <a:gd name="T11" fmla="*/ 37 h 270"/>
                    <a:gd name="T12" fmla="*/ 2 w 589"/>
                    <a:gd name="T13" fmla="*/ 41 h 270"/>
                    <a:gd name="T14" fmla="*/ 2 w 589"/>
                    <a:gd name="T15" fmla="*/ 44 h 270"/>
                    <a:gd name="T16" fmla="*/ 3 w 589"/>
                    <a:gd name="T17" fmla="*/ 50 h 270"/>
                    <a:gd name="T18" fmla="*/ 3 w 589"/>
                    <a:gd name="T19" fmla="*/ 56 h 270"/>
                    <a:gd name="T20" fmla="*/ 4 w 589"/>
                    <a:gd name="T21" fmla="*/ 60 h 270"/>
                    <a:gd name="T22" fmla="*/ 4 w 589"/>
                    <a:gd name="T23" fmla="*/ 65 h 270"/>
                    <a:gd name="T24" fmla="*/ 4 w 589"/>
                    <a:gd name="T25" fmla="*/ 72 h 270"/>
                    <a:gd name="T26" fmla="*/ 5 w 589"/>
                    <a:gd name="T27" fmla="*/ 78 h 270"/>
                    <a:gd name="T28" fmla="*/ 5 w 589"/>
                    <a:gd name="T29" fmla="*/ 84 h 270"/>
                    <a:gd name="T30" fmla="*/ 5 w 589"/>
                    <a:gd name="T31" fmla="*/ 87 h 270"/>
                    <a:gd name="T32" fmla="*/ 5 w 589"/>
                    <a:gd name="T33" fmla="*/ 54 h 270"/>
                    <a:gd name="T34" fmla="*/ 5 w 589"/>
                    <a:gd name="T35" fmla="*/ 45 h 270"/>
                    <a:gd name="T36" fmla="*/ 4 w 589"/>
                    <a:gd name="T37" fmla="*/ 33 h 270"/>
                    <a:gd name="T38" fmla="*/ 4 w 589"/>
                    <a:gd name="T39" fmla="*/ 23 h 270"/>
                    <a:gd name="T40" fmla="*/ 3 w 589"/>
                    <a:gd name="T41" fmla="*/ 16 h 270"/>
                    <a:gd name="T42" fmla="*/ 2 w 589"/>
                    <a:gd name="T43" fmla="*/ 8 h 270"/>
                    <a:gd name="T44" fmla="*/ 1 w 589"/>
                    <a:gd name="T45" fmla="*/ 4 h 270"/>
                    <a:gd name="T46" fmla="*/ 1 w 589"/>
                    <a:gd name="T47" fmla="*/ 1 h 270"/>
                    <a:gd name="T48" fmla="*/ 0 w 589"/>
                    <a:gd name="T49" fmla="*/ 0 h 2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89"/>
                    <a:gd name="T76" fmla="*/ 0 h 270"/>
                    <a:gd name="T77" fmla="*/ 589 w 589"/>
                    <a:gd name="T78" fmla="*/ 270 h 2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89" h="270">
                      <a:moveTo>
                        <a:pt x="0" y="0"/>
                      </a:moveTo>
                      <a:lnTo>
                        <a:pt x="0" y="83"/>
                      </a:lnTo>
                      <a:lnTo>
                        <a:pt x="38" y="90"/>
                      </a:lnTo>
                      <a:lnTo>
                        <a:pt x="77" y="97"/>
                      </a:lnTo>
                      <a:lnTo>
                        <a:pt x="114" y="106"/>
                      </a:lnTo>
                      <a:lnTo>
                        <a:pt x="152" y="115"/>
                      </a:lnTo>
                      <a:lnTo>
                        <a:pt x="196" y="126"/>
                      </a:lnTo>
                      <a:lnTo>
                        <a:pt x="244" y="138"/>
                      </a:lnTo>
                      <a:lnTo>
                        <a:pt x="304" y="156"/>
                      </a:lnTo>
                      <a:lnTo>
                        <a:pt x="362" y="172"/>
                      </a:lnTo>
                      <a:lnTo>
                        <a:pt x="400" y="185"/>
                      </a:lnTo>
                      <a:lnTo>
                        <a:pt x="445" y="203"/>
                      </a:lnTo>
                      <a:lnTo>
                        <a:pt x="494" y="223"/>
                      </a:lnTo>
                      <a:lnTo>
                        <a:pt x="538" y="243"/>
                      </a:lnTo>
                      <a:lnTo>
                        <a:pt x="570" y="259"/>
                      </a:lnTo>
                      <a:lnTo>
                        <a:pt x="589" y="270"/>
                      </a:lnTo>
                      <a:lnTo>
                        <a:pt x="589" y="167"/>
                      </a:lnTo>
                      <a:lnTo>
                        <a:pt x="552" y="141"/>
                      </a:lnTo>
                      <a:lnTo>
                        <a:pt x="478" y="105"/>
                      </a:lnTo>
                      <a:lnTo>
                        <a:pt x="392" y="69"/>
                      </a:lnTo>
                      <a:lnTo>
                        <a:pt x="315" y="49"/>
                      </a:lnTo>
                      <a:lnTo>
                        <a:pt x="226" y="24"/>
                      </a:lnTo>
                      <a:lnTo>
                        <a:pt x="137" y="7"/>
                      </a:lnTo>
                      <a:lnTo>
                        <a:pt x="74" y="1"/>
                      </a:lnTo>
                      <a:lnTo>
                        <a:pt x="0" y="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4004" name="Freeform 24"/>
                <p:cNvSpPr>
                  <a:spLocks/>
                </p:cNvSpPr>
                <p:nvPr/>
              </p:nvSpPr>
              <p:spPr bwMode="auto">
                <a:xfrm>
                  <a:off x="1488" y="1824"/>
                  <a:ext cx="973" cy="727"/>
                </a:xfrm>
                <a:custGeom>
                  <a:avLst/>
                  <a:gdLst>
                    <a:gd name="T0" fmla="*/ 1 w 1645"/>
                    <a:gd name="T1" fmla="*/ 0 h 823"/>
                    <a:gd name="T2" fmla="*/ 2 w 1645"/>
                    <a:gd name="T3" fmla="*/ 0 h 823"/>
                    <a:gd name="T4" fmla="*/ 2 w 1645"/>
                    <a:gd name="T5" fmla="*/ 4 h 823"/>
                    <a:gd name="T6" fmla="*/ 4 w 1645"/>
                    <a:gd name="T7" fmla="*/ 7 h 823"/>
                    <a:gd name="T8" fmla="*/ 4 w 1645"/>
                    <a:gd name="T9" fmla="*/ 15 h 823"/>
                    <a:gd name="T10" fmla="*/ 5 w 1645"/>
                    <a:gd name="T11" fmla="*/ 26 h 823"/>
                    <a:gd name="T12" fmla="*/ 7 w 1645"/>
                    <a:gd name="T13" fmla="*/ 40 h 823"/>
                    <a:gd name="T14" fmla="*/ 7 w 1645"/>
                    <a:gd name="T15" fmla="*/ 56 h 823"/>
                    <a:gd name="T16" fmla="*/ 8 w 1645"/>
                    <a:gd name="T17" fmla="*/ 71 h 823"/>
                    <a:gd name="T18" fmla="*/ 9 w 1645"/>
                    <a:gd name="T19" fmla="*/ 88 h 823"/>
                    <a:gd name="T20" fmla="*/ 10 w 1645"/>
                    <a:gd name="T21" fmla="*/ 109 h 823"/>
                    <a:gd name="T22" fmla="*/ 11 w 1645"/>
                    <a:gd name="T23" fmla="*/ 132 h 823"/>
                    <a:gd name="T24" fmla="*/ 11 w 1645"/>
                    <a:gd name="T25" fmla="*/ 154 h 823"/>
                    <a:gd name="T26" fmla="*/ 12 w 1645"/>
                    <a:gd name="T27" fmla="*/ 174 h 823"/>
                    <a:gd name="T28" fmla="*/ 14 w 1645"/>
                    <a:gd name="T29" fmla="*/ 168 h 823"/>
                    <a:gd name="T30" fmla="*/ 13 w 1645"/>
                    <a:gd name="T31" fmla="*/ 182 h 823"/>
                    <a:gd name="T32" fmla="*/ 12 w 1645"/>
                    <a:gd name="T33" fmla="*/ 194 h 823"/>
                    <a:gd name="T34" fmla="*/ 12 w 1645"/>
                    <a:gd name="T35" fmla="*/ 206 h 823"/>
                    <a:gd name="T36" fmla="*/ 12 w 1645"/>
                    <a:gd name="T37" fmla="*/ 222 h 823"/>
                    <a:gd name="T38" fmla="*/ 11 w 1645"/>
                    <a:gd name="T39" fmla="*/ 241 h 823"/>
                    <a:gd name="T40" fmla="*/ 11 w 1645"/>
                    <a:gd name="T41" fmla="*/ 261 h 823"/>
                    <a:gd name="T42" fmla="*/ 10 w 1645"/>
                    <a:gd name="T43" fmla="*/ 264 h 823"/>
                    <a:gd name="T44" fmla="*/ 9 w 1645"/>
                    <a:gd name="T45" fmla="*/ 257 h 823"/>
                    <a:gd name="T46" fmla="*/ 9 w 1645"/>
                    <a:gd name="T47" fmla="*/ 246 h 823"/>
                    <a:gd name="T48" fmla="*/ 8 w 1645"/>
                    <a:gd name="T49" fmla="*/ 240 h 823"/>
                    <a:gd name="T50" fmla="*/ 8 w 1645"/>
                    <a:gd name="T51" fmla="*/ 233 h 823"/>
                    <a:gd name="T52" fmla="*/ 7 w 1645"/>
                    <a:gd name="T53" fmla="*/ 228 h 823"/>
                    <a:gd name="T54" fmla="*/ 7 w 1645"/>
                    <a:gd name="T55" fmla="*/ 223 h 823"/>
                    <a:gd name="T56" fmla="*/ 6 w 1645"/>
                    <a:gd name="T57" fmla="*/ 217 h 823"/>
                    <a:gd name="T58" fmla="*/ 5 w 1645"/>
                    <a:gd name="T59" fmla="*/ 215 h 823"/>
                    <a:gd name="T60" fmla="*/ 8 w 1645"/>
                    <a:gd name="T61" fmla="*/ 178 h 823"/>
                    <a:gd name="T62" fmla="*/ 7 w 1645"/>
                    <a:gd name="T63" fmla="*/ 144 h 823"/>
                    <a:gd name="T64" fmla="*/ 7 w 1645"/>
                    <a:gd name="T65" fmla="*/ 124 h 823"/>
                    <a:gd name="T66" fmla="*/ 6 w 1645"/>
                    <a:gd name="T67" fmla="*/ 97 h 823"/>
                    <a:gd name="T68" fmla="*/ 5 w 1645"/>
                    <a:gd name="T69" fmla="*/ 77 h 823"/>
                    <a:gd name="T70" fmla="*/ 5 w 1645"/>
                    <a:gd name="T71" fmla="*/ 63 h 823"/>
                    <a:gd name="T72" fmla="*/ 4 w 1645"/>
                    <a:gd name="T73" fmla="*/ 46 h 823"/>
                    <a:gd name="T74" fmla="*/ 4 w 1645"/>
                    <a:gd name="T75" fmla="*/ 34 h 823"/>
                    <a:gd name="T76" fmla="*/ 2 w 1645"/>
                    <a:gd name="T77" fmla="*/ 23 h 823"/>
                    <a:gd name="T78" fmla="*/ 2 w 1645"/>
                    <a:gd name="T79" fmla="*/ 15 h 823"/>
                    <a:gd name="T80" fmla="*/ 1 w 1645"/>
                    <a:gd name="T81" fmla="*/ 8 h 8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5"/>
                    <a:gd name="T124" fmla="*/ 0 h 823"/>
                    <a:gd name="T125" fmla="*/ 1645 w 1645"/>
                    <a:gd name="T126" fmla="*/ 823 h 8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5" h="823">
                      <a:moveTo>
                        <a:pt x="0" y="6"/>
                      </a:moveTo>
                      <a:lnTo>
                        <a:pt x="90" y="0"/>
                      </a:lnTo>
                      <a:lnTo>
                        <a:pt x="135" y="0"/>
                      </a:lnTo>
                      <a:lnTo>
                        <a:pt x="189" y="0"/>
                      </a:lnTo>
                      <a:lnTo>
                        <a:pt x="240" y="3"/>
                      </a:lnTo>
                      <a:lnTo>
                        <a:pt x="291" y="6"/>
                      </a:lnTo>
                      <a:lnTo>
                        <a:pt x="341" y="12"/>
                      </a:lnTo>
                      <a:lnTo>
                        <a:pt x="386" y="21"/>
                      </a:lnTo>
                      <a:lnTo>
                        <a:pt x="436" y="30"/>
                      </a:lnTo>
                      <a:lnTo>
                        <a:pt x="496" y="45"/>
                      </a:lnTo>
                      <a:lnTo>
                        <a:pt x="550" y="63"/>
                      </a:lnTo>
                      <a:lnTo>
                        <a:pt x="601" y="78"/>
                      </a:lnTo>
                      <a:lnTo>
                        <a:pt x="658" y="99"/>
                      </a:lnTo>
                      <a:lnTo>
                        <a:pt x="712" y="123"/>
                      </a:lnTo>
                      <a:lnTo>
                        <a:pt x="766" y="147"/>
                      </a:lnTo>
                      <a:lnTo>
                        <a:pt x="811" y="170"/>
                      </a:lnTo>
                      <a:lnTo>
                        <a:pt x="862" y="194"/>
                      </a:lnTo>
                      <a:lnTo>
                        <a:pt x="905" y="217"/>
                      </a:lnTo>
                      <a:lnTo>
                        <a:pt x="953" y="244"/>
                      </a:lnTo>
                      <a:lnTo>
                        <a:pt x="1001" y="271"/>
                      </a:lnTo>
                      <a:lnTo>
                        <a:pt x="1049" y="304"/>
                      </a:lnTo>
                      <a:lnTo>
                        <a:pt x="1091" y="331"/>
                      </a:lnTo>
                      <a:lnTo>
                        <a:pt x="1136" y="367"/>
                      </a:lnTo>
                      <a:lnTo>
                        <a:pt x="1178" y="400"/>
                      </a:lnTo>
                      <a:lnTo>
                        <a:pt x="1217" y="433"/>
                      </a:lnTo>
                      <a:lnTo>
                        <a:pt x="1249" y="469"/>
                      </a:lnTo>
                      <a:lnTo>
                        <a:pt x="1276" y="500"/>
                      </a:lnTo>
                      <a:lnTo>
                        <a:pt x="1297" y="533"/>
                      </a:lnTo>
                      <a:lnTo>
                        <a:pt x="1645" y="489"/>
                      </a:lnTo>
                      <a:lnTo>
                        <a:pt x="1596" y="512"/>
                      </a:lnTo>
                      <a:lnTo>
                        <a:pt x="1539" y="536"/>
                      </a:lnTo>
                      <a:lnTo>
                        <a:pt x="1494" y="557"/>
                      </a:lnTo>
                      <a:lnTo>
                        <a:pt x="1460" y="573"/>
                      </a:lnTo>
                      <a:lnTo>
                        <a:pt x="1423" y="593"/>
                      </a:lnTo>
                      <a:lnTo>
                        <a:pt x="1393" y="611"/>
                      </a:lnTo>
                      <a:lnTo>
                        <a:pt x="1364" y="630"/>
                      </a:lnTo>
                      <a:lnTo>
                        <a:pt x="1335" y="653"/>
                      </a:lnTo>
                      <a:lnTo>
                        <a:pt x="1307" y="676"/>
                      </a:lnTo>
                      <a:lnTo>
                        <a:pt x="1273" y="705"/>
                      </a:lnTo>
                      <a:lnTo>
                        <a:pt x="1240" y="736"/>
                      </a:lnTo>
                      <a:lnTo>
                        <a:pt x="1211" y="762"/>
                      </a:lnTo>
                      <a:lnTo>
                        <a:pt x="1178" y="796"/>
                      </a:lnTo>
                      <a:lnTo>
                        <a:pt x="1151" y="823"/>
                      </a:lnTo>
                      <a:lnTo>
                        <a:pt x="1124" y="811"/>
                      </a:lnTo>
                      <a:lnTo>
                        <a:pt x="1097" y="796"/>
                      </a:lnTo>
                      <a:lnTo>
                        <a:pt x="1068" y="783"/>
                      </a:lnTo>
                      <a:lnTo>
                        <a:pt x="1034" y="769"/>
                      </a:lnTo>
                      <a:lnTo>
                        <a:pt x="999" y="755"/>
                      </a:lnTo>
                      <a:lnTo>
                        <a:pt x="967" y="744"/>
                      </a:lnTo>
                      <a:lnTo>
                        <a:pt x="936" y="735"/>
                      </a:lnTo>
                      <a:lnTo>
                        <a:pt x="901" y="724"/>
                      </a:lnTo>
                      <a:lnTo>
                        <a:pt x="864" y="715"/>
                      </a:lnTo>
                      <a:lnTo>
                        <a:pt x="826" y="705"/>
                      </a:lnTo>
                      <a:lnTo>
                        <a:pt x="791" y="696"/>
                      </a:lnTo>
                      <a:lnTo>
                        <a:pt x="757" y="687"/>
                      </a:lnTo>
                      <a:lnTo>
                        <a:pt x="720" y="681"/>
                      </a:lnTo>
                      <a:lnTo>
                        <a:pt x="685" y="673"/>
                      </a:lnTo>
                      <a:lnTo>
                        <a:pt x="652" y="666"/>
                      </a:lnTo>
                      <a:lnTo>
                        <a:pt x="613" y="658"/>
                      </a:lnTo>
                      <a:lnTo>
                        <a:pt x="560" y="652"/>
                      </a:lnTo>
                      <a:lnTo>
                        <a:pt x="920" y="590"/>
                      </a:lnTo>
                      <a:lnTo>
                        <a:pt x="896" y="542"/>
                      </a:lnTo>
                      <a:lnTo>
                        <a:pt x="868" y="506"/>
                      </a:lnTo>
                      <a:lnTo>
                        <a:pt x="817" y="439"/>
                      </a:lnTo>
                      <a:lnTo>
                        <a:pt x="787" y="409"/>
                      </a:lnTo>
                      <a:lnTo>
                        <a:pt x="757" y="379"/>
                      </a:lnTo>
                      <a:lnTo>
                        <a:pt x="703" y="328"/>
                      </a:lnTo>
                      <a:lnTo>
                        <a:pt x="670" y="298"/>
                      </a:lnTo>
                      <a:lnTo>
                        <a:pt x="631" y="262"/>
                      </a:lnTo>
                      <a:lnTo>
                        <a:pt x="595" y="235"/>
                      </a:lnTo>
                      <a:lnTo>
                        <a:pt x="565" y="211"/>
                      </a:lnTo>
                      <a:lnTo>
                        <a:pt x="535" y="188"/>
                      </a:lnTo>
                      <a:lnTo>
                        <a:pt x="499" y="164"/>
                      </a:lnTo>
                      <a:lnTo>
                        <a:pt x="460" y="141"/>
                      </a:lnTo>
                      <a:lnTo>
                        <a:pt x="421" y="123"/>
                      </a:lnTo>
                      <a:lnTo>
                        <a:pt x="383" y="102"/>
                      </a:lnTo>
                      <a:lnTo>
                        <a:pt x="335" y="84"/>
                      </a:lnTo>
                      <a:lnTo>
                        <a:pt x="291" y="69"/>
                      </a:lnTo>
                      <a:lnTo>
                        <a:pt x="240" y="57"/>
                      </a:lnTo>
                      <a:lnTo>
                        <a:pt x="192" y="45"/>
                      </a:lnTo>
                      <a:lnTo>
                        <a:pt x="141" y="33"/>
                      </a:lnTo>
                      <a:lnTo>
                        <a:pt x="87" y="24"/>
                      </a:lnTo>
                      <a:lnTo>
                        <a:pt x="0" y="6"/>
                      </a:lnTo>
                      <a:close/>
                    </a:path>
                  </a:pathLst>
                </a:custGeom>
                <a:solidFill>
                  <a:srgbClr val="00FFFF"/>
                </a:solidFill>
                <a:ln w="9525">
                  <a:solidFill>
                    <a:srgbClr val="00FFFF"/>
                  </a:solidFill>
                  <a:round/>
                  <a:headEnd/>
                  <a:tailEnd/>
                </a:ln>
              </p:spPr>
              <p:txBody>
                <a:bodyPr/>
                <a:lstStyle/>
                <a:p>
                  <a:endParaRPr lang="sr-Latn-RS"/>
                </a:p>
              </p:txBody>
            </p:sp>
          </p:grpSp>
          <p:grpSp>
            <p:nvGrpSpPr>
              <p:cNvPr id="83984" name="Group 25"/>
              <p:cNvGrpSpPr>
                <a:grpSpLocks/>
              </p:cNvGrpSpPr>
              <p:nvPr/>
            </p:nvGrpSpPr>
            <p:grpSpPr bwMode="auto">
              <a:xfrm>
                <a:off x="384" y="1728"/>
                <a:ext cx="1056" cy="768"/>
                <a:chOff x="384" y="1824"/>
                <a:chExt cx="1056" cy="768"/>
              </a:xfrm>
            </p:grpSpPr>
            <p:sp>
              <p:nvSpPr>
                <p:cNvPr id="83997" name="Freeform 26"/>
                <p:cNvSpPr>
                  <a:spLocks/>
                </p:cNvSpPr>
                <p:nvPr/>
              </p:nvSpPr>
              <p:spPr bwMode="auto">
                <a:xfrm>
                  <a:off x="385" y="1824"/>
                  <a:ext cx="1055" cy="696"/>
                </a:xfrm>
                <a:custGeom>
                  <a:avLst/>
                  <a:gdLst>
                    <a:gd name="T0" fmla="*/ 28 w 1646"/>
                    <a:gd name="T1" fmla="*/ 0 h 830"/>
                    <a:gd name="T2" fmla="*/ 27 w 1646"/>
                    <a:gd name="T3" fmla="*/ 0 h 830"/>
                    <a:gd name="T4" fmla="*/ 24 w 1646"/>
                    <a:gd name="T5" fmla="*/ 3 h 830"/>
                    <a:gd name="T6" fmla="*/ 23 w 1646"/>
                    <a:gd name="T7" fmla="*/ 4 h 830"/>
                    <a:gd name="T8" fmla="*/ 21 w 1646"/>
                    <a:gd name="T9" fmla="*/ 9 h 830"/>
                    <a:gd name="T10" fmla="*/ 19 w 1646"/>
                    <a:gd name="T11" fmla="*/ 16 h 830"/>
                    <a:gd name="T12" fmla="*/ 17 w 1646"/>
                    <a:gd name="T13" fmla="*/ 25 h 830"/>
                    <a:gd name="T14" fmla="*/ 15 w 1646"/>
                    <a:gd name="T15" fmla="*/ 35 h 830"/>
                    <a:gd name="T16" fmla="*/ 13 w 1646"/>
                    <a:gd name="T17" fmla="*/ 45 h 830"/>
                    <a:gd name="T18" fmla="*/ 12 w 1646"/>
                    <a:gd name="T19" fmla="*/ 57 h 830"/>
                    <a:gd name="T20" fmla="*/ 10 w 1646"/>
                    <a:gd name="T21" fmla="*/ 69 h 830"/>
                    <a:gd name="T22" fmla="*/ 8 w 1646"/>
                    <a:gd name="T23" fmla="*/ 83 h 830"/>
                    <a:gd name="T24" fmla="*/ 8 w 1646"/>
                    <a:gd name="T25" fmla="*/ 97 h 830"/>
                    <a:gd name="T26" fmla="*/ 6 w 1646"/>
                    <a:gd name="T27" fmla="*/ 111 h 830"/>
                    <a:gd name="T28" fmla="*/ 1 w 1646"/>
                    <a:gd name="T29" fmla="*/ 106 h 830"/>
                    <a:gd name="T30" fmla="*/ 3 w 1646"/>
                    <a:gd name="T31" fmla="*/ 116 h 830"/>
                    <a:gd name="T32" fmla="*/ 4 w 1646"/>
                    <a:gd name="T33" fmla="*/ 124 h 830"/>
                    <a:gd name="T34" fmla="*/ 5 w 1646"/>
                    <a:gd name="T35" fmla="*/ 132 h 830"/>
                    <a:gd name="T36" fmla="*/ 6 w 1646"/>
                    <a:gd name="T37" fmla="*/ 140 h 830"/>
                    <a:gd name="T38" fmla="*/ 8 w 1646"/>
                    <a:gd name="T39" fmla="*/ 152 h 830"/>
                    <a:gd name="T40" fmla="*/ 8 w 1646"/>
                    <a:gd name="T41" fmla="*/ 164 h 830"/>
                    <a:gd name="T42" fmla="*/ 10 w 1646"/>
                    <a:gd name="T43" fmla="*/ 169 h 830"/>
                    <a:gd name="T44" fmla="*/ 11 w 1646"/>
                    <a:gd name="T45" fmla="*/ 163 h 830"/>
                    <a:gd name="T46" fmla="*/ 12 w 1646"/>
                    <a:gd name="T47" fmla="*/ 157 h 830"/>
                    <a:gd name="T48" fmla="*/ 13 w 1646"/>
                    <a:gd name="T49" fmla="*/ 153 h 830"/>
                    <a:gd name="T50" fmla="*/ 14 w 1646"/>
                    <a:gd name="T51" fmla="*/ 148 h 830"/>
                    <a:gd name="T52" fmla="*/ 15 w 1646"/>
                    <a:gd name="T53" fmla="*/ 145 h 830"/>
                    <a:gd name="T54" fmla="*/ 17 w 1646"/>
                    <a:gd name="T55" fmla="*/ 142 h 830"/>
                    <a:gd name="T56" fmla="*/ 18 w 1646"/>
                    <a:gd name="T57" fmla="*/ 138 h 830"/>
                    <a:gd name="T58" fmla="*/ 20 w 1646"/>
                    <a:gd name="T59" fmla="*/ 135 h 830"/>
                    <a:gd name="T60" fmla="*/ 13 w 1646"/>
                    <a:gd name="T61" fmla="*/ 112 h 830"/>
                    <a:gd name="T62" fmla="*/ 15 w 1646"/>
                    <a:gd name="T63" fmla="*/ 91 h 830"/>
                    <a:gd name="T64" fmla="*/ 17 w 1646"/>
                    <a:gd name="T65" fmla="*/ 79 h 830"/>
                    <a:gd name="T66" fmla="*/ 18 w 1646"/>
                    <a:gd name="T67" fmla="*/ 62 h 830"/>
                    <a:gd name="T68" fmla="*/ 19 w 1646"/>
                    <a:gd name="T69" fmla="*/ 50 h 830"/>
                    <a:gd name="T70" fmla="*/ 20 w 1646"/>
                    <a:gd name="T71" fmla="*/ 42 h 830"/>
                    <a:gd name="T72" fmla="*/ 22 w 1646"/>
                    <a:gd name="T73" fmla="*/ 33 h 830"/>
                    <a:gd name="T74" fmla="*/ 23 w 1646"/>
                    <a:gd name="T75" fmla="*/ 26 h 830"/>
                    <a:gd name="T76" fmla="*/ 24 w 1646"/>
                    <a:gd name="T77" fmla="*/ 20 h 830"/>
                    <a:gd name="T78" fmla="*/ 26 w 1646"/>
                    <a:gd name="T79" fmla="*/ 15 h 830"/>
                    <a:gd name="T80" fmla="*/ 30 w 1646"/>
                    <a:gd name="T81" fmla="*/ 13 h 8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30"/>
                    <a:gd name="T125" fmla="*/ 1646 w 1646"/>
                    <a:gd name="T126" fmla="*/ 830 h 8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30">
                      <a:moveTo>
                        <a:pt x="1645" y="5"/>
                      </a:moveTo>
                      <a:lnTo>
                        <a:pt x="1552" y="0"/>
                      </a:lnTo>
                      <a:lnTo>
                        <a:pt x="1508" y="0"/>
                      </a:lnTo>
                      <a:lnTo>
                        <a:pt x="1454" y="0"/>
                      </a:lnTo>
                      <a:lnTo>
                        <a:pt x="1403" y="2"/>
                      </a:lnTo>
                      <a:lnTo>
                        <a:pt x="1352" y="5"/>
                      </a:lnTo>
                      <a:lnTo>
                        <a:pt x="1302" y="11"/>
                      </a:lnTo>
                      <a:lnTo>
                        <a:pt x="1257" y="20"/>
                      </a:lnTo>
                      <a:lnTo>
                        <a:pt x="1207" y="30"/>
                      </a:lnTo>
                      <a:lnTo>
                        <a:pt x="1147" y="44"/>
                      </a:lnTo>
                      <a:lnTo>
                        <a:pt x="1093" y="63"/>
                      </a:lnTo>
                      <a:lnTo>
                        <a:pt x="1042" y="78"/>
                      </a:lnTo>
                      <a:lnTo>
                        <a:pt x="985" y="100"/>
                      </a:lnTo>
                      <a:lnTo>
                        <a:pt x="931" y="124"/>
                      </a:lnTo>
                      <a:lnTo>
                        <a:pt x="877" y="148"/>
                      </a:lnTo>
                      <a:lnTo>
                        <a:pt x="832" y="172"/>
                      </a:lnTo>
                      <a:lnTo>
                        <a:pt x="781" y="196"/>
                      </a:lnTo>
                      <a:lnTo>
                        <a:pt x="738" y="219"/>
                      </a:lnTo>
                      <a:lnTo>
                        <a:pt x="690" y="246"/>
                      </a:lnTo>
                      <a:lnTo>
                        <a:pt x="642" y="274"/>
                      </a:lnTo>
                      <a:lnTo>
                        <a:pt x="594" y="308"/>
                      </a:lnTo>
                      <a:lnTo>
                        <a:pt x="552" y="335"/>
                      </a:lnTo>
                      <a:lnTo>
                        <a:pt x="507" y="372"/>
                      </a:lnTo>
                      <a:lnTo>
                        <a:pt x="465" y="405"/>
                      </a:lnTo>
                      <a:lnTo>
                        <a:pt x="426" y="438"/>
                      </a:lnTo>
                      <a:lnTo>
                        <a:pt x="394" y="475"/>
                      </a:lnTo>
                      <a:lnTo>
                        <a:pt x="367" y="506"/>
                      </a:lnTo>
                      <a:lnTo>
                        <a:pt x="346" y="540"/>
                      </a:lnTo>
                      <a:lnTo>
                        <a:pt x="0" y="494"/>
                      </a:lnTo>
                      <a:lnTo>
                        <a:pt x="53" y="519"/>
                      </a:lnTo>
                      <a:lnTo>
                        <a:pt x="95" y="540"/>
                      </a:lnTo>
                      <a:lnTo>
                        <a:pt x="146" y="561"/>
                      </a:lnTo>
                      <a:lnTo>
                        <a:pt x="183" y="583"/>
                      </a:lnTo>
                      <a:lnTo>
                        <a:pt x="217" y="603"/>
                      </a:lnTo>
                      <a:lnTo>
                        <a:pt x="247" y="619"/>
                      </a:lnTo>
                      <a:lnTo>
                        <a:pt x="276" y="641"/>
                      </a:lnTo>
                      <a:lnTo>
                        <a:pt x="305" y="661"/>
                      </a:lnTo>
                      <a:lnTo>
                        <a:pt x="336" y="685"/>
                      </a:lnTo>
                      <a:lnTo>
                        <a:pt x="370" y="714"/>
                      </a:lnTo>
                      <a:lnTo>
                        <a:pt x="406" y="743"/>
                      </a:lnTo>
                      <a:lnTo>
                        <a:pt x="435" y="772"/>
                      </a:lnTo>
                      <a:lnTo>
                        <a:pt x="467" y="804"/>
                      </a:lnTo>
                      <a:lnTo>
                        <a:pt x="492" y="830"/>
                      </a:lnTo>
                      <a:lnTo>
                        <a:pt x="519" y="822"/>
                      </a:lnTo>
                      <a:lnTo>
                        <a:pt x="546" y="806"/>
                      </a:lnTo>
                      <a:lnTo>
                        <a:pt x="575" y="794"/>
                      </a:lnTo>
                      <a:lnTo>
                        <a:pt x="609" y="779"/>
                      </a:lnTo>
                      <a:lnTo>
                        <a:pt x="644" y="764"/>
                      </a:lnTo>
                      <a:lnTo>
                        <a:pt x="676" y="754"/>
                      </a:lnTo>
                      <a:lnTo>
                        <a:pt x="707" y="745"/>
                      </a:lnTo>
                      <a:lnTo>
                        <a:pt x="742" y="733"/>
                      </a:lnTo>
                      <a:lnTo>
                        <a:pt x="779" y="725"/>
                      </a:lnTo>
                      <a:lnTo>
                        <a:pt x="817" y="714"/>
                      </a:lnTo>
                      <a:lnTo>
                        <a:pt x="852" y="705"/>
                      </a:lnTo>
                      <a:lnTo>
                        <a:pt x="886" y="696"/>
                      </a:lnTo>
                      <a:lnTo>
                        <a:pt x="923" y="690"/>
                      </a:lnTo>
                      <a:lnTo>
                        <a:pt x="958" y="682"/>
                      </a:lnTo>
                      <a:lnTo>
                        <a:pt x="991" y="675"/>
                      </a:lnTo>
                      <a:lnTo>
                        <a:pt x="1030" y="666"/>
                      </a:lnTo>
                      <a:lnTo>
                        <a:pt x="1083" y="660"/>
                      </a:lnTo>
                      <a:lnTo>
                        <a:pt x="723" y="597"/>
                      </a:lnTo>
                      <a:lnTo>
                        <a:pt x="747" y="549"/>
                      </a:lnTo>
                      <a:lnTo>
                        <a:pt x="775" y="513"/>
                      </a:lnTo>
                      <a:lnTo>
                        <a:pt x="826" y="445"/>
                      </a:lnTo>
                      <a:lnTo>
                        <a:pt x="856" y="414"/>
                      </a:lnTo>
                      <a:lnTo>
                        <a:pt x="886" y="383"/>
                      </a:lnTo>
                      <a:lnTo>
                        <a:pt x="940" y="332"/>
                      </a:lnTo>
                      <a:lnTo>
                        <a:pt x="973" y="302"/>
                      </a:lnTo>
                      <a:lnTo>
                        <a:pt x="1012" y="271"/>
                      </a:lnTo>
                      <a:lnTo>
                        <a:pt x="1048" y="247"/>
                      </a:lnTo>
                      <a:lnTo>
                        <a:pt x="1078" y="229"/>
                      </a:lnTo>
                      <a:lnTo>
                        <a:pt x="1105" y="206"/>
                      </a:lnTo>
                      <a:lnTo>
                        <a:pt x="1144" y="185"/>
                      </a:lnTo>
                      <a:lnTo>
                        <a:pt x="1186" y="159"/>
                      </a:lnTo>
                      <a:lnTo>
                        <a:pt x="1219" y="141"/>
                      </a:lnTo>
                      <a:lnTo>
                        <a:pt x="1251" y="126"/>
                      </a:lnTo>
                      <a:lnTo>
                        <a:pt x="1308" y="111"/>
                      </a:lnTo>
                      <a:lnTo>
                        <a:pt x="1347" y="99"/>
                      </a:lnTo>
                      <a:lnTo>
                        <a:pt x="1403" y="87"/>
                      </a:lnTo>
                      <a:lnTo>
                        <a:pt x="1448" y="75"/>
                      </a:lnTo>
                      <a:lnTo>
                        <a:pt x="1502" y="69"/>
                      </a:lnTo>
                      <a:lnTo>
                        <a:pt x="1646" y="63"/>
                      </a:lnTo>
                      <a:lnTo>
                        <a:pt x="1645" y="5"/>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3998" name="Freeform 27"/>
                <p:cNvSpPr>
                  <a:spLocks/>
                </p:cNvSpPr>
                <p:nvPr/>
              </p:nvSpPr>
              <p:spPr bwMode="auto">
                <a:xfrm>
                  <a:off x="849" y="2330"/>
                  <a:ext cx="229" cy="115"/>
                </a:xfrm>
                <a:custGeom>
                  <a:avLst/>
                  <a:gdLst>
                    <a:gd name="T0" fmla="*/ 6 w 356"/>
                    <a:gd name="T1" fmla="*/ 11 h 138"/>
                    <a:gd name="T2" fmla="*/ 6 w 356"/>
                    <a:gd name="T3" fmla="*/ 28 h 138"/>
                    <a:gd name="T4" fmla="*/ 0 w 356"/>
                    <a:gd name="T5" fmla="*/ 15 h 138"/>
                    <a:gd name="T6" fmla="*/ 1 w 356"/>
                    <a:gd name="T7" fmla="*/ 8 h 138"/>
                    <a:gd name="T8" fmla="*/ 1 w 356"/>
                    <a:gd name="T9" fmla="*/ 0 h 138"/>
                    <a:gd name="T10" fmla="*/ 6 w 356"/>
                    <a:gd name="T11" fmla="*/ 11 h 138"/>
                    <a:gd name="T12" fmla="*/ 0 60000 65536"/>
                    <a:gd name="T13" fmla="*/ 0 60000 65536"/>
                    <a:gd name="T14" fmla="*/ 0 60000 65536"/>
                    <a:gd name="T15" fmla="*/ 0 60000 65536"/>
                    <a:gd name="T16" fmla="*/ 0 60000 65536"/>
                    <a:gd name="T17" fmla="*/ 0 60000 65536"/>
                    <a:gd name="T18" fmla="*/ 0 w 356"/>
                    <a:gd name="T19" fmla="*/ 0 h 138"/>
                    <a:gd name="T20" fmla="*/ 356 w 356"/>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356" h="138">
                      <a:moveTo>
                        <a:pt x="356" y="57"/>
                      </a:moveTo>
                      <a:lnTo>
                        <a:pt x="356" y="138"/>
                      </a:lnTo>
                      <a:lnTo>
                        <a:pt x="0" y="75"/>
                      </a:lnTo>
                      <a:lnTo>
                        <a:pt x="6" y="38"/>
                      </a:lnTo>
                      <a:lnTo>
                        <a:pt x="30" y="0"/>
                      </a:lnTo>
                      <a:lnTo>
                        <a:pt x="356" y="57"/>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3999" name="Freeform 28"/>
                <p:cNvSpPr>
                  <a:spLocks/>
                </p:cNvSpPr>
                <p:nvPr/>
              </p:nvSpPr>
              <p:spPr bwMode="auto">
                <a:xfrm>
                  <a:off x="385" y="2240"/>
                  <a:ext cx="220" cy="112"/>
                </a:xfrm>
                <a:custGeom>
                  <a:avLst/>
                  <a:gdLst>
                    <a:gd name="T0" fmla="*/ 0 w 343"/>
                    <a:gd name="T1" fmla="*/ 0 h 134"/>
                    <a:gd name="T2" fmla="*/ 1 w 343"/>
                    <a:gd name="T3" fmla="*/ 15 h 134"/>
                    <a:gd name="T4" fmla="*/ 6 w 343"/>
                    <a:gd name="T5" fmla="*/ 27 h 134"/>
                    <a:gd name="T6" fmla="*/ 6 w 343"/>
                    <a:gd name="T7" fmla="*/ 8 h 134"/>
                    <a:gd name="T8" fmla="*/ 0 w 343"/>
                    <a:gd name="T9" fmla="*/ 0 h 134"/>
                    <a:gd name="T10" fmla="*/ 0 60000 65536"/>
                    <a:gd name="T11" fmla="*/ 0 60000 65536"/>
                    <a:gd name="T12" fmla="*/ 0 60000 65536"/>
                    <a:gd name="T13" fmla="*/ 0 60000 65536"/>
                    <a:gd name="T14" fmla="*/ 0 60000 65536"/>
                    <a:gd name="T15" fmla="*/ 0 w 343"/>
                    <a:gd name="T16" fmla="*/ 0 h 134"/>
                    <a:gd name="T17" fmla="*/ 343 w 343"/>
                    <a:gd name="T18" fmla="*/ 134 h 134"/>
                  </a:gdLst>
                  <a:ahLst/>
                  <a:cxnLst>
                    <a:cxn ang="T10">
                      <a:pos x="T0" y="T1"/>
                    </a:cxn>
                    <a:cxn ang="T11">
                      <a:pos x="T2" y="T3"/>
                    </a:cxn>
                    <a:cxn ang="T12">
                      <a:pos x="T4" y="T5"/>
                    </a:cxn>
                    <a:cxn ang="T13">
                      <a:pos x="T6" y="T7"/>
                    </a:cxn>
                    <a:cxn ang="T14">
                      <a:pos x="T8" y="T9"/>
                    </a:cxn>
                  </a:cxnLst>
                  <a:rect l="T15" t="T16" r="T17" b="T18"/>
                  <a:pathLst>
                    <a:path w="343" h="134">
                      <a:moveTo>
                        <a:pt x="0" y="0"/>
                      </a:moveTo>
                      <a:lnTo>
                        <a:pt x="1" y="76"/>
                      </a:lnTo>
                      <a:lnTo>
                        <a:pt x="343" y="134"/>
                      </a:lnTo>
                      <a:lnTo>
                        <a:pt x="343" y="39"/>
                      </a:lnTo>
                      <a:lnTo>
                        <a:pt x="0" y="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4000" name="Freeform 29"/>
                <p:cNvSpPr>
                  <a:spLocks/>
                </p:cNvSpPr>
                <p:nvPr/>
              </p:nvSpPr>
              <p:spPr bwMode="auto">
                <a:xfrm>
                  <a:off x="384" y="1875"/>
                  <a:ext cx="1055" cy="717"/>
                </a:xfrm>
                <a:custGeom>
                  <a:avLst/>
                  <a:gdLst>
                    <a:gd name="T0" fmla="*/ 28 w 1646"/>
                    <a:gd name="T1" fmla="*/ 0 h 855"/>
                    <a:gd name="T2" fmla="*/ 27 w 1646"/>
                    <a:gd name="T3" fmla="*/ 0 h 855"/>
                    <a:gd name="T4" fmla="*/ 24 w 1646"/>
                    <a:gd name="T5" fmla="*/ 3 h 855"/>
                    <a:gd name="T6" fmla="*/ 23 w 1646"/>
                    <a:gd name="T7" fmla="*/ 5 h 855"/>
                    <a:gd name="T8" fmla="*/ 21 w 1646"/>
                    <a:gd name="T9" fmla="*/ 9 h 855"/>
                    <a:gd name="T10" fmla="*/ 19 w 1646"/>
                    <a:gd name="T11" fmla="*/ 17 h 855"/>
                    <a:gd name="T12" fmla="*/ 17 w 1646"/>
                    <a:gd name="T13" fmla="*/ 26 h 855"/>
                    <a:gd name="T14" fmla="*/ 15 w 1646"/>
                    <a:gd name="T15" fmla="*/ 36 h 855"/>
                    <a:gd name="T16" fmla="*/ 13 w 1646"/>
                    <a:gd name="T17" fmla="*/ 46 h 855"/>
                    <a:gd name="T18" fmla="*/ 12 w 1646"/>
                    <a:gd name="T19" fmla="*/ 58 h 855"/>
                    <a:gd name="T20" fmla="*/ 10 w 1646"/>
                    <a:gd name="T21" fmla="*/ 71 h 855"/>
                    <a:gd name="T22" fmla="*/ 8 w 1646"/>
                    <a:gd name="T23" fmla="*/ 86 h 855"/>
                    <a:gd name="T24" fmla="*/ 8 w 1646"/>
                    <a:gd name="T25" fmla="*/ 101 h 855"/>
                    <a:gd name="T26" fmla="*/ 6 w 1646"/>
                    <a:gd name="T27" fmla="*/ 115 h 855"/>
                    <a:gd name="T28" fmla="*/ 1 w 1646"/>
                    <a:gd name="T29" fmla="*/ 109 h 855"/>
                    <a:gd name="T30" fmla="*/ 3 w 1646"/>
                    <a:gd name="T31" fmla="*/ 119 h 855"/>
                    <a:gd name="T32" fmla="*/ 4 w 1646"/>
                    <a:gd name="T33" fmla="*/ 127 h 855"/>
                    <a:gd name="T34" fmla="*/ 5 w 1646"/>
                    <a:gd name="T35" fmla="*/ 135 h 855"/>
                    <a:gd name="T36" fmla="*/ 6 w 1646"/>
                    <a:gd name="T37" fmla="*/ 145 h 855"/>
                    <a:gd name="T38" fmla="*/ 8 w 1646"/>
                    <a:gd name="T39" fmla="*/ 157 h 855"/>
                    <a:gd name="T40" fmla="*/ 8 w 1646"/>
                    <a:gd name="T41" fmla="*/ 170 h 855"/>
                    <a:gd name="T42" fmla="*/ 10 w 1646"/>
                    <a:gd name="T43" fmla="*/ 174 h 855"/>
                    <a:gd name="T44" fmla="*/ 11 w 1646"/>
                    <a:gd name="T45" fmla="*/ 167 h 855"/>
                    <a:gd name="T46" fmla="*/ 12 w 1646"/>
                    <a:gd name="T47" fmla="*/ 161 h 855"/>
                    <a:gd name="T48" fmla="*/ 13 w 1646"/>
                    <a:gd name="T49" fmla="*/ 158 h 855"/>
                    <a:gd name="T50" fmla="*/ 14 w 1646"/>
                    <a:gd name="T51" fmla="*/ 153 h 855"/>
                    <a:gd name="T52" fmla="*/ 15 w 1646"/>
                    <a:gd name="T53" fmla="*/ 149 h 855"/>
                    <a:gd name="T54" fmla="*/ 17 w 1646"/>
                    <a:gd name="T55" fmla="*/ 146 h 855"/>
                    <a:gd name="T56" fmla="*/ 18 w 1646"/>
                    <a:gd name="T57" fmla="*/ 143 h 855"/>
                    <a:gd name="T58" fmla="*/ 20 w 1646"/>
                    <a:gd name="T59" fmla="*/ 139 h 855"/>
                    <a:gd name="T60" fmla="*/ 13 w 1646"/>
                    <a:gd name="T61" fmla="*/ 116 h 855"/>
                    <a:gd name="T62" fmla="*/ 15 w 1646"/>
                    <a:gd name="T63" fmla="*/ 94 h 855"/>
                    <a:gd name="T64" fmla="*/ 17 w 1646"/>
                    <a:gd name="T65" fmla="*/ 81 h 855"/>
                    <a:gd name="T66" fmla="*/ 18 w 1646"/>
                    <a:gd name="T67" fmla="*/ 64 h 855"/>
                    <a:gd name="T68" fmla="*/ 19 w 1646"/>
                    <a:gd name="T69" fmla="*/ 50 h 855"/>
                    <a:gd name="T70" fmla="*/ 20 w 1646"/>
                    <a:gd name="T71" fmla="*/ 40 h 855"/>
                    <a:gd name="T72" fmla="*/ 22 w 1646"/>
                    <a:gd name="T73" fmla="*/ 29 h 855"/>
                    <a:gd name="T74" fmla="*/ 23 w 1646"/>
                    <a:gd name="T75" fmla="*/ 22 h 855"/>
                    <a:gd name="T76" fmla="*/ 24 w 1646"/>
                    <a:gd name="T77" fmla="*/ 14 h 855"/>
                    <a:gd name="T78" fmla="*/ 27 w 1646"/>
                    <a:gd name="T79" fmla="*/ 9 h 855"/>
                    <a:gd name="T80" fmla="*/ 28 w 1646"/>
                    <a:gd name="T81" fmla="*/ 5 h 8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55"/>
                    <a:gd name="T125" fmla="*/ 1646 w 1646"/>
                    <a:gd name="T126" fmla="*/ 855 h 8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55">
                      <a:moveTo>
                        <a:pt x="1646" y="6"/>
                      </a:moveTo>
                      <a:lnTo>
                        <a:pt x="1554" y="0"/>
                      </a:lnTo>
                      <a:lnTo>
                        <a:pt x="1510" y="0"/>
                      </a:lnTo>
                      <a:lnTo>
                        <a:pt x="1456" y="0"/>
                      </a:lnTo>
                      <a:lnTo>
                        <a:pt x="1405" y="3"/>
                      </a:lnTo>
                      <a:lnTo>
                        <a:pt x="1354" y="6"/>
                      </a:lnTo>
                      <a:lnTo>
                        <a:pt x="1304" y="12"/>
                      </a:lnTo>
                      <a:lnTo>
                        <a:pt x="1259" y="21"/>
                      </a:lnTo>
                      <a:lnTo>
                        <a:pt x="1209" y="31"/>
                      </a:lnTo>
                      <a:lnTo>
                        <a:pt x="1149" y="46"/>
                      </a:lnTo>
                      <a:lnTo>
                        <a:pt x="1095" y="65"/>
                      </a:lnTo>
                      <a:lnTo>
                        <a:pt x="1044" y="81"/>
                      </a:lnTo>
                      <a:lnTo>
                        <a:pt x="987" y="103"/>
                      </a:lnTo>
                      <a:lnTo>
                        <a:pt x="933" y="127"/>
                      </a:lnTo>
                      <a:lnTo>
                        <a:pt x="879" y="152"/>
                      </a:lnTo>
                      <a:lnTo>
                        <a:pt x="834" y="177"/>
                      </a:lnTo>
                      <a:lnTo>
                        <a:pt x="783" y="202"/>
                      </a:lnTo>
                      <a:lnTo>
                        <a:pt x="740" y="226"/>
                      </a:lnTo>
                      <a:lnTo>
                        <a:pt x="692" y="254"/>
                      </a:lnTo>
                      <a:lnTo>
                        <a:pt x="644" y="282"/>
                      </a:lnTo>
                      <a:lnTo>
                        <a:pt x="596" y="317"/>
                      </a:lnTo>
                      <a:lnTo>
                        <a:pt x="554" y="345"/>
                      </a:lnTo>
                      <a:lnTo>
                        <a:pt x="509" y="383"/>
                      </a:lnTo>
                      <a:lnTo>
                        <a:pt x="467" y="417"/>
                      </a:lnTo>
                      <a:lnTo>
                        <a:pt x="428" y="452"/>
                      </a:lnTo>
                      <a:lnTo>
                        <a:pt x="396" y="490"/>
                      </a:lnTo>
                      <a:lnTo>
                        <a:pt x="369" y="521"/>
                      </a:lnTo>
                      <a:lnTo>
                        <a:pt x="348" y="556"/>
                      </a:lnTo>
                      <a:lnTo>
                        <a:pt x="0" y="510"/>
                      </a:lnTo>
                      <a:lnTo>
                        <a:pt x="55" y="534"/>
                      </a:lnTo>
                      <a:lnTo>
                        <a:pt x="97" y="556"/>
                      </a:lnTo>
                      <a:lnTo>
                        <a:pt x="148" y="578"/>
                      </a:lnTo>
                      <a:lnTo>
                        <a:pt x="185" y="600"/>
                      </a:lnTo>
                      <a:lnTo>
                        <a:pt x="219" y="621"/>
                      </a:lnTo>
                      <a:lnTo>
                        <a:pt x="249" y="637"/>
                      </a:lnTo>
                      <a:lnTo>
                        <a:pt x="278" y="660"/>
                      </a:lnTo>
                      <a:lnTo>
                        <a:pt x="307" y="681"/>
                      </a:lnTo>
                      <a:lnTo>
                        <a:pt x="338" y="705"/>
                      </a:lnTo>
                      <a:lnTo>
                        <a:pt x="372" y="735"/>
                      </a:lnTo>
                      <a:lnTo>
                        <a:pt x="408" y="765"/>
                      </a:lnTo>
                      <a:lnTo>
                        <a:pt x="437" y="794"/>
                      </a:lnTo>
                      <a:lnTo>
                        <a:pt x="469" y="827"/>
                      </a:lnTo>
                      <a:lnTo>
                        <a:pt x="494" y="855"/>
                      </a:lnTo>
                      <a:lnTo>
                        <a:pt x="521" y="845"/>
                      </a:lnTo>
                      <a:lnTo>
                        <a:pt x="548" y="829"/>
                      </a:lnTo>
                      <a:lnTo>
                        <a:pt x="577" y="816"/>
                      </a:lnTo>
                      <a:lnTo>
                        <a:pt x="611" y="801"/>
                      </a:lnTo>
                      <a:lnTo>
                        <a:pt x="646" y="786"/>
                      </a:lnTo>
                      <a:lnTo>
                        <a:pt x="678" y="775"/>
                      </a:lnTo>
                      <a:lnTo>
                        <a:pt x="709" y="767"/>
                      </a:lnTo>
                      <a:lnTo>
                        <a:pt x="744" y="755"/>
                      </a:lnTo>
                      <a:lnTo>
                        <a:pt x="781" y="746"/>
                      </a:lnTo>
                      <a:lnTo>
                        <a:pt x="819" y="735"/>
                      </a:lnTo>
                      <a:lnTo>
                        <a:pt x="854" y="726"/>
                      </a:lnTo>
                      <a:lnTo>
                        <a:pt x="888" y="717"/>
                      </a:lnTo>
                      <a:lnTo>
                        <a:pt x="925" y="710"/>
                      </a:lnTo>
                      <a:lnTo>
                        <a:pt x="960" y="702"/>
                      </a:lnTo>
                      <a:lnTo>
                        <a:pt x="993" y="695"/>
                      </a:lnTo>
                      <a:lnTo>
                        <a:pt x="1032" y="686"/>
                      </a:lnTo>
                      <a:lnTo>
                        <a:pt x="1083" y="680"/>
                      </a:lnTo>
                      <a:lnTo>
                        <a:pt x="725" y="615"/>
                      </a:lnTo>
                      <a:lnTo>
                        <a:pt x="749" y="565"/>
                      </a:lnTo>
                      <a:lnTo>
                        <a:pt x="777" y="528"/>
                      </a:lnTo>
                      <a:lnTo>
                        <a:pt x="828" y="459"/>
                      </a:lnTo>
                      <a:lnTo>
                        <a:pt x="858" y="426"/>
                      </a:lnTo>
                      <a:lnTo>
                        <a:pt x="888" y="395"/>
                      </a:lnTo>
                      <a:lnTo>
                        <a:pt x="942" y="342"/>
                      </a:lnTo>
                      <a:lnTo>
                        <a:pt x="975" y="311"/>
                      </a:lnTo>
                      <a:lnTo>
                        <a:pt x="1014" y="273"/>
                      </a:lnTo>
                      <a:lnTo>
                        <a:pt x="1050" y="245"/>
                      </a:lnTo>
                      <a:lnTo>
                        <a:pt x="1080" y="220"/>
                      </a:lnTo>
                      <a:lnTo>
                        <a:pt x="1110" y="196"/>
                      </a:lnTo>
                      <a:lnTo>
                        <a:pt x="1146" y="171"/>
                      </a:lnTo>
                      <a:lnTo>
                        <a:pt x="1185" y="146"/>
                      </a:lnTo>
                      <a:lnTo>
                        <a:pt x="1224" y="127"/>
                      </a:lnTo>
                      <a:lnTo>
                        <a:pt x="1262" y="105"/>
                      </a:lnTo>
                      <a:lnTo>
                        <a:pt x="1310" y="87"/>
                      </a:lnTo>
                      <a:lnTo>
                        <a:pt x="1354" y="72"/>
                      </a:lnTo>
                      <a:lnTo>
                        <a:pt x="1405" y="59"/>
                      </a:lnTo>
                      <a:lnTo>
                        <a:pt x="1453" y="46"/>
                      </a:lnTo>
                      <a:lnTo>
                        <a:pt x="1504" y="34"/>
                      </a:lnTo>
                      <a:lnTo>
                        <a:pt x="1559" y="23"/>
                      </a:lnTo>
                      <a:lnTo>
                        <a:pt x="1646" y="6"/>
                      </a:lnTo>
                      <a:close/>
                    </a:path>
                  </a:pathLst>
                </a:custGeom>
                <a:solidFill>
                  <a:srgbClr val="00FFFF"/>
                </a:solidFill>
                <a:ln w="9525">
                  <a:solidFill>
                    <a:srgbClr val="00FFFF"/>
                  </a:solidFill>
                  <a:round/>
                  <a:headEnd/>
                  <a:tailEnd/>
                </a:ln>
              </p:spPr>
              <p:txBody>
                <a:bodyPr/>
                <a:lstStyle/>
                <a:p>
                  <a:endParaRPr lang="sr-Latn-RS"/>
                </a:p>
              </p:txBody>
            </p:sp>
          </p:grpSp>
          <p:grpSp>
            <p:nvGrpSpPr>
              <p:cNvPr id="83985" name="Group 30"/>
              <p:cNvGrpSpPr>
                <a:grpSpLocks/>
              </p:cNvGrpSpPr>
              <p:nvPr/>
            </p:nvGrpSpPr>
            <p:grpSpPr bwMode="auto">
              <a:xfrm>
                <a:off x="3216" y="1728"/>
                <a:ext cx="1056" cy="768"/>
                <a:chOff x="3216" y="1824"/>
                <a:chExt cx="1056" cy="768"/>
              </a:xfrm>
            </p:grpSpPr>
            <p:sp>
              <p:nvSpPr>
                <p:cNvPr id="83993" name="Freeform 31"/>
                <p:cNvSpPr>
                  <a:spLocks/>
                </p:cNvSpPr>
                <p:nvPr/>
              </p:nvSpPr>
              <p:spPr bwMode="auto">
                <a:xfrm>
                  <a:off x="3217" y="1824"/>
                  <a:ext cx="1055" cy="696"/>
                </a:xfrm>
                <a:custGeom>
                  <a:avLst/>
                  <a:gdLst>
                    <a:gd name="T0" fmla="*/ 28 w 1646"/>
                    <a:gd name="T1" fmla="*/ 0 h 830"/>
                    <a:gd name="T2" fmla="*/ 27 w 1646"/>
                    <a:gd name="T3" fmla="*/ 0 h 830"/>
                    <a:gd name="T4" fmla="*/ 24 w 1646"/>
                    <a:gd name="T5" fmla="*/ 3 h 830"/>
                    <a:gd name="T6" fmla="*/ 23 w 1646"/>
                    <a:gd name="T7" fmla="*/ 4 h 830"/>
                    <a:gd name="T8" fmla="*/ 21 w 1646"/>
                    <a:gd name="T9" fmla="*/ 9 h 830"/>
                    <a:gd name="T10" fmla="*/ 19 w 1646"/>
                    <a:gd name="T11" fmla="*/ 16 h 830"/>
                    <a:gd name="T12" fmla="*/ 17 w 1646"/>
                    <a:gd name="T13" fmla="*/ 25 h 830"/>
                    <a:gd name="T14" fmla="*/ 15 w 1646"/>
                    <a:gd name="T15" fmla="*/ 35 h 830"/>
                    <a:gd name="T16" fmla="*/ 13 w 1646"/>
                    <a:gd name="T17" fmla="*/ 45 h 830"/>
                    <a:gd name="T18" fmla="*/ 12 w 1646"/>
                    <a:gd name="T19" fmla="*/ 57 h 830"/>
                    <a:gd name="T20" fmla="*/ 10 w 1646"/>
                    <a:gd name="T21" fmla="*/ 69 h 830"/>
                    <a:gd name="T22" fmla="*/ 8 w 1646"/>
                    <a:gd name="T23" fmla="*/ 83 h 830"/>
                    <a:gd name="T24" fmla="*/ 8 w 1646"/>
                    <a:gd name="T25" fmla="*/ 97 h 830"/>
                    <a:gd name="T26" fmla="*/ 6 w 1646"/>
                    <a:gd name="T27" fmla="*/ 111 h 830"/>
                    <a:gd name="T28" fmla="*/ 1 w 1646"/>
                    <a:gd name="T29" fmla="*/ 106 h 830"/>
                    <a:gd name="T30" fmla="*/ 3 w 1646"/>
                    <a:gd name="T31" fmla="*/ 116 h 830"/>
                    <a:gd name="T32" fmla="*/ 4 w 1646"/>
                    <a:gd name="T33" fmla="*/ 124 h 830"/>
                    <a:gd name="T34" fmla="*/ 5 w 1646"/>
                    <a:gd name="T35" fmla="*/ 132 h 830"/>
                    <a:gd name="T36" fmla="*/ 6 w 1646"/>
                    <a:gd name="T37" fmla="*/ 140 h 830"/>
                    <a:gd name="T38" fmla="*/ 8 w 1646"/>
                    <a:gd name="T39" fmla="*/ 152 h 830"/>
                    <a:gd name="T40" fmla="*/ 8 w 1646"/>
                    <a:gd name="T41" fmla="*/ 164 h 830"/>
                    <a:gd name="T42" fmla="*/ 10 w 1646"/>
                    <a:gd name="T43" fmla="*/ 169 h 830"/>
                    <a:gd name="T44" fmla="*/ 11 w 1646"/>
                    <a:gd name="T45" fmla="*/ 163 h 830"/>
                    <a:gd name="T46" fmla="*/ 12 w 1646"/>
                    <a:gd name="T47" fmla="*/ 157 h 830"/>
                    <a:gd name="T48" fmla="*/ 13 w 1646"/>
                    <a:gd name="T49" fmla="*/ 153 h 830"/>
                    <a:gd name="T50" fmla="*/ 14 w 1646"/>
                    <a:gd name="T51" fmla="*/ 148 h 830"/>
                    <a:gd name="T52" fmla="*/ 15 w 1646"/>
                    <a:gd name="T53" fmla="*/ 145 h 830"/>
                    <a:gd name="T54" fmla="*/ 17 w 1646"/>
                    <a:gd name="T55" fmla="*/ 142 h 830"/>
                    <a:gd name="T56" fmla="*/ 18 w 1646"/>
                    <a:gd name="T57" fmla="*/ 138 h 830"/>
                    <a:gd name="T58" fmla="*/ 20 w 1646"/>
                    <a:gd name="T59" fmla="*/ 135 h 830"/>
                    <a:gd name="T60" fmla="*/ 13 w 1646"/>
                    <a:gd name="T61" fmla="*/ 112 h 830"/>
                    <a:gd name="T62" fmla="*/ 15 w 1646"/>
                    <a:gd name="T63" fmla="*/ 91 h 830"/>
                    <a:gd name="T64" fmla="*/ 17 w 1646"/>
                    <a:gd name="T65" fmla="*/ 79 h 830"/>
                    <a:gd name="T66" fmla="*/ 18 w 1646"/>
                    <a:gd name="T67" fmla="*/ 62 h 830"/>
                    <a:gd name="T68" fmla="*/ 19 w 1646"/>
                    <a:gd name="T69" fmla="*/ 50 h 830"/>
                    <a:gd name="T70" fmla="*/ 20 w 1646"/>
                    <a:gd name="T71" fmla="*/ 42 h 830"/>
                    <a:gd name="T72" fmla="*/ 22 w 1646"/>
                    <a:gd name="T73" fmla="*/ 33 h 830"/>
                    <a:gd name="T74" fmla="*/ 23 w 1646"/>
                    <a:gd name="T75" fmla="*/ 26 h 830"/>
                    <a:gd name="T76" fmla="*/ 24 w 1646"/>
                    <a:gd name="T77" fmla="*/ 20 h 830"/>
                    <a:gd name="T78" fmla="*/ 26 w 1646"/>
                    <a:gd name="T79" fmla="*/ 15 h 830"/>
                    <a:gd name="T80" fmla="*/ 30 w 1646"/>
                    <a:gd name="T81" fmla="*/ 13 h 8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30"/>
                    <a:gd name="T125" fmla="*/ 1646 w 1646"/>
                    <a:gd name="T126" fmla="*/ 830 h 8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30">
                      <a:moveTo>
                        <a:pt x="1645" y="5"/>
                      </a:moveTo>
                      <a:lnTo>
                        <a:pt x="1552" y="0"/>
                      </a:lnTo>
                      <a:lnTo>
                        <a:pt x="1508" y="0"/>
                      </a:lnTo>
                      <a:lnTo>
                        <a:pt x="1454" y="0"/>
                      </a:lnTo>
                      <a:lnTo>
                        <a:pt x="1403" y="2"/>
                      </a:lnTo>
                      <a:lnTo>
                        <a:pt x="1352" y="5"/>
                      </a:lnTo>
                      <a:lnTo>
                        <a:pt x="1302" y="11"/>
                      </a:lnTo>
                      <a:lnTo>
                        <a:pt x="1257" y="20"/>
                      </a:lnTo>
                      <a:lnTo>
                        <a:pt x="1207" y="30"/>
                      </a:lnTo>
                      <a:lnTo>
                        <a:pt x="1147" y="44"/>
                      </a:lnTo>
                      <a:lnTo>
                        <a:pt x="1093" y="63"/>
                      </a:lnTo>
                      <a:lnTo>
                        <a:pt x="1042" y="78"/>
                      </a:lnTo>
                      <a:lnTo>
                        <a:pt x="985" y="100"/>
                      </a:lnTo>
                      <a:lnTo>
                        <a:pt x="931" y="124"/>
                      </a:lnTo>
                      <a:lnTo>
                        <a:pt x="877" y="148"/>
                      </a:lnTo>
                      <a:lnTo>
                        <a:pt x="832" y="172"/>
                      </a:lnTo>
                      <a:lnTo>
                        <a:pt x="781" y="196"/>
                      </a:lnTo>
                      <a:lnTo>
                        <a:pt x="738" y="219"/>
                      </a:lnTo>
                      <a:lnTo>
                        <a:pt x="690" y="246"/>
                      </a:lnTo>
                      <a:lnTo>
                        <a:pt x="642" y="274"/>
                      </a:lnTo>
                      <a:lnTo>
                        <a:pt x="594" y="308"/>
                      </a:lnTo>
                      <a:lnTo>
                        <a:pt x="552" y="335"/>
                      </a:lnTo>
                      <a:lnTo>
                        <a:pt x="507" y="372"/>
                      </a:lnTo>
                      <a:lnTo>
                        <a:pt x="465" y="405"/>
                      </a:lnTo>
                      <a:lnTo>
                        <a:pt x="426" y="438"/>
                      </a:lnTo>
                      <a:lnTo>
                        <a:pt x="394" y="475"/>
                      </a:lnTo>
                      <a:lnTo>
                        <a:pt x="367" y="506"/>
                      </a:lnTo>
                      <a:lnTo>
                        <a:pt x="346" y="540"/>
                      </a:lnTo>
                      <a:lnTo>
                        <a:pt x="0" y="494"/>
                      </a:lnTo>
                      <a:lnTo>
                        <a:pt x="53" y="519"/>
                      </a:lnTo>
                      <a:lnTo>
                        <a:pt x="95" y="540"/>
                      </a:lnTo>
                      <a:lnTo>
                        <a:pt x="146" y="561"/>
                      </a:lnTo>
                      <a:lnTo>
                        <a:pt x="183" y="583"/>
                      </a:lnTo>
                      <a:lnTo>
                        <a:pt x="217" y="603"/>
                      </a:lnTo>
                      <a:lnTo>
                        <a:pt x="247" y="619"/>
                      </a:lnTo>
                      <a:lnTo>
                        <a:pt x="276" y="641"/>
                      </a:lnTo>
                      <a:lnTo>
                        <a:pt x="305" y="661"/>
                      </a:lnTo>
                      <a:lnTo>
                        <a:pt x="336" y="685"/>
                      </a:lnTo>
                      <a:lnTo>
                        <a:pt x="370" y="714"/>
                      </a:lnTo>
                      <a:lnTo>
                        <a:pt x="406" y="743"/>
                      </a:lnTo>
                      <a:lnTo>
                        <a:pt x="435" y="772"/>
                      </a:lnTo>
                      <a:lnTo>
                        <a:pt x="467" y="804"/>
                      </a:lnTo>
                      <a:lnTo>
                        <a:pt x="492" y="830"/>
                      </a:lnTo>
                      <a:lnTo>
                        <a:pt x="519" y="822"/>
                      </a:lnTo>
                      <a:lnTo>
                        <a:pt x="546" y="806"/>
                      </a:lnTo>
                      <a:lnTo>
                        <a:pt x="575" y="794"/>
                      </a:lnTo>
                      <a:lnTo>
                        <a:pt x="609" y="779"/>
                      </a:lnTo>
                      <a:lnTo>
                        <a:pt x="644" y="764"/>
                      </a:lnTo>
                      <a:lnTo>
                        <a:pt x="676" y="754"/>
                      </a:lnTo>
                      <a:lnTo>
                        <a:pt x="707" y="745"/>
                      </a:lnTo>
                      <a:lnTo>
                        <a:pt x="742" y="733"/>
                      </a:lnTo>
                      <a:lnTo>
                        <a:pt x="779" y="725"/>
                      </a:lnTo>
                      <a:lnTo>
                        <a:pt x="817" y="714"/>
                      </a:lnTo>
                      <a:lnTo>
                        <a:pt x="852" y="705"/>
                      </a:lnTo>
                      <a:lnTo>
                        <a:pt x="886" y="696"/>
                      </a:lnTo>
                      <a:lnTo>
                        <a:pt x="923" y="690"/>
                      </a:lnTo>
                      <a:lnTo>
                        <a:pt x="958" y="682"/>
                      </a:lnTo>
                      <a:lnTo>
                        <a:pt x="991" y="675"/>
                      </a:lnTo>
                      <a:lnTo>
                        <a:pt x="1030" y="666"/>
                      </a:lnTo>
                      <a:lnTo>
                        <a:pt x="1083" y="660"/>
                      </a:lnTo>
                      <a:lnTo>
                        <a:pt x="723" y="597"/>
                      </a:lnTo>
                      <a:lnTo>
                        <a:pt x="747" y="549"/>
                      </a:lnTo>
                      <a:lnTo>
                        <a:pt x="775" y="513"/>
                      </a:lnTo>
                      <a:lnTo>
                        <a:pt x="826" y="445"/>
                      </a:lnTo>
                      <a:lnTo>
                        <a:pt x="856" y="414"/>
                      </a:lnTo>
                      <a:lnTo>
                        <a:pt x="886" y="383"/>
                      </a:lnTo>
                      <a:lnTo>
                        <a:pt x="940" y="332"/>
                      </a:lnTo>
                      <a:lnTo>
                        <a:pt x="973" y="302"/>
                      </a:lnTo>
                      <a:lnTo>
                        <a:pt x="1012" y="271"/>
                      </a:lnTo>
                      <a:lnTo>
                        <a:pt x="1048" y="247"/>
                      </a:lnTo>
                      <a:lnTo>
                        <a:pt x="1078" y="229"/>
                      </a:lnTo>
                      <a:lnTo>
                        <a:pt x="1105" y="206"/>
                      </a:lnTo>
                      <a:lnTo>
                        <a:pt x="1144" y="185"/>
                      </a:lnTo>
                      <a:lnTo>
                        <a:pt x="1186" y="159"/>
                      </a:lnTo>
                      <a:lnTo>
                        <a:pt x="1219" y="141"/>
                      </a:lnTo>
                      <a:lnTo>
                        <a:pt x="1251" y="126"/>
                      </a:lnTo>
                      <a:lnTo>
                        <a:pt x="1308" y="111"/>
                      </a:lnTo>
                      <a:lnTo>
                        <a:pt x="1347" y="99"/>
                      </a:lnTo>
                      <a:lnTo>
                        <a:pt x="1403" y="87"/>
                      </a:lnTo>
                      <a:lnTo>
                        <a:pt x="1448" y="75"/>
                      </a:lnTo>
                      <a:lnTo>
                        <a:pt x="1502" y="69"/>
                      </a:lnTo>
                      <a:lnTo>
                        <a:pt x="1646" y="63"/>
                      </a:lnTo>
                      <a:lnTo>
                        <a:pt x="1645" y="5"/>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3994" name="Freeform 32"/>
                <p:cNvSpPr>
                  <a:spLocks/>
                </p:cNvSpPr>
                <p:nvPr/>
              </p:nvSpPr>
              <p:spPr bwMode="auto">
                <a:xfrm>
                  <a:off x="3681" y="2330"/>
                  <a:ext cx="229" cy="115"/>
                </a:xfrm>
                <a:custGeom>
                  <a:avLst/>
                  <a:gdLst>
                    <a:gd name="T0" fmla="*/ 6 w 356"/>
                    <a:gd name="T1" fmla="*/ 11 h 138"/>
                    <a:gd name="T2" fmla="*/ 6 w 356"/>
                    <a:gd name="T3" fmla="*/ 28 h 138"/>
                    <a:gd name="T4" fmla="*/ 0 w 356"/>
                    <a:gd name="T5" fmla="*/ 15 h 138"/>
                    <a:gd name="T6" fmla="*/ 1 w 356"/>
                    <a:gd name="T7" fmla="*/ 8 h 138"/>
                    <a:gd name="T8" fmla="*/ 1 w 356"/>
                    <a:gd name="T9" fmla="*/ 0 h 138"/>
                    <a:gd name="T10" fmla="*/ 6 w 356"/>
                    <a:gd name="T11" fmla="*/ 11 h 138"/>
                    <a:gd name="T12" fmla="*/ 0 60000 65536"/>
                    <a:gd name="T13" fmla="*/ 0 60000 65536"/>
                    <a:gd name="T14" fmla="*/ 0 60000 65536"/>
                    <a:gd name="T15" fmla="*/ 0 60000 65536"/>
                    <a:gd name="T16" fmla="*/ 0 60000 65536"/>
                    <a:gd name="T17" fmla="*/ 0 60000 65536"/>
                    <a:gd name="T18" fmla="*/ 0 w 356"/>
                    <a:gd name="T19" fmla="*/ 0 h 138"/>
                    <a:gd name="T20" fmla="*/ 356 w 356"/>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356" h="138">
                      <a:moveTo>
                        <a:pt x="356" y="57"/>
                      </a:moveTo>
                      <a:lnTo>
                        <a:pt x="356" y="138"/>
                      </a:lnTo>
                      <a:lnTo>
                        <a:pt x="0" y="75"/>
                      </a:lnTo>
                      <a:lnTo>
                        <a:pt x="6" y="38"/>
                      </a:lnTo>
                      <a:lnTo>
                        <a:pt x="30" y="0"/>
                      </a:lnTo>
                      <a:lnTo>
                        <a:pt x="356" y="57"/>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3995" name="Freeform 33"/>
                <p:cNvSpPr>
                  <a:spLocks/>
                </p:cNvSpPr>
                <p:nvPr/>
              </p:nvSpPr>
              <p:spPr bwMode="auto">
                <a:xfrm>
                  <a:off x="3217" y="2240"/>
                  <a:ext cx="220" cy="112"/>
                </a:xfrm>
                <a:custGeom>
                  <a:avLst/>
                  <a:gdLst>
                    <a:gd name="T0" fmla="*/ 0 w 343"/>
                    <a:gd name="T1" fmla="*/ 0 h 134"/>
                    <a:gd name="T2" fmla="*/ 1 w 343"/>
                    <a:gd name="T3" fmla="*/ 15 h 134"/>
                    <a:gd name="T4" fmla="*/ 6 w 343"/>
                    <a:gd name="T5" fmla="*/ 27 h 134"/>
                    <a:gd name="T6" fmla="*/ 6 w 343"/>
                    <a:gd name="T7" fmla="*/ 8 h 134"/>
                    <a:gd name="T8" fmla="*/ 0 w 343"/>
                    <a:gd name="T9" fmla="*/ 0 h 134"/>
                    <a:gd name="T10" fmla="*/ 0 60000 65536"/>
                    <a:gd name="T11" fmla="*/ 0 60000 65536"/>
                    <a:gd name="T12" fmla="*/ 0 60000 65536"/>
                    <a:gd name="T13" fmla="*/ 0 60000 65536"/>
                    <a:gd name="T14" fmla="*/ 0 60000 65536"/>
                    <a:gd name="T15" fmla="*/ 0 w 343"/>
                    <a:gd name="T16" fmla="*/ 0 h 134"/>
                    <a:gd name="T17" fmla="*/ 343 w 343"/>
                    <a:gd name="T18" fmla="*/ 134 h 134"/>
                  </a:gdLst>
                  <a:ahLst/>
                  <a:cxnLst>
                    <a:cxn ang="T10">
                      <a:pos x="T0" y="T1"/>
                    </a:cxn>
                    <a:cxn ang="T11">
                      <a:pos x="T2" y="T3"/>
                    </a:cxn>
                    <a:cxn ang="T12">
                      <a:pos x="T4" y="T5"/>
                    </a:cxn>
                    <a:cxn ang="T13">
                      <a:pos x="T6" y="T7"/>
                    </a:cxn>
                    <a:cxn ang="T14">
                      <a:pos x="T8" y="T9"/>
                    </a:cxn>
                  </a:cxnLst>
                  <a:rect l="T15" t="T16" r="T17" b="T18"/>
                  <a:pathLst>
                    <a:path w="343" h="134">
                      <a:moveTo>
                        <a:pt x="0" y="0"/>
                      </a:moveTo>
                      <a:lnTo>
                        <a:pt x="1" y="76"/>
                      </a:lnTo>
                      <a:lnTo>
                        <a:pt x="343" y="134"/>
                      </a:lnTo>
                      <a:lnTo>
                        <a:pt x="343" y="39"/>
                      </a:lnTo>
                      <a:lnTo>
                        <a:pt x="0" y="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3996" name="Freeform 34"/>
                <p:cNvSpPr>
                  <a:spLocks/>
                </p:cNvSpPr>
                <p:nvPr/>
              </p:nvSpPr>
              <p:spPr bwMode="auto">
                <a:xfrm>
                  <a:off x="3216" y="1875"/>
                  <a:ext cx="1055" cy="717"/>
                </a:xfrm>
                <a:custGeom>
                  <a:avLst/>
                  <a:gdLst>
                    <a:gd name="T0" fmla="*/ 28 w 1646"/>
                    <a:gd name="T1" fmla="*/ 0 h 855"/>
                    <a:gd name="T2" fmla="*/ 27 w 1646"/>
                    <a:gd name="T3" fmla="*/ 0 h 855"/>
                    <a:gd name="T4" fmla="*/ 24 w 1646"/>
                    <a:gd name="T5" fmla="*/ 3 h 855"/>
                    <a:gd name="T6" fmla="*/ 23 w 1646"/>
                    <a:gd name="T7" fmla="*/ 5 h 855"/>
                    <a:gd name="T8" fmla="*/ 21 w 1646"/>
                    <a:gd name="T9" fmla="*/ 9 h 855"/>
                    <a:gd name="T10" fmla="*/ 19 w 1646"/>
                    <a:gd name="T11" fmla="*/ 17 h 855"/>
                    <a:gd name="T12" fmla="*/ 17 w 1646"/>
                    <a:gd name="T13" fmla="*/ 26 h 855"/>
                    <a:gd name="T14" fmla="*/ 15 w 1646"/>
                    <a:gd name="T15" fmla="*/ 36 h 855"/>
                    <a:gd name="T16" fmla="*/ 13 w 1646"/>
                    <a:gd name="T17" fmla="*/ 46 h 855"/>
                    <a:gd name="T18" fmla="*/ 12 w 1646"/>
                    <a:gd name="T19" fmla="*/ 58 h 855"/>
                    <a:gd name="T20" fmla="*/ 10 w 1646"/>
                    <a:gd name="T21" fmla="*/ 71 h 855"/>
                    <a:gd name="T22" fmla="*/ 8 w 1646"/>
                    <a:gd name="T23" fmla="*/ 86 h 855"/>
                    <a:gd name="T24" fmla="*/ 8 w 1646"/>
                    <a:gd name="T25" fmla="*/ 101 h 855"/>
                    <a:gd name="T26" fmla="*/ 6 w 1646"/>
                    <a:gd name="T27" fmla="*/ 115 h 855"/>
                    <a:gd name="T28" fmla="*/ 1 w 1646"/>
                    <a:gd name="T29" fmla="*/ 109 h 855"/>
                    <a:gd name="T30" fmla="*/ 3 w 1646"/>
                    <a:gd name="T31" fmla="*/ 119 h 855"/>
                    <a:gd name="T32" fmla="*/ 4 w 1646"/>
                    <a:gd name="T33" fmla="*/ 127 h 855"/>
                    <a:gd name="T34" fmla="*/ 5 w 1646"/>
                    <a:gd name="T35" fmla="*/ 135 h 855"/>
                    <a:gd name="T36" fmla="*/ 6 w 1646"/>
                    <a:gd name="T37" fmla="*/ 145 h 855"/>
                    <a:gd name="T38" fmla="*/ 8 w 1646"/>
                    <a:gd name="T39" fmla="*/ 157 h 855"/>
                    <a:gd name="T40" fmla="*/ 8 w 1646"/>
                    <a:gd name="T41" fmla="*/ 170 h 855"/>
                    <a:gd name="T42" fmla="*/ 10 w 1646"/>
                    <a:gd name="T43" fmla="*/ 174 h 855"/>
                    <a:gd name="T44" fmla="*/ 11 w 1646"/>
                    <a:gd name="T45" fmla="*/ 167 h 855"/>
                    <a:gd name="T46" fmla="*/ 12 w 1646"/>
                    <a:gd name="T47" fmla="*/ 161 h 855"/>
                    <a:gd name="T48" fmla="*/ 13 w 1646"/>
                    <a:gd name="T49" fmla="*/ 158 h 855"/>
                    <a:gd name="T50" fmla="*/ 14 w 1646"/>
                    <a:gd name="T51" fmla="*/ 153 h 855"/>
                    <a:gd name="T52" fmla="*/ 15 w 1646"/>
                    <a:gd name="T53" fmla="*/ 149 h 855"/>
                    <a:gd name="T54" fmla="*/ 17 w 1646"/>
                    <a:gd name="T55" fmla="*/ 146 h 855"/>
                    <a:gd name="T56" fmla="*/ 18 w 1646"/>
                    <a:gd name="T57" fmla="*/ 143 h 855"/>
                    <a:gd name="T58" fmla="*/ 20 w 1646"/>
                    <a:gd name="T59" fmla="*/ 139 h 855"/>
                    <a:gd name="T60" fmla="*/ 13 w 1646"/>
                    <a:gd name="T61" fmla="*/ 116 h 855"/>
                    <a:gd name="T62" fmla="*/ 15 w 1646"/>
                    <a:gd name="T63" fmla="*/ 94 h 855"/>
                    <a:gd name="T64" fmla="*/ 17 w 1646"/>
                    <a:gd name="T65" fmla="*/ 81 h 855"/>
                    <a:gd name="T66" fmla="*/ 18 w 1646"/>
                    <a:gd name="T67" fmla="*/ 64 h 855"/>
                    <a:gd name="T68" fmla="*/ 19 w 1646"/>
                    <a:gd name="T69" fmla="*/ 50 h 855"/>
                    <a:gd name="T70" fmla="*/ 20 w 1646"/>
                    <a:gd name="T71" fmla="*/ 40 h 855"/>
                    <a:gd name="T72" fmla="*/ 22 w 1646"/>
                    <a:gd name="T73" fmla="*/ 29 h 855"/>
                    <a:gd name="T74" fmla="*/ 23 w 1646"/>
                    <a:gd name="T75" fmla="*/ 22 h 855"/>
                    <a:gd name="T76" fmla="*/ 24 w 1646"/>
                    <a:gd name="T77" fmla="*/ 14 h 855"/>
                    <a:gd name="T78" fmla="*/ 27 w 1646"/>
                    <a:gd name="T79" fmla="*/ 9 h 855"/>
                    <a:gd name="T80" fmla="*/ 28 w 1646"/>
                    <a:gd name="T81" fmla="*/ 5 h 8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6"/>
                    <a:gd name="T124" fmla="*/ 0 h 855"/>
                    <a:gd name="T125" fmla="*/ 1646 w 1646"/>
                    <a:gd name="T126" fmla="*/ 855 h 8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6" h="855">
                      <a:moveTo>
                        <a:pt x="1646" y="6"/>
                      </a:moveTo>
                      <a:lnTo>
                        <a:pt x="1554" y="0"/>
                      </a:lnTo>
                      <a:lnTo>
                        <a:pt x="1510" y="0"/>
                      </a:lnTo>
                      <a:lnTo>
                        <a:pt x="1456" y="0"/>
                      </a:lnTo>
                      <a:lnTo>
                        <a:pt x="1405" y="3"/>
                      </a:lnTo>
                      <a:lnTo>
                        <a:pt x="1354" y="6"/>
                      </a:lnTo>
                      <a:lnTo>
                        <a:pt x="1304" y="12"/>
                      </a:lnTo>
                      <a:lnTo>
                        <a:pt x="1259" y="21"/>
                      </a:lnTo>
                      <a:lnTo>
                        <a:pt x="1209" y="31"/>
                      </a:lnTo>
                      <a:lnTo>
                        <a:pt x="1149" y="46"/>
                      </a:lnTo>
                      <a:lnTo>
                        <a:pt x="1095" y="65"/>
                      </a:lnTo>
                      <a:lnTo>
                        <a:pt x="1044" y="81"/>
                      </a:lnTo>
                      <a:lnTo>
                        <a:pt x="987" y="103"/>
                      </a:lnTo>
                      <a:lnTo>
                        <a:pt x="933" y="127"/>
                      </a:lnTo>
                      <a:lnTo>
                        <a:pt x="879" y="152"/>
                      </a:lnTo>
                      <a:lnTo>
                        <a:pt x="834" y="177"/>
                      </a:lnTo>
                      <a:lnTo>
                        <a:pt x="783" y="202"/>
                      </a:lnTo>
                      <a:lnTo>
                        <a:pt x="740" y="226"/>
                      </a:lnTo>
                      <a:lnTo>
                        <a:pt x="692" y="254"/>
                      </a:lnTo>
                      <a:lnTo>
                        <a:pt x="644" y="282"/>
                      </a:lnTo>
                      <a:lnTo>
                        <a:pt x="596" y="317"/>
                      </a:lnTo>
                      <a:lnTo>
                        <a:pt x="554" y="345"/>
                      </a:lnTo>
                      <a:lnTo>
                        <a:pt x="509" y="383"/>
                      </a:lnTo>
                      <a:lnTo>
                        <a:pt x="467" y="417"/>
                      </a:lnTo>
                      <a:lnTo>
                        <a:pt x="428" y="452"/>
                      </a:lnTo>
                      <a:lnTo>
                        <a:pt x="396" y="490"/>
                      </a:lnTo>
                      <a:lnTo>
                        <a:pt x="369" y="521"/>
                      </a:lnTo>
                      <a:lnTo>
                        <a:pt x="348" y="556"/>
                      </a:lnTo>
                      <a:lnTo>
                        <a:pt x="0" y="510"/>
                      </a:lnTo>
                      <a:lnTo>
                        <a:pt x="55" y="534"/>
                      </a:lnTo>
                      <a:lnTo>
                        <a:pt x="97" y="556"/>
                      </a:lnTo>
                      <a:lnTo>
                        <a:pt x="148" y="578"/>
                      </a:lnTo>
                      <a:lnTo>
                        <a:pt x="185" y="600"/>
                      </a:lnTo>
                      <a:lnTo>
                        <a:pt x="219" y="621"/>
                      </a:lnTo>
                      <a:lnTo>
                        <a:pt x="249" y="637"/>
                      </a:lnTo>
                      <a:lnTo>
                        <a:pt x="278" y="660"/>
                      </a:lnTo>
                      <a:lnTo>
                        <a:pt x="307" y="681"/>
                      </a:lnTo>
                      <a:lnTo>
                        <a:pt x="338" y="705"/>
                      </a:lnTo>
                      <a:lnTo>
                        <a:pt x="372" y="735"/>
                      </a:lnTo>
                      <a:lnTo>
                        <a:pt x="408" y="765"/>
                      </a:lnTo>
                      <a:lnTo>
                        <a:pt x="437" y="794"/>
                      </a:lnTo>
                      <a:lnTo>
                        <a:pt x="469" y="827"/>
                      </a:lnTo>
                      <a:lnTo>
                        <a:pt x="494" y="855"/>
                      </a:lnTo>
                      <a:lnTo>
                        <a:pt x="521" y="845"/>
                      </a:lnTo>
                      <a:lnTo>
                        <a:pt x="548" y="829"/>
                      </a:lnTo>
                      <a:lnTo>
                        <a:pt x="577" y="816"/>
                      </a:lnTo>
                      <a:lnTo>
                        <a:pt x="611" y="801"/>
                      </a:lnTo>
                      <a:lnTo>
                        <a:pt x="646" y="786"/>
                      </a:lnTo>
                      <a:lnTo>
                        <a:pt x="678" y="775"/>
                      </a:lnTo>
                      <a:lnTo>
                        <a:pt x="709" y="767"/>
                      </a:lnTo>
                      <a:lnTo>
                        <a:pt x="744" y="755"/>
                      </a:lnTo>
                      <a:lnTo>
                        <a:pt x="781" y="746"/>
                      </a:lnTo>
                      <a:lnTo>
                        <a:pt x="819" y="735"/>
                      </a:lnTo>
                      <a:lnTo>
                        <a:pt x="854" y="726"/>
                      </a:lnTo>
                      <a:lnTo>
                        <a:pt x="888" y="717"/>
                      </a:lnTo>
                      <a:lnTo>
                        <a:pt x="925" y="710"/>
                      </a:lnTo>
                      <a:lnTo>
                        <a:pt x="960" y="702"/>
                      </a:lnTo>
                      <a:lnTo>
                        <a:pt x="993" y="695"/>
                      </a:lnTo>
                      <a:lnTo>
                        <a:pt x="1032" y="686"/>
                      </a:lnTo>
                      <a:lnTo>
                        <a:pt x="1083" y="680"/>
                      </a:lnTo>
                      <a:lnTo>
                        <a:pt x="725" y="615"/>
                      </a:lnTo>
                      <a:lnTo>
                        <a:pt x="749" y="565"/>
                      </a:lnTo>
                      <a:lnTo>
                        <a:pt x="777" y="528"/>
                      </a:lnTo>
                      <a:lnTo>
                        <a:pt x="828" y="459"/>
                      </a:lnTo>
                      <a:lnTo>
                        <a:pt x="858" y="426"/>
                      </a:lnTo>
                      <a:lnTo>
                        <a:pt x="888" y="395"/>
                      </a:lnTo>
                      <a:lnTo>
                        <a:pt x="942" y="342"/>
                      </a:lnTo>
                      <a:lnTo>
                        <a:pt x="975" y="311"/>
                      </a:lnTo>
                      <a:lnTo>
                        <a:pt x="1014" y="273"/>
                      </a:lnTo>
                      <a:lnTo>
                        <a:pt x="1050" y="245"/>
                      </a:lnTo>
                      <a:lnTo>
                        <a:pt x="1080" y="220"/>
                      </a:lnTo>
                      <a:lnTo>
                        <a:pt x="1110" y="196"/>
                      </a:lnTo>
                      <a:lnTo>
                        <a:pt x="1146" y="171"/>
                      </a:lnTo>
                      <a:lnTo>
                        <a:pt x="1185" y="146"/>
                      </a:lnTo>
                      <a:lnTo>
                        <a:pt x="1224" y="127"/>
                      </a:lnTo>
                      <a:lnTo>
                        <a:pt x="1262" y="105"/>
                      </a:lnTo>
                      <a:lnTo>
                        <a:pt x="1310" y="87"/>
                      </a:lnTo>
                      <a:lnTo>
                        <a:pt x="1354" y="72"/>
                      </a:lnTo>
                      <a:lnTo>
                        <a:pt x="1405" y="59"/>
                      </a:lnTo>
                      <a:lnTo>
                        <a:pt x="1453" y="46"/>
                      </a:lnTo>
                      <a:lnTo>
                        <a:pt x="1504" y="34"/>
                      </a:lnTo>
                      <a:lnTo>
                        <a:pt x="1559" y="23"/>
                      </a:lnTo>
                      <a:lnTo>
                        <a:pt x="1646" y="6"/>
                      </a:lnTo>
                      <a:close/>
                    </a:path>
                  </a:pathLst>
                </a:custGeom>
                <a:solidFill>
                  <a:srgbClr val="FFFF00"/>
                </a:solidFill>
                <a:ln w="9525">
                  <a:solidFill>
                    <a:srgbClr val="FFFF00"/>
                  </a:solidFill>
                  <a:round/>
                  <a:headEnd/>
                  <a:tailEnd/>
                </a:ln>
              </p:spPr>
              <p:txBody>
                <a:bodyPr/>
                <a:lstStyle/>
                <a:p>
                  <a:endParaRPr lang="sr-Latn-RS"/>
                </a:p>
              </p:txBody>
            </p:sp>
          </p:grpSp>
          <p:grpSp>
            <p:nvGrpSpPr>
              <p:cNvPr id="83986" name="Group 35"/>
              <p:cNvGrpSpPr>
                <a:grpSpLocks/>
              </p:cNvGrpSpPr>
              <p:nvPr/>
            </p:nvGrpSpPr>
            <p:grpSpPr bwMode="auto">
              <a:xfrm>
                <a:off x="4368" y="1728"/>
                <a:ext cx="973" cy="816"/>
                <a:chOff x="4368" y="1824"/>
                <a:chExt cx="973" cy="816"/>
              </a:xfrm>
            </p:grpSpPr>
            <p:sp>
              <p:nvSpPr>
                <p:cNvPr id="83988" name="Freeform 36"/>
                <p:cNvSpPr>
                  <a:spLocks/>
                </p:cNvSpPr>
                <p:nvPr/>
              </p:nvSpPr>
              <p:spPr bwMode="auto">
                <a:xfrm>
                  <a:off x="5049" y="2257"/>
                  <a:ext cx="292" cy="383"/>
                </a:xfrm>
                <a:custGeom>
                  <a:avLst/>
                  <a:gdLst>
                    <a:gd name="T0" fmla="*/ 0 w 493"/>
                    <a:gd name="T1" fmla="*/ 109 h 434"/>
                    <a:gd name="T2" fmla="*/ 0 w 493"/>
                    <a:gd name="T3" fmla="*/ 141 h 434"/>
                    <a:gd name="T4" fmla="*/ 1 w 493"/>
                    <a:gd name="T5" fmla="*/ 133 h 434"/>
                    <a:gd name="T6" fmla="*/ 1 w 493"/>
                    <a:gd name="T7" fmla="*/ 124 h 434"/>
                    <a:gd name="T8" fmla="*/ 1 w 493"/>
                    <a:gd name="T9" fmla="*/ 116 h 434"/>
                    <a:gd name="T10" fmla="*/ 1 w 493"/>
                    <a:gd name="T11" fmla="*/ 106 h 434"/>
                    <a:gd name="T12" fmla="*/ 1 w 493"/>
                    <a:gd name="T13" fmla="*/ 94 h 434"/>
                    <a:gd name="T14" fmla="*/ 2 w 493"/>
                    <a:gd name="T15" fmla="*/ 85 h 434"/>
                    <a:gd name="T16" fmla="*/ 2 w 493"/>
                    <a:gd name="T17" fmla="*/ 75 h 434"/>
                    <a:gd name="T18" fmla="*/ 2 w 493"/>
                    <a:gd name="T19" fmla="*/ 67 h 434"/>
                    <a:gd name="T20" fmla="*/ 2 w 493"/>
                    <a:gd name="T21" fmla="*/ 61 h 434"/>
                    <a:gd name="T22" fmla="*/ 3 w 493"/>
                    <a:gd name="T23" fmla="*/ 54 h 434"/>
                    <a:gd name="T24" fmla="*/ 3 w 493"/>
                    <a:gd name="T25" fmla="*/ 45 h 434"/>
                    <a:gd name="T26" fmla="*/ 4 w 493"/>
                    <a:gd name="T27" fmla="*/ 40 h 434"/>
                    <a:gd name="T28" fmla="*/ 4 w 493"/>
                    <a:gd name="T29" fmla="*/ 34 h 434"/>
                    <a:gd name="T30" fmla="*/ 4 w 493"/>
                    <a:gd name="T31" fmla="*/ 30 h 434"/>
                    <a:gd name="T32" fmla="*/ 4 w 493"/>
                    <a:gd name="T33" fmla="*/ 25 h 434"/>
                    <a:gd name="T34" fmla="*/ 4 w 493"/>
                    <a:gd name="T35" fmla="*/ 0 h 434"/>
                    <a:gd name="T36" fmla="*/ 4 w 493"/>
                    <a:gd name="T37" fmla="*/ 4 h 434"/>
                    <a:gd name="T38" fmla="*/ 3 w 493"/>
                    <a:gd name="T39" fmla="*/ 16 h 434"/>
                    <a:gd name="T40" fmla="*/ 2 w 493"/>
                    <a:gd name="T41" fmla="*/ 30 h 434"/>
                    <a:gd name="T42" fmla="*/ 2 w 493"/>
                    <a:gd name="T43" fmla="*/ 44 h 434"/>
                    <a:gd name="T44" fmla="*/ 1 w 493"/>
                    <a:gd name="T45" fmla="*/ 66 h 434"/>
                    <a:gd name="T46" fmla="*/ 1 w 493"/>
                    <a:gd name="T47" fmla="*/ 85 h 434"/>
                    <a:gd name="T48" fmla="*/ 0 w 493"/>
                    <a:gd name="T49" fmla="*/ 101 h 434"/>
                    <a:gd name="T50" fmla="*/ 0 w 493"/>
                    <a:gd name="T51" fmla="*/ 140 h 434"/>
                    <a:gd name="T52" fmla="*/ 0 w 493"/>
                    <a:gd name="T53" fmla="*/ 139 h 434"/>
                    <a:gd name="T54" fmla="*/ 0 w 493"/>
                    <a:gd name="T55" fmla="*/ 109 h 4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3"/>
                    <a:gd name="T85" fmla="*/ 0 h 434"/>
                    <a:gd name="T86" fmla="*/ 493 w 493"/>
                    <a:gd name="T87" fmla="*/ 434 h 43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3" h="434">
                      <a:moveTo>
                        <a:pt x="0" y="335"/>
                      </a:moveTo>
                      <a:lnTo>
                        <a:pt x="0" y="434"/>
                      </a:lnTo>
                      <a:lnTo>
                        <a:pt x="20" y="409"/>
                      </a:lnTo>
                      <a:lnTo>
                        <a:pt x="42" y="383"/>
                      </a:lnTo>
                      <a:lnTo>
                        <a:pt x="71" y="356"/>
                      </a:lnTo>
                      <a:lnTo>
                        <a:pt x="107" y="325"/>
                      </a:lnTo>
                      <a:lnTo>
                        <a:pt x="142" y="291"/>
                      </a:lnTo>
                      <a:lnTo>
                        <a:pt x="178" y="259"/>
                      </a:lnTo>
                      <a:lnTo>
                        <a:pt x="211" y="232"/>
                      </a:lnTo>
                      <a:lnTo>
                        <a:pt x="241" y="208"/>
                      </a:lnTo>
                      <a:lnTo>
                        <a:pt x="274" y="186"/>
                      </a:lnTo>
                      <a:lnTo>
                        <a:pt x="308" y="164"/>
                      </a:lnTo>
                      <a:lnTo>
                        <a:pt x="348" y="141"/>
                      </a:lnTo>
                      <a:lnTo>
                        <a:pt x="385" y="123"/>
                      </a:lnTo>
                      <a:lnTo>
                        <a:pt x="423" y="107"/>
                      </a:lnTo>
                      <a:lnTo>
                        <a:pt x="463" y="90"/>
                      </a:lnTo>
                      <a:lnTo>
                        <a:pt x="493" y="76"/>
                      </a:lnTo>
                      <a:lnTo>
                        <a:pt x="493" y="0"/>
                      </a:lnTo>
                      <a:lnTo>
                        <a:pt x="439" y="15"/>
                      </a:lnTo>
                      <a:lnTo>
                        <a:pt x="360" y="49"/>
                      </a:lnTo>
                      <a:lnTo>
                        <a:pt x="259" y="92"/>
                      </a:lnTo>
                      <a:lnTo>
                        <a:pt x="185" y="138"/>
                      </a:lnTo>
                      <a:lnTo>
                        <a:pt x="117" y="204"/>
                      </a:lnTo>
                      <a:lnTo>
                        <a:pt x="50" y="259"/>
                      </a:lnTo>
                      <a:lnTo>
                        <a:pt x="0" y="312"/>
                      </a:lnTo>
                      <a:lnTo>
                        <a:pt x="0" y="433"/>
                      </a:lnTo>
                      <a:lnTo>
                        <a:pt x="0" y="431"/>
                      </a:lnTo>
                      <a:lnTo>
                        <a:pt x="0" y="335"/>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3989" name="Freeform 37"/>
                <p:cNvSpPr>
                  <a:spLocks/>
                </p:cNvSpPr>
                <p:nvPr/>
              </p:nvSpPr>
              <p:spPr bwMode="auto">
                <a:xfrm>
                  <a:off x="4700" y="2401"/>
                  <a:ext cx="348" cy="238"/>
                </a:xfrm>
                <a:custGeom>
                  <a:avLst/>
                  <a:gdLst>
                    <a:gd name="T0" fmla="*/ 0 w 589"/>
                    <a:gd name="T1" fmla="*/ 0 h 270"/>
                    <a:gd name="T2" fmla="*/ 0 w 589"/>
                    <a:gd name="T3" fmla="*/ 26 h 270"/>
                    <a:gd name="T4" fmla="*/ 1 w 589"/>
                    <a:gd name="T5" fmla="*/ 29 h 270"/>
                    <a:gd name="T6" fmla="*/ 1 w 589"/>
                    <a:gd name="T7" fmla="*/ 32 h 270"/>
                    <a:gd name="T8" fmla="*/ 1 w 589"/>
                    <a:gd name="T9" fmla="*/ 33 h 270"/>
                    <a:gd name="T10" fmla="*/ 1 w 589"/>
                    <a:gd name="T11" fmla="*/ 37 h 270"/>
                    <a:gd name="T12" fmla="*/ 2 w 589"/>
                    <a:gd name="T13" fmla="*/ 41 h 270"/>
                    <a:gd name="T14" fmla="*/ 2 w 589"/>
                    <a:gd name="T15" fmla="*/ 44 h 270"/>
                    <a:gd name="T16" fmla="*/ 3 w 589"/>
                    <a:gd name="T17" fmla="*/ 50 h 270"/>
                    <a:gd name="T18" fmla="*/ 3 w 589"/>
                    <a:gd name="T19" fmla="*/ 56 h 270"/>
                    <a:gd name="T20" fmla="*/ 4 w 589"/>
                    <a:gd name="T21" fmla="*/ 60 h 270"/>
                    <a:gd name="T22" fmla="*/ 4 w 589"/>
                    <a:gd name="T23" fmla="*/ 65 h 270"/>
                    <a:gd name="T24" fmla="*/ 4 w 589"/>
                    <a:gd name="T25" fmla="*/ 72 h 270"/>
                    <a:gd name="T26" fmla="*/ 5 w 589"/>
                    <a:gd name="T27" fmla="*/ 78 h 270"/>
                    <a:gd name="T28" fmla="*/ 5 w 589"/>
                    <a:gd name="T29" fmla="*/ 84 h 270"/>
                    <a:gd name="T30" fmla="*/ 5 w 589"/>
                    <a:gd name="T31" fmla="*/ 87 h 270"/>
                    <a:gd name="T32" fmla="*/ 5 w 589"/>
                    <a:gd name="T33" fmla="*/ 54 h 270"/>
                    <a:gd name="T34" fmla="*/ 5 w 589"/>
                    <a:gd name="T35" fmla="*/ 45 h 270"/>
                    <a:gd name="T36" fmla="*/ 4 w 589"/>
                    <a:gd name="T37" fmla="*/ 33 h 270"/>
                    <a:gd name="T38" fmla="*/ 4 w 589"/>
                    <a:gd name="T39" fmla="*/ 23 h 270"/>
                    <a:gd name="T40" fmla="*/ 3 w 589"/>
                    <a:gd name="T41" fmla="*/ 16 h 270"/>
                    <a:gd name="T42" fmla="*/ 2 w 589"/>
                    <a:gd name="T43" fmla="*/ 8 h 270"/>
                    <a:gd name="T44" fmla="*/ 1 w 589"/>
                    <a:gd name="T45" fmla="*/ 4 h 270"/>
                    <a:gd name="T46" fmla="*/ 1 w 589"/>
                    <a:gd name="T47" fmla="*/ 1 h 270"/>
                    <a:gd name="T48" fmla="*/ 0 w 589"/>
                    <a:gd name="T49" fmla="*/ 0 h 2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89"/>
                    <a:gd name="T76" fmla="*/ 0 h 270"/>
                    <a:gd name="T77" fmla="*/ 589 w 589"/>
                    <a:gd name="T78" fmla="*/ 270 h 2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89" h="270">
                      <a:moveTo>
                        <a:pt x="0" y="0"/>
                      </a:moveTo>
                      <a:lnTo>
                        <a:pt x="0" y="83"/>
                      </a:lnTo>
                      <a:lnTo>
                        <a:pt x="38" y="90"/>
                      </a:lnTo>
                      <a:lnTo>
                        <a:pt x="77" y="97"/>
                      </a:lnTo>
                      <a:lnTo>
                        <a:pt x="114" y="106"/>
                      </a:lnTo>
                      <a:lnTo>
                        <a:pt x="152" y="115"/>
                      </a:lnTo>
                      <a:lnTo>
                        <a:pt x="196" y="126"/>
                      </a:lnTo>
                      <a:lnTo>
                        <a:pt x="244" y="138"/>
                      </a:lnTo>
                      <a:lnTo>
                        <a:pt x="304" y="156"/>
                      </a:lnTo>
                      <a:lnTo>
                        <a:pt x="362" y="172"/>
                      </a:lnTo>
                      <a:lnTo>
                        <a:pt x="400" y="185"/>
                      </a:lnTo>
                      <a:lnTo>
                        <a:pt x="445" y="203"/>
                      </a:lnTo>
                      <a:lnTo>
                        <a:pt x="494" y="223"/>
                      </a:lnTo>
                      <a:lnTo>
                        <a:pt x="538" y="243"/>
                      </a:lnTo>
                      <a:lnTo>
                        <a:pt x="570" y="259"/>
                      </a:lnTo>
                      <a:lnTo>
                        <a:pt x="589" y="270"/>
                      </a:lnTo>
                      <a:lnTo>
                        <a:pt x="589" y="167"/>
                      </a:lnTo>
                      <a:lnTo>
                        <a:pt x="552" y="141"/>
                      </a:lnTo>
                      <a:lnTo>
                        <a:pt x="478" y="105"/>
                      </a:lnTo>
                      <a:lnTo>
                        <a:pt x="392" y="69"/>
                      </a:lnTo>
                      <a:lnTo>
                        <a:pt x="315" y="49"/>
                      </a:lnTo>
                      <a:lnTo>
                        <a:pt x="226" y="24"/>
                      </a:lnTo>
                      <a:lnTo>
                        <a:pt x="137" y="7"/>
                      </a:lnTo>
                      <a:lnTo>
                        <a:pt x="74" y="1"/>
                      </a:lnTo>
                      <a:lnTo>
                        <a:pt x="0" y="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grpSp>
              <p:nvGrpSpPr>
                <p:cNvPr id="83990" name="Group 38"/>
                <p:cNvGrpSpPr>
                  <a:grpSpLocks/>
                </p:cNvGrpSpPr>
                <p:nvPr/>
              </p:nvGrpSpPr>
              <p:grpSpPr bwMode="auto">
                <a:xfrm>
                  <a:off x="4368" y="1824"/>
                  <a:ext cx="973" cy="727"/>
                  <a:chOff x="4368" y="1824"/>
                  <a:chExt cx="973" cy="727"/>
                </a:xfrm>
              </p:grpSpPr>
              <p:sp>
                <p:nvSpPr>
                  <p:cNvPr id="83991" name="Freeform 39"/>
                  <p:cNvSpPr>
                    <a:spLocks/>
                  </p:cNvSpPr>
                  <p:nvPr/>
                </p:nvSpPr>
                <p:spPr bwMode="auto">
                  <a:xfrm>
                    <a:off x="4369" y="1827"/>
                    <a:ext cx="563" cy="536"/>
                  </a:xfrm>
                  <a:custGeom>
                    <a:avLst/>
                    <a:gdLst>
                      <a:gd name="T0" fmla="*/ 0 w 952"/>
                      <a:gd name="T1" fmla="*/ 0 h 607"/>
                      <a:gd name="T2" fmla="*/ 0 w 952"/>
                      <a:gd name="T3" fmla="*/ 15 h 607"/>
                      <a:gd name="T4" fmla="*/ 1 w 952"/>
                      <a:gd name="T5" fmla="*/ 18 h 607"/>
                      <a:gd name="T6" fmla="*/ 1 w 952"/>
                      <a:gd name="T7" fmla="*/ 23 h 607"/>
                      <a:gd name="T8" fmla="*/ 2 w 952"/>
                      <a:gd name="T9" fmla="*/ 30 h 607"/>
                      <a:gd name="T10" fmla="*/ 2 w 952"/>
                      <a:gd name="T11" fmla="*/ 34 h 607"/>
                      <a:gd name="T12" fmla="*/ 3 w 952"/>
                      <a:gd name="T13" fmla="*/ 42 h 607"/>
                      <a:gd name="T14" fmla="*/ 3 w 952"/>
                      <a:gd name="T15" fmla="*/ 47 h 607"/>
                      <a:gd name="T16" fmla="*/ 3 w 952"/>
                      <a:gd name="T17" fmla="*/ 52 h 607"/>
                      <a:gd name="T18" fmla="*/ 4 w 952"/>
                      <a:gd name="T19" fmla="*/ 59 h 607"/>
                      <a:gd name="T20" fmla="*/ 4 w 952"/>
                      <a:gd name="T21" fmla="*/ 67 h 607"/>
                      <a:gd name="T22" fmla="*/ 5 w 952"/>
                      <a:gd name="T23" fmla="*/ 77 h 607"/>
                      <a:gd name="T24" fmla="*/ 5 w 952"/>
                      <a:gd name="T25" fmla="*/ 85 h 607"/>
                      <a:gd name="T26" fmla="*/ 5 w 952"/>
                      <a:gd name="T27" fmla="*/ 94 h 607"/>
                      <a:gd name="T28" fmla="*/ 5 w 952"/>
                      <a:gd name="T29" fmla="*/ 103 h 607"/>
                      <a:gd name="T30" fmla="*/ 6 w 952"/>
                      <a:gd name="T31" fmla="*/ 116 h 607"/>
                      <a:gd name="T32" fmla="*/ 7 w 952"/>
                      <a:gd name="T33" fmla="*/ 130 h 607"/>
                      <a:gd name="T34" fmla="*/ 7 w 952"/>
                      <a:gd name="T35" fmla="*/ 140 h 607"/>
                      <a:gd name="T36" fmla="*/ 7 w 952"/>
                      <a:gd name="T37" fmla="*/ 150 h 607"/>
                      <a:gd name="T38" fmla="*/ 7 w 952"/>
                      <a:gd name="T39" fmla="*/ 160 h 607"/>
                      <a:gd name="T40" fmla="*/ 7 w 952"/>
                      <a:gd name="T41" fmla="*/ 170 h 607"/>
                      <a:gd name="T42" fmla="*/ 7 w 952"/>
                      <a:gd name="T43" fmla="*/ 185 h 607"/>
                      <a:gd name="T44" fmla="*/ 8 w 952"/>
                      <a:gd name="T45" fmla="*/ 198 h 607"/>
                      <a:gd name="T46" fmla="*/ 8 w 952"/>
                      <a:gd name="T47" fmla="*/ 195 h 607"/>
                      <a:gd name="T48" fmla="*/ 8 w 952"/>
                      <a:gd name="T49" fmla="*/ 172 h 607"/>
                      <a:gd name="T50" fmla="*/ 8 w 952"/>
                      <a:gd name="T51" fmla="*/ 150 h 607"/>
                      <a:gd name="T52" fmla="*/ 7 w 952"/>
                      <a:gd name="T53" fmla="*/ 131 h 607"/>
                      <a:gd name="T54" fmla="*/ 7 w 952"/>
                      <a:gd name="T55" fmla="*/ 110 h 607"/>
                      <a:gd name="T56" fmla="*/ 6 w 952"/>
                      <a:gd name="T57" fmla="*/ 80 h 607"/>
                      <a:gd name="T58" fmla="*/ 5 w 952"/>
                      <a:gd name="T59" fmla="*/ 57 h 607"/>
                      <a:gd name="T60" fmla="*/ 4 w 952"/>
                      <a:gd name="T61" fmla="*/ 34 h 607"/>
                      <a:gd name="T62" fmla="*/ 3 w 952"/>
                      <a:gd name="T63" fmla="*/ 23 h 607"/>
                      <a:gd name="T64" fmla="*/ 2 w 952"/>
                      <a:gd name="T65" fmla="*/ 10 h 607"/>
                      <a:gd name="T66" fmla="*/ 1 w 952"/>
                      <a:gd name="T67" fmla="*/ 4 h 607"/>
                      <a:gd name="T68" fmla="*/ 0 w 952"/>
                      <a:gd name="T69" fmla="*/ 0 h 6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2"/>
                      <a:gd name="T106" fmla="*/ 0 h 607"/>
                      <a:gd name="T107" fmla="*/ 952 w 952"/>
                      <a:gd name="T108" fmla="*/ 607 h 6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2" h="607">
                        <a:moveTo>
                          <a:pt x="0" y="0"/>
                        </a:moveTo>
                        <a:lnTo>
                          <a:pt x="0" y="45"/>
                        </a:lnTo>
                        <a:lnTo>
                          <a:pt x="69" y="57"/>
                        </a:lnTo>
                        <a:lnTo>
                          <a:pt x="132" y="72"/>
                        </a:lnTo>
                        <a:lnTo>
                          <a:pt x="189" y="90"/>
                        </a:lnTo>
                        <a:lnTo>
                          <a:pt x="248" y="108"/>
                        </a:lnTo>
                        <a:lnTo>
                          <a:pt x="298" y="126"/>
                        </a:lnTo>
                        <a:lnTo>
                          <a:pt x="340" y="144"/>
                        </a:lnTo>
                        <a:lnTo>
                          <a:pt x="379" y="160"/>
                        </a:lnTo>
                        <a:lnTo>
                          <a:pt x="424" y="181"/>
                        </a:lnTo>
                        <a:lnTo>
                          <a:pt x="463" y="205"/>
                        </a:lnTo>
                        <a:lnTo>
                          <a:pt x="508" y="235"/>
                        </a:lnTo>
                        <a:lnTo>
                          <a:pt x="544" y="262"/>
                        </a:lnTo>
                        <a:lnTo>
                          <a:pt x="580" y="289"/>
                        </a:lnTo>
                        <a:lnTo>
                          <a:pt x="613" y="319"/>
                        </a:lnTo>
                        <a:lnTo>
                          <a:pt x="655" y="355"/>
                        </a:lnTo>
                        <a:lnTo>
                          <a:pt x="700" y="397"/>
                        </a:lnTo>
                        <a:lnTo>
                          <a:pt x="726" y="427"/>
                        </a:lnTo>
                        <a:lnTo>
                          <a:pt x="753" y="459"/>
                        </a:lnTo>
                        <a:lnTo>
                          <a:pt x="780" y="490"/>
                        </a:lnTo>
                        <a:lnTo>
                          <a:pt x="804" y="520"/>
                        </a:lnTo>
                        <a:lnTo>
                          <a:pt x="834" y="568"/>
                        </a:lnTo>
                        <a:lnTo>
                          <a:pt x="852" y="607"/>
                        </a:lnTo>
                        <a:lnTo>
                          <a:pt x="952" y="595"/>
                        </a:lnTo>
                        <a:lnTo>
                          <a:pt x="919" y="529"/>
                        </a:lnTo>
                        <a:lnTo>
                          <a:pt x="870" y="459"/>
                        </a:lnTo>
                        <a:lnTo>
                          <a:pt x="819" y="400"/>
                        </a:lnTo>
                        <a:lnTo>
                          <a:pt x="753" y="337"/>
                        </a:lnTo>
                        <a:lnTo>
                          <a:pt x="664" y="247"/>
                        </a:lnTo>
                        <a:lnTo>
                          <a:pt x="565" y="172"/>
                        </a:lnTo>
                        <a:lnTo>
                          <a:pt x="460" y="108"/>
                        </a:lnTo>
                        <a:lnTo>
                          <a:pt x="367" y="69"/>
                        </a:lnTo>
                        <a:lnTo>
                          <a:pt x="251" y="30"/>
                        </a:lnTo>
                        <a:lnTo>
                          <a:pt x="156" y="15"/>
                        </a:lnTo>
                        <a:lnTo>
                          <a:pt x="0" y="0"/>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r-Latn-RS"/>
                  </a:p>
                </p:txBody>
              </p:sp>
              <p:sp>
                <p:nvSpPr>
                  <p:cNvPr id="83992" name="Freeform 40"/>
                  <p:cNvSpPr>
                    <a:spLocks/>
                  </p:cNvSpPr>
                  <p:nvPr/>
                </p:nvSpPr>
                <p:spPr bwMode="auto">
                  <a:xfrm>
                    <a:off x="4368" y="1824"/>
                    <a:ext cx="973" cy="727"/>
                  </a:xfrm>
                  <a:custGeom>
                    <a:avLst/>
                    <a:gdLst>
                      <a:gd name="T0" fmla="*/ 1 w 1645"/>
                      <a:gd name="T1" fmla="*/ 0 h 823"/>
                      <a:gd name="T2" fmla="*/ 2 w 1645"/>
                      <a:gd name="T3" fmla="*/ 0 h 823"/>
                      <a:gd name="T4" fmla="*/ 2 w 1645"/>
                      <a:gd name="T5" fmla="*/ 4 h 823"/>
                      <a:gd name="T6" fmla="*/ 4 w 1645"/>
                      <a:gd name="T7" fmla="*/ 7 h 823"/>
                      <a:gd name="T8" fmla="*/ 4 w 1645"/>
                      <a:gd name="T9" fmla="*/ 15 h 823"/>
                      <a:gd name="T10" fmla="*/ 5 w 1645"/>
                      <a:gd name="T11" fmla="*/ 26 h 823"/>
                      <a:gd name="T12" fmla="*/ 7 w 1645"/>
                      <a:gd name="T13" fmla="*/ 40 h 823"/>
                      <a:gd name="T14" fmla="*/ 7 w 1645"/>
                      <a:gd name="T15" fmla="*/ 56 h 823"/>
                      <a:gd name="T16" fmla="*/ 8 w 1645"/>
                      <a:gd name="T17" fmla="*/ 71 h 823"/>
                      <a:gd name="T18" fmla="*/ 9 w 1645"/>
                      <a:gd name="T19" fmla="*/ 88 h 823"/>
                      <a:gd name="T20" fmla="*/ 10 w 1645"/>
                      <a:gd name="T21" fmla="*/ 109 h 823"/>
                      <a:gd name="T22" fmla="*/ 11 w 1645"/>
                      <a:gd name="T23" fmla="*/ 132 h 823"/>
                      <a:gd name="T24" fmla="*/ 11 w 1645"/>
                      <a:gd name="T25" fmla="*/ 154 h 823"/>
                      <a:gd name="T26" fmla="*/ 12 w 1645"/>
                      <a:gd name="T27" fmla="*/ 174 h 823"/>
                      <a:gd name="T28" fmla="*/ 14 w 1645"/>
                      <a:gd name="T29" fmla="*/ 168 h 823"/>
                      <a:gd name="T30" fmla="*/ 13 w 1645"/>
                      <a:gd name="T31" fmla="*/ 182 h 823"/>
                      <a:gd name="T32" fmla="*/ 12 w 1645"/>
                      <a:gd name="T33" fmla="*/ 194 h 823"/>
                      <a:gd name="T34" fmla="*/ 12 w 1645"/>
                      <a:gd name="T35" fmla="*/ 206 h 823"/>
                      <a:gd name="T36" fmla="*/ 12 w 1645"/>
                      <a:gd name="T37" fmla="*/ 222 h 823"/>
                      <a:gd name="T38" fmla="*/ 11 w 1645"/>
                      <a:gd name="T39" fmla="*/ 241 h 823"/>
                      <a:gd name="T40" fmla="*/ 11 w 1645"/>
                      <a:gd name="T41" fmla="*/ 261 h 823"/>
                      <a:gd name="T42" fmla="*/ 10 w 1645"/>
                      <a:gd name="T43" fmla="*/ 264 h 823"/>
                      <a:gd name="T44" fmla="*/ 9 w 1645"/>
                      <a:gd name="T45" fmla="*/ 257 h 823"/>
                      <a:gd name="T46" fmla="*/ 9 w 1645"/>
                      <a:gd name="T47" fmla="*/ 246 h 823"/>
                      <a:gd name="T48" fmla="*/ 8 w 1645"/>
                      <a:gd name="T49" fmla="*/ 240 h 823"/>
                      <a:gd name="T50" fmla="*/ 8 w 1645"/>
                      <a:gd name="T51" fmla="*/ 233 h 823"/>
                      <a:gd name="T52" fmla="*/ 7 w 1645"/>
                      <a:gd name="T53" fmla="*/ 228 h 823"/>
                      <a:gd name="T54" fmla="*/ 7 w 1645"/>
                      <a:gd name="T55" fmla="*/ 223 h 823"/>
                      <a:gd name="T56" fmla="*/ 6 w 1645"/>
                      <a:gd name="T57" fmla="*/ 217 h 823"/>
                      <a:gd name="T58" fmla="*/ 5 w 1645"/>
                      <a:gd name="T59" fmla="*/ 215 h 823"/>
                      <a:gd name="T60" fmla="*/ 8 w 1645"/>
                      <a:gd name="T61" fmla="*/ 178 h 823"/>
                      <a:gd name="T62" fmla="*/ 7 w 1645"/>
                      <a:gd name="T63" fmla="*/ 144 h 823"/>
                      <a:gd name="T64" fmla="*/ 7 w 1645"/>
                      <a:gd name="T65" fmla="*/ 124 h 823"/>
                      <a:gd name="T66" fmla="*/ 6 w 1645"/>
                      <a:gd name="T67" fmla="*/ 97 h 823"/>
                      <a:gd name="T68" fmla="*/ 5 w 1645"/>
                      <a:gd name="T69" fmla="*/ 77 h 823"/>
                      <a:gd name="T70" fmla="*/ 5 w 1645"/>
                      <a:gd name="T71" fmla="*/ 63 h 823"/>
                      <a:gd name="T72" fmla="*/ 4 w 1645"/>
                      <a:gd name="T73" fmla="*/ 46 h 823"/>
                      <a:gd name="T74" fmla="*/ 4 w 1645"/>
                      <a:gd name="T75" fmla="*/ 34 h 823"/>
                      <a:gd name="T76" fmla="*/ 2 w 1645"/>
                      <a:gd name="T77" fmla="*/ 23 h 823"/>
                      <a:gd name="T78" fmla="*/ 2 w 1645"/>
                      <a:gd name="T79" fmla="*/ 15 h 823"/>
                      <a:gd name="T80" fmla="*/ 1 w 1645"/>
                      <a:gd name="T81" fmla="*/ 8 h 8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5"/>
                      <a:gd name="T124" fmla="*/ 0 h 823"/>
                      <a:gd name="T125" fmla="*/ 1645 w 1645"/>
                      <a:gd name="T126" fmla="*/ 823 h 8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5" h="823">
                        <a:moveTo>
                          <a:pt x="0" y="6"/>
                        </a:moveTo>
                        <a:lnTo>
                          <a:pt x="90" y="0"/>
                        </a:lnTo>
                        <a:lnTo>
                          <a:pt x="135" y="0"/>
                        </a:lnTo>
                        <a:lnTo>
                          <a:pt x="189" y="0"/>
                        </a:lnTo>
                        <a:lnTo>
                          <a:pt x="240" y="3"/>
                        </a:lnTo>
                        <a:lnTo>
                          <a:pt x="291" y="6"/>
                        </a:lnTo>
                        <a:lnTo>
                          <a:pt x="341" y="12"/>
                        </a:lnTo>
                        <a:lnTo>
                          <a:pt x="386" y="21"/>
                        </a:lnTo>
                        <a:lnTo>
                          <a:pt x="436" y="30"/>
                        </a:lnTo>
                        <a:lnTo>
                          <a:pt x="496" y="45"/>
                        </a:lnTo>
                        <a:lnTo>
                          <a:pt x="550" y="63"/>
                        </a:lnTo>
                        <a:lnTo>
                          <a:pt x="601" y="78"/>
                        </a:lnTo>
                        <a:lnTo>
                          <a:pt x="658" y="99"/>
                        </a:lnTo>
                        <a:lnTo>
                          <a:pt x="712" y="123"/>
                        </a:lnTo>
                        <a:lnTo>
                          <a:pt x="766" y="147"/>
                        </a:lnTo>
                        <a:lnTo>
                          <a:pt x="811" y="170"/>
                        </a:lnTo>
                        <a:lnTo>
                          <a:pt x="862" y="194"/>
                        </a:lnTo>
                        <a:lnTo>
                          <a:pt x="905" y="217"/>
                        </a:lnTo>
                        <a:lnTo>
                          <a:pt x="953" y="244"/>
                        </a:lnTo>
                        <a:lnTo>
                          <a:pt x="1001" y="271"/>
                        </a:lnTo>
                        <a:lnTo>
                          <a:pt x="1049" y="304"/>
                        </a:lnTo>
                        <a:lnTo>
                          <a:pt x="1091" y="331"/>
                        </a:lnTo>
                        <a:lnTo>
                          <a:pt x="1136" y="367"/>
                        </a:lnTo>
                        <a:lnTo>
                          <a:pt x="1178" y="400"/>
                        </a:lnTo>
                        <a:lnTo>
                          <a:pt x="1217" y="433"/>
                        </a:lnTo>
                        <a:lnTo>
                          <a:pt x="1249" y="469"/>
                        </a:lnTo>
                        <a:lnTo>
                          <a:pt x="1276" y="500"/>
                        </a:lnTo>
                        <a:lnTo>
                          <a:pt x="1297" y="533"/>
                        </a:lnTo>
                        <a:lnTo>
                          <a:pt x="1645" y="489"/>
                        </a:lnTo>
                        <a:lnTo>
                          <a:pt x="1596" y="512"/>
                        </a:lnTo>
                        <a:lnTo>
                          <a:pt x="1539" y="536"/>
                        </a:lnTo>
                        <a:lnTo>
                          <a:pt x="1494" y="557"/>
                        </a:lnTo>
                        <a:lnTo>
                          <a:pt x="1460" y="573"/>
                        </a:lnTo>
                        <a:lnTo>
                          <a:pt x="1423" y="593"/>
                        </a:lnTo>
                        <a:lnTo>
                          <a:pt x="1393" y="611"/>
                        </a:lnTo>
                        <a:lnTo>
                          <a:pt x="1364" y="630"/>
                        </a:lnTo>
                        <a:lnTo>
                          <a:pt x="1335" y="653"/>
                        </a:lnTo>
                        <a:lnTo>
                          <a:pt x="1307" y="676"/>
                        </a:lnTo>
                        <a:lnTo>
                          <a:pt x="1273" y="705"/>
                        </a:lnTo>
                        <a:lnTo>
                          <a:pt x="1240" y="736"/>
                        </a:lnTo>
                        <a:lnTo>
                          <a:pt x="1211" y="762"/>
                        </a:lnTo>
                        <a:lnTo>
                          <a:pt x="1178" y="796"/>
                        </a:lnTo>
                        <a:lnTo>
                          <a:pt x="1151" y="823"/>
                        </a:lnTo>
                        <a:lnTo>
                          <a:pt x="1124" y="811"/>
                        </a:lnTo>
                        <a:lnTo>
                          <a:pt x="1097" y="796"/>
                        </a:lnTo>
                        <a:lnTo>
                          <a:pt x="1068" y="783"/>
                        </a:lnTo>
                        <a:lnTo>
                          <a:pt x="1034" y="769"/>
                        </a:lnTo>
                        <a:lnTo>
                          <a:pt x="999" y="755"/>
                        </a:lnTo>
                        <a:lnTo>
                          <a:pt x="967" y="744"/>
                        </a:lnTo>
                        <a:lnTo>
                          <a:pt x="936" y="735"/>
                        </a:lnTo>
                        <a:lnTo>
                          <a:pt x="901" y="724"/>
                        </a:lnTo>
                        <a:lnTo>
                          <a:pt x="864" y="715"/>
                        </a:lnTo>
                        <a:lnTo>
                          <a:pt x="826" y="705"/>
                        </a:lnTo>
                        <a:lnTo>
                          <a:pt x="791" y="696"/>
                        </a:lnTo>
                        <a:lnTo>
                          <a:pt x="757" y="687"/>
                        </a:lnTo>
                        <a:lnTo>
                          <a:pt x="720" y="681"/>
                        </a:lnTo>
                        <a:lnTo>
                          <a:pt x="685" y="673"/>
                        </a:lnTo>
                        <a:lnTo>
                          <a:pt x="652" y="666"/>
                        </a:lnTo>
                        <a:lnTo>
                          <a:pt x="613" y="658"/>
                        </a:lnTo>
                        <a:lnTo>
                          <a:pt x="560" y="652"/>
                        </a:lnTo>
                        <a:lnTo>
                          <a:pt x="920" y="590"/>
                        </a:lnTo>
                        <a:lnTo>
                          <a:pt x="896" y="542"/>
                        </a:lnTo>
                        <a:lnTo>
                          <a:pt x="868" y="506"/>
                        </a:lnTo>
                        <a:lnTo>
                          <a:pt x="817" y="439"/>
                        </a:lnTo>
                        <a:lnTo>
                          <a:pt x="787" y="409"/>
                        </a:lnTo>
                        <a:lnTo>
                          <a:pt x="757" y="379"/>
                        </a:lnTo>
                        <a:lnTo>
                          <a:pt x="703" y="328"/>
                        </a:lnTo>
                        <a:lnTo>
                          <a:pt x="670" y="298"/>
                        </a:lnTo>
                        <a:lnTo>
                          <a:pt x="631" y="262"/>
                        </a:lnTo>
                        <a:lnTo>
                          <a:pt x="595" y="235"/>
                        </a:lnTo>
                        <a:lnTo>
                          <a:pt x="565" y="211"/>
                        </a:lnTo>
                        <a:lnTo>
                          <a:pt x="535" y="188"/>
                        </a:lnTo>
                        <a:lnTo>
                          <a:pt x="499" y="164"/>
                        </a:lnTo>
                        <a:lnTo>
                          <a:pt x="460" y="141"/>
                        </a:lnTo>
                        <a:lnTo>
                          <a:pt x="421" y="123"/>
                        </a:lnTo>
                        <a:lnTo>
                          <a:pt x="383" y="102"/>
                        </a:lnTo>
                        <a:lnTo>
                          <a:pt x="335" y="84"/>
                        </a:lnTo>
                        <a:lnTo>
                          <a:pt x="291" y="69"/>
                        </a:lnTo>
                        <a:lnTo>
                          <a:pt x="240" y="57"/>
                        </a:lnTo>
                        <a:lnTo>
                          <a:pt x="192" y="45"/>
                        </a:lnTo>
                        <a:lnTo>
                          <a:pt x="141" y="33"/>
                        </a:lnTo>
                        <a:lnTo>
                          <a:pt x="87" y="24"/>
                        </a:lnTo>
                        <a:lnTo>
                          <a:pt x="0" y="6"/>
                        </a:lnTo>
                        <a:close/>
                      </a:path>
                    </a:pathLst>
                  </a:custGeom>
                  <a:solidFill>
                    <a:srgbClr val="FFFF00"/>
                  </a:solidFill>
                  <a:ln w="9525">
                    <a:solidFill>
                      <a:srgbClr val="FFFF00"/>
                    </a:solidFill>
                    <a:round/>
                    <a:headEnd/>
                    <a:tailEnd/>
                  </a:ln>
                </p:spPr>
                <p:txBody>
                  <a:bodyPr/>
                  <a:lstStyle/>
                  <a:p>
                    <a:endParaRPr lang="sr-Latn-RS"/>
                  </a:p>
                </p:txBody>
              </p:sp>
            </p:grpSp>
          </p:grpSp>
          <p:sp>
            <p:nvSpPr>
              <p:cNvPr id="83987" name="Text Box 41"/>
              <p:cNvSpPr txBox="1">
                <a:spLocks noChangeArrowheads="1"/>
              </p:cNvSpPr>
              <p:nvPr/>
            </p:nvSpPr>
            <p:spPr bwMode="auto">
              <a:xfrm>
                <a:off x="1008" y="3609"/>
                <a:ext cx="9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800" b="1">
                    <a:solidFill>
                      <a:srgbClr val="00FFFF"/>
                    </a:solidFill>
                    <a:latin typeface="TimesRoman" pitchFamily="2" charset="0"/>
                  </a:rPr>
                  <a:t>RHMZ</a:t>
                </a:r>
                <a:endParaRPr lang="en-US" sz="2400">
                  <a:solidFill>
                    <a:schemeClr val="tx1"/>
                  </a:solidFill>
                  <a:latin typeface="TimesRoman" pitchFamily="2" charset="0"/>
                </a:endParaRPr>
              </a:p>
            </p:txBody>
          </p:sp>
        </p:grpSp>
        <p:sp>
          <p:nvSpPr>
            <p:cNvPr id="83974" name="Text Box 42"/>
            <p:cNvSpPr txBox="1">
              <a:spLocks noChangeArrowheads="1"/>
            </p:cNvSpPr>
            <p:nvPr/>
          </p:nvSpPr>
          <p:spPr bwMode="auto">
            <a:xfrm>
              <a:off x="2880" y="3484"/>
              <a:ext cx="2544"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pPr>
                <a:spcBef>
                  <a:spcPct val="50000"/>
                </a:spcBef>
              </a:pPr>
              <a:r>
                <a:rPr lang="en-US" sz="2800" b="1">
                  <a:solidFill>
                    <a:srgbClr val="FFFF00"/>
                  </a:solidFill>
                  <a:latin typeface="TimesRoman" pitchFamily="2" charset="0"/>
                </a:rPr>
                <a:t>INSTITUTI/ZAVODI ZA </a:t>
              </a:r>
              <a:r>
                <a:rPr lang="sr-Latn-CS" sz="2800" b="1">
                  <a:solidFill>
                    <a:srgbClr val="FFFF00"/>
                  </a:solidFill>
                  <a:latin typeface="TimesRoman" pitchFamily="2" charset="0"/>
                </a:rPr>
                <a:t>JAVNO</a:t>
              </a:r>
              <a:r>
                <a:rPr lang="en-US" sz="2800" b="1">
                  <a:solidFill>
                    <a:srgbClr val="FFFF00"/>
                  </a:solidFill>
                  <a:latin typeface="TimesRoman" pitchFamily="2" charset="0"/>
                </a:rPr>
                <a:t> ZDRAVLJ</a:t>
              </a:r>
              <a:r>
                <a:rPr lang="sr-Latn-CS" sz="2800" b="1">
                  <a:solidFill>
                    <a:srgbClr val="FFFF00"/>
                  </a:solidFill>
                  <a:latin typeface="TimesRoman" pitchFamily="2" charset="0"/>
                </a:rPr>
                <a:t>E</a:t>
              </a:r>
              <a:endParaRPr lang="en-US" sz="2400">
                <a:solidFill>
                  <a:schemeClr val="tx1"/>
                </a:solidFill>
                <a:latin typeface="TimesRoman" pitchFamily="2" charset="0"/>
              </a:endParaRPr>
            </a:p>
          </p:txBody>
        </p:sp>
      </p:grpSp>
    </p:spTree>
    <p:extLst>
      <p:ext uri="{BB962C8B-B14F-4D97-AF65-F5344CB8AC3E}">
        <p14:creationId xmlns:p14="http://schemas.microsoft.com/office/powerpoint/2010/main" val="9827802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7813"/>
            <a:ext cx="8229600" cy="506412"/>
          </a:xfrm>
        </p:spPr>
        <p:txBody>
          <a:bodyPr>
            <a:normAutofit fontScale="90000"/>
          </a:bodyPr>
          <a:lstStyle/>
          <a:p>
            <a:pPr eaLnBrk="1" hangingPunct="1"/>
            <a:r>
              <a:rPr lang="sr-Cyrl-CS" sz="3300" b="1" smtClean="0">
                <a:latin typeface="Tahoma" pitchFamily="34" charset="0"/>
                <a:cs typeface="Tahoma" pitchFamily="34" charset="0"/>
              </a:rPr>
              <a:t>УВОД</a:t>
            </a:r>
            <a:r>
              <a:rPr lang="sr-Latn-CS" sz="3300" b="1" smtClean="0">
                <a:latin typeface="Tahoma" pitchFamily="34" charset="0"/>
                <a:cs typeface="Tahoma" pitchFamily="34" charset="0"/>
              </a:rPr>
              <a:t> </a:t>
            </a:r>
            <a:r>
              <a:rPr lang="sr-Cyrl-CS" sz="3300" b="1" smtClean="0">
                <a:latin typeface="Tahoma" pitchFamily="34" charset="0"/>
                <a:cs typeface="Tahoma" pitchFamily="34" charset="0"/>
              </a:rPr>
              <a:t>И</a:t>
            </a:r>
            <a:r>
              <a:rPr lang="sr-Latn-CS" sz="3300" b="1" smtClean="0">
                <a:latin typeface="Tahoma" pitchFamily="34" charset="0"/>
                <a:cs typeface="Tahoma" pitchFamily="34" charset="0"/>
              </a:rPr>
              <a:t> </a:t>
            </a:r>
            <a:r>
              <a:rPr lang="sr-Cyrl-CS" sz="3300" b="1" smtClean="0">
                <a:latin typeface="Tahoma" pitchFamily="34" charset="0"/>
                <a:cs typeface="Tahoma" pitchFamily="34" charset="0"/>
              </a:rPr>
              <a:t>ОСНОВНИ</a:t>
            </a:r>
            <a:r>
              <a:rPr lang="sr-Latn-CS" sz="3300" b="1" smtClean="0">
                <a:latin typeface="Tahoma" pitchFamily="34" charset="0"/>
                <a:cs typeface="Tahoma" pitchFamily="34" charset="0"/>
              </a:rPr>
              <a:t> </a:t>
            </a:r>
            <a:r>
              <a:rPr lang="sr-Cyrl-CS" sz="3300" b="1" smtClean="0">
                <a:latin typeface="Tahoma" pitchFamily="34" charset="0"/>
                <a:cs typeface="Tahoma" pitchFamily="34" charset="0"/>
              </a:rPr>
              <a:t>ПОЈМОВИ</a:t>
            </a:r>
            <a:endParaRPr lang="sr-Latn-CS" sz="3800" smtClean="0"/>
          </a:p>
        </p:txBody>
      </p:sp>
      <p:sp>
        <p:nvSpPr>
          <p:cNvPr id="24579" name="Rectangle 3"/>
          <p:cNvSpPr>
            <a:spLocks noGrp="1" noChangeArrowheads="1"/>
          </p:cNvSpPr>
          <p:nvPr>
            <p:ph idx="1"/>
          </p:nvPr>
        </p:nvSpPr>
        <p:spPr>
          <a:xfrm>
            <a:off x="304800" y="1143000"/>
            <a:ext cx="8839200" cy="6172200"/>
          </a:xfrm>
        </p:spPr>
        <p:txBody>
          <a:bodyPr/>
          <a:lstStyle/>
          <a:p>
            <a:pPr eaLnBrk="1" hangingPunct="1">
              <a:lnSpc>
                <a:spcPct val="80000"/>
              </a:lnSpc>
            </a:pPr>
            <a:r>
              <a:rPr lang="sr-Cyrl-CS" sz="2000" b="1" smtClean="0"/>
              <a:t>Биодоступност</a:t>
            </a:r>
            <a:r>
              <a:rPr lang="sr-Latn-CS" sz="2000" b="1" smtClean="0"/>
              <a:t> </a:t>
            </a:r>
            <a:r>
              <a:rPr lang="sr-Latn-CS" sz="2000" smtClean="0"/>
              <a:t>(</a:t>
            </a:r>
            <a:r>
              <a:rPr lang="sr-Latn-CS" sz="2000" i="1" smtClean="0"/>
              <a:t> </a:t>
            </a:r>
            <a:r>
              <a:rPr lang="sr-Cyrl-CS" sz="2000" i="1" smtClean="0"/>
              <a:t>могућност</a:t>
            </a:r>
            <a:r>
              <a:rPr lang="sr-Latn-CS" sz="2000" i="1" smtClean="0"/>
              <a:t> </a:t>
            </a:r>
            <a:r>
              <a:rPr lang="sr-Cyrl-CS" sz="2000" i="1" smtClean="0"/>
              <a:t>хемијске</a:t>
            </a:r>
            <a:r>
              <a:rPr lang="sr-Latn-CS" sz="2000" i="1" smtClean="0"/>
              <a:t> </a:t>
            </a:r>
            <a:r>
              <a:rPr lang="sr-Cyrl-CS" sz="2000" i="1" smtClean="0"/>
              <a:t>компоненте</a:t>
            </a:r>
            <a:r>
              <a:rPr lang="sr-Latn-CS" sz="2000" i="1" smtClean="0"/>
              <a:t> </a:t>
            </a:r>
            <a:r>
              <a:rPr lang="sr-Cyrl-CS" sz="2000" i="1" smtClean="0"/>
              <a:t>да</a:t>
            </a:r>
            <a:r>
              <a:rPr lang="sr-Latn-CS" sz="2000" i="1" smtClean="0"/>
              <a:t> </a:t>
            </a:r>
            <a:r>
              <a:rPr lang="sr-Cyrl-CS" sz="2000" i="1" smtClean="0"/>
              <a:t>буде</a:t>
            </a:r>
            <a:r>
              <a:rPr lang="sr-Latn-CS" sz="2000" i="1" smtClean="0"/>
              <a:t> </a:t>
            </a:r>
            <a:r>
              <a:rPr lang="sr-Cyrl-CS" sz="2000" i="1" smtClean="0"/>
              <a:t>усвојена</a:t>
            </a:r>
            <a:r>
              <a:rPr lang="sr-Latn-CS" sz="2000" i="1" smtClean="0"/>
              <a:t> </a:t>
            </a:r>
            <a:r>
              <a:rPr lang="sr-Cyrl-CS" sz="2000" i="1" smtClean="0"/>
              <a:t>од</a:t>
            </a:r>
            <a:r>
              <a:rPr lang="sr-Latn-CS" sz="2000" i="1" smtClean="0"/>
              <a:t> </a:t>
            </a:r>
            <a:r>
              <a:rPr lang="sr-Cyrl-CS" sz="2000" i="1" smtClean="0"/>
              <a:t>стране</a:t>
            </a:r>
            <a:r>
              <a:rPr lang="sr-Latn-CS" sz="2000" i="1" smtClean="0"/>
              <a:t> </a:t>
            </a:r>
            <a:r>
              <a:rPr lang="sr-Cyrl-CS" sz="2000" i="1" smtClean="0"/>
              <a:t>организма</a:t>
            </a:r>
            <a:r>
              <a:rPr lang="sr-Latn-CS" sz="2000" i="1" smtClean="0"/>
              <a:t>.)</a:t>
            </a:r>
            <a:endParaRPr lang="it-IT" sz="2000" i="1" smtClean="0"/>
          </a:p>
          <a:p>
            <a:pPr eaLnBrk="1" hangingPunct="1">
              <a:lnSpc>
                <a:spcPct val="80000"/>
              </a:lnSpc>
            </a:pPr>
            <a:r>
              <a:rPr lang="sr-Latn-CS" sz="2000" smtClean="0"/>
              <a:t> </a:t>
            </a:r>
            <a:r>
              <a:rPr lang="sr-Cyrl-CS" sz="2000" smtClean="0"/>
              <a:t>и</a:t>
            </a:r>
            <a:r>
              <a:rPr lang="sr-Latn-CS" sz="2000" smtClean="0"/>
              <a:t> </a:t>
            </a:r>
            <a:r>
              <a:rPr lang="sr-Cyrl-CS" sz="2000" b="1" smtClean="0"/>
              <a:t>процеси</a:t>
            </a:r>
            <a:r>
              <a:rPr lang="sr-Latn-CS" sz="2000" b="1" smtClean="0"/>
              <a:t> </a:t>
            </a:r>
            <a:r>
              <a:rPr lang="sr-Cyrl-CS" sz="2000" b="1" smtClean="0"/>
              <a:t>биодоступности</a:t>
            </a:r>
            <a:r>
              <a:rPr lang="sr-Latn-CS" sz="2000" smtClean="0"/>
              <a:t> </a:t>
            </a:r>
            <a:r>
              <a:rPr lang="sr-Cyrl-CS" sz="2000" smtClean="0"/>
              <a:t>физичке</a:t>
            </a:r>
            <a:r>
              <a:rPr lang="sr-Latn-CS" sz="2000" smtClean="0"/>
              <a:t>, </a:t>
            </a:r>
            <a:r>
              <a:rPr lang="sr-Cyrl-CS" sz="2000" smtClean="0"/>
              <a:t>хемијске</a:t>
            </a:r>
            <a:r>
              <a:rPr lang="sr-Latn-CS" sz="2000" smtClean="0"/>
              <a:t> </a:t>
            </a:r>
            <a:r>
              <a:rPr lang="sr-Cyrl-CS" sz="2000" smtClean="0"/>
              <a:t>и</a:t>
            </a:r>
            <a:r>
              <a:rPr lang="sr-Latn-CS" sz="2000" smtClean="0"/>
              <a:t> </a:t>
            </a:r>
            <a:r>
              <a:rPr lang="sr-Cyrl-CS" sz="2000" smtClean="0"/>
              <a:t>биолошке</a:t>
            </a:r>
            <a:r>
              <a:rPr lang="sr-Latn-CS" sz="2000" smtClean="0"/>
              <a:t> </a:t>
            </a:r>
            <a:r>
              <a:rPr lang="sr-Cyrl-CS" sz="2000" smtClean="0"/>
              <a:t>интеракције</a:t>
            </a:r>
            <a:r>
              <a:rPr lang="sr-Latn-CS" sz="2000" smtClean="0"/>
              <a:t>, </a:t>
            </a:r>
            <a:r>
              <a:rPr lang="sr-Cyrl-CS" sz="2000" smtClean="0"/>
              <a:t>које</a:t>
            </a:r>
            <a:r>
              <a:rPr lang="sr-Latn-CS" sz="2000" smtClean="0"/>
              <a:t> </a:t>
            </a:r>
            <a:r>
              <a:rPr lang="sr-Cyrl-CS" sz="2000" smtClean="0"/>
              <a:t>одређују</a:t>
            </a:r>
            <a:r>
              <a:rPr lang="sr-Latn-CS" sz="2000" smtClean="0"/>
              <a:t> </a:t>
            </a:r>
            <a:r>
              <a:rPr lang="sr-Cyrl-CS" sz="2000" smtClean="0"/>
              <a:t>изложеност</a:t>
            </a:r>
            <a:r>
              <a:rPr lang="sr-Latn-CS" sz="2000" smtClean="0"/>
              <a:t> </a:t>
            </a:r>
            <a:r>
              <a:rPr lang="sr-Cyrl-CS" sz="2000" smtClean="0"/>
              <a:t>биљака</a:t>
            </a:r>
            <a:r>
              <a:rPr lang="sr-Latn-CS" sz="2000" smtClean="0"/>
              <a:t> </a:t>
            </a:r>
            <a:r>
              <a:rPr lang="sr-Cyrl-CS" sz="2000" smtClean="0"/>
              <a:t>и</a:t>
            </a:r>
            <a:r>
              <a:rPr lang="sr-Latn-CS" sz="2000" smtClean="0"/>
              <a:t> </a:t>
            </a:r>
            <a:r>
              <a:rPr lang="sr-Cyrl-CS" sz="2000" smtClean="0"/>
              <a:t>животиња</a:t>
            </a:r>
            <a:r>
              <a:rPr lang="sr-Latn-CS" sz="2000" smtClean="0"/>
              <a:t> </a:t>
            </a:r>
            <a:r>
              <a:rPr lang="sr-Cyrl-CS" sz="2000" smtClean="0"/>
              <a:t>хемијским</a:t>
            </a:r>
            <a:r>
              <a:rPr lang="sr-Latn-CS" sz="2000" smtClean="0"/>
              <a:t> </a:t>
            </a:r>
            <a:r>
              <a:rPr lang="sr-Cyrl-CS" sz="2000" smtClean="0"/>
              <a:t>компонентама</a:t>
            </a:r>
            <a:r>
              <a:rPr lang="sr-Latn-CS" sz="2000" smtClean="0"/>
              <a:t> </a:t>
            </a:r>
            <a:r>
              <a:rPr lang="sr-Cyrl-CS" sz="2000" smtClean="0"/>
              <a:t>присутним</a:t>
            </a:r>
            <a:r>
              <a:rPr lang="sr-Latn-CS" sz="2000" smtClean="0"/>
              <a:t> </a:t>
            </a:r>
            <a:r>
              <a:rPr lang="sr-Cyrl-CS" sz="2000" smtClean="0"/>
              <a:t>у</a:t>
            </a:r>
            <a:r>
              <a:rPr lang="sr-Latn-CS" sz="2000" smtClean="0"/>
              <a:t> </a:t>
            </a:r>
            <a:r>
              <a:rPr lang="sr-Cyrl-CS" sz="2000" smtClean="0"/>
              <a:t>животној</a:t>
            </a:r>
            <a:r>
              <a:rPr lang="sr-Latn-CS" sz="2000" smtClean="0"/>
              <a:t> </a:t>
            </a:r>
            <a:r>
              <a:rPr lang="sr-Cyrl-CS" sz="2000" smtClean="0"/>
              <a:t>средини</a:t>
            </a:r>
            <a:r>
              <a:rPr lang="sr-Latn-CS" sz="2000" smtClean="0"/>
              <a:t>.</a:t>
            </a:r>
          </a:p>
          <a:p>
            <a:pPr eaLnBrk="1" hangingPunct="1">
              <a:lnSpc>
                <a:spcPct val="80000"/>
              </a:lnSpc>
            </a:pPr>
            <a:r>
              <a:rPr lang="sr-Cyrl-CS" sz="2000" smtClean="0"/>
              <a:t>Биодоступна</a:t>
            </a:r>
            <a:r>
              <a:rPr lang="sr-Latn-CS" sz="2000" smtClean="0"/>
              <a:t> </a:t>
            </a:r>
            <a:r>
              <a:rPr lang="sr-Cyrl-CS" sz="2000" smtClean="0"/>
              <a:t>једињења</a:t>
            </a:r>
            <a:r>
              <a:rPr lang="sr-Latn-CS" sz="2000" smtClean="0"/>
              <a:t> – </a:t>
            </a:r>
            <a:r>
              <a:rPr lang="sr-Cyrl-CS" sz="2000" smtClean="0"/>
              <a:t>ресурс</a:t>
            </a:r>
            <a:r>
              <a:rPr lang="sr-Latn-CS" sz="2000" smtClean="0"/>
              <a:t> </a:t>
            </a:r>
            <a:r>
              <a:rPr lang="sr-Cyrl-CS" sz="2000" smtClean="0"/>
              <a:t>средине</a:t>
            </a:r>
            <a:r>
              <a:rPr lang="sr-Latn-CS" sz="2000" smtClean="0"/>
              <a:t> </a:t>
            </a:r>
            <a:r>
              <a:rPr lang="sr-Cyrl-CS" sz="2000" smtClean="0"/>
              <a:t>живљења</a:t>
            </a:r>
            <a:r>
              <a:rPr lang="sr-Latn-CS" sz="2000" smtClean="0"/>
              <a:t> (</a:t>
            </a:r>
            <a:r>
              <a:rPr lang="sr-Cyrl-CS" sz="2000" smtClean="0"/>
              <a:t>хабитата</a:t>
            </a:r>
            <a:r>
              <a:rPr lang="sr-Latn-CS" sz="2000" smtClean="0"/>
              <a:t>) (</a:t>
            </a:r>
            <a:r>
              <a:rPr lang="sr-Cyrl-CS" sz="2000" smtClean="0"/>
              <a:t>материјална</a:t>
            </a:r>
            <a:r>
              <a:rPr lang="sr-Latn-CS" sz="2000" smtClean="0"/>
              <a:t> </a:t>
            </a:r>
            <a:r>
              <a:rPr lang="sr-Cyrl-CS" sz="2000" smtClean="0"/>
              <a:t>и</a:t>
            </a:r>
            <a:r>
              <a:rPr lang="sr-Latn-CS" sz="2000" smtClean="0"/>
              <a:t> </a:t>
            </a:r>
            <a:r>
              <a:rPr lang="sr-Cyrl-CS" sz="2000" smtClean="0"/>
              <a:t>енергетска</a:t>
            </a:r>
            <a:r>
              <a:rPr lang="sr-Latn-CS" sz="2000" smtClean="0"/>
              <a:t> </a:t>
            </a:r>
            <a:r>
              <a:rPr lang="sr-Cyrl-CS" sz="2000" smtClean="0"/>
              <a:t>размена</a:t>
            </a:r>
            <a:r>
              <a:rPr lang="sr-Latn-CS" sz="2000" smtClean="0"/>
              <a:t>);</a:t>
            </a:r>
          </a:p>
          <a:p>
            <a:pPr eaLnBrk="1" hangingPunct="1">
              <a:lnSpc>
                <a:spcPct val="80000"/>
              </a:lnSpc>
            </a:pPr>
            <a:r>
              <a:rPr lang="sr-Cyrl-CS" sz="2000" b="1" smtClean="0"/>
              <a:t>Ксенобиотици</a:t>
            </a:r>
            <a:r>
              <a:rPr lang="sr-Latn-CS" sz="2000" smtClean="0"/>
              <a:t>– </a:t>
            </a:r>
            <a:r>
              <a:rPr lang="sr-Cyrl-CS" sz="2000" smtClean="0"/>
              <a:t>супстанце</a:t>
            </a:r>
            <a:r>
              <a:rPr lang="sr-Latn-CS" sz="2000" smtClean="0"/>
              <a:t> </a:t>
            </a:r>
            <a:r>
              <a:rPr lang="sr-Cyrl-CS" sz="2000" smtClean="0"/>
              <a:t>које</a:t>
            </a:r>
            <a:r>
              <a:rPr lang="sr-Latn-CS" sz="2000" smtClean="0"/>
              <a:t> </a:t>
            </a:r>
            <a:r>
              <a:rPr lang="sr-Cyrl-CS" sz="2000" smtClean="0"/>
              <a:t>доспевају</a:t>
            </a:r>
            <a:r>
              <a:rPr lang="sr-Latn-CS" sz="2000" smtClean="0"/>
              <a:t> </a:t>
            </a:r>
            <a:r>
              <a:rPr lang="sr-Cyrl-CS" sz="2000" smtClean="0"/>
              <a:t>у</a:t>
            </a:r>
            <a:r>
              <a:rPr lang="sr-Latn-CS" sz="2000" smtClean="0"/>
              <a:t> </a:t>
            </a:r>
            <a:r>
              <a:rPr lang="sr-Cyrl-CS" sz="2000" smtClean="0"/>
              <a:t>организам</a:t>
            </a:r>
            <a:r>
              <a:rPr lang="sr-Latn-CS" sz="2000" smtClean="0"/>
              <a:t> </a:t>
            </a:r>
            <a:r>
              <a:rPr lang="sr-Cyrl-CS" sz="2000" smtClean="0"/>
              <a:t>животиња</a:t>
            </a:r>
            <a:r>
              <a:rPr lang="sr-Latn-CS" sz="2000" smtClean="0"/>
              <a:t> </a:t>
            </a:r>
            <a:r>
              <a:rPr lang="sr-Cyrl-CS" sz="2000" smtClean="0"/>
              <a:t>и</a:t>
            </a:r>
            <a:r>
              <a:rPr lang="sr-Latn-CS" sz="2000" smtClean="0"/>
              <a:t> </a:t>
            </a:r>
            <a:r>
              <a:rPr lang="sr-Cyrl-CS" sz="2000" smtClean="0"/>
              <a:t>биљака</a:t>
            </a:r>
            <a:r>
              <a:rPr lang="sr-Latn-CS" sz="2000" smtClean="0"/>
              <a:t>, </a:t>
            </a:r>
            <a:r>
              <a:rPr lang="sr-Cyrl-CS" sz="2000" smtClean="0"/>
              <a:t>не</a:t>
            </a:r>
            <a:r>
              <a:rPr lang="sr-Latn-CS" sz="2000" smtClean="0"/>
              <a:t> </a:t>
            </a:r>
            <a:r>
              <a:rPr lang="sr-Cyrl-CS" sz="2000" smtClean="0"/>
              <a:t>користе</a:t>
            </a:r>
            <a:r>
              <a:rPr lang="sr-Latn-CS" sz="2000" smtClean="0"/>
              <a:t> </a:t>
            </a:r>
            <a:r>
              <a:rPr lang="sr-Cyrl-CS" sz="2000" smtClean="0"/>
              <a:t>се</a:t>
            </a:r>
            <a:r>
              <a:rPr lang="sr-Latn-CS" sz="2000" smtClean="0"/>
              <a:t> </a:t>
            </a:r>
            <a:r>
              <a:rPr lang="sr-Cyrl-CS" sz="2000" smtClean="0"/>
              <a:t>као</a:t>
            </a:r>
            <a:r>
              <a:rPr lang="sr-Latn-CS" sz="2000" smtClean="0"/>
              <a:t> </a:t>
            </a:r>
            <a:r>
              <a:rPr lang="sr-Cyrl-CS" sz="2000" smtClean="0"/>
              <a:t>извор</a:t>
            </a:r>
            <a:r>
              <a:rPr lang="sr-Latn-CS" sz="2000" smtClean="0"/>
              <a:t> </a:t>
            </a:r>
            <a:r>
              <a:rPr lang="sr-Cyrl-CS" sz="2000" smtClean="0"/>
              <a:t>енергије</a:t>
            </a:r>
            <a:r>
              <a:rPr lang="sr-Latn-CS" sz="2000" smtClean="0"/>
              <a:t> </a:t>
            </a:r>
            <a:r>
              <a:rPr lang="sr-Cyrl-CS" sz="2000" smtClean="0"/>
              <a:t>или</a:t>
            </a:r>
            <a:r>
              <a:rPr lang="sr-Latn-CS" sz="2000" smtClean="0"/>
              <a:t> </a:t>
            </a:r>
            <a:r>
              <a:rPr lang="sr-Cyrl-CS" sz="2000" smtClean="0"/>
              <a:t>градивни</a:t>
            </a:r>
            <a:r>
              <a:rPr lang="sr-Latn-CS" sz="2000" smtClean="0"/>
              <a:t> </a:t>
            </a:r>
            <a:r>
              <a:rPr lang="sr-Cyrl-CS" sz="2000" smtClean="0"/>
              <a:t>материјал</a:t>
            </a:r>
            <a:r>
              <a:rPr lang="sr-Latn-CS" sz="2000" smtClean="0"/>
              <a:t>, </a:t>
            </a:r>
            <a:r>
              <a:rPr lang="sr-Cyrl-CS" sz="2000" smtClean="0"/>
              <a:t>али</a:t>
            </a:r>
            <a:r>
              <a:rPr lang="sr-Latn-CS" sz="2000" smtClean="0"/>
              <a:t> </a:t>
            </a:r>
            <a:r>
              <a:rPr lang="sr-Cyrl-CS" sz="2000" smtClean="0"/>
              <a:t>делујући</a:t>
            </a:r>
            <a:r>
              <a:rPr lang="sr-Latn-CS" sz="2000" smtClean="0"/>
              <a:t> </a:t>
            </a:r>
            <a:r>
              <a:rPr lang="sr-Cyrl-CS" sz="2000" smtClean="0"/>
              <a:t>под</a:t>
            </a:r>
            <a:r>
              <a:rPr lang="sr-Latn-CS" sz="2000" smtClean="0"/>
              <a:t> </a:t>
            </a:r>
            <a:r>
              <a:rPr lang="sr-Cyrl-CS" sz="2000" smtClean="0"/>
              <a:t>одређеним</a:t>
            </a:r>
            <a:r>
              <a:rPr lang="sr-Latn-CS" sz="2000" smtClean="0"/>
              <a:t> </a:t>
            </a:r>
            <a:r>
              <a:rPr lang="sr-Cyrl-CS" sz="2000" smtClean="0"/>
              <a:t>условима</a:t>
            </a:r>
            <a:r>
              <a:rPr lang="sr-Latn-CS" sz="2000" smtClean="0"/>
              <a:t> </a:t>
            </a:r>
            <a:r>
              <a:rPr lang="sr-Cyrl-CS" sz="2000" smtClean="0"/>
              <a:t>модификују</a:t>
            </a:r>
            <a:r>
              <a:rPr lang="sr-Latn-CS" sz="2000" smtClean="0"/>
              <a:t> </a:t>
            </a:r>
            <a:r>
              <a:rPr lang="sr-Cyrl-CS" sz="2000" smtClean="0"/>
              <a:t>ток</a:t>
            </a:r>
            <a:r>
              <a:rPr lang="sr-Latn-CS" sz="2000" smtClean="0"/>
              <a:t> </a:t>
            </a:r>
            <a:r>
              <a:rPr lang="sr-Cyrl-CS" sz="2000" smtClean="0"/>
              <a:t>нормалних</a:t>
            </a:r>
            <a:r>
              <a:rPr lang="sr-Latn-CS" sz="2000" smtClean="0"/>
              <a:t> </a:t>
            </a:r>
            <a:r>
              <a:rPr lang="sr-Cyrl-CS" sz="2000" smtClean="0"/>
              <a:t>физиолошких</a:t>
            </a:r>
            <a:r>
              <a:rPr lang="sr-Latn-CS" sz="2000" smtClean="0"/>
              <a:t> </a:t>
            </a:r>
            <a:r>
              <a:rPr lang="sr-Cyrl-CS" sz="2000" smtClean="0"/>
              <a:t>процеса</a:t>
            </a:r>
            <a:endParaRPr lang="sr-Latn-CS" sz="2000" smtClean="0"/>
          </a:p>
          <a:p>
            <a:pPr eaLnBrk="1" hangingPunct="1">
              <a:lnSpc>
                <a:spcPct val="80000"/>
              </a:lnSpc>
            </a:pPr>
            <a:r>
              <a:rPr lang="sr-Latn-CS" sz="2000" smtClean="0"/>
              <a:t> </a:t>
            </a:r>
            <a:r>
              <a:rPr lang="sr-Cyrl-CS" sz="2000" b="1" smtClean="0"/>
              <a:t>ксенобиотички</a:t>
            </a:r>
            <a:r>
              <a:rPr lang="sr-Latn-CS" sz="2000" b="1" smtClean="0"/>
              <a:t> </a:t>
            </a:r>
            <a:r>
              <a:rPr lang="sr-Cyrl-CS" sz="2000" b="1" smtClean="0"/>
              <a:t>профил</a:t>
            </a:r>
            <a:r>
              <a:rPr lang="sr-Latn-CS" sz="2000" b="1" smtClean="0"/>
              <a:t> </a:t>
            </a:r>
            <a:r>
              <a:rPr lang="sr-Cyrl-CS" sz="2000" b="1" smtClean="0"/>
              <a:t>биогеноценозе</a:t>
            </a:r>
            <a:r>
              <a:rPr lang="sr-Latn-CS" sz="2000" smtClean="0"/>
              <a:t>–</a:t>
            </a:r>
            <a:r>
              <a:rPr lang="sr-Cyrl-CS" sz="2000" smtClean="0"/>
              <a:t>важан</a:t>
            </a:r>
            <a:r>
              <a:rPr lang="sr-Latn-CS" sz="2000" smtClean="0"/>
              <a:t> </a:t>
            </a:r>
            <a:r>
              <a:rPr lang="sr-Cyrl-CS" sz="2000" smtClean="0"/>
              <a:t>фактор</a:t>
            </a:r>
            <a:r>
              <a:rPr lang="sr-Latn-CS" sz="2000" smtClean="0"/>
              <a:t> </a:t>
            </a:r>
            <a:r>
              <a:rPr lang="sr-Cyrl-CS" sz="2000" smtClean="0"/>
              <a:t>заједно</a:t>
            </a:r>
            <a:r>
              <a:rPr lang="sr-Latn-CS" sz="2000" smtClean="0"/>
              <a:t> </a:t>
            </a:r>
            <a:r>
              <a:rPr lang="sr-Cyrl-CS" sz="2000" smtClean="0"/>
              <a:t>са</a:t>
            </a:r>
            <a:r>
              <a:rPr lang="sr-Latn-CS" sz="2000" smtClean="0"/>
              <a:t> </a:t>
            </a:r>
            <a:r>
              <a:rPr lang="sr-Cyrl-CS" sz="2000" smtClean="0"/>
              <a:t>температуром</a:t>
            </a:r>
            <a:r>
              <a:rPr lang="sr-Latn-CS" sz="2000" smtClean="0"/>
              <a:t>,</a:t>
            </a:r>
            <a:r>
              <a:rPr lang="sr-Cyrl-CS" sz="2000" smtClean="0"/>
              <a:t>влажношћу</a:t>
            </a:r>
            <a:r>
              <a:rPr lang="sr-Latn-CS" sz="2000" smtClean="0"/>
              <a:t>, </a:t>
            </a:r>
            <a:r>
              <a:rPr lang="sr-Cyrl-CS" sz="2000" smtClean="0"/>
              <a:t>светлошћу</a:t>
            </a:r>
            <a:r>
              <a:rPr lang="sr-Latn-CS" sz="2000" smtClean="0"/>
              <a:t>...(</a:t>
            </a:r>
            <a:r>
              <a:rPr lang="sr-Cyrl-CS" sz="2000" smtClean="0"/>
              <a:t>нормалан</a:t>
            </a:r>
            <a:r>
              <a:rPr lang="sr-Latn-CS" sz="2000" smtClean="0"/>
              <a:t> </a:t>
            </a:r>
            <a:r>
              <a:rPr lang="sr-Cyrl-CS" sz="2000" smtClean="0"/>
              <a:t>и</a:t>
            </a:r>
            <a:r>
              <a:rPr lang="sr-Latn-CS" sz="2000" smtClean="0"/>
              <a:t> </a:t>
            </a:r>
            <a:r>
              <a:rPr lang="sr-Cyrl-CS" sz="2000" smtClean="0"/>
              <a:t>промењен</a:t>
            </a:r>
            <a:r>
              <a:rPr lang="sr-Latn-CS" sz="2000" smtClean="0"/>
              <a:t>)</a:t>
            </a:r>
          </a:p>
          <a:p>
            <a:pPr eaLnBrk="1" hangingPunct="1">
              <a:lnSpc>
                <a:spcPct val="80000"/>
              </a:lnSpc>
            </a:pPr>
            <a:r>
              <a:rPr lang="sr-Cyrl-CS" sz="2000" smtClean="0"/>
              <a:t>Урбане</a:t>
            </a:r>
            <a:r>
              <a:rPr lang="sr-Latn-CS" sz="2000" smtClean="0"/>
              <a:t> </a:t>
            </a:r>
            <a:r>
              <a:rPr lang="sr-Cyrl-CS" sz="2000" smtClean="0"/>
              <a:t>средине</a:t>
            </a:r>
            <a:r>
              <a:rPr lang="sr-Latn-CS" sz="2000" smtClean="0"/>
              <a:t> – </a:t>
            </a:r>
            <a:r>
              <a:rPr lang="sr-Cyrl-CS" sz="2000" smtClean="0"/>
              <a:t>промењен</a:t>
            </a:r>
            <a:r>
              <a:rPr lang="sr-Latn-CS" sz="2000" smtClean="0"/>
              <a:t> </a:t>
            </a:r>
            <a:r>
              <a:rPr lang="sr-Cyrl-CS" sz="2000" smtClean="0"/>
              <a:t>ксенобиотички</a:t>
            </a:r>
            <a:r>
              <a:rPr lang="sr-Latn-CS" sz="2000" smtClean="0"/>
              <a:t> </a:t>
            </a:r>
            <a:r>
              <a:rPr lang="sr-Cyrl-CS" sz="2000" smtClean="0"/>
              <a:t>профил</a:t>
            </a:r>
            <a:endParaRPr lang="sr-Latn-CS" sz="2000" smtClean="0"/>
          </a:p>
          <a:p>
            <a:pPr eaLnBrk="1" hangingPunct="1">
              <a:lnSpc>
                <a:spcPct val="80000"/>
              </a:lnSpc>
            </a:pPr>
            <a:r>
              <a:rPr lang="sr-Cyrl-CS" sz="2000" b="1" smtClean="0"/>
              <a:t>екополутанти</a:t>
            </a:r>
            <a:r>
              <a:rPr lang="sr-Latn-CS" sz="2000" b="1" smtClean="0"/>
              <a:t> </a:t>
            </a:r>
            <a:r>
              <a:rPr lang="sr-Latn-CS" sz="2000" smtClean="0"/>
              <a:t>(</a:t>
            </a:r>
            <a:r>
              <a:rPr lang="sr-Cyrl-CS" sz="2000" smtClean="0"/>
              <a:t>хемијске</a:t>
            </a:r>
            <a:r>
              <a:rPr lang="sr-Latn-CS" sz="2000" smtClean="0"/>
              <a:t> </a:t>
            </a:r>
            <a:r>
              <a:rPr lang="sr-Cyrl-CS" sz="2000" smtClean="0"/>
              <a:t>супстанције</a:t>
            </a:r>
            <a:r>
              <a:rPr lang="sr-Latn-CS" sz="2000" smtClean="0"/>
              <a:t> </a:t>
            </a:r>
            <a:r>
              <a:rPr lang="sr-Cyrl-CS" sz="2000" smtClean="0"/>
              <a:t>које</a:t>
            </a:r>
            <a:r>
              <a:rPr lang="sr-Latn-CS" sz="2000" smtClean="0"/>
              <a:t> </a:t>
            </a:r>
            <a:r>
              <a:rPr lang="sr-Cyrl-CS" sz="2000" smtClean="0"/>
              <a:t>се</a:t>
            </a:r>
            <a:r>
              <a:rPr lang="sr-Latn-CS" sz="2000" smtClean="0"/>
              <a:t> </a:t>
            </a:r>
            <a:r>
              <a:rPr lang="sr-Cyrl-CS" sz="2000" smtClean="0"/>
              <a:t>у</a:t>
            </a:r>
            <a:r>
              <a:rPr lang="sr-Latn-CS" sz="2000" smtClean="0"/>
              <a:t> </a:t>
            </a:r>
            <a:r>
              <a:rPr lang="sr-Cyrl-CS" sz="2000" smtClean="0"/>
              <a:t>средини</a:t>
            </a:r>
            <a:r>
              <a:rPr lang="sr-Latn-CS" sz="2000" smtClean="0"/>
              <a:t> </a:t>
            </a:r>
            <a:r>
              <a:rPr lang="sr-Cyrl-CS" sz="2000" smtClean="0"/>
              <a:t>нагомилавају</a:t>
            </a:r>
            <a:r>
              <a:rPr lang="sr-Latn-CS" sz="2000" smtClean="0"/>
              <a:t> </a:t>
            </a:r>
            <a:r>
              <a:rPr lang="sr-Cyrl-CS" sz="2000" smtClean="0"/>
              <a:t>у</a:t>
            </a:r>
            <a:r>
              <a:rPr lang="sr-Latn-CS" sz="2000" smtClean="0"/>
              <a:t> </a:t>
            </a:r>
            <a:r>
              <a:rPr lang="sr-Cyrl-CS" sz="2000" smtClean="0"/>
              <a:t>за</a:t>
            </a:r>
            <a:r>
              <a:rPr lang="sr-Latn-CS" sz="2000" smtClean="0"/>
              <a:t> </a:t>
            </a:r>
            <a:r>
              <a:rPr lang="sr-Cyrl-CS" sz="2000" smtClean="0"/>
              <a:t>њу</a:t>
            </a:r>
            <a:r>
              <a:rPr lang="sr-Latn-CS" sz="2000" smtClean="0"/>
              <a:t> </a:t>
            </a:r>
            <a:r>
              <a:rPr lang="sr-Cyrl-CS" sz="2000" smtClean="0"/>
              <a:t>несвојственим</a:t>
            </a:r>
            <a:r>
              <a:rPr lang="sr-Latn-CS" sz="2000" smtClean="0"/>
              <a:t> </a:t>
            </a:r>
            <a:r>
              <a:rPr lang="sr-Cyrl-CS" sz="2000" smtClean="0"/>
              <a:t>количинама</a:t>
            </a:r>
            <a:r>
              <a:rPr lang="sr-Latn-CS" sz="2000" smtClean="0"/>
              <a:t> </a:t>
            </a:r>
            <a:r>
              <a:rPr lang="sr-Cyrl-CS" sz="2000" smtClean="0"/>
              <a:t>и</a:t>
            </a:r>
            <a:r>
              <a:rPr lang="sr-Latn-CS" sz="2000" smtClean="0"/>
              <a:t> </a:t>
            </a:r>
            <a:r>
              <a:rPr lang="sr-Cyrl-CS" sz="2000" smtClean="0"/>
              <a:t>које</a:t>
            </a:r>
            <a:r>
              <a:rPr lang="sr-Latn-CS" sz="2000" smtClean="0"/>
              <a:t> </a:t>
            </a:r>
            <a:r>
              <a:rPr lang="sr-Cyrl-CS" sz="2000" smtClean="0"/>
              <a:t>мењају</a:t>
            </a:r>
            <a:r>
              <a:rPr lang="sr-Latn-CS" sz="2000" smtClean="0"/>
              <a:t> </a:t>
            </a:r>
            <a:r>
              <a:rPr lang="sr-Cyrl-CS" sz="2000" smtClean="0"/>
              <a:t>природни</a:t>
            </a:r>
            <a:r>
              <a:rPr lang="sr-Latn-CS" sz="2000" smtClean="0"/>
              <a:t> </a:t>
            </a:r>
            <a:r>
              <a:rPr lang="sr-Cyrl-CS" sz="2000" smtClean="0"/>
              <a:t>ксенобиотички</a:t>
            </a:r>
            <a:r>
              <a:rPr lang="sr-Latn-CS" sz="2000" smtClean="0"/>
              <a:t> </a:t>
            </a:r>
            <a:r>
              <a:rPr lang="sr-Cyrl-CS" sz="2000" smtClean="0"/>
              <a:t>профил</a:t>
            </a:r>
            <a:r>
              <a:rPr lang="sr-Latn-CS" sz="2000" smtClean="0"/>
              <a:t>)</a:t>
            </a:r>
          </a:p>
          <a:p>
            <a:pPr eaLnBrk="1" hangingPunct="1">
              <a:lnSpc>
                <a:spcPct val="80000"/>
              </a:lnSpc>
            </a:pPr>
            <a:r>
              <a:rPr lang="sr-Cyrl-CS" sz="2000" b="1" smtClean="0"/>
              <a:t>екотоксикант</a:t>
            </a:r>
            <a:r>
              <a:rPr lang="sr-Latn-CS" sz="2000" b="1" smtClean="0"/>
              <a:t>  (</a:t>
            </a:r>
            <a:r>
              <a:rPr lang="sr-Cyrl-CS" sz="2000" smtClean="0"/>
              <a:t>екополутант</a:t>
            </a:r>
            <a:r>
              <a:rPr lang="sr-Latn-CS" sz="2000" smtClean="0"/>
              <a:t> </a:t>
            </a:r>
            <a:r>
              <a:rPr lang="sr-Cyrl-CS" sz="2000" smtClean="0"/>
              <a:t>који</a:t>
            </a:r>
            <a:r>
              <a:rPr lang="sr-Latn-CS" sz="2000" smtClean="0"/>
              <a:t> </a:t>
            </a:r>
            <a:r>
              <a:rPr lang="sr-Cyrl-CS" sz="2000" smtClean="0"/>
              <a:t>се</a:t>
            </a:r>
            <a:r>
              <a:rPr lang="sr-Latn-CS" sz="2000" smtClean="0"/>
              <a:t> </a:t>
            </a:r>
            <a:r>
              <a:rPr lang="sr-Cyrl-CS" sz="2000" smtClean="0"/>
              <a:t>акумулира</a:t>
            </a:r>
            <a:r>
              <a:rPr lang="sr-Latn-CS" sz="2000" smtClean="0"/>
              <a:t> </a:t>
            </a:r>
            <a:r>
              <a:rPr lang="sr-Cyrl-CS" sz="2000" smtClean="0"/>
              <a:t>у</a:t>
            </a:r>
            <a:r>
              <a:rPr lang="sr-Latn-CS" sz="2000" smtClean="0"/>
              <a:t> </a:t>
            </a:r>
            <a:r>
              <a:rPr lang="sr-Cyrl-CS" sz="2000" smtClean="0"/>
              <a:t>средини</a:t>
            </a:r>
            <a:r>
              <a:rPr lang="sr-Latn-CS" sz="2000" smtClean="0"/>
              <a:t> </a:t>
            </a:r>
            <a:r>
              <a:rPr lang="sr-Cyrl-CS" sz="2000" smtClean="0"/>
              <a:t>у</a:t>
            </a:r>
            <a:r>
              <a:rPr lang="sr-Latn-CS" sz="2000" smtClean="0"/>
              <a:t> </a:t>
            </a:r>
            <a:r>
              <a:rPr lang="sr-Cyrl-CS" sz="2000" smtClean="0"/>
              <a:t>количинама</a:t>
            </a:r>
            <a:r>
              <a:rPr lang="sr-Latn-CS" sz="2000" smtClean="0"/>
              <a:t> </a:t>
            </a:r>
            <a:r>
              <a:rPr lang="sr-Cyrl-CS" sz="2000" smtClean="0"/>
              <a:t>довољним</a:t>
            </a:r>
            <a:r>
              <a:rPr lang="sr-Latn-CS" sz="2000" smtClean="0"/>
              <a:t> </a:t>
            </a:r>
            <a:r>
              <a:rPr lang="sr-Cyrl-CS" sz="2000" smtClean="0"/>
              <a:t>за</a:t>
            </a:r>
            <a:r>
              <a:rPr lang="sr-Latn-CS" sz="2000" smtClean="0"/>
              <a:t> </a:t>
            </a:r>
            <a:r>
              <a:rPr lang="sr-Cyrl-CS" sz="2000" smtClean="0"/>
              <a:t>иницирање</a:t>
            </a:r>
            <a:r>
              <a:rPr lang="sr-Latn-CS" sz="2000" smtClean="0"/>
              <a:t> </a:t>
            </a:r>
            <a:r>
              <a:rPr lang="sr-Cyrl-CS" sz="2000" smtClean="0"/>
              <a:t>токсичног</a:t>
            </a:r>
            <a:r>
              <a:rPr lang="sr-Latn-CS" sz="2000" smtClean="0"/>
              <a:t> </a:t>
            </a:r>
            <a:r>
              <a:rPr lang="sr-Cyrl-CS" sz="2000" smtClean="0"/>
              <a:t>процеса</a:t>
            </a:r>
            <a:r>
              <a:rPr lang="sr-Latn-CS" sz="2000" smtClean="0"/>
              <a:t> </a:t>
            </a:r>
            <a:r>
              <a:rPr lang="sr-Cyrl-CS" sz="2000" smtClean="0"/>
              <a:t>у</a:t>
            </a:r>
            <a:r>
              <a:rPr lang="sr-Latn-CS" sz="2000" smtClean="0"/>
              <a:t> </a:t>
            </a:r>
            <a:r>
              <a:rPr lang="sr-Cyrl-CS" sz="2000" smtClean="0"/>
              <a:t>биоценози</a:t>
            </a:r>
            <a:r>
              <a:rPr lang="sr-Latn-CS" sz="2000" smtClean="0"/>
              <a:t>)</a:t>
            </a:r>
            <a:endParaRPr lang="en-US" sz="2000" b="1" smtClean="0"/>
          </a:p>
          <a:p>
            <a:pPr eaLnBrk="1" hangingPunct="1">
              <a:lnSpc>
                <a:spcPct val="80000"/>
              </a:lnSpc>
            </a:pPr>
            <a:r>
              <a:rPr lang="sr-Cyrl-CS" sz="2000" b="1" smtClean="0"/>
              <a:t>Екополутант</a:t>
            </a:r>
            <a:r>
              <a:rPr lang="sr-Latn-CS" sz="2000" b="1" smtClean="0"/>
              <a:t> ------ </a:t>
            </a:r>
            <a:r>
              <a:rPr lang="sr-Cyrl-CS" sz="2000" b="1" smtClean="0"/>
              <a:t>екотоксикант</a:t>
            </a:r>
            <a:r>
              <a:rPr lang="it-IT" sz="2000" b="1" smtClean="0"/>
              <a:t> </a:t>
            </a:r>
            <a:r>
              <a:rPr lang="sr-Latn-CS" sz="2000" b="1" smtClean="0"/>
              <a:t>(</a:t>
            </a:r>
            <a:r>
              <a:rPr lang="sr-Cyrl-CS" sz="2000" b="1" smtClean="0"/>
              <a:t>квантитативни</a:t>
            </a:r>
            <a:r>
              <a:rPr lang="sr-Latn-CS" sz="2000" b="1" smtClean="0"/>
              <a:t> </a:t>
            </a:r>
            <a:r>
              <a:rPr lang="sr-Cyrl-CS" sz="2000" b="1" smtClean="0"/>
              <a:t>параметри</a:t>
            </a:r>
            <a:r>
              <a:rPr lang="sr-Latn-CS" sz="2000" b="1" smtClean="0"/>
              <a:t>)</a:t>
            </a:r>
          </a:p>
          <a:p>
            <a:pPr eaLnBrk="1" hangingPunct="1">
              <a:lnSpc>
                <a:spcPct val="80000"/>
              </a:lnSpc>
            </a:pPr>
            <a:endParaRPr lang="sr-Latn-CS" sz="2000" b="1" smtClean="0"/>
          </a:p>
          <a:p>
            <a:pPr eaLnBrk="1" hangingPunct="1">
              <a:lnSpc>
                <a:spcPct val="80000"/>
              </a:lnSpc>
            </a:pPr>
            <a:endParaRPr lang="sr-Latn-CS" sz="1700" b="1" smtClean="0"/>
          </a:p>
          <a:p>
            <a:pPr eaLnBrk="1" hangingPunct="1">
              <a:lnSpc>
                <a:spcPct val="80000"/>
              </a:lnSpc>
            </a:pPr>
            <a:endParaRPr lang="sr-Latn-CS" sz="1700" smtClean="0"/>
          </a:p>
          <a:p>
            <a:pPr eaLnBrk="1" hangingPunct="1">
              <a:lnSpc>
                <a:spcPct val="80000"/>
              </a:lnSpc>
            </a:pPr>
            <a:endParaRPr lang="sr-Latn-CS" sz="1700" smtClean="0"/>
          </a:p>
          <a:p>
            <a:pPr eaLnBrk="1" hangingPunct="1">
              <a:lnSpc>
                <a:spcPct val="80000"/>
              </a:lnSpc>
            </a:pPr>
            <a:endParaRPr lang="sr-Latn-CS" sz="1700" smtClean="0"/>
          </a:p>
        </p:txBody>
      </p:sp>
    </p:spTree>
    <p:extLst>
      <p:ext uri="{BB962C8B-B14F-4D97-AF65-F5344CB8AC3E}">
        <p14:creationId xmlns:p14="http://schemas.microsoft.com/office/powerpoint/2010/main" val="397213625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533571" y="501650"/>
            <a:ext cx="86104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dirty="0">
                <a:solidFill>
                  <a:srgbClr val="000099"/>
                </a:solidFill>
              </a:rPr>
              <a:t>ДЕЈСТВО</a:t>
            </a:r>
            <a:r>
              <a:rPr lang="en-US" sz="2800" b="1" dirty="0">
                <a:solidFill>
                  <a:srgbClr val="000099"/>
                </a:solidFill>
              </a:rPr>
              <a:t> </a:t>
            </a:r>
            <a:r>
              <a:rPr lang="sr-Latn-CS" sz="2800" b="1" dirty="0">
                <a:solidFill>
                  <a:srgbClr val="000099"/>
                </a:solidFill>
              </a:rPr>
              <a:t>ПОЈЕДИНИХ</a:t>
            </a:r>
            <a:r>
              <a:rPr lang="en-US" sz="2800" b="1" dirty="0">
                <a:solidFill>
                  <a:srgbClr val="000099"/>
                </a:solidFill>
              </a:rPr>
              <a:t> </a:t>
            </a:r>
            <a:r>
              <a:rPr lang="sr-Latn-CS" sz="2800" b="1" dirty="0">
                <a:solidFill>
                  <a:srgbClr val="000099"/>
                </a:solidFill>
              </a:rPr>
              <a:t>ЗАГАЂУЈУЋИХ</a:t>
            </a:r>
            <a:r>
              <a:rPr lang="sl-SI" sz="2800" b="1" dirty="0">
                <a:solidFill>
                  <a:srgbClr val="000099"/>
                </a:solidFill>
              </a:rPr>
              <a:t> </a:t>
            </a:r>
            <a:r>
              <a:rPr lang="sr-Latn-CS" sz="2800" b="1" dirty="0">
                <a:solidFill>
                  <a:srgbClr val="000099"/>
                </a:solidFill>
              </a:rPr>
              <a:t>МАТЕРИЈА</a:t>
            </a:r>
            <a:r>
              <a:rPr lang="sl-SI" sz="2800" b="1" dirty="0">
                <a:solidFill>
                  <a:srgbClr val="000099"/>
                </a:solidFill>
              </a:rPr>
              <a:t> </a:t>
            </a:r>
            <a:r>
              <a:rPr lang="sr-Latn-CS" sz="2800" b="1" dirty="0">
                <a:solidFill>
                  <a:srgbClr val="000099"/>
                </a:solidFill>
              </a:rPr>
              <a:t>НА</a:t>
            </a:r>
            <a:r>
              <a:rPr lang="sl-SI" sz="2800" b="1" dirty="0">
                <a:solidFill>
                  <a:srgbClr val="000099"/>
                </a:solidFill>
              </a:rPr>
              <a:t> </a:t>
            </a:r>
            <a:r>
              <a:rPr lang="sr-Latn-CS" sz="2800" b="1" dirty="0">
                <a:solidFill>
                  <a:srgbClr val="000099"/>
                </a:solidFill>
              </a:rPr>
              <a:t>ЗДРАВЉЕ</a:t>
            </a:r>
            <a:r>
              <a:rPr lang="sl-SI" sz="2800" b="1" dirty="0">
                <a:solidFill>
                  <a:srgbClr val="000099"/>
                </a:solidFill>
              </a:rPr>
              <a:t> </a:t>
            </a:r>
            <a:r>
              <a:rPr lang="sr-Latn-CS" sz="2800" b="1" dirty="0">
                <a:solidFill>
                  <a:srgbClr val="000099"/>
                </a:solidFill>
              </a:rPr>
              <a:t>И</a:t>
            </a:r>
            <a:r>
              <a:rPr lang="sl-SI" sz="2800" b="1" dirty="0">
                <a:solidFill>
                  <a:srgbClr val="000099"/>
                </a:solidFill>
              </a:rPr>
              <a:t> </a:t>
            </a:r>
            <a:r>
              <a:rPr lang="sr-Latn-CS" sz="2800" b="1" dirty="0">
                <a:solidFill>
                  <a:srgbClr val="000099"/>
                </a:solidFill>
              </a:rPr>
              <a:t>ЖИВОТНУ</a:t>
            </a:r>
            <a:r>
              <a:rPr lang="sl-SI" sz="2800" b="1" dirty="0">
                <a:solidFill>
                  <a:srgbClr val="000099"/>
                </a:solidFill>
              </a:rPr>
              <a:t> </a:t>
            </a:r>
            <a:r>
              <a:rPr lang="sr-Latn-CS" sz="2800" b="1" dirty="0">
                <a:solidFill>
                  <a:srgbClr val="000099"/>
                </a:solidFill>
              </a:rPr>
              <a:t>СРЕДИНУ</a:t>
            </a:r>
            <a:endParaRPr lang="en-US" sz="2400" dirty="0">
              <a:solidFill>
                <a:srgbClr val="000099"/>
              </a:solidFill>
            </a:endParaRPr>
          </a:p>
        </p:txBody>
      </p:sp>
      <p:sp>
        <p:nvSpPr>
          <p:cNvPr id="84995" name="Text Box 3"/>
          <p:cNvSpPr txBox="1">
            <a:spLocks noChangeArrowheads="1"/>
          </p:cNvSpPr>
          <p:nvPr/>
        </p:nvSpPr>
        <p:spPr bwMode="auto">
          <a:xfrm>
            <a:off x="686020" y="2117726"/>
            <a:ext cx="2056594"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загађујуће</a:t>
            </a:r>
            <a:r>
              <a:rPr lang="sl-SI" sz="2000" b="1">
                <a:solidFill>
                  <a:srgbClr val="000099"/>
                </a:solidFill>
              </a:rPr>
              <a:t> </a:t>
            </a:r>
            <a:r>
              <a:rPr lang="sr-Latn-CS" sz="2000" b="1">
                <a:solidFill>
                  <a:srgbClr val="000099"/>
                </a:solidFill>
              </a:rPr>
              <a:t>материје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ниво</a:t>
            </a:r>
            <a:r>
              <a:rPr lang="sl-SI" sz="2000" b="1">
                <a:solidFill>
                  <a:srgbClr val="000099"/>
                </a:solidFill>
              </a:rPr>
              <a:t> </a:t>
            </a:r>
            <a:r>
              <a:rPr lang="sr-Latn-CS" sz="2000" b="1">
                <a:solidFill>
                  <a:srgbClr val="000099"/>
                </a:solidFill>
              </a:rPr>
              <a:t>присутности</a:t>
            </a:r>
            <a:endParaRPr lang="sl-SI" sz="2000" b="1">
              <a:solidFill>
                <a:srgbClr val="000099"/>
              </a:solidFill>
            </a:endParaRPr>
          </a:p>
          <a:p>
            <a:r>
              <a:rPr lang="sl-SI" sz="2000" b="1">
                <a:solidFill>
                  <a:srgbClr val="000099"/>
                </a:solidFill>
              </a:rPr>
              <a:t>	</a:t>
            </a:r>
          </a:p>
          <a:p>
            <a:r>
              <a:rPr lang="en-US" sz="2000" b="1">
                <a:solidFill>
                  <a:srgbClr val="000099"/>
                </a:solidFill>
              </a:rPr>
              <a:t>C</a:t>
            </a:r>
            <a:r>
              <a:rPr lang="sr-Latn-CS" sz="2000" b="1">
                <a:solidFill>
                  <a:srgbClr val="000099"/>
                </a:solidFill>
              </a:rPr>
              <a:t>О</a:t>
            </a:r>
            <a:r>
              <a:rPr lang="sl-SI" sz="2000" b="1">
                <a:solidFill>
                  <a:srgbClr val="000099"/>
                </a:solidFill>
              </a:rPr>
              <a:t>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r>
              <a:rPr lang="sl-SI" sz="2000" b="1">
                <a:solidFill>
                  <a:srgbClr val="000099"/>
                </a:solidFill>
              </a:rPr>
              <a:t>	</a:t>
            </a:r>
          </a:p>
          <a:p>
            <a:endParaRPr lang="sl-SI" sz="2000" b="1">
              <a:solidFill>
                <a:srgbClr val="000099"/>
              </a:solidFill>
            </a:endParaRPr>
          </a:p>
          <a:p>
            <a:r>
              <a:rPr lang="en-US" sz="2000" b="1">
                <a:solidFill>
                  <a:srgbClr val="000099"/>
                </a:solidFill>
              </a:rPr>
              <a:t>C</a:t>
            </a:r>
            <a:r>
              <a:rPr lang="sr-Latn-CS" sz="2000" b="1">
                <a:solidFill>
                  <a:srgbClr val="000099"/>
                </a:solidFill>
              </a:rPr>
              <a:t>О</a:t>
            </a:r>
            <a:r>
              <a:rPr lang="sl-SI" sz="2000" b="1">
                <a:solidFill>
                  <a:srgbClr val="000099"/>
                </a:solidFill>
              </a:rPr>
              <a:t> 2  </a:t>
            </a:r>
            <a:r>
              <a:rPr lang="sr-Latn-CS" sz="2000" b="1">
                <a:solidFill>
                  <a:srgbClr val="000099"/>
                </a:solidFill>
              </a:rPr>
              <a:t>глобално/локално</a:t>
            </a:r>
            <a:r>
              <a:rPr lang="sl-SI" sz="2000" b="1">
                <a:solidFill>
                  <a:srgbClr val="000099"/>
                </a:solidFill>
              </a:rPr>
              <a:t>	</a:t>
            </a:r>
          </a:p>
          <a:p>
            <a:endParaRPr lang="sl-SI" sz="2000" b="1">
              <a:solidFill>
                <a:srgbClr val="000099"/>
              </a:solidFill>
            </a:endParaRPr>
          </a:p>
          <a:p>
            <a:r>
              <a:rPr lang="en-US" sz="2000" b="1">
                <a:solidFill>
                  <a:srgbClr val="000099"/>
                </a:solidFill>
              </a:rPr>
              <a:t>HC</a:t>
            </a:r>
            <a:r>
              <a:rPr lang="sl-SI" sz="2000" b="1">
                <a:solidFill>
                  <a:srgbClr val="000099"/>
                </a:solidFill>
              </a:rPr>
              <a:t>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endParaRPr lang="en-US" sz="2400">
              <a:solidFill>
                <a:srgbClr val="000099"/>
              </a:solidFill>
            </a:endParaRPr>
          </a:p>
        </p:txBody>
      </p:sp>
      <p:sp>
        <p:nvSpPr>
          <p:cNvPr id="84996" name="Text Box 4"/>
          <p:cNvSpPr txBox="1">
            <a:spLocks noChangeArrowheads="1"/>
          </p:cNvSpPr>
          <p:nvPr/>
        </p:nvSpPr>
        <p:spPr bwMode="auto">
          <a:xfrm>
            <a:off x="2895063" y="2408238"/>
            <a:ext cx="2134284"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извор</a:t>
            </a:r>
            <a:r>
              <a:rPr lang="sl-SI" sz="2000" b="1">
                <a:solidFill>
                  <a:srgbClr val="000099"/>
                </a:solidFill>
              </a:rPr>
              <a:t> </a:t>
            </a:r>
            <a:r>
              <a:rPr lang="sr-Latn-CS" sz="2000" b="1">
                <a:solidFill>
                  <a:srgbClr val="000099"/>
                </a:solidFill>
              </a:rPr>
              <a:t>загађивања</a:t>
            </a:r>
            <a:r>
              <a:rPr lang="sl-SI" sz="2000" b="1">
                <a:solidFill>
                  <a:srgbClr val="000099"/>
                </a:solidFill>
              </a:rPr>
              <a:t>	</a:t>
            </a:r>
          </a:p>
          <a:p>
            <a:endParaRPr lang="sl-SI" sz="2000" b="1">
              <a:solidFill>
                <a:srgbClr val="000099"/>
              </a:solidFill>
            </a:endParaRPr>
          </a:p>
          <a:p>
            <a:r>
              <a:rPr lang="sr-Latn-CS" sz="2000" b="1">
                <a:solidFill>
                  <a:srgbClr val="000099"/>
                </a:solidFill>
              </a:rPr>
              <a:t>непотпуно</a:t>
            </a:r>
            <a:r>
              <a:rPr lang="sl-SI" sz="2000" b="1">
                <a:solidFill>
                  <a:srgbClr val="000099"/>
                </a:solidFill>
              </a:rPr>
              <a:t> </a:t>
            </a:r>
            <a:r>
              <a:rPr lang="sr-Latn-CS" sz="2000" b="1">
                <a:solidFill>
                  <a:srgbClr val="000099"/>
                </a:solidFill>
              </a:rPr>
              <a:t>сагоревање</a:t>
            </a:r>
            <a:endParaRPr lang="sl-SI" sz="2000" b="1">
              <a:solidFill>
                <a:srgbClr val="000099"/>
              </a:solidFill>
            </a:endParaRPr>
          </a:p>
          <a:p>
            <a:endParaRPr lang="sl-SI" sz="2000" b="1">
              <a:solidFill>
                <a:srgbClr val="000099"/>
              </a:solidFill>
            </a:endParaRPr>
          </a:p>
          <a:p>
            <a:r>
              <a:rPr lang="sl-SI" sz="2000" b="1">
                <a:solidFill>
                  <a:srgbClr val="000099"/>
                </a:solidFill>
              </a:rPr>
              <a:t>	</a:t>
            </a:r>
          </a:p>
          <a:p>
            <a:r>
              <a:rPr lang="sr-Latn-CS" sz="2000" b="1">
                <a:solidFill>
                  <a:srgbClr val="000099"/>
                </a:solidFill>
              </a:rPr>
              <a:t>сагоревање</a:t>
            </a:r>
            <a:endParaRPr lang="sl-SI" sz="2000" b="1">
              <a:solidFill>
                <a:srgbClr val="000099"/>
              </a:solidFill>
            </a:endParaRPr>
          </a:p>
          <a:p>
            <a:r>
              <a:rPr lang="sl-SI" sz="2000" b="1">
                <a:solidFill>
                  <a:srgbClr val="000099"/>
                </a:solidFill>
              </a:rPr>
              <a:t>	</a:t>
            </a:r>
          </a:p>
          <a:p>
            <a:r>
              <a:rPr lang="sr-Latn-CS" sz="2000" b="1">
                <a:solidFill>
                  <a:srgbClr val="000099"/>
                </a:solidFill>
              </a:rPr>
              <a:t>непотпуно</a:t>
            </a:r>
            <a:r>
              <a:rPr lang="sl-SI" sz="2000" b="1">
                <a:solidFill>
                  <a:srgbClr val="000099"/>
                </a:solidFill>
              </a:rPr>
              <a:t> </a:t>
            </a:r>
          </a:p>
          <a:p>
            <a:r>
              <a:rPr lang="sr-Latn-CS" sz="2000" b="1">
                <a:solidFill>
                  <a:srgbClr val="000099"/>
                </a:solidFill>
              </a:rPr>
              <a:t>сагоревање</a:t>
            </a:r>
            <a:r>
              <a:rPr lang="sl-SI" sz="2000" b="1">
                <a:solidFill>
                  <a:schemeClr val="tx1"/>
                </a:solidFill>
              </a:rPr>
              <a:t>	</a:t>
            </a:r>
            <a:endParaRPr lang="sl-SI" sz="2400" b="1">
              <a:solidFill>
                <a:schemeClr val="tx1"/>
              </a:solidFill>
            </a:endParaRPr>
          </a:p>
          <a:p>
            <a:pPr>
              <a:spcBef>
                <a:spcPct val="50000"/>
              </a:spcBef>
            </a:pPr>
            <a:endParaRPr lang="en-US" sz="2400">
              <a:solidFill>
                <a:schemeClr val="tx1"/>
              </a:solidFill>
            </a:endParaRPr>
          </a:p>
        </p:txBody>
      </p:sp>
      <p:sp>
        <p:nvSpPr>
          <p:cNvPr id="84997" name="Text Box 5"/>
          <p:cNvSpPr txBox="1">
            <a:spLocks noChangeArrowheads="1"/>
          </p:cNvSpPr>
          <p:nvPr/>
        </p:nvSpPr>
        <p:spPr bwMode="auto">
          <a:xfrm>
            <a:off x="5029347" y="2119313"/>
            <a:ext cx="350485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утицај</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човека</a:t>
            </a:r>
            <a:endParaRPr lang="sl-SI" sz="2000" b="1">
              <a:solidFill>
                <a:srgbClr val="000099"/>
              </a:solidFill>
            </a:endParaRPr>
          </a:p>
          <a:p>
            <a:r>
              <a:rPr lang="sl-SI" sz="2000" b="1">
                <a:solidFill>
                  <a:srgbClr val="000099"/>
                </a:solidFill>
              </a:rPr>
              <a:t>	</a:t>
            </a:r>
          </a:p>
          <a:p>
            <a:endParaRPr lang="sl-SI" sz="2000" b="1">
              <a:solidFill>
                <a:srgbClr val="000099"/>
              </a:solidFill>
            </a:endParaRPr>
          </a:p>
          <a:p>
            <a:r>
              <a:rPr lang="sr-Latn-CS" sz="2000" b="1">
                <a:solidFill>
                  <a:srgbClr val="000099"/>
                </a:solidFill>
              </a:rPr>
              <a:t>смањује</a:t>
            </a:r>
            <a:r>
              <a:rPr lang="sl-SI" sz="2000" b="1">
                <a:solidFill>
                  <a:srgbClr val="000099"/>
                </a:solidFill>
              </a:rPr>
              <a:t> </a:t>
            </a:r>
            <a:r>
              <a:rPr lang="sr-Latn-CS" sz="2000" b="1">
                <a:solidFill>
                  <a:srgbClr val="000099"/>
                </a:solidFill>
              </a:rPr>
              <a:t>размену</a:t>
            </a:r>
            <a:r>
              <a:rPr lang="sl-SI" sz="2000" b="1">
                <a:solidFill>
                  <a:srgbClr val="000099"/>
                </a:solidFill>
              </a:rPr>
              <a:t> </a:t>
            </a:r>
            <a:r>
              <a:rPr lang="sr-Latn-CS" sz="2000" b="1">
                <a:solidFill>
                  <a:srgbClr val="000099"/>
                </a:solidFill>
              </a:rPr>
              <a:t>кисеоника</a:t>
            </a:r>
            <a:r>
              <a:rPr lang="sl-SI" sz="2000" b="1">
                <a:solidFill>
                  <a:srgbClr val="000099"/>
                </a:solidFill>
              </a:rPr>
              <a:t>, </a:t>
            </a:r>
            <a:r>
              <a:rPr lang="sr-Latn-CS" sz="2000" b="1">
                <a:solidFill>
                  <a:srgbClr val="000099"/>
                </a:solidFill>
              </a:rPr>
              <a:t>утиче</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срце</a:t>
            </a:r>
            <a:r>
              <a:rPr lang="sl-SI" sz="2000" b="1">
                <a:solidFill>
                  <a:srgbClr val="000099"/>
                </a:solidFill>
              </a:rPr>
              <a:t>, </a:t>
            </a:r>
            <a:r>
              <a:rPr lang="sr-Latn-CS" sz="2000" b="1">
                <a:solidFill>
                  <a:srgbClr val="000099"/>
                </a:solidFill>
              </a:rPr>
              <a:t>циркулацију</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нервни</a:t>
            </a:r>
            <a:r>
              <a:rPr lang="sl-SI" sz="2000" b="1">
                <a:solidFill>
                  <a:srgbClr val="000099"/>
                </a:solidFill>
              </a:rPr>
              <a:t> </a:t>
            </a:r>
            <a:r>
              <a:rPr lang="sr-Latn-CS" sz="2000" b="1">
                <a:solidFill>
                  <a:srgbClr val="000099"/>
                </a:solidFill>
              </a:rPr>
              <a:t>систем</a:t>
            </a:r>
            <a:r>
              <a:rPr lang="sl-SI" sz="2000" b="1">
                <a:solidFill>
                  <a:srgbClr val="000099"/>
                </a:solidFill>
              </a:rPr>
              <a:t>	</a:t>
            </a:r>
          </a:p>
          <a:p>
            <a:r>
              <a:rPr lang="sl-SI" sz="2000" b="1">
                <a:solidFill>
                  <a:srgbClr val="000099"/>
                </a:solidFill>
              </a:rPr>
              <a:t>	</a:t>
            </a:r>
          </a:p>
          <a:p>
            <a:endParaRPr lang="sl-SI" sz="2000" b="1">
              <a:solidFill>
                <a:srgbClr val="000099"/>
              </a:solidFill>
            </a:endParaRPr>
          </a:p>
          <a:p>
            <a:endParaRPr lang="sl-SI" sz="2000" b="1">
              <a:solidFill>
                <a:srgbClr val="000099"/>
              </a:solidFill>
            </a:endParaRPr>
          </a:p>
          <a:p>
            <a:endParaRPr lang="sl-SI" sz="2000" b="1">
              <a:solidFill>
                <a:srgbClr val="000099"/>
              </a:solidFill>
            </a:endParaRPr>
          </a:p>
          <a:p>
            <a:r>
              <a:rPr lang="sr-Latn-CS" sz="2000" b="1">
                <a:solidFill>
                  <a:srgbClr val="000099"/>
                </a:solidFill>
              </a:rPr>
              <a:t>поједини</a:t>
            </a:r>
            <a:r>
              <a:rPr lang="sl-SI" sz="2000" b="1">
                <a:solidFill>
                  <a:srgbClr val="000099"/>
                </a:solidFill>
              </a:rPr>
              <a:t> </a:t>
            </a:r>
            <a:r>
              <a:rPr lang="sr-Latn-CS" sz="2000" b="1">
                <a:solidFill>
                  <a:srgbClr val="000099"/>
                </a:solidFill>
              </a:rPr>
              <a:t>угљоводоници</a:t>
            </a:r>
            <a:r>
              <a:rPr lang="sl-SI" sz="2000" b="1">
                <a:solidFill>
                  <a:srgbClr val="000099"/>
                </a:solidFill>
              </a:rPr>
              <a:t> </a:t>
            </a:r>
            <a:r>
              <a:rPr lang="sr-Latn-CS" sz="2000" b="1">
                <a:solidFill>
                  <a:srgbClr val="000099"/>
                </a:solidFill>
              </a:rPr>
              <a:t>су</a:t>
            </a:r>
            <a:r>
              <a:rPr lang="sl-SI" sz="2000" b="1">
                <a:solidFill>
                  <a:srgbClr val="000099"/>
                </a:solidFill>
              </a:rPr>
              <a:t> </a:t>
            </a:r>
            <a:r>
              <a:rPr lang="sr-Latn-CS" sz="2000" b="1">
                <a:solidFill>
                  <a:srgbClr val="000099"/>
                </a:solidFill>
              </a:rPr>
              <a:t>канцерогени</a:t>
            </a:r>
            <a:r>
              <a:rPr lang="sl-SI" sz="2000" b="1">
                <a:solidFill>
                  <a:srgbClr val="000099"/>
                </a:solidFill>
              </a:rPr>
              <a:t>, </a:t>
            </a:r>
            <a:r>
              <a:rPr lang="sr-Latn-CS" sz="2000" b="1">
                <a:solidFill>
                  <a:srgbClr val="000099"/>
                </a:solidFill>
              </a:rPr>
              <a:t>смањује</a:t>
            </a:r>
            <a:r>
              <a:rPr lang="sl-SI" sz="2000" b="1">
                <a:solidFill>
                  <a:srgbClr val="000099"/>
                </a:solidFill>
              </a:rPr>
              <a:t> </a:t>
            </a:r>
            <a:r>
              <a:rPr lang="sr-Latn-CS" sz="2000" b="1">
                <a:solidFill>
                  <a:srgbClr val="000099"/>
                </a:solidFill>
              </a:rPr>
              <a:t>озонски</a:t>
            </a:r>
            <a:r>
              <a:rPr lang="sl-SI" sz="2000" b="1">
                <a:solidFill>
                  <a:srgbClr val="000099"/>
                </a:solidFill>
              </a:rPr>
              <a:t> </a:t>
            </a:r>
            <a:r>
              <a:rPr lang="sr-Latn-CS" sz="2000" b="1">
                <a:solidFill>
                  <a:srgbClr val="000099"/>
                </a:solidFill>
              </a:rPr>
              <a:t>омотач</a:t>
            </a:r>
            <a:r>
              <a:rPr lang="sl-SI" sz="2400" b="1">
                <a:solidFill>
                  <a:srgbClr val="000099"/>
                </a:solidFill>
              </a:rPr>
              <a:t>	</a:t>
            </a:r>
            <a:endParaRPr lang="en-US" sz="2400">
              <a:solidFill>
                <a:srgbClr val="000099"/>
              </a:solidFill>
            </a:endParaRPr>
          </a:p>
        </p:txBody>
      </p:sp>
    </p:spTree>
    <p:extLst>
      <p:ext uri="{BB962C8B-B14F-4D97-AF65-F5344CB8AC3E}">
        <p14:creationId xmlns:p14="http://schemas.microsoft.com/office/powerpoint/2010/main" val="85596940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533571" y="501650"/>
            <a:ext cx="86104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000099"/>
                </a:solidFill>
              </a:rPr>
              <a:t>ДЕЈСТВО</a:t>
            </a:r>
            <a:r>
              <a:rPr lang="en-US" sz="2800" b="1">
                <a:solidFill>
                  <a:srgbClr val="000099"/>
                </a:solidFill>
              </a:rPr>
              <a:t> </a:t>
            </a:r>
            <a:r>
              <a:rPr lang="sr-Latn-CS" sz="2800" b="1">
                <a:solidFill>
                  <a:srgbClr val="000099"/>
                </a:solidFill>
              </a:rPr>
              <a:t>ПОЈЕДИНИХ</a:t>
            </a:r>
            <a:r>
              <a:rPr lang="en-US" sz="2800" b="1">
                <a:solidFill>
                  <a:srgbClr val="000099"/>
                </a:solidFill>
              </a:rPr>
              <a:t> </a:t>
            </a:r>
            <a:r>
              <a:rPr lang="sr-Latn-CS" sz="2800" b="1">
                <a:solidFill>
                  <a:srgbClr val="000099"/>
                </a:solidFill>
              </a:rPr>
              <a:t>ЗАГАЂУЈУЋИХ</a:t>
            </a:r>
            <a:r>
              <a:rPr lang="sl-SI" sz="2800" b="1">
                <a:solidFill>
                  <a:srgbClr val="000099"/>
                </a:solidFill>
              </a:rPr>
              <a:t> </a:t>
            </a:r>
            <a:r>
              <a:rPr lang="sr-Latn-CS" sz="2800" b="1">
                <a:solidFill>
                  <a:srgbClr val="000099"/>
                </a:solidFill>
              </a:rPr>
              <a:t>МАТЕРИЈА</a:t>
            </a:r>
            <a:r>
              <a:rPr lang="sl-SI" sz="2800" b="1">
                <a:solidFill>
                  <a:srgbClr val="000099"/>
                </a:solidFill>
              </a:rPr>
              <a:t> </a:t>
            </a:r>
            <a:r>
              <a:rPr lang="sr-Latn-CS" sz="2800" b="1">
                <a:solidFill>
                  <a:srgbClr val="000099"/>
                </a:solidFill>
              </a:rPr>
              <a:t>НА</a:t>
            </a:r>
            <a:r>
              <a:rPr lang="sl-SI" sz="2800" b="1">
                <a:solidFill>
                  <a:srgbClr val="000099"/>
                </a:solidFill>
              </a:rPr>
              <a:t> </a:t>
            </a:r>
            <a:r>
              <a:rPr lang="sr-Latn-CS" sz="2800" b="1">
                <a:solidFill>
                  <a:srgbClr val="000099"/>
                </a:solidFill>
              </a:rPr>
              <a:t>ЗДРАВЉЕ</a:t>
            </a:r>
            <a:r>
              <a:rPr lang="sl-SI" sz="2800" b="1">
                <a:solidFill>
                  <a:srgbClr val="000099"/>
                </a:solidFill>
              </a:rPr>
              <a:t> </a:t>
            </a:r>
            <a:r>
              <a:rPr lang="sr-Latn-CS" sz="2800" b="1">
                <a:solidFill>
                  <a:srgbClr val="000099"/>
                </a:solidFill>
              </a:rPr>
              <a:t>И</a:t>
            </a:r>
            <a:r>
              <a:rPr lang="sl-SI" sz="2800" b="1">
                <a:solidFill>
                  <a:srgbClr val="000099"/>
                </a:solidFill>
              </a:rPr>
              <a:t> </a:t>
            </a:r>
            <a:r>
              <a:rPr lang="sr-Latn-CS" sz="2800" b="1">
                <a:solidFill>
                  <a:srgbClr val="000099"/>
                </a:solidFill>
              </a:rPr>
              <a:t>ЖИВОТНУ</a:t>
            </a:r>
            <a:r>
              <a:rPr lang="sl-SI" sz="2800" b="1">
                <a:solidFill>
                  <a:srgbClr val="000099"/>
                </a:solidFill>
              </a:rPr>
              <a:t> </a:t>
            </a:r>
            <a:r>
              <a:rPr lang="sr-Latn-CS" sz="2800" b="1">
                <a:solidFill>
                  <a:srgbClr val="000099"/>
                </a:solidFill>
              </a:rPr>
              <a:t>СРЕДИНУ</a:t>
            </a:r>
            <a:endParaRPr lang="en-US" sz="2400">
              <a:solidFill>
                <a:srgbClr val="000099"/>
              </a:solidFill>
            </a:endParaRPr>
          </a:p>
        </p:txBody>
      </p:sp>
      <p:sp>
        <p:nvSpPr>
          <p:cNvPr id="86019" name="Text Box 3"/>
          <p:cNvSpPr txBox="1">
            <a:spLocks noChangeArrowheads="1"/>
          </p:cNvSpPr>
          <p:nvPr/>
        </p:nvSpPr>
        <p:spPr bwMode="auto">
          <a:xfrm>
            <a:off x="686020" y="2117726"/>
            <a:ext cx="2056594"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загађујуће</a:t>
            </a:r>
            <a:r>
              <a:rPr lang="sl-SI" sz="2000" b="1">
                <a:solidFill>
                  <a:srgbClr val="000099"/>
                </a:solidFill>
              </a:rPr>
              <a:t> </a:t>
            </a:r>
            <a:r>
              <a:rPr lang="sr-Latn-CS" sz="2000" b="1">
                <a:solidFill>
                  <a:srgbClr val="000099"/>
                </a:solidFill>
              </a:rPr>
              <a:t>материје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ниво</a:t>
            </a:r>
            <a:r>
              <a:rPr lang="sl-SI" sz="2000" b="1">
                <a:solidFill>
                  <a:srgbClr val="000099"/>
                </a:solidFill>
              </a:rPr>
              <a:t> </a:t>
            </a:r>
            <a:r>
              <a:rPr lang="sr-Latn-CS" sz="2000" b="1">
                <a:solidFill>
                  <a:srgbClr val="000099"/>
                </a:solidFill>
              </a:rPr>
              <a:t>присутности</a:t>
            </a:r>
            <a:endParaRPr lang="sl-SI" sz="2000" b="1">
              <a:solidFill>
                <a:srgbClr val="000099"/>
              </a:solidFill>
            </a:endParaRPr>
          </a:p>
          <a:p>
            <a:r>
              <a:rPr lang="sl-SI" sz="2000" b="1">
                <a:solidFill>
                  <a:srgbClr val="000099"/>
                </a:solidFill>
              </a:rPr>
              <a:t>	</a:t>
            </a:r>
          </a:p>
          <a:p>
            <a:r>
              <a:rPr lang="en-US" sz="2000" b="1">
                <a:solidFill>
                  <a:srgbClr val="000099"/>
                </a:solidFill>
              </a:rPr>
              <a:t>C</a:t>
            </a:r>
            <a:r>
              <a:rPr lang="sr-Latn-CS" sz="2000" b="1">
                <a:solidFill>
                  <a:srgbClr val="000099"/>
                </a:solidFill>
              </a:rPr>
              <a:t>О</a:t>
            </a:r>
            <a:r>
              <a:rPr lang="sl-SI" sz="2000" b="1">
                <a:solidFill>
                  <a:srgbClr val="000099"/>
                </a:solidFill>
              </a:rPr>
              <a:t>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r>
              <a:rPr lang="sl-SI" sz="2000" b="1">
                <a:solidFill>
                  <a:srgbClr val="000099"/>
                </a:solidFill>
              </a:rPr>
              <a:t>	</a:t>
            </a:r>
          </a:p>
          <a:p>
            <a:endParaRPr lang="sl-SI" sz="2000" b="1">
              <a:solidFill>
                <a:srgbClr val="000099"/>
              </a:solidFill>
            </a:endParaRPr>
          </a:p>
          <a:p>
            <a:r>
              <a:rPr lang="en-US" sz="2000" b="1">
                <a:solidFill>
                  <a:srgbClr val="000099"/>
                </a:solidFill>
              </a:rPr>
              <a:t>C</a:t>
            </a:r>
            <a:r>
              <a:rPr lang="sr-Latn-CS" sz="2000" b="1">
                <a:solidFill>
                  <a:srgbClr val="000099"/>
                </a:solidFill>
              </a:rPr>
              <a:t>О</a:t>
            </a:r>
            <a:r>
              <a:rPr lang="sl-SI" sz="2000" b="1">
                <a:solidFill>
                  <a:srgbClr val="000099"/>
                </a:solidFill>
              </a:rPr>
              <a:t> 2  </a:t>
            </a:r>
            <a:r>
              <a:rPr lang="sr-Latn-CS" sz="2000" b="1">
                <a:solidFill>
                  <a:srgbClr val="000099"/>
                </a:solidFill>
              </a:rPr>
              <a:t>глобално/локално</a:t>
            </a:r>
            <a:r>
              <a:rPr lang="sl-SI" sz="2000" b="1">
                <a:solidFill>
                  <a:srgbClr val="000099"/>
                </a:solidFill>
              </a:rPr>
              <a:t>	</a:t>
            </a:r>
          </a:p>
          <a:p>
            <a:endParaRPr lang="sl-SI" sz="2000" b="1">
              <a:solidFill>
                <a:srgbClr val="000099"/>
              </a:solidFill>
            </a:endParaRPr>
          </a:p>
          <a:p>
            <a:r>
              <a:rPr lang="en-US" sz="2000" b="1">
                <a:solidFill>
                  <a:srgbClr val="000099"/>
                </a:solidFill>
              </a:rPr>
              <a:t>HC</a:t>
            </a:r>
            <a:r>
              <a:rPr lang="sl-SI" sz="2000" b="1">
                <a:solidFill>
                  <a:srgbClr val="000099"/>
                </a:solidFill>
              </a:rPr>
              <a:t>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endParaRPr lang="en-US" sz="2400">
              <a:solidFill>
                <a:srgbClr val="000099"/>
              </a:solidFill>
            </a:endParaRPr>
          </a:p>
        </p:txBody>
      </p:sp>
      <p:sp>
        <p:nvSpPr>
          <p:cNvPr id="86020" name="Text Box 4"/>
          <p:cNvSpPr txBox="1">
            <a:spLocks noChangeArrowheads="1"/>
          </p:cNvSpPr>
          <p:nvPr/>
        </p:nvSpPr>
        <p:spPr bwMode="auto">
          <a:xfrm>
            <a:off x="2895063" y="2133600"/>
            <a:ext cx="2439182"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Утицај</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вегетациј</a:t>
            </a:r>
            <a:r>
              <a:rPr lang="sr-Cyrl-RS" sz="2000" b="1">
                <a:solidFill>
                  <a:srgbClr val="000099"/>
                </a:solidFill>
              </a:rPr>
              <a:t>у</a:t>
            </a:r>
            <a:r>
              <a:rPr lang="sl-SI" sz="2000" b="1">
                <a:solidFill>
                  <a:srgbClr val="000099"/>
                </a:solidFill>
              </a:rPr>
              <a:t>	</a:t>
            </a:r>
          </a:p>
          <a:p>
            <a:r>
              <a:rPr lang="sl-SI" sz="2000" b="1">
                <a:solidFill>
                  <a:srgbClr val="000099"/>
                </a:solidFill>
              </a:rPr>
              <a:t>	</a:t>
            </a:r>
          </a:p>
          <a:p>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r>
              <a:rPr lang="sl-SI" sz="2000" b="1">
                <a:solidFill>
                  <a:srgbClr val="000099"/>
                </a:solidFill>
              </a:rPr>
              <a:t>	</a:t>
            </a:r>
          </a:p>
          <a:p>
            <a:r>
              <a:rPr lang="sr-Latn-CS" sz="2000" b="1">
                <a:solidFill>
                  <a:srgbClr val="000099"/>
                </a:solidFill>
              </a:rPr>
              <a:t>уграђују</a:t>
            </a:r>
            <a:r>
              <a:rPr lang="sl-SI" sz="2000" b="1">
                <a:solidFill>
                  <a:srgbClr val="000099"/>
                </a:solidFill>
              </a:rPr>
              <a:t> </a:t>
            </a:r>
            <a:r>
              <a:rPr lang="sr-Latn-CS" sz="2000" b="1">
                <a:solidFill>
                  <a:srgbClr val="000099"/>
                </a:solidFill>
              </a:rPr>
              <a:t>се</a:t>
            </a:r>
            <a:r>
              <a:rPr lang="sl-SI" sz="2000" b="1">
                <a:solidFill>
                  <a:srgbClr val="000099"/>
                </a:solidFill>
              </a:rPr>
              <a:t> </a:t>
            </a:r>
            <a:r>
              <a:rPr lang="sr-Latn-CS" sz="2000" b="1">
                <a:solidFill>
                  <a:srgbClr val="000099"/>
                </a:solidFill>
              </a:rPr>
              <a:t>у</a:t>
            </a:r>
            <a:r>
              <a:rPr lang="sl-SI" sz="2000" b="1">
                <a:solidFill>
                  <a:srgbClr val="000099"/>
                </a:solidFill>
              </a:rPr>
              <a:t> </a:t>
            </a:r>
            <a:r>
              <a:rPr lang="sr-Latn-CS" sz="2000" b="1">
                <a:solidFill>
                  <a:srgbClr val="000099"/>
                </a:solidFill>
              </a:rPr>
              <a:t>земљиште</a:t>
            </a:r>
            <a:r>
              <a:rPr lang="sl-SI" sz="2000" b="1">
                <a:solidFill>
                  <a:srgbClr val="000099"/>
                </a:solidFill>
              </a:rPr>
              <a:t>, </a:t>
            </a:r>
            <a:r>
              <a:rPr lang="sr-Latn-CS" sz="2000" b="1">
                <a:solidFill>
                  <a:srgbClr val="000099"/>
                </a:solidFill>
              </a:rPr>
              <a:t>житарице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доспевају</a:t>
            </a:r>
            <a:r>
              <a:rPr lang="sl-SI" sz="2000" b="1">
                <a:solidFill>
                  <a:srgbClr val="000099"/>
                </a:solidFill>
              </a:rPr>
              <a:t> </a:t>
            </a:r>
            <a:r>
              <a:rPr lang="sr-Latn-CS" sz="2000" b="1">
                <a:solidFill>
                  <a:srgbClr val="000099"/>
                </a:solidFill>
              </a:rPr>
              <a:t>у</a:t>
            </a:r>
            <a:r>
              <a:rPr lang="sl-SI" sz="2000" b="1">
                <a:solidFill>
                  <a:srgbClr val="000099"/>
                </a:solidFill>
              </a:rPr>
              <a:t> </a:t>
            </a:r>
            <a:r>
              <a:rPr lang="sr-Latn-CS" sz="2000" b="1">
                <a:solidFill>
                  <a:srgbClr val="000099"/>
                </a:solidFill>
              </a:rPr>
              <a:t>храну</a:t>
            </a:r>
            <a:r>
              <a:rPr lang="sl-SI" sz="2000" b="1">
                <a:solidFill>
                  <a:schemeClr val="tx1"/>
                </a:solidFill>
              </a:rPr>
              <a:t>	</a:t>
            </a:r>
          </a:p>
        </p:txBody>
      </p:sp>
      <p:sp>
        <p:nvSpPr>
          <p:cNvPr id="86021" name="Text Box 5"/>
          <p:cNvSpPr txBox="1">
            <a:spLocks noChangeArrowheads="1"/>
          </p:cNvSpPr>
          <p:nvPr/>
        </p:nvSpPr>
        <p:spPr bwMode="auto">
          <a:xfrm>
            <a:off x="5410469" y="2119313"/>
            <a:ext cx="3504858"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Утицај</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глобалне</a:t>
            </a:r>
            <a:r>
              <a:rPr lang="sl-SI" sz="2000" b="1">
                <a:solidFill>
                  <a:srgbClr val="000099"/>
                </a:solidFill>
              </a:rPr>
              <a:t> </a:t>
            </a:r>
            <a:r>
              <a:rPr lang="sr-Latn-CS" sz="2000" b="1">
                <a:solidFill>
                  <a:srgbClr val="000099"/>
                </a:solidFill>
              </a:rPr>
              <a:t>промене</a:t>
            </a:r>
            <a:endParaRPr lang="sl-SI" sz="2000" b="1">
              <a:solidFill>
                <a:srgbClr val="000099"/>
              </a:solidFill>
            </a:endParaRPr>
          </a:p>
          <a:p>
            <a:r>
              <a:rPr lang="sl-SI" sz="2000" b="1">
                <a:solidFill>
                  <a:srgbClr val="000099"/>
                </a:solidFill>
              </a:rPr>
              <a:t>	</a:t>
            </a:r>
          </a:p>
          <a:p>
            <a:endParaRPr lang="sl-SI" sz="2000" b="1">
              <a:solidFill>
                <a:srgbClr val="000099"/>
              </a:solidFill>
            </a:endParaRPr>
          </a:p>
          <a:p>
            <a:endParaRPr lang="sl-SI" sz="2000" b="1">
              <a:solidFill>
                <a:srgbClr val="000099"/>
              </a:solidFill>
            </a:endParaRPr>
          </a:p>
          <a:p>
            <a:r>
              <a:rPr lang="sr-Latn-CS" sz="2000" b="1">
                <a:solidFill>
                  <a:srgbClr val="000099"/>
                </a:solidFill>
              </a:rPr>
              <a:t>директно</a:t>
            </a:r>
            <a:r>
              <a:rPr lang="sl-SI" sz="2000" b="1">
                <a:solidFill>
                  <a:srgbClr val="000099"/>
                </a:solidFill>
              </a:rPr>
              <a:t> </a:t>
            </a:r>
            <a:r>
              <a:rPr lang="sr-Latn-CS" sz="2000" b="1">
                <a:solidFill>
                  <a:srgbClr val="000099"/>
                </a:solidFill>
              </a:rPr>
              <a:t>утиче</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стверање</a:t>
            </a:r>
            <a:r>
              <a:rPr lang="sl-SI" sz="2000" b="1">
                <a:solidFill>
                  <a:srgbClr val="000099"/>
                </a:solidFill>
              </a:rPr>
              <a:t> </a:t>
            </a:r>
            <a:r>
              <a:rPr lang="sr-Latn-CS" sz="2000" b="1">
                <a:solidFill>
                  <a:srgbClr val="000099"/>
                </a:solidFill>
              </a:rPr>
              <a:t>приземног</a:t>
            </a:r>
            <a:r>
              <a:rPr lang="sl-SI" sz="2000" b="1">
                <a:solidFill>
                  <a:srgbClr val="000099"/>
                </a:solidFill>
              </a:rPr>
              <a:t> </a:t>
            </a:r>
            <a:r>
              <a:rPr lang="sr-Latn-CS" sz="2000" b="1">
                <a:solidFill>
                  <a:srgbClr val="000099"/>
                </a:solidFill>
              </a:rPr>
              <a:t>озона</a:t>
            </a:r>
            <a:endParaRPr lang="sl-SI" sz="2000" b="1">
              <a:solidFill>
                <a:srgbClr val="000099"/>
              </a:solidFill>
            </a:endParaRPr>
          </a:p>
          <a:p>
            <a:r>
              <a:rPr lang="sl-SI" sz="2000" b="1">
                <a:solidFill>
                  <a:srgbClr val="000099"/>
                </a:solidFill>
              </a:rPr>
              <a:t>	</a:t>
            </a:r>
          </a:p>
          <a:p>
            <a:r>
              <a:rPr lang="sr-Latn-CS" sz="2000" b="1">
                <a:solidFill>
                  <a:srgbClr val="000099"/>
                </a:solidFill>
              </a:rPr>
              <a:t>главни</a:t>
            </a:r>
            <a:r>
              <a:rPr lang="sl-SI" sz="2000" b="1">
                <a:solidFill>
                  <a:srgbClr val="000099"/>
                </a:solidFill>
              </a:rPr>
              <a:t> </a:t>
            </a:r>
            <a:r>
              <a:rPr lang="sr-Latn-CS" sz="2000" b="1">
                <a:solidFill>
                  <a:srgbClr val="000099"/>
                </a:solidFill>
              </a:rPr>
              <a:t>гас</a:t>
            </a:r>
            <a:r>
              <a:rPr lang="sl-SI" sz="2000" b="1">
                <a:solidFill>
                  <a:srgbClr val="000099"/>
                </a:solidFill>
              </a:rPr>
              <a:t> </a:t>
            </a:r>
            <a:r>
              <a:rPr lang="sr-Latn-CS" sz="2000" b="1">
                <a:solidFill>
                  <a:srgbClr val="000099"/>
                </a:solidFill>
              </a:rPr>
              <a:t>из</a:t>
            </a:r>
            <a:r>
              <a:rPr lang="sl-SI" sz="2000" b="1">
                <a:solidFill>
                  <a:srgbClr val="000099"/>
                </a:solidFill>
              </a:rPr>
              <a:t> </a:t>
            </a:r>
            <a:r>
              <a:rPr lang="sr-Latn-CS" sz="2000" b="1">
                <a:solidFill>
                  <a:srgbClr val="000099"/>
                </a:solidFill>
              </a:rPr>
              <a:t>групе</a:t>
            </a:r>
            <a:r>
              <a:rPr lang="sl-SI" sz="2000" b="1">
                <a:solidFill>
                  <a:srgbClr val="000099"/>
                </a:solidFill>
              </a:rPr>
              <a:t> </a:t>
            </a:r>
            <a:r>
              <a:rPr lang="sr-Latn-CS" sz="2000" b="1">
                <a:solidFill>
                  <a:srgbClr val="000099"/>
                </a:solidFill>
              </a:rPr>
              <a:t>гасова</a:t>
            </a:r>
            <a:r>
              <a:rPr lang="sl-SI" sz="2000" b="1">
                <a:solidFill>
                  <a:srgbClr val="000099"/>
                </a:solidFill>
              </a:rPr>
              <a:t> </a:t>
            </a:r>
            <a:r>
              <a:rPr lang="sr-Latn-CS" sz="2000" b="1">
                <a:solidFill>
                  <a:srgbClr val="000099"/>
                </a:solidFill>
              </a:rPr>
              <a:t>стаклене</a:t>
            </a:r>
            <a:r>
              <a:rPr lang="sl-SI" sz="2000" b="1">
                <a:solidFill>
                  <a:srgbClr val="000099"/>
                </a:solidFill>
              </a:rPr>
              <a:t> </a:t>
            </a:r>
            <a:r>
              <a:rPr lang="sr-Latn-CS" sz="2000" b="1">
                <a:solidFill>
                  <a:srgbClr val="000099"/>
                </a:solidFill>
              </a:rPr>
              <a:t>баште</a:t>
            </a:r>
            <a:endParaRPr lang="sl-SI" sz="2000" b="1">
              <a:solidFill>
                <a:srgbClr val="000099"/>
              </a:solidFill>
            </a:endParaRPr>
          </a:p>
          <a:p>
            <a:r>
              <a:rPr lang="sl-SI" sz="2000" b="1">
                <a:solidFill>
                  <a:srgbClr val="000099"/>
                </a:solidFill>
              </a:rPr>
              <a:t>	</a:t>
            </a:r>
          </a:p>
          <a:p>
            <a:r>
              <a:rPr lang="sr-Latn-CS" sz="2000" b="1">
                <a:solidFill>
                  <a:srgbClr val="000099"/>
                </a:solidFill>
              </a:rPr>
              <a:t>неки</a:t>
            </a:r>
            <a:r>
              <a:rPr lang="sl-SI" sz="2000" b="1">
                <a:solidFill>
                  <a:srgbClr val="000099"/>
                </a:solidFill>
              </a:rPr>
              <a:t> </a:t>
            </a:r>
            <a:r>
              <a:rPr lang="sr-Latn-CS" sz="2000" b="1">
                <a:solidFill>
                  <a:srgbClr val="000099"/>
                </a:solidFill>
              </a:rPr>
              <a:t>угљоводоници</a:t>
            </a:r>
            <a:r>
              <a:rPr lang="sl-SI" sz="2000" b="1">
                <a:solidFill>
                  <a:srgbClr val="000099"/>
                </a:solidFill>
              </a:rPr>
              <a:t> </a:t>
            </a:r>
            <a:r>
              <a:rPr lang="sr-Latn-CS" sz="2000" b="1">
                <a:solidFill>
                  <a:srgbClr val="000099"/>
                </a:solidFill>
              </a:rPr>
              <a:t>су</a:t>
            </a:r>
            <a:r>
              <a:rPr lang="sl-SI" sz="2000" b="1">
                <a:solidFill>
                  <a:srgbClr val="000099"/>
                </a:solidFill>
              </a:rPr>
              <a:t> </a:t>
            </a:r>
            <a:r>
              <a:rPr lang="sr-Latn-CS" sz="2000" b="1">
                <a:solidFill>
                  <a:srgbClr val="000099"/>
                </a:solidFill>
              </a:rPr>
              <a:t>гасови</a:t>
            </a:r>
            <a:r>
              <a:rPr lang="sl-SI" sz="2000" b="1">
                <a:solidFill>
                  <a:srgbClr val="000099"/>
                </a:solidFill>
              </a:rPr>
              <a:t> </a:t>
            </a:r>
            <a:r>
              <a:rPr lang="sr-Latn-CS" sz="2000" b="1">
                <a:solidFill>
                  <a:srgbClr val="000099"/>
                </a:solidFill>
              </a:rPr>
              <a:t>стаклене</a:t>
            </a:r>
            <a:r>
              <a:rPr lang="sl-SI" sz="2000" b="1">
                <a:solidFill>
                  <a:srgbClr val="000099"/>
                </a:solidFill>
              </a:rPr>
              <a:t> </a:t>
            </a:r>
            <a:r>
              <a:rPr lang="sr-Latn-CS" sz="2000" b="1">
                <a:solidFill>
                  <a:srgbClr val="000099"/>
                </a:solidFill>
              </a:rPr>
              <a:t>баште</a:t>
            </a:r>
            <a:r>
              <a:rPr lang="sl-SI" sz="2400" b="1">
                <a:solidFill>
                  <a:schemeClr val="tx1"/>
                </a:solidFill>
              </a:rPr>
              <a:t>	</a:t>
            </a:r>
          </a:p>
          <a:p>
            <a:endParaRPr lang="en-US" sz="2400">
              <a:solidFill>
                <a:schemeClr val="tx1"/>
              </a:solidFill>
            </a:endParaRPr>
          </a:p>
        </p:txBody>
      </p:sp>
    </p:spTree>
    <p:extLst>
      <p:ext uri="{BB962C8B-B14F-4D97-AF65-F5344CB8AC3E}">
        <p14:creationId xmlns:p14="http://schemas.microsoft.com/office/powerpoint/2010/main" val="419626429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87042" name="Text Box 2"/>
          <p:cNvSpPr txBox="1">
            <a:spLocks noChangeArrowheads="1"/>
          </p:cNvSpPr>
          <p:nvPr/>
        </p:nvSpPr>
        <p:spPr bwMode="auto">
          <a:xfrm>
            <a:off x="533571" y="533400"/>
            <a:ext cx="86104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000099"/>
                </a:solidFill>
              </a:rPr>
              <a:t>ДЕЈСТВО</a:t>
            </a:r>
            <a:r>
              <a:rPr lang="en-US" sz="2800" b="1">
                <a:solidFill>
                  <a:srgbClr val="000099"/>
                </a:solidFill>
              </a:rPr>
              <a:t> </a:t>
            </a:r>
            <a:r>
              <a:rPr lang="sr-Latn-CS" sz="2800" b="1">
                <a:solidFill>
                  <a:srgbClr val="000099"/>
                </a:solidFill>
              </a:rPr>
              <a:t>ПОЈЕДИНИХ</a:t>
            </a:r>
            <a:r>
              <a:rPr lang="en-US" sz="2800" b="1">
                <a:solidFill>
                  <a:srgbClr val="000099"/>
                </a:solidFill>
              </a:rPr>
              <a:t> </a:t>
            </a:r>
            <a:r>
              <a:rPr lang="sr-Latn-CS" sz="2800" b="1">
                <a:solidFill>
                  <a:srgbClr val="000099"/>
                </a:solidFill>
              </a:rPr>
              <a:t>ЗАГАЂУЈУЋИХ</a:t>
            </a:r>
            <a:r>
              <a:rPr lang="sl-SI" sz="2800" b="1">
                <a:solidFill>
                  <a:srgbClr val="000099"/>
                </a:solidFill>
              </a:rPr>
              <a:t> </a:t>
            </a:r>
            <a:r>
              <a:rPr lang="sr-Latn-CS" sz="2800" b="1">
                <a:solidFill>
                  <a:srgbClr val="000099"/>
                </a:solidFill>
              </a:rPr>
              <a:t>МАТЕРИЈА</a:t>
            </a:r>
            <a:r>
              <a:rPr lang="sl-SI" sz="2800" b="1">
                <a:solidFill>
                  <a:srgbClr val="000099"/>
                </a:solidFill>
              </a:rPr>
              <a:t> </a:t>
            </a:r>
            <a:r>
              <a:rPr lang="sr-Latn-CS" sz="2800" b="1">
                <a:solidFill>
                  <a:srgbClr val="000099"/>
                </a:solidFill>
              </a:rPr>
              <a:t>НА</a:t>
            </a:r>
            <a:r>
              <a:rPr lang="sl-SI" sz="2800" b="1">
                <a:solidFill>
                  <a:srgbClr val="000099"/>
                </a:solidFill>
              </a:rPr>
              <a:t> </a:t>
            </a:r>
            <a:r>
              <a:rPr lang="sr-Latn-CS" sz="2800" b="1">
                <a:solidFill>
                  <a:srgbClr val="000099"/>
                </a:solidFill>
              </a:rPr>
              <a:t>ЗДРАВЉЕ</a:t>
            </a:r>
            <a:r>
              <a:rPr lang="sl-SI" sz="2800" b="1">
                <a:solidFill>
                  <a:srgbClr val="000099"/>
                </a:solidFill>
              </a:rPr>
              <a:t> </a:t>
            </a:r>
            <a:r>
              <a:rPr lang="sr-Latn-CS" sz="2800" b="1">
                <a:solidFill>
                  <a:srgbClr val="000099"/>
                </a:solidFill>
              </a:rPr>
              <a:t>И</a:t>
            </a:r>
            <a:r>
              <a:rPr lang="sl-SI" sz="2800" b="1">
                <a:solidFill>
                  <a:srgbClr val="000099"/>
                </a:solidFill>
              </a:rPr>
              <a:t> </a:t>
            </a:r>
            <a:r>
              <a:rPr lang="sr-Latn-CS" sz="2800" b="1">
                <a:solidFill>
                  <a:srgbClr val="000099"/>
                </a:solidFill>
              </a:rPr>
              <a:t>ЖИВОТНУ</a:t>
            </a:r>
            <a:r>
              <a:rPr lang="sl-SI" sz="2800" b="1">
                <a:solidFill>
                  <a:srgbClr val="000099"/>
                </a:solidFill>
              </a:rPr>
              <a:t> </a:t>
            </a:r>
            <a:r>
              <a:rPr lang="sr-Latn-CS" sz="2800" b="1">
                <a:solidFill>
                  <a:srgbClr val="000099"/>
                </a:solidFill>
              </a:rPr>
              <a:t>СРЕДИНУ</a:t>
            </a:r>
            <a:endParaRPr lang="en-US" sz="2400">
              <a:solidFill>
                <a:srgbClr val="000099"/>
              </a:solidFill>
            </a:endParaRPr>
          </a:p>
        </p:txBody>
      </p:sp>
      <p:sp>
        <p:nvSpPr>
          <p:cNvPr id="87043" name="Text Box 3"/>
          <p:cNvSpPr txBox="1">
            <a:spLocks noChangeArrowheads="1"/>
          </p:cNvSpPr>
          <p:nvPr/>
        </p:nvSpPr>
        <p:spPr bwMode="auto">
          <a:xfrm>
            <a:off x="686020" y="2117726"/>
            <a:ext cx="2056594"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загађујуће</a:t>
            </a:r>
            <a:r>
              <a:rPr lang="sl-SI" sz="2000" b="1">
                <a:solidFill>
                  <a:srgbClr val="000099"/>
                </a:solidFill>
              </a:rPr>
              <a:t> </a:t>
            </a:r>
            <a:r>
              <a:rPr lang="sr-Latn-CS" sz="2000" b="1">
                <a:solidFill>
                  <a:srgbClr val="000099"/>
                </a:solidFill>
              </a:rPr>
              <a:t>материје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ниво</a:t>
            </a:r>
            <a:r>
              <a:rPr lang="sl-SI" sz="2000" b="1">
                <a:solidFill>
                  <a:srgbClr val="000099"/>
                </a:solidFill>
              </a:rPr>
              <a:t> </a:t>
            </a:r>
            <a:r>
              <a:rPr lang="sr-Latn-CS" sz="2000" b="1">
                <a:solidFill>
                  <a:srgbClr val="000099"/>
                </a:solidFill>
              </a:rPr>
              <a:t>присутности</a:t>
            </a:r>
            <a:endParaRPr lang="sl-SI" sz="2000" b="1">
              <a:solidFill>
                <a:srgbClr val="000099"/>
              </a:solidFill>
            </a:endParaRPr>
          </a:p>
          <a:p>
            <a:endParaRPr lang="sl-SI" sz="2000" b="1">
              <a:solidFill>
                <a:srgbClr val="000099"/>
              </a:solidFill>
            </a:endParaRPr>
          </a:p>
          <a:p>
            <a:r>
              <a:rPr lang="en-US" sz="2000" b="1">
                <a:solidFill>
                  <a:srgbClr val="000099"/>
                </a:solidFill>
              </a:rPr>
              <a:t>HCHO</a:t>
            </a:r>
            <a:r>
              <a:rPr lang="sl-SI" sz="2000" b="1">
                <a:solidFill>
                  <a:srgbClr val="000099"/>
                </a:solidFill>
              </a:rPr>
              <a:t>  </a:t>
            </a:r>
          </a:p>
          <a:p>
            <a:r>
              <a:rPr lang="sr-Latn-CS" sz="2000" b="1">
                <a:solidFill>
                  <a:srgbClr val="000099"/>
                </a:solidFill>
              </a:rPr>
              <a:t>урбано</a:t>
            </a:r>
            <a:endParaRPr lang="sl-SI" sz="2000" b="1">
              <a:solidFill>
                <a:srgbClr val="000099"/>
              </a:solidFill>
            </a:endParaRPr>
          </a:p>
          <a:p>
            <a:endParaRPr lang="sl-SI" sz="2000" b="1">
              <a:solidFill>
                <a:srgbClr val="000099"/>
              </a:solidFill>
            </a:endParaRPr>
          </a:p>
          <a:p>
            <a:r>
              <a:rPr lang="sl-SI" sz="2000" b="1">
                <a:solidFill>
                  <a:srgbClr val="000099"/>
                </a:solidFill>
              </a:rPr>
              <a:t>	</a:t>
            </a:r>
          </a:p>
          <a:p>
            <a:r>
              <a:rPr lang="en-US" sz="2000" b="1">
                <a:solidFill>
                  <a:srgbClr val="000099"/>
                </a:solidFill>
              </a:rPr>
              <a:t>N</a:t>
            </a:r>
            <a:r>
              <a:rPr lang="sr-Latn-CS" sz="2000" b="1">
                <a:solidFill>
                  <a:srgbClr val="000099"/>
                </a:solidFill>
              </a:rPr>
              <a:t>О</a:t>
            </a:r>
            <a:r>
              <a:rPr lang="sl-SI" sz="2000" b="1">
                <a:solidFill>
                  <a:srgbClr val="000099"/>
                </a:solidFill>
              </a:rPr>
              <a:t> 2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r>
              <a:rPr lang="sl-SI" sz="2400" b="1">
                <a:solidFill>
                  <a:schemeClr val="tx1"/>
                </a:solidFill>
              </a:rPr>
              <a:t>	</a:t>
            </a:r>
          </a:p>
          <a:p>
            <a:r>
              <a:rPr lang="sl-SI" sz="2000" b="1">
                <a:solidFill>
                  <a:schemeClr val="tx1"/>
                </a:solidFill>
              </a:rPr>
              <a:t>	</a:t>
            </a:r>
          </a:p>
        </p:txBody>
      </p:sp>
      <p:sp>
        <p:nvSpPr>
          <p:cNvPr id="87044" name="Text Box 4"/>
          <p:cNvSpPr txBox="1">
            <a:spLocks noChangeArrowheads="1"/>
          </p:cNvSpPr>
          <p:nvPr/>
        </p:nvSpPr>
        <p:spPr bwMode="auto">
          <a:xfrm>
            <a:off x="2895063" y="2408239"/>
            <a:ext cx="2134284"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извор</a:t>
            </a:r>
            <a:r>
              <a:rPr lang="sl-SI" sz="2000" b="1">
                <a:solidFill>
                  <a:srgbClr val="000099"/>
                </a:solidFill>
              </a:rPr>
              <a:t> </a:t>
            </a:r>
            <a:r>
              <a:rPr lang="sr-Latn-CS" sz="2000" b="1">
                <a:solidFill>
                  <a:srgbClr val="000099"/>
                </a:solidFill>
              </a:rPr>
              <a:t>загађивања</a:t>
            </a:r>
            <a:endParaRPr lang="sl-SI" sz="2000" b="1">
              <a:solidFill>
                <a:srgbClr val="000099"/>
              </a:solidFill>
            </a:endParaRPr>
          </a:p>
          <a:p>
            <a:endParaRPr lang="sl-SI" sz="2000" b="1">
              <a:solidFill>
                <a:srgbClr val="000099"/>
              </a:solidFill>
            </a:endParaRPr>
          </a:p>
          <a:p>
            <a:r>
              <a:rPr lang="sl-SI" sz="2000" b="1">
                <a:solidFill>
                  <a:srgbClr val="000099"/>
                </a:solidFill>
              </a:rPr>
              <a:t>	</a:t>
            </a:r>
          </a:p>
          <a:p>
            <a:r>
              <a:rPr lang="sr-Latn-CS" sz="2000" b="1">
                <a:solidFill>
                  <a:srgbClr val="000099"/>
                </a:solidFill>
              </a:rPr>
              <a:t>Сагоревање</a:t>
            </a:r>
            <a:endParaRPr lang="sl-SI" sz="2000" b="1">
              <a:solidFill>
                <a:srgbClr val="000099"/>
              </a:solidFill>
            </a:endParaRPr>
          </a:p>
          <a:p>
            <a:r>
              <a:rPr lang="sr-Latn-CS" sz="2000" b="1">
                <a:solidFill>
                  <a:srgbClr val="000099"/>
                </a:solidFill>
              </a:rPr>
              <a:t>горива</a:t>
            </a:r>
            <a:r>
              <a:rPr lang="sl-SI" sz="2000" b="1">
                <a:solidFill>
                  <a:srgbClr val="000099"/>
                </a:solidFill>
              </a:rPr>
              <a:t>	</a:t>
            </a:r>
          </a:p>
          <a:p>
            <a:endParaRPr lang="sl-SI" sz="2000" b="1">
              <a:solidFill>
                <a:srgbClr val="000099"/>
              </a:solidFill>
            </a:endParaRPr>
          </a:p>
          <a:p>
            <a:endParaRPr lang="sl-SI" sz="2000" b="1">
              <a:solidFill>
                <a:srgbClr val="000099"/>
              </a:solidFill>
            </a:endParaRPr>
          </a:p>
          <a:p>
            <a:r>
              <a:rPr lang="sr-Latn-CS" sz="2000" b="1">
                <a:solidFill>
                  <a:srgbClr val="000099"/>
                </a:solidFill>
              </a:rPr>
              <a:t>непотпуно</a:t>
            </a:r>
            <a:r>
              <a:rPr lang="sl-SI" sz="2000" b="1">
                <a:solidFill>
                  <a:srgbClr val="000099"/>
                </a:solidFill>
              </a:rPr>
              <a:t> </a:t>
            </a:r>
            <a:r>
              <a:rPr lang="sr-Latn-CS" sz="2000" b="1">
                <a:solidFill>
                  <a:srgbClr val="000099"/>
                </a:solidFill>
              </a:rPr>
              <a:t>сагоревање</a:t>
            </a:r>
            <a:r>
              <a:rPr lang="sl-SI" sz="2400" b="1">
                <a:solidFill>
                  <a:schemeClr val="tx1"/>
                </a:solidFill>
              </a:rPr>
              <a:t>	</a:t>
            </a:r>
            <a:endParaRPr lang="en-US" sz="2400">
              <a:solidFill>
                <a:schemeClr val="tx1"/>
              </a:solidFill>
            </a:endParaRPr>
          </a:p>
        </p:txBody>
      </p:sp>
      <p:sp>
        <p:nvSpPr>
          <p:cNvPr id="87045" name="Text Box 5"/>
          <p:cNvSpPr txBox="1">
            <a:spLocks noChangeArrowheads="1"/>
          </p:cNvSpPr>
          <p:nvPr/>
        </p:nvSpPr>
        <p:spPr bwMode="auto">
          <a:xfrm>
            <a:off x="5029347" y="2119314"/>
            <a:ext cx="3504858"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утицај</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човека</a:t>
            </a:r>
            <a:endParaRPr lang="sl-SI" sz="2000" b="1">
              <a:solidFill>
                <a:srgbClr val="000099"/>
              </a:solidFill>
            </a:endParaRPr>
          </a:p>
          <a:p>
            <a:r>
              <a:rPr lang="sl-SI" sz="2000" b="1">
                <a:solidFill>
                  <a:srgbClr val="000099"/>
                </a:solidFill>
              </a:rPr>
              <a:t>	</a:t>
            </a:r>
          </a:p>
          <a:p>
            <a:endParaRPr lang="sl-SI" sz="2000" b="1">
              <a:solidFill>
                <a:srgbClr val="000099"/>
              </a:solidFill>
            </a:endParaRPr>
          </a:p>
          <a:p>
            <a:endParaRPr lang="sl-SI" sz="2000" b="1">
              <a:solidFill>
                <a:srgbClr val="000099"/>
              </a:solidFill>
            </a:endParaRPr>
          </a:p>
          <a:p>
            <a:r>
              <a:rPr lang="sr-Latn-CS" sz="2000" b="1">
                <a:solidFill>
                  <a:srgbClr val="000099"/>
                </a:solidFill>
              </a:rPr>
              <a:t>утиче</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респираторни</a:t>
            </a:r>
            <a:r>
              <a:rPr lang="sl-SI" sz="2000" b="1">
                <a:solidFill>
                  <a:srgbClr val="000099"/>
                </a:solidFill>
              </a:rPr>
              <a:t> </a:t>
            </a:r>
            <a:r>
              <a:rPr lang="sr-Latn-CS" sz="2000" b="1">
                <a:solidFill>
                  <a:srgbClr val="000099"/>
                </a:solidFill>
              </a:rPr>
              <a:t>систем</a:t>
            </a:r>
            <a:r>
              <a:rPr lang="sl-SI" sz="2000" b="1">
                <a:solidFill>
                  <a:srgbClr val="000099"/>
                </a:solidFill>
              </a:rPr>
              <a:t>, </a:t>
            </a:r>
            <a:r>
              <a:rPr lang="sr-Latn-CS" sz="2000" b="1">
                <a:solidFill>
                  <a:srgbClr val="000099"/>
                </a:solidFill>
              </a:rPr>
              <a:t>иритира</a:t>
            </a:r>
            <a:r>
              <a:rPr lang="sl-SI" sz="2000" b="1">
                <a:solidFill>
                  <a:srgbClr val="000099"/>
                </a:solidFill>
              </a:rPr>
              <a:t> </a:t>
            </a:r>
            <a:r>
              <a:rPr lang="sr-Latn-CS" sz="2000" b="1">
                <a:solidFill>
                  <a:srgbClr val="000099"/>
                </a:solidFill>
              </a:rPr>
              <a:t>очи</a:t>
            </a:r>
            <a:r>
              <a:rPr lang="sl-SI" sz="2000" b="1">
                <a:solidFill>
                  <a:srgbClr val="000099"/>
                </a:solidFill>
              </a:rPr>
              <a:t>, </a:t>
            </a:r>
            <a:r>
              <a:rPr lang="sr-Latn-CS" sz="2000" b="1">
                <a:solidFill>
                  <a:srgbClr val="000099"/>
                </a:solidFill>
              </a:rPr>
              <a:t>при</a:t>
            </a:r>
            <a:r>
              <a:rPr lang="sl-SI" sz="2000" b="1">
                <a:solidFill>
                  <a:srgbClr val="000099"/>
                </a:solidFill>
              </a:rPr>
              <a:t> </a:t>
            </a:r>
            <a:r>
              <a:rPr lang="sr-Latn-CS" sz="2000" b="1">
                <a:solidFill>
                  <a:srgbClr val="000099"/>
                </a:solidFill>
              </a:rPr>
              <a:t>дужем</a:t>
            </a:r>
            <a:r>
              <a:rPr lang="sl-SI" sz="2000" b="1">
                <a:solidFill>
                  <a:srgbClr val="000099"/>
                </a:solidFill>
              </a:rPr>
              <a:t> </a:t>
            </a:r>
            <a:r>
              <a:rPr lang="sr-Latn-CS" sz="2000" b="1">
                <a:solidFill>
                  <a:srgbClr val="000099"/>
                </a:solidFill>
              </a:rPr>
              <a:t>излагању</a:t>
            </a:r>
            <a:r>
              <a:rPr lang="sl-SI" sz="2000" b="1">
                <a:solidFill>
                  <a:srgbClr val="000099"/>
                </a:solidFill>
              </a:rPr>
              <a:t> </a:t>
            </a:r>
            <a:r>
              <a:rPr lang="sr-Latn-CS" sz="2000" b="1">
                <a:solidFill>
                  <a:srgbClr val="000099"/>
                </a:solidFill>
              </a:rPr>
              <a:t>долази</a:t>
            </a:r>
            <a:r>
              <a:rPr lang="sl-SI" sz="2000" b="1">
                <a:solidFill>
                  <a:srgbClr val="000099"/>
                </a:solidFill>
              </a:rPr>
              <a:t> </a:t>
            </a:r>
            <a:r>
              <a:rPr lang="sr-Latn-CS" sz="2000" b="1">
                <a:solidFill>
                  <a:srgbClr val="000099"/>
                </a:solidFill>
              </a:rPr>
              <a:t>до</a:t>
            </a:r>
            <a:r>
              <a:rPr lang="sl-SI" sz="2000" b="1">
                <a:solidFill>
                  <a:srgbClr val="000099"/>
                </a:solidFill>
              </a:rPr>
              <a:t> </a:t>
            </a:r>
            <a:r>
              <a:rPr lang="sr-Latn-CS" sz="2000" b="1">
                <a:solidFill>
                  <a:srgbClr val="000099"/>
                </a:solidFill>
              </a:rPr>
              <a:t>леукемије</a:t>
            </a:r>
            <a:r>
              <a:rPr lang="sl-SI" sz="2000" b="1">
                <a:solidFill>
                  <a:srgbClr val="000099"/>
                </a:solidFill>
              </a:rPr>
              <a:t>	</a:t>
            </a:r>
          </a:p>
          <a:p>
            <a:endParaRPr lang="sl-SI" sz="2000" b="1">
              <a:solidFill>
                <a:srgbClr val="000099"/>
              </a:solidFill>
            </a:endParaRPr>
          </a:p>
          <a:p>
            <a:r>
              <a:rPr lang="sr-Latn-CS" sz="2000" b="1">
                <a:solidFill>
                  <a:srgbClr val="000099"/>
                </a:solidFill>
              </a:rPr>
              <a:t>иритира</a:t>
            </a:r>
            <a:r>
              <a:rPr lang="sl-SI" sz="2000" b="1">
                <a:solidFill>
                  <a:srgbClr val="000099"/>
                </a:solidFill>
              </a:rPr>
              <a:t> </a:t>
            </a:r>
            <a:r>
              <a:rPr lang="sr-Latn-CS" sz="2000" b="1">
                <a:solidFill>
                  <a:srgbClr val="000099"/>
                </a:solidFill>
              </a:rPr>
              <a:t>респираторни</a:t>
            </a:r>
            <a:r>
              <a:rPr lang="sl-SI" sz="2000" b="1">
                <a:solidFill>
                  <a:srgbClr val="000099"/>
                </a:solidFill>
              </a:rPr>
              <a:t> </a:t>
            </a:r>
            <a:r>
              <a:rPr lang="sr-Latn-CS" sz="2000" b="1">
                <a:solidFill>
                  <a:srgbClr val="000099"/>
                </a:solidFill>
              </a:rPr>
              <a:t>систем</a:t>
            </a:r>
            <a:endParaRPr lang="sl-SI" sz="2000" b="1">
              <a:solidFill>
                <a:srgbClr val="000099"/>
              </a:solidFill>
            </a:endParaRPr>
          </a:p>
        </p:txBody>
      </p:sp>
    </p:spTree>
    <p:extLst>
      <p:ext uri="{BB962C8B-B14F-4D97-AF65-F5344CB8AC3E}">
        <p14:creationId xmlns:p14="http://schemas.microsoft.com/office/powerpoint/2010/main" val="204798463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88066" name="Text Box 2"/>
          <p:cNvSpPr txBox="1">
            <a:spLocks noChangeArrowheads="1"/>
          </p:cNvSpPr>
          <p:nvPr/>
        </p:nvSpPr>
        <p:spPr bwMode="auto">
          <a:xfrm>
            <a:off x="533571" y="533400"/>
            <a:ext cx="86104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000099"/>
                </a:solidFill>
              </a:rPr>
              <a:t>ДЕЈСТВО</a:t>
            </a:r>
            <a:r>
              <a:rPr lang="en-US" sz="2800" b="1">
                <a:solidFill>
                  <a:srgbClr val="000099"/>
                </a:solidFill>
              </a:rPr>
              <a:t> </a:t>
            </a:r>
            <a:r>
              <a:rPr lang="sr-Latn-CS" sz="2800" b="1">
                <a:solidFill>
                  <a:srgbClr val="000099"/>
                </a:solidFill>
              </a:rPr>
              <a:t>ПОЈЕДИНИХ</a:t>
            </a:r>
            <a:r>
              <a:rPr lang="en-US" sz="2800" b="1">
                <a:solidFill>
                  <a:srgbClr val="000099"/>
                </a:solidFill>
              </a:rPr>
              <a:t> </a:t>
            </a:r>
            <a:r>
              <a:rPr lang="sr-Latn-CS" sz="2800" b="1">
                <a:solidFill>
                  <a:srgbClr val="000099"/>
                </a:solidFill>
              </a:rPr>
              <a:t>ЗАГАЂУЈУЋИХ</a:t>
            </a:r>
            <a:r>
              <a:rPr lang="sl-SI" sz="2800" b="1">
                <a:solidFill>
                  <a:srgbClr val="000099"/>
                </a:solidFill>
              </a:rPr>
              <a:t> </a:t>
            </a:r>
            <a:r>
              <a:rPr lang="sr-Latn-CS" sz="2800" b="1">
                <a:solidFill>
                  <a:srgbClr val="000099"/>
                </a:solidFill>
              </a:rPr>
              <a:t>МАТЕРИЈА</a:t>
            </a:r>
            <a:r>
              <a:rPr lang="sl-SI" sz="2800" b="1">
                <a:solidFill>
                  <a:srgbClr val="000099"/>
                </a:solidFill>
              </a:rPr>
              <a:t> </a:t>
            </a:r>
            <a:r>
              <a:rPr lang="sr-Latn-CS" sz="2800" b="1">
                <a:solidFill>
                  <a:srgbClr val="000099"/>
                </a:solidFill>
              </a:rPr>
              <a:t>НА</a:t>
            </a:r>
            <a:r>
              <a:rPr lang="sl-SI" sz="2800" b="1">
                <a:solidFill>
                  <a:srgbClr val="000099"/>
                </a:solidFill>
              </a:rPr>
              <a:t> </a:t>
            </a:r>
            <a:r>
              <a:rPr lang="sr-Latn-CS" sz="2800" b="1">
                <a:solidFill>
                  <a:srgbClr val="000099"/>
                </a:solidFill>
              </a:rPr>
              <a:t>ЗДРАВЉЕ</a:t>
            </a:r>
            <a:r>
              <a:rPr lang="sl-SI" sz="2800" b="1">
                <a:solidFill>
                  <a:srgbClr val="000099"/>
                </a:solidFill>
              </a:rPr>
              <a:t> </a:t>
            </a:r>
            <a:r>
              <a:rPr lang="sr-Latn-CS" sz="2800" b="1">
                <a:solidFill>
                  <a:srgbClr val="000099"/>
                </a:solidFill>
              </a:rPr>
              <a:t>И</a:t>
            </a:r>
            <a:r>
              <a:rPr lang="sl-SI" sz="2800" b="1">
                <a:solidFill>
                  <a:srgbClr val="000099"/>
                </a:solidFill>
              </a:rPr>
              <a:t> </a:t>
            </a:r>
            <a:r>
              <a:rPr lang="sr-Latn-CS" sz="2800" b="1">
                <a:solidFill>
                  <a:srgbClr val="000099"/>
                </a:solidFill>
              </a:rPr>
              <a:t>ЖИВОТНУ</a:t>
            </a:r>
            <a:r>
              <a:rPr lang="sl-SI" sz="2800" b="1">
                <a:solidFill>
                  <a:srgbClr val="000099"/>
                </a:solidFill>
              </a:rPr>
              <a:t> </a:t>
            </a:r>
            <a:r>
              <a:rPr lang="sr-Latn-CS" sz="2800" b="1">
                <a:solidFill>
                  <a:srgbClr val="000099"/>
                </a:solidFill>
              </a:rPr>
              <a:t>СРЕДИНУ</a:t>
            </a:r>
            <a:endParaRPr lang="en-US" sz="2400">
              <a:solidFill>
                <a:srgbClr val="000099"/>
              </a:solidFill>
            </a:endParaRPr>
          </a:p>
        </p:txBody>
      </p:sp>
      <p:sp>
        <p:nvSpPr>
          <p:cNvPr id="88067" name="Text Box 3"/>
          <p:cNvSpPr txBox="1">
            <a:spLocks noChangeArrowheads="1"/>
          </p:cNvSpPr>
          <p:nvPr/>
        </p:nvSpPr>
        <p:spPr bwMode="auto">
          <a:xfrm>
            <a:off x="686020" y="2117726"/>
            <a:ext cx="2056594"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загађујуће</a:t>
            </a:r>
            <a:r>
              <a:rPr lang="sl-SI" sz="2000" b="1">
                <a:solidFill>
                  <a:srgbClr val="000099"/>
                </a:solidFill>
              </a:rPr>
              <a:t> </a:t>
            </a:r>
            <a:r>
              <a:rPr lang="sr-Latn-CS" sz="2000" b="1">
                <a:solidFill>
                  <a:srgbClr val="000099"/>
                </a:solidFill>
              </a:rPr>
              <a:t>материје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ниво</a:t>
            </a:r>
            <a:r>
              <a:rPr lang="sl-SI" sz="2000" b="1">
                <a:solidFill>
                  <a:srgbClr val="000099"/>
                </a:solidFill>
              </a:rPr>
              <a:t> </a:t>
            </a:r>
            <a:r>
              <a:rPr lang="sr-Latn-CS" sz="2000" b="1">
                <a:solidFill>
                  <a:srgbClr val="000099"/>
                </a:solidFill>
              </a:rPr>
              <a:t>присутности</a:t>
            </a:r>
            <a:endParaRPr lang="sl-SI" sz="2000" b="1">
              <a:solidFill>
                <a:srgbClr val="000099"/>
              </a:solidFill>
            </a:endParaRPr>
          </a:p>
          <a:p>
            <a:r>
              <a:rPr lang="sl-SI" sz="2000" b="1">
                <a:solidFill>
                  <a:srgbClr val="000099"/>
                </a:solidFill>
              </a:rPr>
              <a:t>	</a:t>
            </a:r>
          </a:p>
          <a:p>
            <a:r>
              <a:rPr lang="en-US" sz="2000" b="1">
                <a:solidFill>
                  <a:srgbClr val="000099"/>
                </a:solidFill>
              </a:rPr>
              <a:t>HCH</a:t>
            </a:r>
            <a:r>
              <a:rPr lang="sr-Latn-CS" sz="2000" b="1">
                <a:solidFill>
                  <a:srgbClr val="000099"/>
                </a:solidFill>
              </a:rPr>
              <a:t>О</a:t>
            </a:r>
            <a:r>
              <a:rPr lang="sl-SI" sz="2000" b="1">
                <a:solidFill>
                  <a:srgbClr val="000099"/>
                </a:solidFill>
              </a:rPr>
              <a:t>  </a:t>
            </a:r>
          </a:p>
          <a:p>
            <a:r>
              <a:rPr lang="sr-Latn-CS" sz="2000" b="1">
                <a:solidFill>
                  <a:srgbClr val="000099"/>
                </a:solidFill>
              </a:rPr>
              <a:t>урбано</a:t>
            </a:r>
            <a:r>
              <a:rPr lang="sl-SI" sz="2000" b="1">
                <a:solidFill>
                  <a:srgbClr val="000099"/>
                </a:solidFill>
              </a:rPr>
              <a:t>	</a:t>
            </a:r>
          </a:p>
          <a:p>
            <a:endParaRPr lang="sl-SI" sz="2000" b="1">
              <a:solidFill>
                <a:srgbClr val="000099"/>
              </a:solidFill>
            </a:endParaRPr>
          </a:p>
          <a:p>
            <a:endParaRPr lang="sl-SI" sz="2000" b="1">
              <a:solidFill>
                <a:srgbClr val="000099"/>
              </a:solidFill>
            </a:endParaRPr>
          </a:p>
          <a:p>
            <a:r>
              <a:rPr lang="en-US" sz="2000" b="1">
                <a:solidFill>
                  <a:srgbClr val="000099"/>
                </a:solidFill>
              </a:rPr>
              <a:t>N</a:t>
            </a:r>
            <a:r>
              <a:rPr lang="sr-Latn-CS" sz="2000" b="1">
                <a:solidFill>
                  <a:srgbClr val="000099"/>
                </a:solidFill>
              </a:rPr>
              <a:t>О</a:t>
            </a:r>
            <a:r>
              <a:rPr lang="sl-SI" sz="2000" b="1">
                <a:solidFill>
                  <a:srgbClr val="000099"/>
                </a:solidFill>
              </a:rPr>
              <a:t> 2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r>
              <a:rPr lang="sl-SI" sz="2000" b="1">
                <a:solidFill>
                  <a:schemeClr val="tx1"/>
                </a:solidFill>
              </a:rPr>
              <a:t>	</a:t>
            </a:r>
            <a:endParaRPr lang="sl-SI" sz="2400" b="1">
              <a:solidFill>
                <a:schemeClr val="tx1"/>
              </a:solidFill>
            </a:endParaRPr>
          </a:p>
          <a:p>
            <a:endParaRPr lang="en-US" sz="2400">
              <a:solidFill>
                <a:schemeClr val="tx1"/>
              </a:solidFill>
            </a:endParaRPr>
          </a:p>
        </p:txBody>
      </p:sp>
      <p:sp>
        <p:nvSpPr>
          <p:cNvPr id="88068" name="Text Box 4"/>
          <p:cNvSpPr txBox="1">
            <a:spLocks noChangeArrowheads="1"/>
          </p:cNvSpPr>
          <p:nvPr/>
        </p:nvSpPr>
        <p:spPr bwMode="auto">
          <a:xfrm>
            <a:off x="2895063" y="2133601"/>
            <a:ext cx="2439182"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Утицај</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вегетациј</a:t>
            </a:r>
            <a:r>
              <a:rPr lang="sr-Cyrl-RS" sz="2000" b="1">
                <a:solidFill>
                  <a:srgbClr val="000099"/>
                </a:solidFill>
              </a:rPr>
              <a:t>у</a:t>
            </a:r>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r>
              <a:rPr lang="sl-SI" sz="2000" b="1">
                <a:solidFill>
                  <a:srgbClr val="000099"/>
                </a:solidFill>
              </a:rPr>
              <a:t>	</a:t>
            </a:r>
          </a:p>
          <a:p>
            <a:r>
              <a:rPr lang="sl-SI" sz="2000" b="1">
                <a:solidFill>
                  <a:srgbClr val="000099"/>
                </a:solidFill>
              </a:rPr>
              <a:t>		</a:t>
            </a:r>
          </a:p>
          <a:p>
            <a:r>
              <a:rPr lang="sr-Latn-CS" sz="2000" b="1">
                <a:solidFill>
                  <a:srgbClr val="000099"/>
                </a:solidFill>
              </a:rPr>
              <a:t>киселе</a:t>
            </a:r>
            <a:r>
              <a:rPr lang="sl-SI" sz="2000" b="1">
                <a:solidFill>
                  <a:srgbClr val="000099"/>
                </a:solidFill>
              </a:rPr>
              <a:t> </a:t>
            </a:r>
            <a:r>
              <a:rPr lang="sr-Latn-CS" sz="2000" b="1">
                <a:solidFill>
                  <a:srgbClr val="000099"/>
                </a:solidFill>
              </a:rPr>
              <a:t>кише</a:t>
            </a:r>
            <a:r>
              <a:rPr lang="sl-SI" sz="2000" b="1">
                <a:solidFill>
                  <a:srgbClr val="000099"/>
                </a:solidFill>
              </a:rPr>
              <a:t>, </a:t>
            </a:r>
            <a:r>
              <a:rPr lang="sr-Latn-CS" sz="2000" b="1">
                <a:solidFill>
                  <a:srgbClr val="000099"/>
                </a:solidFill>
              </a:rPr>
              <a:t>закишељење</a:t>
            </a:r>
            <a:r>
              <a:rPr lang="sl-SI" sz="2000" b="1">
                <a:solidFill>
                  <a:srgbClr val="000099"/>
                </a:solidFill>
              </a:rPr>
              <a:t> </a:t>
            </a:r>
            <a:r>
              <a:rPr lang="sr-Latn-CS" sz="2000" b="1">
                <a:solidFill>
                  <a:srgbClr val="000099"/>
                </a:solidFill>
              </a:rPr>
              <a:t>воде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тла</a:t>
            </a:r>
            <a:r>
              <a:rPr lang="sl-SI" sz="2000" b="1">
                <a:solidFill>
                  <a:srgbClr val="000099"/>
                </a:solidFill>
              </a:rPr>
              <a:t> 	</a:t>
            </a:r>
          </a:p>
        </p:txBody>
      </p:sp>
      <p:sp>
        <p:nvSpPr>
          <p:cNvPr id="88069" name="Text Box 5"/>
          <p:cNvSpPr txBox="1">
            <a:spLocks noChangeArrowheads="1"/>
          </p:cNvSpPr>
          <p:nvPr/>
        </p:nvSpPr>
        <p:spPr bwMode="auto">
          <a:xfrm>
            <a:off x="5410469" y="2119314"/>
            <a:ext cx="3504858"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Утицај</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глобалне</a:t>
            </a:r>
            <a:r>
              <a:rPr lang="sl-SI" sz="2000" b="1">
                <a:solidFill>
                  <a:srgbClr val="000099"/>
                </a:solidFill>
              </a:rPr>
              <a:t> </a:t>
            </a:r>
            <a:r>
              <a:rPr lang="sr-Latn-CS" sz="2000" b="1">
                <a:solidFill>
                  <a:srgbClr val="000099"/>
                </a:solidFill>
              </a:rPr>
              <a:t>промене</a:t>
            </a:r>
            <a:endParaRPr lang="sl-SI" sz="2000" b="1">
              <a:solidFill>
                <a:srgbClr val="000099"/>
              </a:solidFill>
            </a:endParaRPr>
          </a:p>
          <a:p>
            <a:r>
              <a:rPr lang="sl-SI" sz="2000" b="1">
                <a:solidFill>
                  <a:srgbClr val="000099"/>
                </a:solidFill>
              </a:rPr>
              <a:t>	</a:t>
            </a:r>
          </a:p>
          <a:p>
            <a:r>
              <a:rPr lang="sl-SI" sz="2000" b="1">
                <a:solidFill>
                  <a:srgbClr val="000099"/>
                </a:solidFill>
              </a:rPr>
              <a:t>	</a:t>
            </a:r>
          </a:p>
          <a:p>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r>
              <a:rPr lang="sr-Latn-CS" sz="2000" b="1">
                <a:solidFill>
                  <a:srgbClr val="000099"/>
                </a:solidFill>
              </a:rPr>
              <a:t>гас</a:t>
            </a:r>
            <a:r>
              <a:rPr lang="sl-SI" sz="2000" b="1">
                <a:solidFill>
                  <a:srgbClr val="000099"/>
                </a:solidFill>
              </a:rPr>
              <a:t> </a:t>
            </a:r>
            <a:r>
              <a:rPr lang="sr-Latn-CS" sz="2000" b="1">
                <a:solidFill>
                  <a:srgbClr val="000099"/>
                </a:solidFill>
              </a:rPr>
              <a:t>из</a:t>
            </a:r>
            <a:r>
              <a:rPr lang="sl-SI" sz="2000" b="1">
                <a:solidFill>
                  <a:srgbClr val="000099"/>
                </a:solidFill>
              </a:rPr>
              <a:t> </a:t>
            </a:r>
            <a:r>
              <a:rPr lang="sr-Latn-CS" sz="2000" b="1">
                <a:solidFill>
                  <a:srgbClr val="000099"/>
                </a:solidFill>
              </a:rPr>
              <a:t>групе</a:t>
            </a:r>
            <a:r>
              <a:rPr lang="sl-SI" sz="2000" b="1">
                <a:solidFill>
                  <a:srgbClr val="000099"/>
                </a:solidFill>
              </a:rPr>
              <a:t> </a:t>
            </a:r>
            <a:r>
              <a:rPr lang="sr-Latn-CS" sz="2000" b="1">
                <a:solidFill>
                  <a:srgbClr val="000099"/>
                </a:solidFill>
              </a:rPr>
              <a:t>гасова</a:t>
            </a:r>
            <a:r>
              <a:rPr lang="sl-SI" sz="2000" b="1">
                <a:solidFill>
                  <a:srgbClr val="000099"/>
                </a:solidFill>
              </a:rPr>
              <a:t> </a:t>
            </a:r>
            <a:r>
              <a:rPr lang="sr-Latn-CS" sz="2000" b="1">
                <a:solidFill>
                  <a:srgbClr val="000099"/>
                </a:solidFill>
              </a:rPr>
              <a:t>стаклене</a:t>
            </a:r>
            <a:r>
              <a:rPr lang="sl-SI" sz="2000" b="1">
                <a:solidFill>
                  <a:srgbClr val="000099"/>
                </a:solidFill>
              </a:rPr>
              <a:t> </a:t>
            </a:r>
            <a:r>
              <a:rPr lang="sr-Latn-CS" sz="2000" b="1">
                <a:solidFill>
                  <a:srgbClr val="000099"/>
                </a:solidFill>
              </a:rPr>
              <a:t>баште</a:t>
            </a:r>
            <a:r>
              <a:rPr lang="sl-SI" sz="2000" b="1">
                <a:solidFill>
                  <a:srgbClr val="000099"/>
                </a:solidFill>
              </a:rPr>
              <a:t>, </a:t>
            </a:r>
            <a:r>
              <a:rPr lang="sr-Latn-CS" sz="2000" b="1">
                <a:solidFill>
                  <a:srgbClr val="000099"/>
                </a:solidFill>
              </a:rPr>
              <a:t>са</a:t>
            </a:r>
            <a:r>
              <a:rPr lang="sl-SI" sz="2000" b="1">
                <a:solidFill>
                  <a:srgbClr val="000099"/>
                </a:solidFill>
              </a:rPr>
              <a:t> </a:t>
            </a:r>
            <a:r>
              <a:rPr lang="sr-Latn-CS" sz="2000" b="1">
                <a:solidFill>
                  <a:srgbClr val="000099"/>
                </a:solidFill>
              </a:rPr>
              <a:t>угљоводоницима</a:t>
            </a:r>
            <a:r>
              <a:rPr lang="sl-SI" sz="2000" b="1">
                <a:solidFill>
                  <a:srgbClr val="000099"/>
                </a:solidFill>
              </a:rPr>
              <a:t> </a:t>
            </a:r>
            <a:r>
              <a:rPr lang="sr-Latn-CS" sz="2000" b="1">
                <a:solidFill>
                  <a:srgbClr val="000099"/>
                </a:solidFill>
              </a:rPr>
              <a:t>прави</a:t>
            </a:r>
            <a:r>
              <a:rPr lang="sl-SI" sz="2000" b="1">
                <a:solidFill>
                  <a:srgbClr val="000099"/>
                </a:solidFill>
              </a:rPr>
              <a:t> </a:t>
            </a:r>
            <a:r>
              <a:rPr lang="sr-Latn-CS" sz="2000" b="1">
                <a:solidFill>
                  <a:srgbClr val="000099"/>
                </a:solidFill>
              </a:rPr>
              <a:t>фотохемијски</a:t>
            </a:r>
            <a:r>
              <a:rPr lang="sl-SI" sz="2000" b="1">
                <a:solidFill>
                  <a:srgbClr val="000099"/>
                </a:solidFill>
              </a:rPr>
              <a:t> </a:t>
            </a:r>
            <a:r>
              <a:rPr lang="sr-Latn-CS" sz="2000" b="1">
                <a:solidFill>
                  <a:srgbClr val="000099"/>
                </a:solidFill>
              </a:rPr>
              <a:t>смог</a:t>
            </a:r>
            <a:endParaRPr lang="en-US" sz="2400">
              <a:solidFill>
                <a:srgbClr val="000099"/>
              </a:solidFill>
            </a:endParaRPr>
          </a:p>
        </p:txBody>
      </p:sp>
    </p:spTree>
    <p:extLst>
      <p:ext uri="{BB962C8B-B14F-4D97-AF65-F5344CB8AC3E}">
        <p14:creationId xmlns:p14="http://schemas.microsoft.com/office/powerpoint/2010/main" val="404587055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89090" name="Text Box 2"/>
          <p:cNvSpPr txBox="1">
            <a:spLocks noChangeArrowheads="1"/>
          </p:cNvSpPr>
          <p:nvPr/>
        </p:nvSpPr>
        <p:spPr bwMode="auto">
          <a:xfrm>
            <a:off x="533571" y="533400"/>
            <a:ext cx="86104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000099"/>
                </a:solidFill>
              </a:rPr>
              <a:t>ДЕЈСТВО</a:t>
            </a:r>
            <a:r>
              <a:rPr lang="en-US" sz="2800" b="1">
                <a:solidFill>
                  <a:srgbClr val="000099"/>
                </a:solidFill>
              </a:rPr>
              <a:t> </a:t>
            </a:r>
            <a:r>
              <a:rPr lang="sr-Latn-CS" sz="2800" b="1">
                <a:solidFill>
                  <a:srgbClr val="000099"/>
                </a:solidFill>
              </a:rPr>
              <a:t>ПОЈЕДИНИХ</a:t>
            </a:r>
            <a:r>
              <a:rPr lang="en-US" sz="2800" b="1">
                <a:solidFill>
                  <a:srgbClr val="000099"/>
                </a:solidFill>
              </a:rPr>
              <a:t> </a:t>
            </a:r>
            <a:r>
              <a:rPr lang="sr-Latn-CS" sz="2800" b="1">
                <a:solidFill>
                  <a:srgbClr val="000099"/>
                </a:solidFill>
              </a:rPr>
              <a:t>ЗАГАЂУЈУЋИХ</a:t>
            </a:r>
            <a:r>
              <a:rPr lang="sl-SI" sz="2800" b="1">
                <a:solidFill>
                  <a:srgbClr val="000099"/>
                </a:solidFill>
              </a:rPr>
              <a:t> </a:t>
            </a:r>
            <a:r>
              <a:rPr lang="sr-Latn-CS" sz="2800" b="1">
                <a:solidFill>
                  <a:srgbClr val="000099"/>
                </a:solidFill>
              </a:rPr>
              <a:t>МАТЕРИЈА</a:t>
            </a:r>
            <a:r>
              <a:rPr lang="sl-SI" sz="2800" b="1">
                <a:solidFill>
                  <a:srgbClr val="000099"/>
                </a:solidFill>
              </a:rPr>
              <a:t> </a:t>
            </a:r>
            <a:r>
              <a:rPr lang="sr-Latn-CS" sz="2800" b="1">
                <a:solidFill>
                  <a:srgbClr val="000099"/>
                </a:solidFill>
              </a:rPr>
              <a:t>НА</a:t>
            </a:r>
            <a:r>
              <a:rPr lang="sl-SI" sz="2800" b="1">
                <a:solidFill>
                  <a:srgbClr val="000099"/>
                </a:solidFill>
              </a:rPr>
              <a:t> </a:t>
            </a:r>
            <a:r>
              <a:rPr lang="sr-Latn-CS" sz="2800" b="1">
                <a:solidFill>
                  <a:srgbClr val="000099"/>
                </a:solidFill>
              </a:rPr>
              <a:t>ЗДРАВЉЕ</a:t>
            </a:r>
            <a:r>
              <a:rPr lang="sl-SI" sz="2800" b="1">
                <a:solidFill>
                  <a:srgbClr val="000099"/>
                </a:solidFill>
              </a:rPr>
              <a:t> </a:t>
            </a:r>
            <a:r>
              <a:rPr lang="sr-Latn-CS" sz="2800" b="1">
                <a:solidFill>
                  <a:srgbClr val="000099"/>
                </a:solidFill>
              </a:rPr>
              <a:t>И</a:t>
            </a:r>
            <a:r>
              <a:rPr lang="sl-SI" sz="2800" b="1">
                <a:solidFill>
                  <a:srgbClr val="000099"/>
                </a:solidFill>
              </a:rPr>
              <a:t> </a:t>
            </a:r>
            <a:r>
              <a:rPr lang="sr-Latn-CS" sz="2800" b="1">
                <a:solidFill>
                  <a:srgbClr val="000099"/>
                </a:solidFill>
              </a:rPr>
              <a:t>ЖИВОТНУ</a:t>
            </a:r>
            <a:r>
              <a:rPr lang="sl-SI" sz="2800" b="1">
                <a:solidFill>
                  <a:srgbClr val="000099"/>
                </a:solidFill>
              </a:rPr>
              <a:t> </a:t>
            </a:r>
            <a:r>
              <a:rPr lang="sr-Latn-CS" sz="2800" b="1">
                <a:solidFill>
                  <a:srgbClr val="000099"/>
                </a:solidFill>
              </a:rPr>
              <a:t>СРЕДИНУ</a:t>
            </a:r>
            <a:endParaRPr lang="en-US" sz="2400">
              <a:solidFill>
                <a:srgbClr val="000099"/>
              </a:solidFill>
            </a:endParaRPr>
          </a:p>
        </p:txBody>
      </p:sp>
      <p:sp>
        <p:nvSpPr>
          <p:cNvPr id="89091" name="Text Box 3"/>
          <p:cNvSpPr txBox="1">
            <a:spLocks noChangeArrowheads="1"/>
          </p:cNvSpPr>
          <p:nvPr/>
        </p:nvSpPr>
        <p:spPr bwMode="auto">
          <a:xfrm>
            <a:off x="686020" y="2117726"/>
            <a:ext cx="2056594" cy="384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загађујуће</a:t>
            </a:r>
            <a:r>
              <a:rPr lang="sl-SI" sz="2000" b="1">
                <a:solidFill>
                  <a:srgbClr val="000099"/>
                </a:solidFill>
              </a:rPr>
              <a:t> </a:t>
            </a:r>
            <a:r>
              <a:rPr lang="sr-Latn-CS" sz="2000" b="1">
                <a:solidFill>
                  <a:srgbClr val="000099"/>
                </a:solidFill>
              </a:rPr>
              <a:t>материје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ниво</a:t>
            </a:r>
            <a:r>
              <a:rPr lang="sl-SI" sz="2000" b="1">
                <a:solidFill>
                  <a:srgbClr val="000099"/>
                </a:solidFill>
              </a:rPr>
              <a:t> </a:t>
            </a:r>
            <a:r>
              <a:rPr lang="sr-Latn-CS" sz="2000" b="1">
                <a:solidFill>
                  <a:srgbClr val="000099"/>
                </a:solidFill>
              </a:rPr>
              <a:t>присутности</a:t>
            </a:r>
            <a:endParaRPr lang="sl-SI" sz="2000" b="1">
              <a:solidFill>
                <a:srgbClr val="000099"/>
              </a:solidFill>
            </a:endParaRPr>
          </a:p>
          <a:p>
            <a:r>
              <a:rPr lang="sl-SI" sz="2000" b="1">
                <a:solidFill>
                  <a:srgbClr val="000099"/>
                </a:solidFill>
              </a:rPr>
              <a:t>	</a:t>
            </a:r>
          </a:p>
          <a:p>
            <a:r>
              <a:rPr lang="en-US" sz="2000" b="1">
                <a:solidFill>
                  <a:srgbClr val="000099"/>
                </a:solidFill>
              </a:rPr>
              <a:t>S</a:t>
            </a:r>
            <a:r>
              <a:rPr lang="sr-Latn-CS" sz="2000" b="1">
                <a:solidFill>
                  <a:srgbClr val="000099"/>
                </a:solidFill>
              </a:rPr>
              <a:t>О</a:t>
            </a:r>
            <a:r>
              <a:rPr lang="sl-SI" sz="2000" b="1">
                <a:solidFill>
                  <a:srgbClr val="000099"/>
                </a:solidFill>
              </a:rPr>
              <a:t>2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r>
              <a:rPr lang="sl-SI" sz="2000" b="1">
                <a:solidFill>
                  <a:srgbClr val="000099"/>
                </a:solidFill>
              </a:rPr>
              <a:t>	</a:t>
            </a:r>
          </a:p>
          <a:p>
            <a:endParaRPr lang="sl-SI" sz="2000" b="1">
              <a:solidFill>
                <a:srgbClr val="000099"/>
              </a:solidFill>
            </a:endParaRPr>
          </a:p>
          <a:p>
            <a:r>
              <a:rPr lang="en-US" sz="2000" b="1">
                <a:solidFill>
                  <a:srgbClr val="000099"/>
                </a:solidFill>
              </a:rPr>
              <a:t>Pb</a:t>
            </a:r>
            <a:r>
              <a:rPr lang="sl-SI" sz="2000" b="1">
                <a:solidFill>
                  <a:srgbClr val="000099"/>
                </a:solidFill>
              </a:rPr>
              <a:t>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r>
              <a:rPr lang="sl-SI" sz="2000" b="1">
                <a:solidFill>
                  <a:srgbClr val="000099"/>
                </a:solidFill>
              </a:rPr>
              <a:t>	</a:t>
            </a:r>
          </a:p>
          <a:p>
            <a:endParaRPr lang="sl-SI" sz="2000" b="1">
              <a:solidFill>
                <a:srgbClr val="000099"/>
              </a:solidFill>
            </a:endParaRPr>
          </a:p>
          <a:p>
            <a:r>
              <a:rPr lang="sr-Latn-CS" sz="2000" b="1">
                <a:solidFill>
                  <a:srgbClr val="000099"/>
                </a:solidFill>
              </a:rPr>
              <a:t>Честице</a:t>
            </a:r>
            <a:r>
              <a:rPr lang="sl-SI" sz="2000" b="1">
                <a:solidFill>
                  <a:srgbClr val="000099"/>
                </a:solidFill>
              </a:rPr>
              <a:t>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r>
              <a:rPr lang="sl-SI" sz="2400" b="1">
                <a:solidFill>
                  <a:schemeClr val="tx1"/>
                </a:solidFill>
              </a:rPr>
              <a:t>	</a:t>
            </a:r>
          </a:p>
        </p:txBody>
      </p:sp>
      <p:sp>
        <p:nvSpPr>
          <p:cNvPr id="89092" name="Text Box 4"/>
          <p:cNvSpPr txBox="1">
            <a:spLocks noChangeArrowheads="1"/>
          </p:cNvSpPr>
          <p:nvPr/>
        </p:nvSpPr>
        <p:spPr bwMode="auto">
          <a:xfrm>
            <a:off x="2895063" y="2408239"/>
            <a:ext cx="2134284"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извор</a:t>
            </a:r>
            <a:r>
              <a:rPr lang="sl-SI" sz="2000" b="1">
                <a:solidFill>
                  <a:srgbClr val="000099"/>
                </a:solidFill>
              </a:rPr>
              <a:t> </a:t>
            </a:r>
            <a:r>
              <a:rPr lang="sr-Latn-CS" sz="2000" b="1">
                <a:solidFill>
                  <a:srgbClr val="000099"/>
                </a:solidFill>
              </a:rPr>
              <a:t>загађивања</a:t>
            </a:r>
            <a:r>
              <a:rPr lang="sl-SI" sz="2000" b="1">
                <a:solidFill>
                  <a:srgbClr val="000099"/>
                </a:solidFill>
              </a:rPr>
              <a:t>	</a:t>
            </a:r>
          </a:p>
          <a:p>
            <a:endParaRPr lang="sl-SI" sz="2000" b="1">
              <a:solidFill>
                <a:srgbClr val="000099"/>
              </a:solidFill>
            </a:endParaRPr>
          </a:p>
          <a:p>
            <a:r>
              <a:rPr lang="sr-Latn-CS" sz="2000" b="1">
                <a:solidFill>
                  <a:srgbClr val="000099"/>
                </a:solidFill>
              </a:rPr>
              <a:t>сагоревање</a:t>
            </a:r>
            <a:r>
              <a:rPr lang="sl-SI" sz="2000" b="1">
                <a:solidFill>
                  <a:srgbClr val="000099"/>
                </a:solidFill>
              </a:rPr>
              <a:t> </a:t>
            </a:r>
            <a:r>
              <a:rPr lang="sr-Latn-CS" sz="2000" b="1">
                <a:solidFill>
                  <a:srgbClr val="000099"/>
                </a:solidFill>
              </a:rPr>
              <a:t>горива</a:t>
            </a:r>
            <a:r>
              <a:rPr lang="sl-SI" sz="2000" b="1">
                <a:solidFill>
                  <a:srgbClr val="000099"/>
                </a:solidFill>
              </a:rPr>
              <a:t>	</a:t>
            </a:r>
          </a:p>
          <a:p>
            <a:endParaRPr lang="sl-SI" sz="2000" b="1">
              <a:solidFill>
                <a:srgbClr val="000099"/>
              </a:solidFill>
            </a:endParaRPr>
          </a:p>
          <a:p>
            <a:r>
              <a:rPr lang="sr-Latn-CS" sz="2000" b="1">
                <a:solidFill>
                  <a:srgbClr val="000099"/>
                </a:solidFill>
              </a:rPr>
              <a:t>сагоревање</a:t>
            </a:r>
            <a:r>
              <a:rPr lang="sl-SI" sz="2000" b="1">
                <a:solidFill>
                  <a:srgbClr val="000099"/>
                </a:solidFill>
              </a:rPr>
              <a:t> </a:t>
            </a:r>
            <a:r>
              <a:rPr lang="sr-Latn-CS" sz="2000" b="1">
                <a:solidFill>
                  <a:srgbClr val="000099"/>
                </a:solidFill>
              </a:rPr>
              <a:t>бензина</a:t>
            </a:r>
            <a:r>
              <a:rPr lang="sl-SI" sz="2000" b="1">
                <a:solidFill>
                  <a:srgbClr val="000099"/>
                </a:solidFill>
              </a:rPr>
              <a:t>	</a:t>
            </a:r>
          </a:p>
          <a:p>
            <a:endParaRPr lang="sl-SI" sz="2000" b="1">
              <a:solidFill>
                <a:srgbClr val="000099"/>
              </a:solidFill>
            </a:endParaRPr>
          </a:p>
          <a:p>
            <a:r>
              <a:rPr lang="sr-Latn-CS" sz="2000" b="1">
                <a:solidFill>
                  <a:srgbClr val="000099"/>
                </a:solidFill>
              </a:rPr>
              <a:t>сагоревање</a:t>
            </a:r>
            <a:r>
              <a:rPr lang="sl-SI" sz="2000" b="1">
                <a:solidFill>
                  <a:srgbClr val="000099"/>
                </a:solidFill>
              </a:rPr>
              <a:t> </a:t>
            </a:r>
            <a:r>
              <a:rPr lang="sr-Latn-CS" sz="2000" b="1">
                <a:solidFill>
                  <a:srgbClr val="000099"/>
                </a:solidFill>
              </a:rPr>
              <a:t>горива</a:t>
            </a:r>
            <a:r>
              <a:rPr lang="sl-SI" sz="2000" b="1">
                <a:solidFill>
                  <a:srgbClr val="000099"/>
                </a:solidFill>
              </a:rPr>
              <a:t>	</a:t>
            </a:r>
            <a:endParaRPr lang="en-US" sz="2400">
              <a:solidFill>
                <a:srgbClr val="000099"/>
              </a:solidFill>
            </a:endParaRPr>
          </a:p>
        </p:txBody>
      </p:sp>
      <p:sp>
        <p:nvSpPr>
          <p:cNvPr id="89093" name="Text Box 5"/>
          <p:cNvSpPr txBox="1">
            <a:spLocks noChangeArrowheads="1"/>
          </p:cNvSpPr>
          <p:nvPr/>
        </p:nvSpPr>
        <p:spPr bwMode="auto">
          <a:xfrm>
            <a:off x="5029347" y="2119313"/>
            <a:ext cx="3504858"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утицај</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човека</a:t>
            </a:r>
            <a:endParaRPr lang="sl-SI" sz="2000" b="1">
              <a:solidFill>
                <a:srgbClr val="000099"/>
              </a:solidFill>
            </a:endParaRPr>
          </a:p>
          <a:p>
            <a:endParaRPr lang="sl-SI" sz="2000" b="1">
              <a:solidFill>
                <a:srgbClr val="000099"/>
              </a:solidFill>
            </a:endParaRPr>
          </a:p>
          <a:p>
            <a:endParaRPr lang="sl-SI" sz="2000" b="1">
              <a:solidFill>
                <a:srgbClr val="000099"/>
              </a:solidFill>
            </a:endParaRPr>
          </a:p>
          <a:p>
            <a:r>
              <a:rPr lang="sl-SI" sz="2000" b="1">
                <a:solidFill>
                  <a:srgbClr val="000099"/>
                </a:solidFill>
              </a:rPr>
              <a:t>	</a:t>
            </a:r>
          </a:p>
          <a:p>
            <a:r>
              <a:rPr lang="sr-Latn-CS" sz="2000" b="1">
                <a:solidFill>
                  <a:srgbClr val="000099"/>
                </a:solidFill>
              </a:rPr>
              <a:t>иритира</a:t>
            </a:r>
            <a:r>
              <a:rPr lang="sl-SI" sz="2000" b="1">
                <a:solidFill>
                  <a:srgbClr val="000099"/>
                </a:solidFill>
              </a:rPr>
              <a:t> </a:t>
            </a:r>
            <a:r>
              <a:rPr lang="sr-Latn-CS" sz="2000" b="1">
                <a:solidFill>
                  <a:srgbClr val="000099"/>
                </a:solidFill>
              </a:rPr>
              <a:t>респираторни</a:t>
            </a:r>
            <a:r>
              <a:rPr lang="sl-SI" sz="2000" b="1">
                <a:solidFill>
                  <a:srgbClr val="000099"/>
                </a:solidFill>
              </a:rPr>
              <a:t> </a:t>
            </a:r>
            <a:r>
              <a:rPr lang="sr-Latn-CS" sz="2000" b="1">
                <a:solidFill>
                  <a:srgbClr val="000099"/>
                </a:solidFill>
              </a:rPr>
              <a:t>систем</a:t>
            </a:r>
            <a:endParaRPr lang="sl-SI" sz="2000" b="1">
              <a:solidFill>
                <a:srgbClr val="000099"/>
              </a:solidFill>
            </a:endParaRPr>
          </a:p>
          <a:p>
            <a:endParaRPr lang="sl-SI" sz="2000" b="1">
              <a:solidFill>
                <a:srgbClr val="000099"/>
              </a:solidFill>
            </a:endParaRPr>
          </a:p>
          <a:p>
            <a:r>
              <a:rPr lang="sl-SI" sz="2000" b="1">
                <a:solidFill>
                  <a:srgbClr val="000099"/>
                </a:solidFill>
              </a:rPr>
              <a:t>	</a:t>
            </a:r>
          </a:p>
          <a:p>
            <a:r>
              <a:rPr lang="sr-Latn-CS" sz="2000" b="1">
                <a:solidFill>
                  <a:srgbClr val="000099"/>
                </a:solidFill>
              </a:rPr>
              <a:t>неуролошке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КВС</a:t>
            </a:r>
            <a:r>
              <a:rPr lang="sl-SI" sz="2000" b="1">
                <a:solidFill>
                  <a:srgbClr val="000099"/>
                </a:solidFill>
              </a:rPr>
              <a:t> </a:t>
            </a:r>
            <a:r>
              <a:rPr lang="sr-Latn-CS" sz="2000" b="1">
                <a:solidFill>
                  <a:srgbClr val="000099"/>
                </a:solidFill>
              </a:rPr>
              <a:t>тегобе</a:t>
            </a:r>
            <a:r>
              <a:rPr lang="sl-SI" sz="2000" b="1">
                <a:solidFill>
                  <a:srgbClr val="000099"/>
                </a:solidFill>
              </a:rPr>
              <a:t>	</a:t>
            </a:r>
          </a:p>
          <a:p>
            <a:r>
              <a:rPr lang="sr-Latn-CS" sz="2000" b="1">
                <a:solidFill>
                  <a:srgbClr val="000099"/>
                </a:solidFill>
              </a:rPr>
              <a:t>иритира</a:t>
            </a:r>
            <a:r>
              <a:rPr lang="sl-SI" sz="2000" b="1">
                <a:solidFill>
                  <a:srgbClr val="000099"/>
                </a:solidFill>
              </a:rPr>
              <a:t> </a:t>
            </a:r>
            <a:r>
              <a:rPr lang="sr-Latn-CS" sz="2000" b="1">
                <a:solidFill>
                  <a:srgbClr val="000099"/>
                </a:solidFill>
              </a:rPr>
              <a:t>респираторни</a:t>
            </a:r>
            <a:r>
              <a:rPr lang="sl-SI" sz="2000" b="1">
                <a:solidFill>
                  <a:srgbClr val="000099"/>
                </a:solidFill>
              </a:rPr>
              <a:t> </a:t>
            </a:r>
            <a:r>
              <a:rPr lang="sr-Latn-CS" sz="2000" b="1">
                <a:solidFill>
                  <a:srgbClr val="000099"/>
                </a:solidFill>
              </a:rPr>
              <a:t>систем</a:t>
            </a:r>
            <a:r>
              <a:rPr lang="sl-SI" sz="2000" b="1">
                <a:solidFill>
                  <a:srgbClr val="000099"/>
                </a:solidFill>
              </a:rPr>
              <a:t>, </a:t>
            </a:r>
          </a:p>
          <a:p>
            <a:endParaRPr lang="sl-SI" sz="2000" b="1">
              <a:solidFill>
                <a:srgbClr val="000099"/>
              </a:solidFill>
            </a:endParaRPr>
          </a:p>
          <a:p>
            <a:r>
              <a:rPr lang="sr-Latn-CS" sz="2000" b="1">
                <a:solidFill>
                  <a:srgbClr val="000099"/>
                </a:solidFill>
              </a:rPr>
              <a:t>поједине</a:t>
            </a:r>
            <a:r>
              <a:rPr lang="sl-SI" sz="2000" b="1">
                <a:solidFill>
                  <a:srgbClr val="000099"/>
                </a:solidFill>
              </a:rPr>
              <a:t> </a:t>
            </a:r>
            <a:r>
              <a:rPr lang="sr-Latn-CS" sz="2000" b="1">
                <a:solidFill>
                  <a:srgbClr val="000099"/>
                </a:solidFill>
              </a:rPr>
              <a:t>честице</a:t>
            </a:r>
            <a:r>
              <a:rPr lang="sl-SI" sz="2000" b="1">
                <a:solidFill>
                  <a:srgbClr val="000099"/>
                </a:solidFill>
              </a:rPr>
              <a:t> </a:t>
            </a:r>
            <a:r>
              <a:rPr lang="sr-Latn-CS" sz="2000" b="1">
                <a:solidFill>
                  <a:srgbClr val="000099"/>
                </a:solidFill>
              </a:rPr>
              <a:t>су</a:t>
            </a:r>
            <a:r>
              <a:rPr lang="sl-SI" sz="2000" b="1">
                <a:solidFill>
                  <a:srgbClr val="000099"/>
                </a:solidFill>
              </a:rPr>
              <a:t> </a:t>
            </a:r>
            <a:r>
              <a:rPr lang="sr-Latn-CS" sz="2000" b="1">
                <a:solidFill>
                  <a:srgbClr val="000099"/>
                </a:solidFill>
              </a:rPr>
              <a:t>канцерогене</a:t>
            </a:r>
            <a:r>
              <a:rPr lang="sl-SI" sz="2000" b="1">
                <a:solidFill>
                  <a:srgbClr val="000099"/>
                </a:solidFill>
              </a:rPr>
              <a:t>	</a:t>
            </a:r>
          </a:p>
        </p:txBody>
      </p:sp>
    </p:spTree>
    <p:extLst>
      <p:ext uri="{BB962C8B-B14F-4D97-AF65-F5344CB8AC3E}">
        <p14:creationId xmlns:p14="http://schemas.microsoft.com/office/powerpoint/2010/main" val="107158841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533571" y="533400"/>
            <a:ext cx="86104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800" b="1">
                <a:solidFill>
                  <a:srgbClr val="000099"/>
                </a:solidFill>
              </a:rPr>
              <a:t>ДЕЈСТВО</a:t>
            </a:r>
            <a:r>
              <a:rPr lang="en-US" sz="2800" b="1">
                <a:solidFill>
                  <a:srgbClr val="000099"/>
                </a:solidFill>
              </a:rPr>
              <a:t> </a:t>
            </a:r>
            <a:r>
              <a:rPr lang="sr-Latn-CS" sz="2800" b="1">
                <a:solidFill>
                  <a:srgbClr val="000099"/>
                </a:solidFill>
              </a:rPr>
              <a:t>ПОЈЕДИНИХ</a:t>
            </a:r>
            <a:r>
              <a:rPr lang="en-US" sz="2800" b="1">
                <a:solidFill>
                  <a:srgbClr val="000099"/>
                </a:solidFill>
              </a:rPr>
              <a:t> </a:t>
            </a:r>
            <a:r>
              <a:rPr lang="sr-Latn-CS" sz="2800" b="1">
                <a:solidFill>
                  <a:srgbClr val="000099"/>
                </a:solidFill>
              </a:rPr>
              <a:t>ЗАГАЂУЈУЋИХ</a:t>
            </a:r>
            <a:r>
              <a:rPr lang="sl-SI" sz="2800" b="1">
                <a:solidFill>
                  <a:srgbClr val="000099"/>
                </a:solidFill>
              </a:rPr>
              <a:t> </a:t>
            </a:r>
            <a:r>
              <a:rPr lang="sr-Latn-CS" sz="2800" b="1">
                <a:solidFill>
                  <a:srgbClr val="000099"/>
                </a:solidFill>
              </a:rPr>
              <a:t>МАТЕРИЈА</a:t>
            </a:r>
            <a:r>
              <a:rPr lang="sl-SI" sz="2800" b="1">
                <a:solidFill>
                  <a:srgbClr val="000099"/>
                </a:solidFill>
              </a:rPr>
              <a:t> </a:t>
            </a:r>
            <a:r>
              <a:rPr lang="sr-Latn-CS" sz="2800" b="1">
                <a:solidFill>
                  <a:srgbClr val="000099"/>
                </a:solidFill>
              </a:rPr>
              <a:t>НА</a:t>
            </a:r>
            <a:r>
              <a:rPr lang="sl-SI" sz="2800" b="1">
                <a:solidFill>
                  <a:srgbClr val="000099"/>
                </a:solidFill>
              </a:rPr>
              <a:t> </a:t>
            </a:r>
            <a:r>
              <a:rPr lang="sr-Latn-CS" sz="2800" b="1">
                <a:solidFill>
                  <a:srgbClr val="000099"/>
                </a:solidFill>
              </a:rPr>
              <a:t>ЗДРАВЉЕ</a:t>
            </a:r>
            <a:r>
              <a:rPr lang="sl-SI" sz="2800" b="1">
                <a:solidFill>
                  <a:srgbClr val="000099"/>
                </a:solidFill>
              </a:rPr>
              <a:t> </a:t>
            </a:r>
            <a:r>
              <a:rPr lang="sr-Latn-CS" sz="2800" b="1">
                <a:solidFill>
                  <a:srgbClr val="000099"/>
                </a:solidFill>
              </a:rPr>
              <a:t>И</a:t>
            </a:r>
            <a:r>
              <a:rPr lang="sl-SI" sz="2800" b="1">
                <a:solidFill>
                  <a:srgbClr val="000099"/>
                </a:solidFill>
              </a:rPr>
              <a:t> </a:t>
            </a:r>
            <a:r>
              <a:rPr lang="sr-Latn-CS" sz="2800" b="1">
                <a:solidFill>
                  <a:srgbClr val="000099"/>
                </a:solidFill>
              </a:rPr>
              <a:t>ЖИВОТНУ</a:t>
            </a:r>
            <a:r>
              <a:rPr lang="sl-SI" sz="2800" b="1">
                <a:solidFill>
                  <a:srgbClr val="000099"/>
                </a:solidFill>
              </a:rPr>
              <a:t> </a:t>
            </a:r>
            <a:r>
              <a:rPr lang="sr-Latn-CS" sz="2800" b="1">
                <a:solidFill>
                  <a:srgbClr val="000099"/>
                </a:solidFill>
              </a:rPr>
              <a:t>СРЕДИНУ</a:t>
            </a:r>
            <a:endParaRPr lang="en-US" sz="2400">
              <a:solidFill>
                <a:srgbClr val="000099"/>
              </a:solidFill>
            </a:endParaRPr>
          </a:p>
        </p:txBody>
      </p:sp>
      <p:sp>
        <p:nvSpPr>
          <p:cNvPr id="90115" name="Text Box 3"/>
          <p:cNvSpPr txBox="1">
            <a:spLocks noChangeArrowheads="1"/>
          </p:cNvSpPr>
          <p:nvPr/>
        </p:nvSpPr>
        <p:spPr bwMode="auto">
          <a:xfrm>
            <a:off x="686020" y="2117725"/>
            <a:ext cx="2056594"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загађујуће</a:t>
            </a:r>
            <a:r>
              <a:rPr lang="sl-SI" sz="2000" b="1">
                <a:solidFill>
                  <a:srgbClr val="000099"/>
                </a:solidFill>
              </a:rPr>
              <a:t> </a:t>
            </a:r>
            <a:r>
              <a:rPr lang="sr-Latn-CS" sz="2000" b="1">
                <a:solidFill>
                  <a:srgbClr val="000099"/>
                </a:solidFill>
              </a:rPr>
              <a:t>материје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ниво</a:t>
            </a:r>
            <a:r>
              <a:rPr lang="sl-SI" sz="2000" b="1">
                <a:solidFill>
                  <a:srgbClr val="000099"/>
                </a:solidFill>
              </a:rPr>
              <a:t> </a:t>
            </a:r>
            <a:r>
              <a:rPr lang="sr-Latn-CS" sz="2000" b="1">
                <a:solidFill>
                  <a:srgbClr val="000099"/>
                </a:solidFill>
              </a:rPr>
              <a:t>присутности</a:t>
            </a:r>
            <a:endParaRPr lang="sl-SI" sz="2000" b="1">
              <a:solidFill>
                <a:srgbClr val="000099"/>
              </a:solidFill>
            </a:endParaRPr>
          </a:p>
          <a:p>
            <a:r>
              <a:rPr lang="sl-SI" sz="2000" b="1">
                <a:solidFill>
                  <a:srgbClr val="000099"/>
                </a:solidFill>
              </a:rPr>
              <a:t>	</a:t>
            </a:r>
          </a:p>
          <a:p>
            <a:r>
              <a:rPr lang="en-US" sz="2000" b="1">
                <a:solidFill>
                  <a:srgbClr val="000099"/>
                </a:solidFill>
              </a:rPr>
              <a:t>S</a:t>
            </a:r>
            <a:r>
              <a:rPr lang="sr-Latn-CS" sz="2000" b="1">
                <a:solidFill>
                  <a:srgbClr val="000099"/>
                </a:solidFill>
              </a:rPr>
              <a:t>О</a:t>
            </a:r>
            <a:r>
              <a:rPr lang="sl-SI" sz="2000" b="1">
                <a:solidFill>
                  <a:srgbClr val="000099"/>
                </a:solidFill>
              </a:rPr>
              <a:t>2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r>
              <a:rPr lang="sl-SI" sz="2000" b="1">
                <a:solidFill>
                  <a:srgbClr val="000099"/>
                </a:solidFill>
              </a:rPr>
              <a:t>	</a:t>
            </a:r>
          </a:p>
          <a:p>
            <a:endParaRPr lang="sl-SI" sz="2000" b="1">
              <a:solidFill>
                <a:srgbClr val="000099"/>
              </a:solidFill>
            </a:endParaRPr>
          </a:p>
          <a:p>
            <a:r>
              <a:rPr lang="en-US" sz="2000" b="1">
                <a:solidFill>
                  <a:srgbClr val="000099"/>
                </a:solidFill>
              </a:rPr>
              <a:t>Pb</a:t>
            </a:r>
            <a:r>
              <a:rPr lang="sl-SI" sz="2000" b="1">
                <a:solidFill>
                  <a:srgbClr val="000099"/>
                </a:solidFill>
              </a:rPr>
              <a:t>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r>
              <a:rPr lang="sl-SI" sz="2000" b="1">
                <a:solidFill>
                  <a:srgbClr val="000099"/>
                </a:solidFill>
              </a:rPr>
              <a:t>	</a:t>
            </a:r>
          </a:p>
          <a:p>
            <a:endParaRPr lang="sl-SI" sz="2000" b="1">
              <a:solidFill>
                <a:srgbClr val="000099"/>
              </a:solidFill>
            </a:endParaRPr>
          </a:p>
          <a:p>
            <a:r>
              <a:rPr lang="sr-Latn-CS" sz="2000" b="1">
                <a:solidFill>
                  <a:srgbClr val="000099"/>
                </a:solidFill>
              </a:rPr>
              <a:t>Честице</a:t>
            </a:r>
            <a:r>
              <a:rPr lang="sl-SI" sz="2000" b="1">
                <a:solidFill>
                  <a:srgbClr val="000099"/>
                </a:solidFill>
              </a:rPr>
              <a:t>  </a:t>
            </a:r>
            <a:r>
              <a:rPr lang="sr-Latn-CS" sz="2000" b="1">
                <a:solidFill>
                  <a:srgbClr val="000099"/>
                </a:solidFill>
              </a:rPr>
              <a:t>урбано</a:t>
            </a:r>
            <a:r>
              <a:rPr lang="sl-SI" sz="2000" b="1">
                <a:solidFill>
                  <a:srgbClr val="000099"/>
                </a:solidFill>
              </a:rPr>
              <a:t>/</a:t>
            </a:r>
            <a:r>
              <a:rPr lang="sr-Latn-CS" sz="2000" b="1">
                <a:solidFill>
                  <a:srgbClr val="000099"/>
                </a:solidFill>
              </a:rPr>
              <a:t>локално</a:t>
            </a:r>
            <a:endParaRPr lang="en-US" sz="2400">
              <a:solidFill>
                <a:srgbClr val="000099"/>
              </a:solidFill>
            </a:endParaRPr>
          </a:p>
        </p:txBody>
      </p:sp>
      <p:sp>
        <p:nvSpPr>
          <p:cNvPr id="90116" name="Text Box 4"/>
          <p:cNvSpPr txBox="1">
            <a:spLocks noChangeArrowheads="1"/>
          </p:cNvSpPr>
          <p:nvPr/>
        </p:nvSpPr>
        <p:spPr bwMode="auto">
          <a:xfrm>
            <a:off x="2895063" y="2133600"/>
            <a:ext cx="3048977"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Утицај</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вегетациј</a:t>
            </a:r>
            <a:r>
              <a:rPr lang="sr-Cyrl-RS" sz="2000" b="1">
                <a:solidFill>
                  <a:srgbClr val="000099"/>
                </a:solidFill>
              </a:rPr>
              <a:t>у</a:t>
            </a:r>
            <a:endParaRPr lang="sl-SI" sz="2000" b="1">
              <a:solidFill>
                <a:srgbClr val="000099"/>
              </a:solidFill>
            </a:endParaRPr>
          </a:p>
          <a:p>
            <a:endParaRPr lang="sl-SI" sz="2000" b="1">
              <a:solidFill>
                <a:srgbClr val="000099"/>
              </a:solidFill>
            </a:endParaRPr>
          </a:p>
          <a:p>
            <a:endParaRPr lang="sl-SI" sz="2000" b="1">
              <a:solidFill>
                <a:srgbClr val="000099"/>
              </a:solidFill>
            </a:endParaRPr>
          </a:p>
          <a:p>
            <a:r>
              <a:rPr lang="sl-SI" sz="2000" b="1">
                <a:solidFill>
                  <a:srgbClr val="000099"/>
                </a:solidFill>
              </a:rPr>
              <a:t>	</a:t>
            </a:r>
          </a:p>
          <a:p>
            <a:r>
              <a:rPr lang="sr-Latn-CS" sz="2000" b="1">
                <a:solidFill>
                  <a:srgbClr val="000099"/>
                </a:solidFill>
              </a:rPr>
              <a:t>киселе</a:t>
            </a:r>
            <a:r>
              <a:rPr lang="sl-SI" sz="2000" b="1">
                <a:solidFill>
                  <a:srgbClr val="000099"/>
                </a:solidFill>
              </a:rPr>
              <a:t> </a:t>
            </a:r>
            <a:r>
              <a:rPr lang="sr-Latn-CS" sz="2000" b="1">
                <a:solidFill>
                  <a:srgbClr val="000099"/>
                </a:solidFill>
              </a:rPr>
              <a:t>кише</a:t>
            </a:r>
            <a:r>
              <a:rPr lang="sl-SI" sz="2000" b="1">
                <a:solidFill>
                  <a:srgbClr val="000099"/>
                </a:solidFill>
              </a:rPr>
              <a:t>, </a:t>
            </a:r>
            <a:r>
              <a:rPr lang="sr-Latn-CS" sz="2000" b="1">
                <a:solidFill>
                  <a:srgbClr val="000099"/>
                </a:solidFill>
              </a:rPr>
              <a:t>закишељење</a:t>
            </a:r>
            <a:r>
              <a:rPr lang="sl-SI" sz="2000" b="1">
                <a:solidFill>
                  <a:srgbClr val="000099"/>
                </a:solidFill>
              </a:rPr>
              <a:t> </a:t>
            </a:r>
            <a:r>
              <a:rPr lang="sr-Latn-CS" sz="2000" b="1">
                <a:solidFill>
                  <a:srgbClr val="000099"/>
                </a:solidFill>
              </a:rPr>
              <a:t>воде</a:t>
            </a:r>
            <a:r>
              <a:rPr lang="sl-SI" sz="2000" b="1">
                <a:solidFill>
                  <a:srgbClr val="000099"/>
                </a:solidFill>
              </a:rPr>
              <a:t> </a:t>
            </a:r>
            <a:r>
              <a:rPr lang="sr-Latn-CS" sz="2000" b="1">
                <a:solidFill>
                  <a:srgbClr val="000099"/>
                </a:solidFill>
              </a:rPr>
              <a:t>и</a:t>
            </a:r>
            <a:r>
              <a:rPr lang="sl-SI" sz="2000" b="1">
                <a:solidFill>
                  <a:srgbClr val="000099"/>
                </a:solidFill>
              </a:rPr>
              <a:t> </a:t>
            </a:r>
            <a:r>
              <a:rPr lang="sr-Latn-CS" sz="2000" b="1">
                <a:solidFill>
                  <a:srgbClr val="000099"/>
                </a:solidFill>
              </a:rPr>
              <a:t>тла</a:t>
            </a:r>
            <a:r>
              <a:rPr lang="sl-SI" sz="2000" b="1">
                <a:solidFill>
                  <a:srgbClr val="000099"/>
                </a:solidFill>
              </a:rPr>
              <a:t>	</a:t>
            </a:r>
          </a:p>
          <a:p>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r>
              <a:rPr lang="sl-SI" sz="2000" b="1">
                <a:solidFill>
                  <a:srgbClr val="000099"/>
                </a:solidFill>
              </a:rPr>
              <a:t>	</a:t>
            </a:r>
          </a:p>
          <a:p>
            <a:r>
              <a:rPr lang="sr-Latn-CS" sz="2000" b="1">
                <a:solidFill>
                  <a:srgbClr val="000099"/>
                </a:solidFill>
              </a:rPr>
              <a:t>смањује</a:t>
            </a:r>
            <a:r>
              <a:rPr lang="sl-SI" sz="2000" b="1">
                <a:solidFill>
                  <a:srgbClr val="000099"/>
                </a:solidFill>
              </a:rPr>
              <a:t> </a:t>
            </a:r>
            <a:r>
              <a:rPr lang="sr-Latn-CS" sz="2000" b="1">
                <a:solidFill>
                  <a:srgbClr val="000099"/>
                </a:solidFill>
              </a:rPr>
              <a:t>асимилацију</a:t>
            </a:r>
            <a:endParaRPr lang="sl-SI" sz="2000" b="1">
              <a:solidFill>
                <a:srgbClr val="000099"/>
              </a:solidFill>
            </a:endParaRPr>
          </a:p>
        </p:txBody>
      </p:sp>
      <p:sp>
        <p:nvSpPr>
          <p:cNvPr id="90117" name="Text Box 5"/>
          <p:cNvSpPr txBox="1">
            <a:spLocks noChangeArrowheads="1"/>
          </p:cNvSpPr>
          <p:nvPr/>
        </p:nvSpPr>
        <p:spPr bwMode="auto">
          <a:xfrm>
            <a:off x="5944040" y="2119314"/>
            <a:ext cx="2742613" cy="4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r>
              <a:rPr lang="sr-Latn-CS" sz="2000" b="1">
                <a:solidFill>
                  <a:srgbClr val="000099"/>
                </a:solidFill>
              </a:rPr>
              <a:t>Утицај</a:t>
            </a:r>
            <a:r>
              <a:rPr lang="sl-SI" sz="2000" b="1">
                <a:solidFill>
                  <a:srgbClr val="000099"/>
                </a:solidFill>
              </a:rPr>
              <a:t> </a:t>
            </a:r>
            <a:r>
              <a:rPr lang="sr-Latn-CS" sz="2000" b="1">
                <a:solidFill>
                  <a:srgbClr val="000099"/>
                </a:solidFill>
              </a:rPr>
              <a:t>на</a:t>
            </a:r>
            <a:r>
              <a:rPr lang="sl-SI" sz="2000" b="1">
                <a:solidFill>
                  <a:srgbClr val="000099"/>
                </a:solidFill>
              </a:rPr>
              <a:t> </a:t>
            </a:r>
            <a:r>
              <a:rPr lang="sr-Latn-CS" sz="2000" b="1">
                <a:solidFill>
                  <a:srgbClr val="000099"/>
                </a:solidFill>
              </a:rPr>
              <a:t>материјале</a:t>
            </a:r>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endParaRPr lang="sl-SI" sz="2000" b="1">
              <a:solidFill>
                <a:srgbClr val="000099"/>
              </a:solidFill>
            </a:endParaRPr>
          </a:p>
          <a:p>
            <a:r>
              <a:rPr lang="sr-Latn-CS" sz="2000" b="1">
                <a:solidFill>
                  <a:srgbClr val="000099"/>
                </a:solidFill>
              </a:rPr>
              <a:t>ерозија</a:t>
            </a:r>
            <a:r>
              <a:rPr lang="sl-SI" sz="2000" b="1">
                <a:solidFill>
                  <a:srgbClr val="000099"/>
                </a:solidFill>
              </a:rPr>
              <a:t> </a:t>
            </a:r>
            <a:r>
              <a:rPr lang="sr-Latn-CS" sz="2000" b="1">
                <a:solidFill>
                  <a:srgbClr val="000099"/>
                </a:solidFill>
              </a:rPr>
              <a:t>меријала</a:t>
            </a:r>
            <a:r>
              <a:rPr lang="sl-SI" sz="2000" b="1">
                <a:solidFill>
                  <a:srgbClr val="000099"/>
                </a:solidFill>
              </a:rPr>
              <a:t>	</a:t>
            </a:r>
          </a:p>
          <a:p>
            <a:endParaRPr lang="sl-SI" sz="2000" b="1">
              <a:solidFill>
                <a:srgbClr val="000099"/>
              </a:solidFill>
            </a:endParaRPr>
          </a:p>
          <a:p>
            <a:endParaRPr lang="sl-SI" sz="2000" b="1">
              <a:solidFill>
                <a:srgbClr val="000099"/>
              </a:solidFill>
            </a:endParaRPr>
          </a:p>
          <a:p>
            <a:r>
              <a:rPr lang="sr-Latn-CS" sz="2000" b="1">
                <a:solidFill>
                  <a:srgbClr val="000099"/>
                </a:solidFill>
              </a:rPr>
              <a:t>прашина</a:t>
            </a:r>
            <a:r>
              <a:rPr lang="sl-SI" sz="2000" b="1">
                <a:solidFill>
                  <a:srgbClr val="000099"/>
                </a:solidFill>
              </a:rPr>
              <a:t>	</a:t>
            </a:r>
          </a:p>
          <a:p>
            <a:endParaRPr lang="sl-SI" sz="2000" b="1">
              <a:solidFill>
                <a:srgbClr val="000099"/>
              </a:solidFill>
            </a:endParaRPr>
          </a:p>
          <a:p>
            <a:endParaRPr lang="sl-SI" sz="2000" b="1">
              <a:solidFill>
                <a:srgbClr val="000099"/>
              </a:solidFill>
            </a:endParaRPr>
          </a:p>
          <a:p>
            <a:r>
              <a:rPr lang="sr-Latn-CS" sz="2000" b="1">
                <a:solidFill>
                  <a:srgbClr val="000099"/>
                </a:solidFill>
              </a:rPr>
              <a:t>прашина</a:t>
            </a:r>
            <a:r>
              <a:rPr lang="sl-SI" sz="2400" b="1">
                <a:solidFill>
                  <a:srgbClr val="000099"/>
                </a:solidFill>
              </a:rPr>
              <a:t>	</a:t>
            </a:r>
          </a:p>
          <a:p>
            <a:r>
              <a:rPr lang="sl-SI" sz="2000" b="1">
                <a:solidFill>
                  <a:schemeClr val="tx1"/>
                </a:solidFill>
              </a:rPr>
              <a:t>	</a:t>
            </a:r>
          </a:p>
        </p:txBody>
      </p:sp>
    </p:spTree>
    <p:extLst>
      <p:ext uri="{BB962C8B-B14F-4D97-AF65-F5344CB8AC3E}">
        <p14:creationId xmlns:p14="http://schemas.microsoft.com/office/powerpoint/2010/main" val="60981224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idx="1"/>
          </p:nvPr>
        </p:nvSpPr>
        <p:spPr>
          <a:xfrm>
            <a:off x="428030" y="1071563"/>
            <a:ext cx="5573179" cy="3929062"/>
          </a:xfrm>
        </p:spPr>
        <p:txBody>
          <a:bodyPr/>
          <a:lstStyle/>
          <a:p>
            <a:pPr eaLnBrk="1" hangingPunct="1">
              <a:buClr>
                <a:srgbClr val="FF0000"/>
              </a:buClr>
              <a:buFont typeface="Wingdings" pitchFamily="2" charset="2"/>
              <a:buNone/>
            </a:pPr>
            <a:r>
              <a:rPr lang="en-AU" sz="2400" smtClean="0">
                <a:solidFill>
                  <a:schemeClr val="folHlink"/>
                </a:solidFill>
              </a:rPr>
              <a:t>	</a:t>
            </a:r>
            <a:r>
              <a:rPr lang="sr-Latn-CS" sz="2400" smtClean="0">
                <a:solidFill>
                  <a:srgbClr val="FFFF00"/>
                </a:solidFill>
              </a:rPr>
              <a:t>Основне</a:t>
            </a:r>
            <a:r>
              <a:rPr lang="en-AU" sz="2400" smtClean="0">
                <a:solidFill>
                  <a:srgbClr val="FFFF00"/>
                </a:solidFill>
              </a:rPr>
              <a:t> </a:t>
            </a:r>
            <a:r>
              <a:rPr lang="sr-Latn-CS" sz="2400" smtClean="0">
                <a:solidFill>
                  <a:srgbClr val="FFFF00"/>
                </a:solidFill>
              </a:rPr>
              <a:t>енергије</a:t>
            </a:r>
            <a:r>
              <a:rPr lang="en-AU" sz="2400" smtClean="0">
                <a:solidFill>
                  <a:srgbClr val="FFFF00"/>
                </a:solidFill>
              </a:rPr>
              <a:t> </a:t>
            </a:r>
            <a:r>
              <a:rPr lang="sr-Latn-CS" sz="2400" smtClean="0">
                <a:solidFill>
                  <a:srgbClr val="FFFF00"/>
                </a:solidFill>
              </a:rPr>
              <a:t>које</a:t>
            </a:r>
            <a:r>
              <a:rPr lang="en-AU" sz="2400" smtClean="0">
                <a:solidFill>
                  <a:srgbClr val="FFFF00"/>
                </a:solidFill>
              </a:rPr>
              <a:t> ”</a:t>
            </a:r>
            <a:r>
              <a:rPr lang="sr-Latn-CS" sz="2400" smtClean="0">
                <a:solidFill>
                  <a:srgbClr val="FFFF00"/>
                </a:solidFill>
              </a:rPr>
              <a:t>контаминирају</a:t>
            </a:r>
            <a:r>
              <a:rPr lang="en-AU" sz="2400" smtClean="0">
                <a:solidFill>
                  <a:srgbClr val="FFFF00"/>
                </a:solidFill>
              </a:rPr>
              <a:t>“ </a:t>
            </a:r>
            <a:r>
              <a:rPr lang="sr-Latn-CS" sz="2400" smtClean="0">
                <a:solidFill>
                  <a:srgbClr val="FFFF00"/>
                </a:solidFill>
              </a:rPr>
              <a:t>ваздух</a:t>
            </a:r>
            <a:r>
              <a:rPr lang="en-AU" sz="2400" smtClean="0">
                <a:solidFill>
                  <a:srgbClr val="FFFF00"/>
                </a:solidFill>
              </a:rPr>
              <a:t> </a:t>
            </a:r>
            <a:r>
              <a:rPr lang="sr-Latn-CS" sz="2400" smtClean="0">
                <a:solidFill>
                  <a:srgbClr val="FFFF00"/>
                </a:solidFill>
              </a:rPr>
              <a:t>или</a:t>
            </a:r>
            <a:r>
              <a:rPr lang="en-AU" sz="2400" smtClean="0">
                <a:solidFill>
                  <a:srgbClr val="FFFF00"/>
                </a:solidFill>
              </a:rPr>
              <a:t> </a:t>
            </a:r>
            <a:r>
              <a:rPr lang="sr-Latn-CS" sz="2400" smtClean="0">
                <a:solidFill>
                  <a:srgbClr val="FFFF00"/>
                </a:solidFill>
              </a:rPr>
              <a:t>се</a:t>
            </a:r>
            <a:r>
              <a:rPr lang="en-AU" sz="2400" smtClean="0">
                <a:solidFill>
                  <a:srgbClr val="FFFF00"/>
                </a:solidFill>
              </a:rPr>
              <a:t> </a:t>
            </a:r>
            <a:r>
              <a:rPr lang="sr-Latn-CS" sz="2400" smtClean="0">
                <a:solidFill>
                  <a:srgbClr val="FFFF00"/>
                </a:solidFill>
              </a:rPr>
              <a:t>преносе</a:t>
            </a:r>
            <a:r>
              <a:rPr lang="en-AU" sz="2400" smtClean="0">
                <a:solidFill>
                  <a:srgbClr val="FFFF00"/>
                </a:solidFill>
              </a:rPr>
              <a:t> </a:t>
            </a:r>
            <a:r>
              <a:rPr lang="sr-Latn-CS" sz="2400" smtClean="0">
                <a:solidFill>
                  <a:srgbClr val="FFFF00"/>
                </a:solidFill>
              </a:rPr>
              <a:t>њиме</a:t>
            </a:r>
            <a:r>
              <a:rPr lang="en-AU" sz="2400" smtClean="0">
                <a:solidFill>
                  <a:srgbClr val="FFFF00"/>
                </a:solidFill>
              </a:rPr>
              <a:t> </a:t>
            </a:r>
            <a:r>
              <a:rPr lang="sr-Latn-CS" sz="2400" smtClean="0">
                <a:solidFill>
                  <a:srgbClr val="FFFF00"/>
                </a:solidFill>
              </a:rPr>
              <a:t>су</a:t>
            </a:r>
            <a:r>
              <a:rPr lang="en-AU" sz="2400" smtClean="0">
                <a:solidFill>
                  <a:srgbClr val="FFFF00"/>
                </a:solidFill>
              </a:rPr>
              <a:t>:</a:t>
            </a:r>
          </a:p>
          <a:p>
            <a:pPr eaLnBrk="1" hangingPunct="1">
              <a:buClr>
                <a:srgbClr val="FF0000"/>
              </a:buClr>
              <a:buFont typeface="Wingdings" pitchFamily="2" charset="2"/>
              <a:buNone/>
            </a:pPr>
            <a:endParaRPr lang="en-AU" sz="2400" b="1" smtClean="0">
              <a:solidFill>
                <a:srgbClr val="FFFF00"/>
              </a:solidFill>
            </a:endParaRPr>
          </a:p>
          <a:p>
            <a:pPr lvl="1" eaLnBrk="1" hangingPunct="1">
              <a:buClr>
                <a:srgbClr val="FF0000"/>
              </a:buClr>
            </a:pPr>
            <a:r>
              <a:rPr lang="sr-Latn-CS" sz="2400" b="1" smtClean="0">
                <a:solidFill>
                  <a:srgbClr val="FFFF00"/>
                </a:solidFill>
              </a:rPr>
              <a:t>топлотна</a:t>
            </a:r>
            <a:r>
              <a:rPr lang="en-AU" sz="2400" b="1" smtClean="0">
                <a:solidFill>
                  <a:srgbClr val="FFFF00"/>
                </a:solidFill>
              </a:rPr>
              <a:t> </a:t>
            </a:r>
            <a:r>
              <a:rPr lang="sr-Latn-CS" sz="2400" b="1" smtClean="0">
                <a:solidFill>
                  <a:srgbClr val="FFFF00"/>
                </a:solidFill>
              </a:rPr>
              <a:t>енергија</a:t>
            </a:r>
            <a:r>
              <a:rPr lang="sr-Latn-CS" sz="2400" smtClean="0">
                <a:solidFill>
                  <a:srgbClr val="FFFF00"/>
                </a:solidFill>
              </a:rPr>
              <a:t> (електране – испаравање водене паре)</a:t>
            </a:r>
            <a:r>
              <a:rPr lang="en-AU" sz="2400" smtClean="0">
                <a:solidFill>
                  <a:srgbClr val="FFFF00"/>
                </a:solidFill>
              </a:rPr>
              <a:t> </a:t>
            </a:r>
            <a:r>
              <a:rPr lang="sr-Latn-CS" sz="2400" smtClean="0">
                <a:solidFill>
                  <a:srgbClr val="FFFF00"/>
                </a:solidFill>
              </a:rPr>
              <a:t>и</a:t>
            </a:r>
            <a:endParaRPr lang="en-AU" sz="2400" smtClean="0">
              <a:solidFill>
                <a:srgbClr val="FFFF00"/>
              </a:solidFill>
            </a:endParaRPr>
          </a:p>
          <a:p>
            <a:pPr lvl="1" eaLnBrk="1" hangingPunct="1">
              <a:buClr>
                <a:srgbClr val="FF0000"/>
              </a:buClr>
            </a:pPr>
            <a:endParaRPr lang="en-AU" sz="2400" smtClean="0">
              <a:solidFill>
                <a:srgbClr val="FFFF00"/>
              </a:solidFill>
            </a:endParaRPr>
          </a:p>
          <a:p>
            <a:pPr lvl="1" eaLnBrk="1" hangingPunct="1">
              <a:buClr>
                <a:srgbClr val="FF0000"/>
              </a:buClr>
            </a:pPr>
            <a:r>
              <a:rPr lang="sr-Latn-CS" sz="2400" b="1" smtClean="0">
                <a:solidFill>
                  <a:srgbClr val="FFFF00"/>
                </a:solidFill>
              </a:rPr>
              <a:t>акустичка</a:t>
            </a:r>
            <a:r>
              <a:rPr lang="en-AU" sz="2400" b="1" smtClean="0">
                <a:solidFill>
                  <a:srgbClr val="FFFF00"/>
                </a:solidFill>
              </a:rPr>
              <a:t> </a:t>
            </a:r>
            <a:r>
              <a:rPr lang="sr-Latn-CS" sz="2400" b="1" smtClean="0">
                <a:solidFill>
                  <a:srgbClr val="FFFF00"/>
                </a:solidFill>
              </a:rPr>
              <a:t>енергија</a:t>
            </a:r>
            <a:r>
              <a:rPr lang="sr-Latn-CS" sz="2400" smtClean="0">
                <a:solidFill>
                  <a:srgbClr val="FFFF00"/>
                </a:solidFill>
              </a:rPr>
              <a:t> (бука од машинских система)</a:t>
            </a:r>
            <a:r>
              <a:rPr lang="en-AU" sz="2400" smtClean="0">
                <a:solidFill>
                  <a:srgbClr val="FFFF00"/>
                </a:solidFill>
              </a:rPr>
              <a:t>.</a:t>
            </a:r>
            <a:endParaRPr lang="sr-Latn-CS" sz="2400" smtClean="0">
              <a:solidFill>
                <a:srgbClr val="FFFF00"/>
              </a:solidFill>
            </a:endParaRPr>
          </a:p>
        </p:txBody>
      </p:sp>
      <p:sp>
        <p:nvSpPr>
          <p:cNvPr id="9113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fld id="{324EC4F4-62AC-4791-A48E-4BFDDDD55B0A}" type="slidenum">
              <a:rPr lang="en-US" sz="1400" smtClean="0">
                <a:solidFill>
                  <a:schemeClr val="tx1"/>
                </a:solidFill>
                <a:latin typeface="Arial" pitchFamily="34" charset="0"/>
              </a:rPr>
              <a:pPr/>
              <a:t>96</a:t>
            </a:fld>
            <a:endParaRPr lang="en-US" sz="1400" smtClean="0">
              <a:solidFill>
                <a:schemeClr val="tx1"/>
              </a:solidFill>
              <a:latin typeface="Arial" pitchFamily="34" charset="0"/>
            </a:endParaRPr>
          </a:p>
        </p:txBody>
      </p:sp>
      <p:pic>
        <p:nvPicPr>
          <p:cNvPr id="91140" name="Picture 6" descr="http://t0.gstatic.com/images?q=tbn:ANd9GcSXFaYdpsmej_JuXNqYqcIFchmGpl8L9mTN9uLKrEj1h9bD0NT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3519" y="1500189"/>
            <a:ext cx="322048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1" name="Picture 8" descr="http://www.topnews.in/health/files/Aircraft-noi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1891" y="3643313"/>
            <a:ext cx="3172109"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533745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rrowheads="1"/>
          </p:cNvSpPr>
          <p:nvPr>
            <p:ph type="title"/>
          </p:nvPr>
        </p:nvSpPr>
        <p:spPr>
          <a:xfrm>
            <a:off x="756381" y="549275"/>
            <a:ext cx="7920012" cy="1143000"/>
          </a:xfrm>
        </p:spPr>
        <p:txBody>
          <a:bodyPr/>
          <a:lstStyle/>
          <a:p>
            <a:pPr eaLnBrk="1" hangingPunct="1"/>
            <a:r>
              <a:rPr lang="sr-Latn-CS" sz="3200" smtClean="0">
                <a:solidFill>
                  <a:schemeClr val="bg1"/>
                </a:solidFill>
              </a:rPr>
              <a:t>Процеси</a:t>
            </a:r>
            <a:r>
              <a:rPr lang="en-AU" sz="3200" smtClean="0">
                <a:solidFill>
                  <a:schemeClr val="bg1"/>
                </a:solidFill>
              </a:rPr>
              <a:t> </a:t>
            </a:r>
            <a:r>
              <a:rPr lang="sr-Latn-CS" sz="3200" smtClean="0">
                <a:solidFill>
                  <a:schemeClr val="bg1"/>
                </a:solidFill>
              </a:rPr>
              <a:t>и</a:t>
            </a:r>
            <a:r>
              <a:rPr lang="en-AU" sz="3200" smtClean="0">
                <a:solidFill>
                  <a:schemeClr val="bg1"/>
                </a:solidFill>
              </a:rPr>
              <a:t> </a:t>
            </a:r>
            <a:r>
              <a:rPr lang="sr-Latn-CS" sz="3200" smtClean="0">
                <a:solidFill>
                  <a:schemeClr val="bg1"/>
                </a:solidFill>
              </a:rPr>
              <a:t>материје</a:t>
            </a:r>
            <a:r>
              <a:rPr lang="en-AU" sz="3200" smtClean="0">
                <a:solidFill>
                  <a:schemeClr val="bg1"/>
                </a:solidFill>
              </a:rPr>
              <a:t> </a:t>
            </a:r>
            <a:r>
              <a:rPr lang="sr-Latn-CS" sz="3200" smtClean="0">
                <a:solidFill>
                  <a:schemeClr val="bg1"/>
                </a:solidFill>
              </a:rPr>
              <a:t>који</a:t>
            </a:r>
            <a:r>
              <a:rPr lang="en-AU" sz="3200" smtClean="0">
                <a:solidFill>
                  <a:schemeClr val="bg1"/>
                </a:solidFill>
              </a:rPr>
              <a:t> </a:t>
            </a:r>
            <a:r>
              <a:rPr lang="sr-Latn-CS" sz="3200" smtClean="0">
                <a:solidFill>
                  <a:schemeClr val="bg1"/>
                </a:solidFill>
              </a:rPr>
              <a:t>загађују</a:t>
            </a:r>
            <a:r>
              <a:rPr lang="en-AU" sz="3200" smtClean="0">
                <a:solidFill>
                  <a:schemeClr val="bg1"/>
                </a:solidFill>
              </a:rPr>
              <a:t> </a:t>
            </a:r>
            <a:r>
              <a:rPr lang="sr-Latn-CS" sz="3200" smtClean="0">
                <a:solidFill>
                  <a:schemeClr val="bg1"/>
                </a:solidFill>
              </a:rPr>
              <a:t>атмосферу</a:t>
            </a:r>
          </a:p>
        </p:txBody>
      </p:sp>
      <p:sp>
        <p:nvSpPr>
          <p:cNvPr id="125955" name="Rectangle 3"/>
          <p:cNvSpPr>
            <a:spLocks noGrp="1" noChangeArrowheads="1"/>
          </p:cNvSpPr>
          <p:nvPr>
            <p:ph idx="1"/>
          </p:nvPr>
        </p:nvSpPr>
        <p:spPr>
          <a:xfrm>
            <a:off x="71827" y="1714501"/>
            <a:ext cx="6571425" cy="4595813"/>
          </a:xfrm>
        </p:spPr>
        <p:txBody>
          <a:bodyPr rtlCol="0">
            <a:normAutofit lnSpcReduction="10000"/>
          </a:bodyPr>
          <a:lstStyle/>
          <a:p>
            <a:pPr eaLnBrk="1" fontAlgn="auto" hangingPunct="1">
              <a:spcBef>
                <a:spcPct val="0"/>
              </a:spcBef>
              <a:spcAft>
                <a:spcPts val="0"/>
              </a:spcAft>
              <a:buFontTx/>
              <a:buNone/>
              <a:defRPr/>
            </a:pPr>
            <a:r>
              <a:rPr lang="en-AU" sz="2400" dirty="0" smtClean="0">
                <a:solidFill>
                  <a:schemeClr val="folHlink"/>
                </a:solidFill>
              </a:rPr>
              <a:t>	</a:t>
            </a:r>
            <a:r>
              <a:rPr lang="sr-Latn-CS" sz="2400" dirty="0" smtClean="0">
                <a:solidFill>
                  <a:srgbClr val="FFFF00"/>
                </a:solidFill>
              </a:rPr>
              <a:t>Најзначајнији</a:t>
            </a:r>
            <a:r>
              <a:rPr lang="en-AU" sz="2400" dirty="0" smtClean="0">
                <a:solidFill>
                  <a:srgbClr val="FFFF00"/>
                </a:solidFill>
              </a:rPr>
              <a:t> </a:t>
            </a:r>
            <a:r>
              <a:rPr lang="sr-Latn-CS" sz="2400" dirty="0" smtClean="0">
                <a:solidFill>
                  <a:srgbClr val="FFFF00"/>
                </a:solidFill>
              </a:rPr>
              <a:t>извори</a:t>
            </a:r>
            <a:r>
              <a:rPr lang="en-AU" sz="2400" dirty="0" smtClean="0">
                <a:solidFill>
                  <a:srgbClr val="FFFF00"/>
                </a:solidFill>
              </a:rPr>
              <a:t> </a:t>
            </a:r>
            <a:r>
              <a:rPr lang="sr-Latn-CS" sz="2400" dirty="0" smtClean="0">
                <a:solidFill>
                  <a:srgbClr val="FFFF00"/>
                </a:solidFill>
              </a:rPr>
              <a:t>загађења</a:t>
            </a:r>
            <a:r>
              <a:rPr lang="en-AU" sz="2400" dirty="0" smtClean="0">
                <a:solidFill>
                  <a:srgbClr val="FFFF00"/>
                </a:solidFill>
              </a:rPr>
              <a:t> </a:t>
            </a:r>
            <a:r>
              <a:rPr lang="sr-Latn-CS" sz="2400" dirty="0" smtClean="0">
                <a:solidFill>
                  <a:srgbClr val="FFFF00"/>
                </a:solidFill>
              </a:rPr>
              <a:t>атмосфере</a:t>
            </a:r>
            <a:r>
              <a:rPr lang="en-AU" sz="2400" dirty="0" smtClean="0">
                <a:solidFill>
                  <a:srgbClr val="FFFF00"/>
                </a:solidFill>
              </a:rPr>
              <a:t> </a:t>
            </a:r>
            <a:r>
              <a:rPr lang="sr-Latn-CS" sz="2400" dirty="0" smtClean="0">
                <a:solidFill>
                  <a:srgbClr val="FFFF00"/>
                </a:solidFill>
              </a:rPr>
              <a:t>су</a:t>
            </a:r>
            <a:r>
              <a:rPr lang="en-AU" sz="2400" dirty="0" smtClean="0">
                <a:solidFill>
                  <a:srgbClr val="FFFF00"/>
                </a:solidFill>
              </a:rPr>
              <a:t> </a:t>
            </a:r>
            <a:r>
              <a:rPr lang="sr-Latn-CS" sz="2400" dirty="0" smtClean="0">
                <a:solidFill>
                  <a:srgbClr val="FFFF00"/>
                </a:solidFill>
              </a:rPr>
              <a:t>процеси</a:t>
            </a:r>
            <a:r>
              <a:rPr lang="en-AU" sz="2400" dirty="0" smtClean="0">
                <a:solidFill>
                  <a:srgbClr val="FFFF00"/>
                </a:solidFill>
              </a:rPr>
              <a:t> </a:t>
            </a:r>
            <a:r>
              <a:rPr lang="sr-Latn-CS" sz="2400" dirty="0" smtClean="0">
                <a:solidFill>
                  <a:srgbClr val="FFFF00"/>
                </a:solidFill>
              </a:rPr>
              <a:t>у</a:t>
            </a:r>
            <a:r>
              <a:rPr lang="en-AU" sz="2400" dirty="0" smtClean="0">
                <a:solidFill>
                  <a:srgbClr val="FFFF00"/>
                </a:solidFill>
              </a:rPr>
              <a:t> </a:t>
            </a:r>
            <a:r>
              <a:rPr lang="sr-Latn-CS" sz="2400" dirty="0" smtClean="0">
                <a:solidFill>
                  <a:srgbClr val="FFFF00"/>
                </a:solidFill>
              </a:rPr>
              <a:t>којима</a:t>
            </a:r>
            <a:r>
              <a:rPr lang="en-AU" sz="2400" dirty="0" smtClean="0">
                <a:solidFill>
                  <a:srgbClr val="FFFF00"/>
                </a:solidFill>
              </a:rPr>
              <a:t> </a:t>
            </a:r>
            <a:r>
              <a:rPr lang="sr-Latn-CS" sz="2400" dirty="0" smtClean="0">
                <a:solidFill>
                  <a:srgbClr val="FFFF00"/>
                </a:solidFill>
              </a:rPr>
              <a:t>има</a:t>
            </a:r>
            <a:r>
              <a:rPr lang="en-AU" sz="2400" dirty="0" smtClean="0">
                <a:solidFill>
                  <a:srgbClr val="FFFF00"/>
                </a:solidFill>
              </a:rPr>
              <a:t> </a:t>
            </a:r>
            <a:r>
              <a:rPr lang="sr-Latn-CS" sz="2400" b="1" u="sng" dirty="0" smtClean="0">
                <a:solidFill>
                  <a:srgbClr val="FFFF00"/>
                </a:solidFill>
              </a:rPr>
              <a:t>сагоревања</a:t>
            </a:r>
            <a:r>
              <a:rPr lang="en-AU" sz="2400" dirty="0" smtClean="0">
                <a:solidFill>
                  <a:srgbClr val="FFFF00"/>
                </a:solidFill>
              </a:rPr>
              <a:t>.</a:t>
            </a:r>
          </a:p>
          <a:p>
            <a:pPr eaLnBrk="1" fontAlgn="auto" hangingPunct="1">
              <a:spcBef>
                <a:spcPct val="0"/>
              </a:spcBef>
              <a:spcAft>
                <a:spcPts val="0"/>
              </a:spcAft>
              <a:buFontTx/>
              <a:buNone/>
              <a:defRPr/>
            </a:pPr>
            <a:r>
              <a:rPr lang="en-AU" sz="2400" dirty="0" smtClean="0">
                <a:solidFill>
                  <a:srgbClr val="FFFF00"/>
                </a:solidFill>
              </a:rPr>
              <a:t>	</a:t>
            </a:r>
            <a:r>
              <a:rPr lang="sr-Latn-CS" sz="2400" dirty="0" smtClean="0">
                <a:solidFill>
                  <a:srgbClr val="FFFF00"/>
                </a:solidFill>
              </a:rPr>
              <a:t>Главни</a:t>
            </a:r>
            <a:r>
              <a:rPr lang="en-AU" sz="2400" dirty="0" smtClean="0">
                <a:solidFill>
                  <a:srgbClr val="FFFF00"/>
                </a:solidFill>
              </a:rPr>
              <a:t> </a:t>
            </a:r>
            <a:r>
              <a:rPr lang="sr-Latn-CS" sz="2400" dirty="0" smtClean="0">
                <a:solidFill>
                  <a:srgbClr val="FFFF00"/>
                </a:solidFill>
              </a:rPr>
              <a:t>извори</a:t>
            </a:r>
            <a:r>
              <a:rPr lang="en-AU" sz="2400" dirty="0" smtClean="0">
                <a:solidFill>
                  <a:srgbClr val="FFFF00"/>
                </a:solidFill>
              </a:rPr>
              <a:t> </a:t>
            </a:r>
            <a:r>
              <a:rPr lang="sr-Latn-CS" sz="2400" dirty="0" smtClean="0">
                <a:solidFill>
                  <a:srgbClr val="FFFF00"/>
                </a:solidFill>
              </a:rPr>
              <a:t>загађења</a:t>
            </a:r>
            <a:r>
              <a:rPr lang="en-AU" sz="2400" dirty="0" smtClean="0">
                <a:solidFill>
                  <a:srgbClr val="FFFF00"/>
                </a:solidFill>
              </a:rPr>
              <a:t> </a:t>
            </a:r>
            <a:r>
              <a:rPr lang="sr-Latn-CS" sz="2400" dirty="0" smtClean="0">
                <a:solidFill>
                  <a:srgbClr val="FFFF00"/>
                </a:solidFill>
              </a:rPr>
              <a:t>атмосфере</a:t>
            </a:r>
            <a:r>
              <a:rPr lang="en-AU" sz="2400" dirty="0" smtClean="0">
                <a:solidFill>
                  <a:srgbClr val="FFFF00"/>
                </a:solidFill>
              </a:rPr>
              <a:t> </a:t>
            </a:r>
            <a:r>
              <a:rPr lang="sr-Latn-CS" sz="2400" dirty="0" smtClean="0">
                <a:solidFill>
                  <a:srgbClr val="FFFF00"/>
                </a:solidFill>
              </a:rPr>
              <a:t>су</a:t>
            </a:r>
            <a:r>
              <a:rPr lang="en-AU" sz="2400" dirty="0" smtClean="0">
                <a:solidFill>
                  <a:srgbClr val="FFFF00"/>
                </a:solidFill>
              </a:rPr>
              <a:t>:</a:t>
            </a:r>
            <a:r>
              <a:rPr lang="sr-Latn-CS" sz="2400" dirty="0" smtClean="0">
                <a:solidFill>
                  <a:srgbClr val="FFFF00"/>
                </a:solidFill>
              </a:rPr>
              <a:t> </a:t>
            </a:r>
          </a:p>
          <a:p>
            <a:pPr eaLnBrk="1" fontAlgn="auto" hangingPunct="1">
              <a:lnSpc>
                <a:spcPct val="80000"/>
              </a:lnSpc>
              <a:spcAft>
                <a:spcPts val="0"/>
              </a:spcAft>
              <a:buClr>
                <a:srgbClr val="FF0000"/>
              </a:buClr>
              <a:buFont typeface="Wingdings" pitchFamily="2" charset="2"/>
              <a:buNone/>
              <a:defRPr/>
            </a:pPr>
            <a:endParaRPr lang="en-US" sz="2400" dirty="0" smtClean="0">
              <a:solidFill>
                <a:srgbClr val="FFFF00"/>
              </a:solidFill>
            </a:endParaRPr>
          </a:p>
          <a:p>
            <a:pPr lvl="1" eaLnBrk="1" fontAlgn="auto" hangingPunct="1">
              <a:lnSpc>
                <a:spcPct val="80000"/>
              </a:lnSpc>
              <a:spcAft>
                <a:spcPts val="0"/>
              </a:spcAft>
              <a:buClr>
                <a:srgbClr val="FF0000"/>
              </a:buClr>
              <a:defRPr/>
            </a:pPr>
            <a:r>
              <a:rPr lang="sr-Latn-CS" sz="2400" dirty="0" smtClean="0">
                <a:solidFill>
                  <a:srgbClr val="FFFF00"/>
                </a:solidFill>
              </a:rPr>
              <a:t>ложишта и горионици (топлане</a:t>
            </a:r>
            <a:r>
              <a:rPr lang="en-US" sz="2400" dirty="0" smtClean="0">
                <a:solidFill>
                  <a:srgbClr val="FFFF00"/>
                </a:solidFill>
              </a:rPr>
              <a:t> </a:t>
            </a:r>
            <a:r>
              <a:rPr lang="sr-Latn-CS" sz="2400" dirty="0" smtClean="0">
                <a:solidFill>
                  <a:srgbClr val="FFFF00"/>
                </a:solidFill>
              </a:rPr>
              <a:t>и</a:t>
            </a:r>
            <a:r>
              <a:rPr lang="en-US" sz="2400" dirty="0" smtClean="0">
                <a:solidFill>
                  <a:srgbClr val="FFFF00"/>
                </a:solidFill>
              </a:rPr>
              <a:t> </a:t>
            </a:r>
            <a:r>
              <a:rPr lang="sr-Latn-CS" sz="2400" dirty="0" smtClean="0">
                <a:solidFill>
                  <a:srgbClr val="FFFF00"/>
                </a:solidFill>
              </a:rPr>
              <a:t>кућни системи грејања)</a:t>
            </a:r>
          </a:p>
          <a:p>
            <a:pPr lvl="1" eaLnBrk="1" fontAlgn="auto" hangingPunct="1">
              <a:lnSpc>
                <a:spcPct val="80000"/>
              </a:lnSpc>
              <a:spcAft>
                <a:spcPts val="0"/>
              </a:spcAft>
              <a:buClr>
                <a:srgbClr val="FF0000"/>
              </a:buClr>
              <a:defRPr/>
            </a:pPr>
            <a:r>
              <a:rPr lang="sr-Latn-CS" sz="2400" dirty="0" smtClean="0">
                <a:solidFill>
                  <a:srgbClr val="FFFF00"/>
                </a:solidFill>
              </a:rPr>
              <a:t>специфично конструисана ложишта и горионици као извори топлоте за индустријске топлотне процесе </a:t>
            </a:r>
          </a:p>
          <a:p>
            <a:pPr lvl="1" eaLnBrk="1" fontAlgn="auto" hangingPunct="1">
              <a:lnSpc>
                <a:spcPct val="80000"/>
              </a:lnSpc>
              <a:spcAft>
                <a:spcPts val="0"/>
              </a:spcAft>
              <a:buClr>
                <a:srgbClr val="FF0000"/>
              </a:buClr>
              <a:defRPr/>
            </a:pPr>
            <a:r>
              <a:rPr lang="sr-Latn-CS" sz="2400" dirty="0" smtClean="0">
                <a:solidFill>
                  <a:srgbClr val="FFFF00"/>
                </a:solidFill>
              </a:rPr>
              <a:t>котлови за спаљивање отпада</a:t>
            </a:r>
          </a:p>
          <a:p>
            <a:pPr lvl="1" eaLnBrk="1" fontAlgn="auto" hangingPunct="1">
              <a:lnSpc>
                <a:spcPct val="80000"/>
              </a:lnSpc>
              <a:spcAft>
                <a:spcPts val="0"/>
              </a:spcAft>
              <a:buClr>
                <a:srgbClr val="FF0000"/>
              </a:buClr>
              <a:defRPr/>
            </a:pPr>
            <a:r>
              <a:rPr lang="sr-Latn-CS" sz="2400" dirty="0" smtClean="0">
                <a:solidFill>
                  <a:srgbClr val="FFFF00"/>
                </a:solidFill>
              </a:rPr>
              <a:t>мотори са унутрашњим сагоревањем</a:t>
            </a:r>
            <a:r>
              <a:rPr lang="en-US" sz="2400" dirty="0" smtClean="0">
                <a:solidFill>
                  <a:srgbClr val="FFFF00"/>
                </a:solidFill>
              </a:rPr>
              <a:t>, </a:t>
            </a:r>
            <a:r>
              <a:rPr lang="sr-Latn-CS" sz="2400" dirty="0" smtClean="0">
                <a:solidFill>
                  <a:srgbClr val="FFFF00"/>
                </a:solidFill>
              </a:rPr>
              <a:t>топлотне</a:t>
            </a:r>
            <a:r>
              <a:rPr lang="en-US" sz="2400" dirty="0" smtClean="0">
                <a:solidFill>
                  <a:srgbClr val="FFFF00"/>
                </a:solidFill>
              </a:rPr>
              <a:t> </a:t>
            </a:r>
            <a:r>
              <a:rPr lang="sr-Latn-CS" sz="2400" dirty="0" smtClean="0">
                <a:solidFill>
                  <a:srgbClr val="FFFF00"/>
                </a:solidFill>
              </a:rPr>
              <a:t>турбине</a:t>
            </a:r>
          </a:p>
          <a:p>
            <a:pPr lvl="1" eaLnBrk="1" fontAlgn="auto" hangingPunct="1">
              <a:lnSpc>
                <a:spcPct val="80000"/>
              </a:lnSpc>
              <a:spcAft>
                <a:spcPts val="0"/>
              </a:spcAft>
              <a:buClr>
                <a:srgbClr val="FF0000"/>
              </a:buClr>
              <a:defRPr/>
            </a:pPr>
            <a:r>
              <a:rPr lang="sr-Latn-CS" sz="2400" dirty="0" smtClean="0">
                <a:solidFill>
                  <a:srgbClr val="FFFF00"/>
                </a:solidFill>
              </a:rPr>
              <a:t>неконтролисано спаљивање отпада из домаћинства, пољопривреде итд.</a:t>
            </a:r>
          </a:p>
        </p:txBody>
      </p:sp>
      <p:sp>
        <p:nvSpPr>
          <p:cNvPr id="9216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4400">
                <a:solidFill>
                  <a:srgbClr val="FFFF66"/>
                </a:solidFill>
                <a:latin typeface="Times New Roman" pitchFamily="18" charset="0"/>
              </a:defRPr>
            </a:lvl1pPr>
            <a:lvl2pPr marL="742950" indent="-285750">
              <a:defRPr sz="4400">
                <a:solidFill>
                  <a:srgbClr val="FFFF66"/>
                </a:solidFill>
                <a:latin typeface="Times New Roman" pitchFamily="18" charset="0"/>
              </a:defRPr>
            </a:lvl2pPr>
            <a:lvl3pPr marL="1143000" indent="-228600">
              <a:defRPr sz="4400">
                <a:solidFill>
                  <a:srgbClr val="FFFF66"/>
                </a:solidFill>
                <a:latin typeface="Times New Roman" pitchFamily="18" charset="0"/>
              </a:defRPr>
            </a:lvl3pPr>
            <a:lvl4pPr marL="1600200" indent="-228600">
              <a:defRPr sz="4400">
                <a:solidFill>
                  <a:srgbClr val="FFFF66"/>
                </a:solidFill>
                <a:latin typeface="Times New Roman" pitchFamily="18" charset="0"/>
              </a:defRPr>
            </a:lvl4pPr>
            <a:lvl5pPr marL="2057400" indent="-228600">
              <a:defRPr sz="4400">
                <a:solidFill>
                  <a:srgbClr val="FFFF66"/>
                </a:solidFill>
                <a:latin typeface="Times New Roman" pitchFamily="18" charset="0"/>
              </a:defRPr>
            </a:lvl5pPr>
            <a:lvl6pPr marL="2514600" indent="-228600" eaLnBrk="0" fontAlgn="base" hangingPunct="0">
              <a:spcBef>
                <a:spcPct val="0"/>
              </a:spcBef>
              <a:spcAft>
                <a:spcPct val="0"/>
              </a:spcAft>
              <a:defRPr sz="4400">
                <a:solidFill>
                  <a:srgbClr val="FFFF66"/>
                </a:solidFill>
                <a:latin typeface="Times New Roman" pitchFamily="18" charset="0"/>
              </a:defRPr>
            </a:lvl6pPr>
            <a:lvl7pPr marL="2971800" indent="-228600" eaLnBrk="0" fontAlgn="base" hangingPunct="0">
              <a:spcBef>
                <a:spcPct val="0"/>
              </a:spcBef>
              <a:spcAft>
                <a:spcPct val="0"/>
              </a:spcAft>
              <a:defRPr sz="4400">
                <a:solidFill>
                  <a:srgbClr val="FFFF66"/>
                </a:solidFill>
                <a:latin typeface="Times New Roman" pitchFamily="18" charset="0"/>
              </a:defRPr>
            </a:lvl7pPr>
            <a:lvl8pPr marL="3429000" indent="-228600" eaLnBrk="0" fontAlgn="base" hangingPunct="0">
              <a:spcBef>
                <a:spcPct val="0"/>
              </a:spcBef>
              <a:spcAft>
                <a:spcPct val="0"/>
              </a:spcAft>
              <a:defRPr sz="4400">
                <a:solidFill>
                  <a:srgbClr val="FFFF66"/>
                </a:solidFill>
                <a:latin typeface="Times New Roman" pitchFamily="18" charset="0"/>
              </a:defRPr>
            </a:lvl8pPr>
            <a:lvl9pPr marL="3886200" indent="-228600" eaLnBrk="0" fontAlgn="base" hangingPunct="0">
              <a:spcBef>
                <a:spcPct val="0"/>
              </a:spcBef>
              <a:spcAft>
                <a:spcPct val="0"/>
              </a:spcAft>
              <a:defRPr sz="4400">
                <a:solidFill>
                  <a:srgbClr val="FFFF66"/>
                </a:solidFill>
                <a:latin typeface="Times New Roman" pitchFamily="18" charset="0"/>
              </a:defRPr>
            </a:lvl9pPr>
          </a:lstStyle>
          <a:p>
            <a:fld id="{8A8FACC4-A1D5-4601-86FC-926057ADD2F4}" type="slidenum">
              <a:rPr lang="en-US" sz="1400" smtClean="0">
                <a:solidFill>
                  <a:schemeClr val="tx1"/>
                </a:solidFill>
                <a:latin typeface="Arial" pitchFamily="34" charset="0"/>
              </a:rPr>
              <a:pPr/>
              <a:t>97</a:t>
            </a:fld>
            <a:endParaRPr lang="en-US" sz="1400" smtClean="0">
              <a:solidFill>
                <a:schemeClr val="tx1"/>
              </a:solidFill>
              <a:latin typeface="Arial" pitchFamily="34" charset="0"/>
            </a:endParaRPr>
          </a:p>
        </p:txBody>
      </p:sp>
      <p:pic>
        <p:nvPicPr>
          <p:cNvPr id="92165" name="Picture 6" descr="http://www.hamnair.ca/images/content/Vehicle-Emissions-Smo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2892" y="2714625"/>
            <a:ext cx="2571109"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6" name="Picture 8" descr="Photo of Hamilton Industrial Sm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892" y="1214438"/>
            <a:ext cx="2571109"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7" name="Picture 10" descr="http://ec.europa.eu/dgs/jrc/site_images/normal_489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2892" y="4214813"/>
            <a:ext cx="2571109"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956589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1598613" y="152400"/>
            <a:ext cx="7545387" cy="1143000"/>
          </a:xfrm>
          <a:ln>
            <a:miter lim="800000"/>
            <a:headEnd/>
            <a:tailEnd/>
          </a:ln>
          <a:extLst/>
        </p:spPr>
        <p:txBody>
          <a:bodyPr rtlCol="0">
            <a:normAutofit/>
          </a:bodyPr>
          <a:lstStyle/>
          <a:p>
            <a:pPr algn="l" eaLnBrk="1" fontAlgn="auto" hangingPunct="1">
              <a:spcAft>
                <a:spcPts val="0"/>
              </a:spcAft>
              <a:defRPr/>
            </a:pPr>
            <a:r>
              <a:rPr lang="sr-Cyrl-RS" sz="2400" b="1" cap="all" dirty="0" smtClean="0">
                <a:solidFill>
                  <a:schemeClr val="bg1"/>
                </a:solidFill>
                <a:effectLst>
                  <a:reflection blurRad="12700" stA="48000" endA="300" endPos="55000" dir="5400000" sy="-90000" algn="bl" rotWithShape="0"/>
                </a:effectLst>
                <a:latin typeface="Arial" pitchFamily="34" charset="0"/>
                <a:cs typeface="Arial" pitchFamily="34" charset="0"/>
              </a:rPr>
              <a:t>Ефекти</a:t>
            </a:r>
            <a:r>
              <a:rPr lang="sr-Latn-CS" sz="2400" b="1" cap="all" dirty="0" smtClean="0">
                <a:solidFill>
                  <a:schemeClr val="bg1"/>
                </a:solidFill>
                <a:effectLst>
                  <a:reflection blurRad="12700" stA="48000" endA="300" endPos="55000" dir="5400000" sy="-90000" algn="bl" rotWithShape="0"/>
                </a:effectLst>
                <a:latin typeface="Arial" pitchFamily="34" charset="0"/>
                <a:cs typeface="Arial" pitchFamily="34" charset="0"/>
              </a:rPr>
              <a:t> </a:t>
            </a:r>
            <a:r>
              <a:rPr lang="sr-Cyrl-RS" sz="2400" b="1" cap="all" dirty="0" smtClean="0">
                <a:solidFill>
                  <a:schemeClr val="bg1"/>
                </a:solidFill>
                <a:effectLst>
                  <a:reflection blurRad="12700" stA="48000" endA="300" endPos="55000" dir="5400000" sy="-90000" algn="bl" rotWithShape="0"/>
                </a:effectLst>
                <a:latin typeface="Arial" pitchFamily="34" charset="0"/>
                <a:cs typeface="Arial" pitchFamily="34" charset="0"/>
              </a:rPr>
              <a:t>загађења</a:t>
            </a:r>
            <a:r>
              <a:rPr lang="sr-Latn-CS" sz="2400" b="1" cap="all" dirty="0" smtClean="0">
                <a:solidFill>
                  <a:schemeClr val="bg1"/>
                </a:solidFill>
                <a:effectLst>
                  <a:reflection blurRad="12700" stA="48000" endA="300" endPos="55000" dir="5400000" sy="-90000" algn="bl" rotWithShape="0"/>
                </a:effectLst>
                <a:latin typeface="Arial" pitchFamily="34" charset="0"/>
                <a:cs typeface="Arial" pitchFamily="34" charset="0"/>
              </a:rPr>
              <a:t> </a:t>
            </a:r>
            <a:r>
              <a:rPr lang="sr-Cyrl-RS" sz="2400" b="1" cap="all" dirty="0" smtClean="0">
                <a:solidFill>
                  <a:schemeClr val="bg1"/>
                </a:solidFill>
                <a:effectLst>
                  <a:reflection blurRad="12700" stA="48000" endA="300" endPos="55000" dir="5400000" sy="-90000" algn="bl" rotWithShape="0"/>
                </a:effectLst>
                <a:latin typeface="Arial" pitchFamily="34" charset="0"/>
                <a:cs typeface="Arial" pitchFamily="34" charset="0"/>
              </a:rPr>
              <a:t>на</a:t>
            </a:r>
            <a:r>
              <a:rPr lang="sr-Latn-CS" sz="2400" b="1" cap="all" dirty="0" smtClean="0">
                <a:solidFill>
                  <a:schemeClr val="bg1"/>
                </a:solidFill>
                <a:effectLst>
                  <a:reflection blurRad="12700" stA="48000" endA="300" endPos="55000" dir="5400000" sy="-90000" algn="bl" rotWithShape="0"/>
                </a:effectLst>
                <a:latin typeface="Arial" pitchFamily="34" charset="0"/>
                <a:cs typeface="Arial" pitchFamily="34" charset="0"/>
              </a:rPr>
              <a:t> </a:t>
            </a:r>
            <a:r>
              <a:rPr lang="sr-Cyrl-RS" sz="2400" b="1" cap="all" dirty="0" smtClean="0">
                <a:solidFill>
                  <a:schemeClr val="bg1"/>
                </a:solidFill>
                <a:effectLst>
                  <a:reflection blurRad="12700" stA="48000" endA="300" endPos="55000" dir="5400000" sy="-90000" algn="bl" rotWithShape="0"/>
                </a:effectLst>
                <a:latin typeface="Arial" pitchFamily="34" charset="0"/>
                <a:cs typeface="Arial" pitchFamily="34" charset="0"/>
              </a:rPr>
              <a:t>атмосферу</a:t>
            </a:r>
            <a:endParaRPr lang="sr-Latn-CS" sz="2400" b="1" cap="all" dirty="0" smtClean="0">
              <a:solidFill>
                <a:schemeClr val="bg1"/>
              </a:solidFill>
              <a:effectLst>
                <a:reflection blurRad="12700" stA="48000" endA="300" endPos="55000" dir="5400000" sy="-90000" algn="bl" rotWithShape="0"/>
              </a:effectLst>
              <a:latin typeface="Arial" pitchFamily="34" charset="0"/>
              <a:cs typeface="Arial" pitchFamily="34" charset="0"/>
            </a:endParaRPr>
          </a:p>
        </p:txBody>
      </p:sp>
      <p:sp>
        <p:nvSpPr>
          <p:cNvPr id="93187" name="Rectangle 3"/>
          <p:cNvSpPr>
            <a:spLocks noGrp="1" noChangeArrowheads="1"/>
          </p:cNvSpPr>
          <p:nvPr>
            <p:ph idx="4294967295"/>
          </p:nvPr>
        </p:nvSpPr>
        <p:spPr>
          <a:xfrm>
            <a:off x="1001713" y="1285875"/>
            <a:ext cx="8142287" cy="5000625"/>
          </a:xfrm>
        </p:spPr>
        <p:txBody>
          <a:bodyPr/>
          <a:lstStyle/>
          <a:p>
            <a:pPr marL="0" indent="0" eaLnBrk="1" hangingPunct="1">
              <a:lnSpc>
                <a:spcPct val="80000"/>
              </a:lnSpc>
              <a:buFontTx/>
              <a:buNone/>
            </a:pPr>
            <a:r>
              <a:rPr lang="en-US" sz="2200" smtClean="0">
                <a:solidFill>
                  <a:schemeClr val="bg1"/>
                </a:solidFill>
                <a:latin typeface="Arial" pitchFamily="34" charset="0"/>
                <a:cs typeface="Arial" pitchFamily="34" charset="0"/>
              </a:rPr>
              <a:t>1. </a:t>
            </a:r>
            <a:r>
              <a:rPr lang="sr-Latn-CS" sz="2200" smtClean="0">
                <a:solidFill>
                  <a:schemeClr val="bg1"/>
                </a:solidFill>
                <a:latin typeface="Arial" pitchFamily="34" charset="0"/>
                <a:cs typeface="Arial" pitchFamily="34" charset="0"/>
              </a:rPr>
              <a:t>Локални ефекти на климу</a:t>
            </a:r>
          </a:p>
          <a:p>
            <a:pPr lvl="1" eaLnBrk="1" hangingPunct="1">
              <a:lnSpc>
                <a:spcPct val="80000"/>
              </a:lnSpc>
              <a:buFont typeface="Arial" pitchFamily="34" charset="0"/>
              <a:buChar char="•"/>
            </a:pPr>
            <a:r>
              <a:rPr lang="sr-Latn-CS" sz="2200" smtClean="0">
                <a:solidFill>
                  <a:schemeClr val="bg1"/>
                </a:solidFill>
                <a:latin typeface="Arial" pitchFamily="34" charset="0"/>
                <a:cs typeface="Arial" pitchFamily="34" charset="0"/>
              </a:rPr>
              <a:t>Повећање Т° изнад градова (дневне разлике </a:t>
            </a:r>
            <a:br>
              <a:rPr lang="sr-Latn-CS" sz="2200" smtClean="0">
                <a:solidFill>
                  <a:schemeClr val="bg1"/>
                </a:solidFill>
                <a:latin typeface="Arial" pitchFamily="34" charset="0"/>
                <a:cs typeface="Arial" pitchFamily="34" charset="0"/>
              </a:rPr>
            </a:br>
            <a:r>
              <a:rPr lang="sr-Latn-CS" sz="2200" smtClean="0">
                <a:solidFill>
                  <a:schemeClr val="bg1"/>
                </a:solidFill>
                <a:latin typeface="Arial" pitchFamily="34" charset="0"/>
                <a:cs typeface="Arial" pitchFamily="34" charset="0"/>
              </a:rPr>
              <a:t>5-10°Ц, средње годишње 0,5-1,3°Ц)</a:t>
            </a:r>
          </a:p>
          <a:p>
            <a:pPr lvl="1" eaLnBrk="1" hangingPunct="1">
              <a:lnSpc>
                <a:spcPct val="80000"/>
              </a:lnSpc>
              <a:buFont typeface="Arial" pitchFamily="34" charset="0"/>
              <a:buChar char="•"/>
            </a:pPr>
            <a:r>
              <a:rPr lang="sr-Latn-CS" sz="2200" smtClean="0">
                <a:solidFill>
                  <a:schemeClr val="bg1"/>
                </a:solidFill>
                <a:latin typeface="Arial" pitchFamily="34" charset="0"/>
                <a:cs typeface="Arial" pitchFamily="34" charset="0"/>
              </a:rPr>
              <a:t>Смањење релативне влажности (2-8%)</a:t>
            </a:r>
          </a:p>
          <a:p>
            <a:pPr lvl="1" eaLnBrk="1" hangingPunct="1">
              <a:lnSpc>
                <a:spcPct val="80000"/>
              </a:lnSpc>
              <a:buFont typeface="Arial" pitchFamily="34" charset="0"/>
              <a:buChar char="•"/>
            </a:pPr>
            <a:r>
              <a:rPr lang="sr-Latn-CS" sz="2200" smtClean="0">
                <a:solidFill>
                  <a:schemeClr val="bg1"/>
                </a:solidFill>
                <a:latin typeface="Arial" pitchFamily="34" charset="0"/>
                <a:cs typeface="Arial" pitchFamily="34" charset="0"/>
              </a:rPr>
              <a:t>Смањење сунчевог зрачења које </a:t>
            </a:r>
            <a:br>
              <a:rPr lang="sr-Latn-CS" sz="2200" smtClean="0">
                <a:solidFill>
                  <a:schemeClr val="bg1"/>
                </a:solidFill>
                <a:latin typeface="Arial" pitchFamily="34" charset="0"/>
                <a:cs typeface="Arial" pitchFamily="34" charset="0"/>
              </a:rPr>
            </a:br>
            <a:r>
              <a:rPr lang="sr-Latn-CS" sz="2200" smtClean="0">
                <a:solidFill>
                  <a:schemeClr val="bg1"/>
                </a:solidFill>
                <a:latin typeface="Arial" pitchFamily="34" charset="0"/>
                <a:cs typeface="Arial" pitchFamily="34" charset="0"/>
              </a:rPr>
              <a:t>допире до тла (15-20%)</a:t>
            </a:r>
          </a:p>
          <a:p>
            <a:pPr lvl="1" eaLnBrk="1" hangingPunct="1">
              <a:lnSpc>
                <a:spcPct val="80000"/>
              </a:lnSpc>
              <a:buFont typeface="Arial" pitchFamily="34" charset="0"/>
              <a:buChar char="•"/>
            </a:pPr>
            <a:r>
              <a:rPr lang="sr-Latn-CS" sz="2200" smtClean="0">
                <a:solidFill>
                  <a:schemeClr val="bg1"/>
                </a:solidFill>
                <a:latin typeface="Arial" pitchFamily="34" charset="0"/>
                <a:cs typeface="Arial" pitchFamily="34" charset="0"/>
              </a:rPr>
              <a:t>Смањење видљивости</a:t>
            </a:r>
          </a:p>
          <a:p>
            <a:pPr lvl="1" eaLnBrk="1" hangingPunct="1">
              <a:lnSpc>
                <a:spcPct val="80000"/>
              </a:lnSpc>
              <a:buFont typeface="Arial" pitchFamily="34" charset="0"/>
              <a:buChar char="•"/>
            </a:pPr>
            <a:r>
              <a:rPr lang="sr-Latn-CS" sz="2200" smtClean="0">
                <a:solidFill>
                  <a:schemeClr val="bg1"/>
                </a:solidFill>
                <a:latin typeface="Arial" pitchFamily="34" charset="0"/>
                <a:cs typeface="Arial" pitchFamily="34" charset="0"/>
              </a:rPr>
              <a:t>Повећање облачности </a:t>
            </a:r>
            <a:br>
              <a:rPr lang="sr-Latn-CS" sz="2200" smtClean="0">
                <a:solidFill>
                  <a:schemeClr val="bg1"/>
                </a:solidFill>
                <a:latin typeface="Arial" pitchFamily="34" charset="0"/>
                <a:cs typeface="Arial" pitchFamily="34" charset="0"/>
              </a:rPr>
            </a:br>
            <a:r>
              <a:rPr lang="sr-Latn-CS" sz="2200" smtClean="0">
                <a:solidFill>
                  <a:schemeClr val="bg1"/>
                </a:solidFill>
                <a:latin typeface="Arial" pitchFamily="34" charset="0"/>
                <a:cs typeface="Arial" pitchFamily="34" charset="0"/>
              </a:rPr>
              <a:t>(честице прашине као кондезациони центри за влагу)</a:t>
            </a:r>
          </a:p>
          <a:p>
            <a:pPr lvl="1" eaLnBrk="1" hangingPunct="1">
              <a:lnSpc>
                <a:spcPct val="80000"/>
              </a:lnSpc>
              <a:buFont typeface="Arial" pitchFamily="34" charset="0"/>
              <a:buChar char="•"/>
            </a:pPr>
            <a:r>
              <a:rPr lang="sr-Latn-CS" sz="2200" smtClean="0">
                <a:solidFill>
                  <a:schemeClr val="bg1"/>
                </a:solidFill>
                <a:latin typeface="Arial" pitchFamily="34" charset="0"/>
                <a:cs typeface="Arial" pitchFamily="34" charset="0"/>
              </a:rPr>
              <a:t>Киселе кише </a:t>
            </a:r>
            <a:br>
              <a:rPr lang="sr-Latn-CS" sz="2200" smtClean="0">
                <a:solidFill>
                  <a:schemeClr val="bg1"/>
                </a:solidFill>
                <a:latin typeface="Arial" pitchFamily="34" charset="0"/>
                <a:cs typeface="Arial" pitchFamily="34" charset="0"/>
              </a:rPr>
            </a:br>
            <a:r>
              <a:rPr lang="sr-Latn-CS" sz="2200" smtClean="0">
                <a:solidFill>
                  <a:schemeClr val="bg1"/>
                </a:solidFill>
                <a:latin typeface="Arial" pitchFamily="34" charset="0"/>
                <a:cs typeface="Arial" pitchFamily="34" charset="0"/>
              </a:rPr>
              <a:t>(природне падавине </a:t>
            </a:r>
            <a:r>
              <a:rPr lang="en-US" sz="2200" smtClean="0">
                <a:solidFill>
                  <a:schemeClr val="bg1"/>
                </a:solidFill>
                <a:latin typeface="Arial" pitchFamily="34" charset="0"/>
                <a:cs typeface="Arial" pitchFamily="34" charset="0"/>
              </a:rPr>
              <a:t>pH</a:t>
            </a:r>
            <a:r>
              <a:rPr lang="sr-Latn-CS" sz="2200" smtClean="0">
                <a:solidFill>
                  <a:schemeClr val="bg1"/>
                </a:solidFill>
                <a:latin typeface="Arial" pitchFamily="34" charset="0"/>
                <a:cs typeface="Arial" pitchFamily="34" charset="0"/>
              </a:rPr>
              <a:t> 5,6 - у градовима </a:t>
            </a:r>
            <a:r>
              <a:rPr lang="en-US" sz="2200" smtClean="0">
                <a:solidFill>
                  <a:schemeClr val="bg1"/>
                </a:solidFill>
                <a:latin typeface="Arial" pitchFamily="34" charset="0"/>
                <a:cs typeface="Arial" pitchFamily="34" charset="0"/>
              </a:rPr>
              <a:t>pH</a:t>
            </a:r>
            <a:r>
              <a:rPr lang="sr-Latn-CS" sz="2200" smtClean="0">
                <a:solidFill>
                  <a:schemeClr val="bg1"/>
                </a:solidFill>
                <a:latin typeface="Arial" pitchFamily="34" charset="0"/>
                <a:cs typeface="Arial" pitchFamily="34" charset="0"/>
              </a:rPr>
              <a:t> 3-5).</a:t>
            </a:r>
          </a:p>
          <a:p>
            <a:pPr marL="0" indent="0" eaLnBrk="1" hangingPunct="1">
              <a:lnSpc>
                <a:spcPct val="80000"/>
              </a:lnSpc>
              <a:buFontTx/>
              <a:buNone/>
            </a:pPr>
            <a:r>
              <a:rPr lang="en-US" sz="2200" smtClean="0">
                <a:solidFill>
                  <a:schemeClr val="bg1"/>
                </a:solidFill>
                <a:latin typeface="Arial" pitchFamily="34" charset="0"/>
                <a:cs typeface="Arial" pitchFamily="34" charset="0"/>
              </a:rPr>
              <a:t>2. </a:t>
            </a:r>
            <a:r>
              <a:rPr lang="sr-Latn-CS" sz="2200" smtClean="0">
                <a:solidFill>
                  <a:schemeClr val="bg1"/>
                </a:solidFill>
                <a:latin typeface="Arial" pitchFamily="34" charset="0"/>
                <a:cs typeface="Arial" pitchFamily="34" charset="0"/>
              </a:rPr>
              <a:t>Глобални</a:t>
            </a:r>
          </a:p>
          <a:p>
            <a:pPr lvl="1" eaLnBrk="1" hangingPunct="1">
              <a:lnSpc>
                <a:spcPct val="80000"/>
              </a:lnSpc>
            </a:pPr>
            <a:r>
              <a:rPr lang="sr-Latn-CS" sz="2200" smtClean="0">
                <a:solidFill>
                  <a:schemeClr val="bg1"/>
                </a:solidFill>
                <a:latin typeface="Arial" pitchFamily="34" charset="0"/>
                <a:cs typeface="Arial" pitchFamily="34" charset="0"/>
              </a:rPr>
              <a:t>“Greenhouse”ефекат – загревање тропосфере</a:t>
            </a:r>
          </a:p>
          <a:p>
            <a:pPr lvl="1" eaLnBrk="1" hangingPunct="1">
              <a:lnSpc>
                <a:spcPct val="80000"/>
              </a:lnSpc>
            </a:pPr>
            <a:r>
              <a:rPr lang="sr-Latn-CS" sz="2200" smtClean="0">
                <a:solidFill>
                  <a:schemeClr val="bg1"/>
                </a:solidFill>
                <a:latin typeface="Arial" pitchFamily="34" charset="0"/>
                <a:cs typeface="Arial" pitchFamily="34" charset="0"/>
              </a:rPr>
              <a:t>Смањење нивоа озона у стратосфери</a:t>
            </a:r>
          </a:p>
          <a:p>
            <a:pPr lvl="1" eaLnBrk="1" hangingPunct="1">
              <a:lnSpc>
                <a:spcPct val="80000"/>
              </a:lnSpc>
            </a:pPr>
            <a:r>
              <a:rPr lang="sr-Latn-CS" sz="2200" smtClean="0">
                <a:solidFill>
                  <a:schemeClr val="bg1"/>
                </a:solidFill>
                <a:latin typeface="Arial" pitchFamily="34" charset="0"/>
                <a:cs typeface="Arial" pitchFamily="34" charset="0"/>
              </a:rPr>
              <a:t>Глобално згревање атмосфере</a:t>
            </a:r>
          </a:p>
        </p:txBody>
      </p:sp>
    </p:spTree>
    <p:extLst>
      <p:ext uri="{BB962C8B-B14F-4D97-AF65-F5344CB8AC3E}">
        <p14:creationId xmlns:p14="http://schemas.microsoft.com/office/powerpoint/2010/main" val="297665293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8002" name="Content Placeholder 2"/>
          <p:cNvSpPr>
            <a:spLocks noGrp="1"/>
          </p:cNvSpPr>
          <p:nvPr>
            <p:ph idx="4294967295"/>
          </p:nvPr>
        </p:nvSpPr>
        <p:spPr>
          <a:xfrm>
            <a:off x="457200" y="285750"/>
            <a:ext cx="8686800" cy="5794375"/>
          </a:xfrm>
        </p:spPr>
        <p:txBody>
          <a:bodyPr rtlCol="0">
            <a:normAutofit lnSpcReduction="10000"/>
          </a:bodyPr>
          <a:lstStyle/>
          <a:p>
            <a:pPr eaLnBrk="1" fontAlgn="auto" hangingPunct="1">
              <a:spcAft>
                <a:spcPts val="0"/>
              </a:spcAft>
              <a:buFont typeface="Wingdings" pitchFamily="2" charset="2"/>
              <a:buNone/>
              <a:defRPr/>
            </a:pPr>
            <a:r>
              <a:rPr lang="sr-Latn-CS" b="1" smtClean="0">
                <a:solidFill>
                  <a:schemeClr val="bg1"/>
                </a:solidFill>
              </a:rPr>
              <a:t>Ефекти на здравље</a:t>
            </a:r>
          </a:p>
          <a:p>
            <a:pPr eaLnBrk="1" fontAlgn="auto" hangingPunct="1">
              <a:spcAft>
                <a:spcPts val="0"/>
              </a:spcAft>
              <a:buFont typeface="Wingdings" pitchFamily="2" charset="2"/>
              <a:buNone/>
              <a:defRPr/>
            </a:pPr>
            <a:r>
              <a:rPr lang="sr-Latn-CS" b="1" smtClean="0">
                <a:solidFill>
                  <a:schemeClr val="bg1"/>
                </a:solidFill>
              </a:rPr>
              <a:t>Акутни</a:t>
            </a:r>
            <a:r>
              <a:rPr lang="sr-Latn-CS" smtClean="0">
                <a:solidFill>
                  <a:schemeClr val="bg1"/>
                </a:solidFill>
              </a:rPr>
              <a:t>: астма,  хиперактивни дисајни путеви, респираторне инфекције (О</a:t>
            </a:r>
            <a:r>
              <a:rPr lang="sr-Latn-CS" baseline="-25000" smtClean="0">
                <a:solidFill>
                  <a:schemeClr val="bg1"/>
                </a:solidFill>
              </a:rPr>
              <a:t>3</a:t>
            </a:r>
            <a:r>
              <a:rPr lang="sr-Latn-CS" smtClean="0">
                <a:solidFill>
                  <a:schemeClr val="bg1"/>
                </a:solidFill>
              </a:rPr>
              <a:t>, </a:t>
            </a:r>
            <a:r>
              <a:rPr lang="en-US" smtClean="0">
                <a:solidFill>
                  <a:schemeClr val="bg1"/>
                </a:solidFill>
              </a:rPr>
              <a:t>S</a:t>
            </a:r>
            <a:r>
              <a:rPr lang="sr-Latn-CS" smtClean="0">
                <a:solidFill>
                  <a:schemeClr val="bg1"/>
                </a:solidFill>
              </a:rPr>
              <a:t>О</a:t>
            </a:r>
            <a:r>
              <a:rPr lang="sr-Latn-CS" baseline="-25000" smtClean="0">
                <a:solidFill>
                  <a:schemeClr val="bg1"/>
                </a:solidFill>
              </a:rPr>
              <a:t>2, </a:t>
            </a:r>
            <a:r>
              <a:rPr lang="sr-Latn-CS" smtClean="0">
                <a:solidFill>
                  <a:schemeClr val="bg1"/>
                </a:solidFill>
              </a:rPr>
              <a:t> </a:t>
            </a:r>
            <a:r>
              <a:rPr lang="en-US" smtClean="0">
                <a:solidFill>
                  <a:schemeClr val="bg1"/>
                </a:solidFill>
              </a:rPr>
              <a:t>N</a:t>
            </a:r>
            <a:r>
              <a:rPr lang="sr-Latn-CS" smtClean="0">
                <a:solidFill>
                  <a:schemeClr val="bg1"/>
                </a:solidFill>
              </a:rPr>
              <a:t>О</a:t>
            </a:r>
            <a:r>
              <a:rPr lang="sr-Latn-CS" baseline="-25000" smtClean="0">
                <a:solidFill>
                  <a:schemeClr val="bg1"/>
                </a:solidFill>
              </a:rPr>
              <a:t>x</a:t>
            </a:r>
            <a:r>
              <a:rPr lang="sr-Latn-CS" smtClean="0">
                <a:solidFill>
                  <a:schemeClr val="bg1"/>
                </a:solidFill>
              </a:rPr>
              <a:t>, суспендоване честице, </a:t>
            </a:r>
            <a:r>
              <a:rPr lang="sr-Latn-CS" baseline="-25000" smtClean="0">
                <a:solidFill>
                  <a:schemeClr val="bg1"/>
                </a:solidFill>
              </a:rPr>
              <a:t> </a:t>
            </a:r>
            <a:r>
              <a:rPr lang="sr-Latn-CS" smtClean="0">
                <a:solidFill>
                  <a:schemeClr val="bg1"/>
                </a:solidFill>
              </a:rPr>
              <a:t>сулфатне честице) </a:t>
            </a:r>
          </a:p>
          <a:p>
            <a:pPr eaLnBrk="1" fontAlgn="auto" hangingPunct="1">
              <a:spcAft>
                <a:spcPts val="0"/>
              </a:spcAft>
              <a:buFont typeface="Wingdings" pitchFamily="2" charset="2"/>
              <a:buNone/>
              <a:defRPr/>
            </a:pPr>
            <a:r>
              <a:rPr lang="sr-Latn-CS" b="1" smtClean="0">
                <a:solidFill>
                  <a:schemeClr val="bg1"/>
                </a:solidFill>
              </a:rPr>
              <a:t>Хронични</a:t>
            </a:r>
            <a:r>
              <a:rPr lang="sr-Latn-CS" smtClean="0">
                <a:solidFill>
                  <a:schemeClr val="bg1"/>
                </a:solidFill>
              </a:rPr>
              <a:t>: хронична опструктивна болест плућа, бронхитис, емфизем, бронхиолитис, убрзано старење плућа (пушење, </a:t>
            </a:r>
            <a:r>
              <a:rPr lang="en-US" smtClean="0">
                <a:solidFill>
                  <a:schemeClr val="bg1"/>
                </a:solidFill>
              </a:rPr>
              <a:t>S</a:t>
            </a:r>
            <a:r>
              <a:rPr lang="sr-Latn-CS" smtClean="0">
                <a:solidFill>
                  <a:schemeClr val="bg1"/>
                </a:solidFill>
              </a:rPr>
              <a:t>О</a:t>
            </a:r>
            <a:r>
              <a:rPr lang="sr-Latn-CS" baseline="-25000" smtClean="0">
                <a:solidFill>
                  <a:schemeClr val="bg1"/>
                </a:solidFill>
              </a:rPr>
              <a:t>2</a:t>
            </a:r>
            <a:r>
              <a:rPr lang="sr-Latn-CS" smtClean="0">
                <a:solidFill>
                  <a:schemeClr val="bg1"/>
                </a:solidFill>
              </a:rPr>
              <a:t> ,</a:t>
            </a:r>
            <a:r>
              <a:rPr lang="en-US" smtClean="0">
                <a:solidFill>
                  <a:schemeClr val="bg1"/>
                </a:solidFill>
              </a:rPr>
              <a:t>N</a:t>
            </a:r>
            <a:r>
              <a:rPr lang="sr-Latn-CS" smtClean="0">
                <a:solidFill>
                  <a:schemeClr val="bg1"/>
                </a:solidFill>
              </a:rPr>
              <a:t>О</a:t>
            </a:r>
            <a:r>
              <a:rPr lang="sr-Latn-CS" baseline="-25000" smtClean="0">
                <a:solidFill>
                  <a:schemeClr val="bg1"/>
                </a:solidFill>
              </a:rPr>
              <a:t>2</a:t>
            </a:r>
            <a:r>
              <a:rPr lang="sr-Latn-CS" smtClean="0">
                <a:solidFill>
                  <a:schemeClr val="bg1"/>
                </a:solidFill>
              </a:rPr>
              <a:t> , О</a:t>
            </a:r>
            <a:r>
              <a:rPr lang="sr-Latn-CS" baseline="-25000" smtClean="0">
                <a:solidFill>
                  <a:schemeClr val="bg1"/>
                </a:solidFill>
              </a:rPr>
              <a:t>3</a:t>
            </a:r>
            <a:r>
              <a:rPr lang="sr-Latn-CS" smtClean="0">
                <a:solidFill>
                  <a:schemeClr val="bg1"/>
                </a:solidFill>
              </a:rPr>
              <a:t> )</a:t>
            </a:r>
          </a:p>
          <a:p>
            <a:pPr eaLnBrk="1" fontAlgn="auto" hangingPunct="1">
              <a:spcAft>
                <a:spcPts val="0"/>
              </a:spcAft>
              <a:buFont typeface="Wingdings" pitchFamily="2" charset="2"/>
              <a:buNone/>
              <a:defRPr/>
            </a:pPr>
            <a:r>
              <a:rPr lang="sr-Latn-CS" b="1" smtClean="0">
                <a:solidFill>
                  <a:schemeClr val="bg1"/>
                </a:solidFill>
              </a:rPr>
              <a:t>Рак плућа</a:t>
            </a:r>
            <a:r>
              <a:rPr lang="sr-Latn-CS" smtClean="0">
                <a:solidFill>
                  <a:schemeClr val="bg1"/>
                </a:solidFill>
              </a:rPr>
              <a:t>: дувански дим, бензо-а-пирен, кадмијум, арсен, диоксин</a:t>
            </a:r>
          </a:p>
          <a:p>
            <a:pPr eaLnBrk="1" fontAlgn="auto" hangingPunct="1">
              <a:spcAft>
                <a:spcPts val="0"/>
              </a:spcAft>
              <a:buFont typeface="Wingdings" pitchFamily="2" charset="2"/>
              <a:buNone/>
              <a:defRPr/>
            </a:pPr>
            <a:r>
              <a:rPr lang="sr-Latn-CS" b="1" smtClean="0">
                <a:solidFill>
                  <a:schemeClr val="bg1"/>
                </a:solidFill>
              </a:rPr>
              <a:t>Не-респираторни ефекти аерозагађења</a:t>
            </a:r>
            <a:r>
              <a:rPr lang="sr-Latn-CS" smtClean="0">
                <a:solidFill>
                  <a:schemeClr val="bg1"/>
                </a:solidFill>
              </a:rPr>
              <a:t>: </a:t>
            </a:r>
            <a:r>
              <a:rPr lang="en-US" smtClean="0">
                <a:solidFill>
                  <a:schemeClr val="bg1"/>
                </a:solidFill>
              </a:rPr>
              <a:t>Pb</a:t>
            </a:r>
            <a:r>
              <a:rPr lang="sr-Latn-CS" smtClean="0">
                <a:solidFill>
                  <a:schemeClr val="bg1"/>
                </a:solidFill>
              </a:rPr>
              <a:t> , Бензен, </a:t>
            </a:r>
            <a:r>
              <a:rPr lang="en-US" smtClean="0">
                <a:solidFill>
                  <a:schemeClr val="bg1"/>
                </a:solidFill>
              </a:rPr>
              <a:t>C</a:t>
            </a:r>
            <a:r>
              <a:rPr lang="sr-Latn-CS" smtClean="0">
                <a:solidFill>
                  <a:schemeClr val="bg1"/>
                </a:solidFill>
              </a:rPr>
              <a:t>О</a:t>
            </a:r>
            <a:r>
              <a:rPr lang="sr-Latn-CS" baseline="-25000" smtClean="0">
                <a:solidFill>
                  <a:schemeClr val="bg1"/>
                </a:solidFill>
              </a:rPr>
              <a:t>2</a:t>
            </a:r>
          </a:p>
          <a:p>
            <a:pPr eaLnBrk="1" fontAlgn="auto" hangingPunct="1">
              <a:spcAft>
                <a:spcPts val="0"/>
              </a:spcAft>
              <a:buFont typeface="Wingdings" pitchFamily="2" charset="2"/>
              <a:buNone/>
              <a:defRPr/>
            </a:pPr>
            <a:endParaRPr lang="en-US" smtClean="0"/>
          </a:p>
        </p:txBody>
      </p:sp>
    </p:spTree>
    <p:extLst>
      <p:ext uri="{BB962C8B-B14F-4D97-AF65-F5344CB8AC3E}">
        <p14:creationId xmlns:p14="http://schemas.microsoft.com/office/powerpoint/2010/main" val="6282246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a:defRPr sz="2800" b="1">
            <a:solidFill>
              <a:srgbClr val="000099"/>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59</TotalTime>
  <Words>9791</Words>
  <Application>Microsoft Office PowerPoint</Application>
  <PresentationFormat>On-screen Show (4:3)</PresentationFormat>
  <Paragraphs>1675</Paragraphs>
  <Slides>212</Slides>
  <Notes>31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212</vt:i4>
      </vt:variant>
    </vt:vector>
  </HeadingPairs>
  <TitlesOfParts>
    <vt:vector size="215" baseType="lpstr">
      <vt:lpstr>Office Theme</vt:lpstr>
      <vt:lpstr>Document</vt:lpstr>
      <vt:lpstr>Microsoft Word Document</vt:lpstr>
      <vt:lpstr>ДАС ИП6-ПРЕВЕНТИВНА МЕДИЦИНА</vt:lpstr>
      <vt:lpstr>PowerPoint Presentation</vt:lpstr>
      <vt:lpstr>PowerPoint Presentation</vt:lpstr>
      <vt:lpstr>PowerPoint Presentation</vt:lpstr>
      <vt:lpstr>PowerPoint Presentation</vt:lpstr>
      <vt:lpstr>ЧОВЕКОВА  ЖИВОТНА  СРЕДИНА  КАО  ДЕО  БИОСФЕРЕ</vt:lpstr>
      <vt:lpstr>УВОД И ОСНОВНИ ПОЈМОВИ</vt:lpstr>
      <vt:lpstr>УВОД И ОСНОВНИ ПОЈМОВИ</vt:lpstr>
      <vt:lpstr>УВОД И ОСНОВНИ ПОЈМОВИ</vt:lpstr>
      <vt:lpstr>ПРИМЕРИ КЛАСИФИКАЦИЈЕ ЗАГАЂИВАЧА ЖИВОТНЕ СРЕДИНЕ</vt:lpstr>
      <vt:lpstr>PowerPoint Presentation</vt:lpstr>
      <vt:lpstr>PowerPoint Presentation</vt:lpstr>
      <vt:lpstr>ПУТЕВИ УЛАСКА ЗАГАЂУЈУЋИХ СУПСТАНЦИ У ЕКОСИСТЕМ  </vt:lpstr>
      <vt:lpstr>ЛАНАЦ ПРОЦЕСА ЗАГАЂЕЊА ЖИВОТНЕ СРЕДИНЕ</vt:lpstr>
      <vt:lpstr>Вода</vt:lpstr>
      <vt:lpstr>Извори загађивања вода и загађујуће супстанце</vt:lpstr>
      <vt:lpstr>Земљиште – загађење (подела)</vt:lpstr>
      <vt:lpstr> Земљиште – загађење</vt:lpstr>
      <vt:lpstr>Атмосфера - загађење</vt:lpstr>
      <vt:lpstr>Атмосфера - загађење</vt:lpstr>
      <vt:lpstr>Установе које се баве проблемима животне средине</vt:lpstr>
      <vt:lpstr>PowerPoint Presentation</vt:lpstr>
      <vt:lpstr>  СРЕДИНА И ЗДРАВЉЕ</vt:lpstr>
      <vt:lpstr>PowerPoint Presentation</vt:lpstr>
      <vt:lpstr>ЖИВОТНА СРЕДИНА И ЗДРАВСТВЕНИ ПОТЕНЦИЈАЛ</vt:lpstr>
      <vt:lpstr>ЖИВОТНА СРЕДИНА</vt:lpstr>
      <vt:lpstr>КВАЛИТЕТ ЖИВОТНЕ СРЕДИНЕ</vt:lpstr>
      <vt:lpstr>АКТИВНОСТИ КОЈЕ УТИЧУ НА ЖИВОТНУ СРЕДИНУ</vt:lpstr>
      <vt:lpstr>PowerPoint Presentation</vt:lpstr>
      <vt:lpstr>БИОТИЧКИ ФАКТОРИ</vt:lpstr>
      <vt:lpstr>АБИОТИЧКИ ФАКТОРИ </vt:lpstr>
      <vt:lpstr>PowerPoint Presentation</vt:lpstr>
      <vt:lpstr>PowerPoint Presentation</vt:lpstr>
      <vt:lpstr>ЗДРАВСТВЕНА РАВНОТЕЖА</vt:lpstr>
      <vt:lpstr>ЗДРАВСТВЕНИ ПОТЕНЦИЈАЛ</vt:lpstr>
      <vt:lpstr>ЗДРАВСТВЕНИ РИЗИК</vt:lpstr>
      <vt:lpstr>ФАКТОРИ  РИЗИКА</vt:lpstr>
      <vt:lpstr>ЗДРАВСТВЕНИ МЕНАЏМЕНТ</vt:lpstr>
      <vt:lpstr>ЗДРАВСТВЕНИ РЕСУРСИ</vt:lpstr>
      <vt:lpstr>ЗДРАВСТВЕНИ РЕСУРСИ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РАВНОТЕЖА ИЗМЕЂУ ЗДРАВСТВЕНОГ ПОТЕНЦИЈАЛА И ЖИВОТНЕ СРЕДИНЕ</vt:lpstr>
      <vt:lpstr>НЕКИ ПОКАЗАТЕЉИ ЖИВОТНЕ СРЕДИНЕ У СРБИЈИ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Планета Земља</vt:lpstr>
      <vt:lpstr>АТМОСФЕРА</vt:lpstr>
      <vt:lpstr>PowerPoint Presentation</vt:lpstr>
      <vt:lpstr>ХЕМИЈСКИ САСТАВ-ЗАПРЕМИНСКИ</vt:lpstr>
      <vt:lpstr>Настанак атмосфере</vt:lpstr>
      <vt:lpstr>ГРАЂА АТМОСФЕРЕ</vt:lpstr>
      <vt:lpstr>Тропосфера и тропопауза </vt:lpstr>
      <vt:lpstr>Стратосфера </vt:lpstr>
      <vt:lpstr>Мезосфера  </vt:lpstr>
      <vt:lpstr>Термосфера </vt:lpstr>
      <vt:lpstr>Егзосфера </vt:lpstr>
      <vt:lpstr>Озонски омотач </vt:lpstr>
      <vt:lpstr>Озон </vt:lpstr>
      <vt:lpstr>УВ ЗРАЧЕЊЕ</vt:lpstr>
      <vt:lpstr>PowerPoint Presentation</vt:lpstr>
      <vt:lpstr>ЗДРАВСТВЕНИ ЕФЕКТИ</vt:lpstr>
      <vt:lpstr>      УВ ИНДЕКС-ПРОГНОЗА</vt:lpstr>
      <vt:lpstr>Споразуми о заштити ОЗОНСКОГ СЛОЈА</vt:lpstr>
      <vt:lpstr>БЕЧКА КОНВЕНЦИЈА</vt:lpstr>
      <vt:lpstr>МОНТРЕАЛСКИ ПРОТОКОЛ</vt:lpstr>
      <vt:lpstr>PowerPoint Presentation</vt:lpstr>
      <vt:lpstr>PowerPoint Presentation</vt:lpstr>
      <vt:lpstr>Аерозагађење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Процеси и материје који загађују атмосферу</vt:lpstr>
      <vt:lpstr>Ефекти загађења на атмосферу</vt:lpstr>
      <vt:lpstr>PowerPoint Presentation</vt:lpstr>
      <vt:lpstr>Сумпор  диoксид SО2 </vt:lpstr>
      <vt:lpstr>Оксиди азота NОx</vt:lpstr>
      <vt:lpstr>Оксиди угљеника </vt:lpstr>
      <vt:lpstr>PowerPoint Presentation</vt:lpstr>
      <vt:lpstr> Лако испарљиве органске материје </vt:lpstr>
      <vt:lpstr>Фотохемијске промене</vt:lpstr>
      <vt:lpstr>Тешки метали</vt:lpstr>
      <vt:lpstr>PowerPoint Presentation</vt:lpstr>
      <vt:lpstr>1. ЗАГУШЉИВЦИ или АСФИКТАНСИ</vt:lpstr>
      <vt:lpstr>КИСЕОНИК</vt:lpstr>
      <vt:lpstr>УГЉЕН ДИОКСИД</vt:lpstr>
      <vt:lpstr>Акутно тровање</vt:lpstr>
      <vt:lpstr>б) Хемијски загушљивци </vt:lpstr>
      <vt:lpstr>Клиника тровања CО</vt:lpstr>
      <vt:lpstr>PowerPoint Presentation</vt:lpstr>
      <vt:lpstr>Последице акутног отровања  CО</vt:lpstr>
      <vt:lpstr>2.  Касне последице тровања  CО</vt:lpstr>
      <vt:lpstr>цијаниди</vt:lpstr>
      <vt:lpstr>Механизам токсичног деловања</vt:lpstr>
      <vt:lpstr>Клинички ток тровања ЦИЈАНИДИМА 3 стадијума:</vt:lpstr>
      <vt:lpstr>2. НАДРАЖЉИВЦИ или ИРИТАНСИ</vt:lpstr>
      <vt:lpstr>Лако раствориви иританси </vt:lpstr>
      <vt:lpstr>SО2</vt:lpstr>
      <vt:lpstr>Извори SО2</vt:lpstr>
      <vt:lpstr>Токсиколошки значај SО2</vt:lpstr>
      <vt:lpstr>SО2</vt:lpstr>
      <vt:lpstr>Токсични ефекти СО2</vt:lpstr>
      <vt:lpstr>Симптоми тровања</vt:lpstr>
      <vt:lpstr>Терапија тровања SО2</vt:lpstr>
      <vt:lpstr>Ефекат киселе кише </vt:lpstr>
      <vt:lpstr>PowerPoint Presentation</vt:lpstr>
      <vt:lpstr>PowerPoint Presentation</vt:lpstr>
      <vt:lpstr>ВОДОНИК СУЛФИД</vt:lpstr>
      <vt:lpstr>Извори H2S</vt:lpstr>
      <vt:lpstr>Особине</vt:lpstr>
      <vt:lpstr>Кинетика</vt:lpstr>
      <vt:lpstr>Токсичност</vt:lpstr>
      <vt:lpstr>Механизам токсичности</vt:lpstr>
      <vt:lpstr>Симптоми тровања</vt:lpstr>
      <vt:lpstr>PowerPoint Presentation</vt:lpstr>
      <vt:lpstr>Мере прве помоћи и терапија</vt:lpstr>
      <vt:lpstr>Азотни оксиди NОx</vt:lpstr>
      <vt:lpstr>Азотни оксиди (NОx)</vt:lpstr>
      <vt:lpstr>Токсиколошки значај</vt:lpstr>
      <vt:lpstr>Токсичност</vt:lpstr>
      <vt:lpstr>Системски токсични ефекти:</vt:lpstr>
      <vt:lpstr>Токсичност</vt:lpstr>
      <vt:lpstr>Симптоми тровања</vt:lpstr>
      <vt:lpstr>PowerPoint Presentation</vt:lpstr>
      <vt:lpstr>Механизам токсичности</vt:lpstr>
      <vt:lpstr>Ефекат стаклене баште</vt:lpstr>
      <vt:lpstr>Ефекат стаклене баште</vt:lpstr>
      <vt:lpstr>Ефекат стаклене баште</vt:lpstr>
      <vt:lpstr>Ефекат стаклене баште</vt:lpstr>
      <vt:lpstr>Ефекат стаклене баште</vt:lpstr>
      <vt:lpstr>Ефекат стаклене баште</vt:lpstr>
      <vt:lpstr>Ефекат стаклене баште</vt:lpstr>
      <vt:lpstr>Ефекат стаклене баште</vt:lpstr>
      <vt:lpstr>Ефекат стаклене баште</vt:lpstr>
      <vt:lpstr>Ефекат стаклене баште</vt:lpstr>
      <vt:lpstr>Ефекат стаклене баште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ВИБРАЦИЈЕ</vt:lpstr>
      <vt:lpstr>PowerPoint Presentation</vt:lpstr>
      <vt:lpstr>PowerPoint Presentation</vt:lpstr>
      <vt:lpstr>PowerPoint Presentation</vt:lpstr>
      <vt:lpstr>PowerPoint Presentation</vt:lpstr>
      <vt:lpstr>Доступност воде на глобалном нивоу </vt:lpstr>
      <vt:lpstr>Способност обнављања воде (м3) на годишњем нивоу по глави становника</vt:lpstr>
      <vt:lpstr>Ко користи воду?</vt:lpstr>
      <vt:lpstr>Употреба воде по глави становника</vt:lpstr>
      <vt:lpstr>Састав природних вода</vt:lpstr>
      <vt:lpstr>PowerPoint Presentation</vt:lpstr>
      <vt:lpstr>Порекло појединих састојака воде</vt:lpstr>
      <vt:lpstr>Порекло појединих састојака воде</vt:lpstr>
      <vt:lpstr>Порекло појединих састојака воде</vt:lpstr>
      <vt:lpstr>Порекло појединих састојака воде</vt:lpstr>
      <vt:lpstr>Порекло појединих састојака воде</vt:lpstr>
      <vt:lpstr>Загађивање природних вода</vt:lpstr>
      <vt:lpstr>Загађивање природних вода</vt:lpstr>
      <vt:lpstr>Загађивање природних вода</vt:lpstr>
      <vt:lpstr>Загађивање природних вода</vt:lpstr>
      <vt:lpstr>Загађивање природних вода</vt:lpstr>
      <vt:lpstr>Загађивање природних вода</vt:lpstr>
      <vt:lpstr>Загађивање природних вода</vt:lpstr>
      <vt:lpstr>Загађивање природних вода</vt:lpstr>
      <vt:lpstr>Загађивање природних вода</vt:lpstr>
      <vt:lpstr>Загађивање природних вода</vt:lpstr>
      <vt:lpstr>PowerPoint Presentation</vt:lpstr>
      <vt:lpstr>Загађивање природних вода</vt:lpstr>
      <vt:lpstr>Загађивање природних вода</vt:lpstr>
      <vt:lpstr>Загађивање природних вода</vt:lpstr>
      <vt:lpstr>Класификација природних вода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ДАС ИП6-ПРЕВЕНТИВНА МЕДИЦИНА</dc:title>
  <dc:creator>Promocija</dc:creator>
  <cp:lastModifiedBy>Promocija</cp:lastModifiedBy>
  <cp:revision>6</cp:revision>
  <dcterms:created xsi:type="dcterms:W3CDTF">2020-03-19T10:38:32Z</dcterms:created>
  <dcterms:modified xsi:type="dcterms:W3CDTF">2020-03-19T11:37:48Z</dcterms:modified>
</cp:coreProperties>
</file>